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822" r:id="rId2"/>
  </p:sldMasterIdLst>
  <p:notesMasterIdLst>
    <p:notesMasterId r:id="rId53"/>
  </p:notesMasterIdLst>
  <p:sldIdLst>
    <p:sldId id="256" r:id="rId3"/>
    <p:sldId id="483" r:id="rId4"/>
    <p:sldId id="518" r:id="rId5"/>
    <p:sldId id="498" r:id="rId6"/>
    <p:sldId id="536" r:id="rId7"/>
    <p:sldId id="523" r:id="rId8"/>
    <p:sldId id="257" r:id="rId9"/>
    <p:sldId id="258" r:id="rId10"/>
    <p:sldId id="524" r:id="rId11"/>
    <p:sldId id="528" r:id="rId12"/>
    <p:sldId id="527" r:id="rId13"/>
    <p:sldId id="529" r:id="rId14"/>
    <p:sldId id="530" r:id="rId15"/>
    <p:sldId id="531" r:id="rId16"/>
    <p:sldId id="268" r:id="rId17"/>
    <p:sldId id="519" r:id="rId18"/>
    <p:sldId id="522" r:id="rId19"/>
    <p:sldId id="288" r:id="rId20"/>
    <p:sldId id="259" r:id="rId21"/>
    <p:sldId id="521" r:id="rId22"/>
    <p:sldId id="520" r:id="rId23"/>
    <p:sldId id="496" r:id="rId24"/>
    <p:sldId id="517" r:id="rId25"/>
    <p:sldId id="509" r:id="rId26"/>
    <p:sldId id="516" r:id="rId27"/>
    <p:sldId id="532" r:id="rId28"/>
    <p:sldId id="261" r:id="rId29"/>
    <p:sldId id="497" r:id="rId30"/>
    <p:sldId id="495" r:id="rId31"/>
    <p:sldId id="508" r:id="rId32"/>
    <p:sldId id="277" r:id="rId33"/>
    <p:sldId id="279" r:id="rId34"/>
    <p:sldId id="533" r:id="rId35"/>
    <p:sldId id="534" r:id="rId36"/>
    <p:sldId id="535" r:id="rId37"/>
    <p:sldId id="398" r:id="rId38"/>
    <p:sldId id="298" r:id="rId39"/>
    <p:sldId id="500" r:id="rId40"/>
    <p:sldId id="501" r:id="rId41"/>
    <p:sldId id="502" r:id="rId42"/>
    <p:sldId id="503" r:id="rId43"/>
    <p:sldId id="504" r:id="rId44"/>
    <p:sldId id="505" r:id="rId45"/>
    <p:sldId id="490" r:id="rId46"/>
    <p:sldId id="262" r:id="rId47"/>
    <p:sldId id="506" r:id="rId48"/>
    <p:sldId id="328" r:id="rId49"/>
    <p:sldId id="514" r:id="rId50"/>
    <p:sldId id="512" r:id="rId51"/>
    <p:sldId id="515" r:id="rId52"/>
  </p:sldIdLst>
  <p:sldSz cx="12192000" cy="6858000"/>
  <p:notesSz cx="6858000" cy="9144000"/>
  <p:embeddedFontLst>
    <p:embeddedFont>
      <p:font typeface="Candara" panose="020E0502030303020204" pitchFamily="34" charset="0"/>
      <p:regular r:id="rId54"/>
      <p:bold r:id="rId55"/>
      <p:italic r:id="rId56"/>
      <p:boldItalic r:id="rId57"/>
    </p:embeddedFont>
    <p:embeddedFont>
      <p:font typeface="Edwardian Script ITC" panose="030303020407070D0804" pitchFamily="66" charset="0"/>
      <p:regular r:id="rId58"/>
    </p:embeddedFont>
    <p:embeddedFont>
      <p:font typeface="Eras Medium ITC" panose="020B0602030504020804" pitchFamily="34" charset="0"/>
      <p:regular r:id="rId59"/>
    </p:embeddedFont>
    <p:embeddedFont>
      <p:font typeface="Palatino Linotype" panose="02040502050505030304" pitchFamily="18" charset="0"/>
      <p:regular r:id="rId60"/>
      <p:bold r:id="rId61"/>
      <p:italic r:id="rId62"/>
      <p:boldItalic r:id="rId63"/>
    </p:embeddedFont>
    <p:embeddedFont>
      <p:font typeface="Wingdings 2" panose="05020102010507070707" pitchFamily="18" charset="2"/>
      <p:regular r:id="rId64"/>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5F4FF"/>
    <a:srgbClr val="7955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4581" autoAdjust="0"/>
  </p:normalViewPr>
  <p:slideViewPr>
    <p:cSldViewPr>
      <p:cViewPr varScale="1">
        <p:scale>
          <a:sx n="104" d="100"/>
          <a:sy n="104" d="100"/>
        </p:scale>
        <p:origin x="432" y="11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32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font" Target="fonts/font8.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4" Type="http://schemas.openxmlformats.org/officeDocument/2006/relationships/font" Target="fonts/font11.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7.fntdata"/><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Candara" panose="020E0502030303020204" pitchFamily="34" charset="0"/>
              </a:defRPr>
            </a:lvl1pPr>
          </a:lstStyle>
          <a:p>
            <a:pPr>
              <a:defRPr/>
            </a:pPr>
            <a:endParaRPr lang="en-US" dirty="0"/>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Candara" panose="020E0502030303020204" pitchFamily="34" charset="0"/>
              </a:defRPr>
            </a:lvl1pPr>
          </a:lstStyle>
          <a:p>
            <a:pPr>
              <a:defRPr/>
            </a:pPr>
            <a:endParaRPr lang="en-US" dirty="0"/>
          </a:p>
        </p:txBody>
      </p:sp>
      <p:sp>
        <p:nvSpPr>
          <p:cNvPr id="3379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Candara" panose="020E0502030303020204" pitchFamily="34" charset="0"/>
              </a:defRPr>
            </a:lvl1pPr>
          </a:lstStyle>
          <a:p>
            <a:pPr>
              <a:defRPr/>
            </a:pPr>
            <a:endParaRPr lang="en-US" dirty="0"/>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Candara" panose="020E0502030303020204" pitchFamily="34" charset="0"/>
              </a:defRPr>
            </a:lvl1pPr>
          </a:lstStyle>
          <a:p>
            <a:pPr>
              <a:defRPr/>
            </a:pPr>
            <a:fld id="{B5FDD07F-C105-47BD-A4E1-415463FA0885}" type="slidenum">
              <a:rPr lang="en-US" smtClean="0"/>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ndara" panose="020E0502030303020204" pitchFamily="34" charset="0"/>
        <a:ea typeface="+mn-ea"/>
        <a:cs typeface="Arial" charset="0"/>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B633AD6D-4341-45ED-A89D-5BC1C46FFF88}" type="slidenum">
              <a:rPr lang="en-US"/>
              <a:pPr/>
              <a:t>1</a:t>
            </a:fld>
            <a:endParaRPr lang="en-US" dirty="0"/>
          </a:p>
        </p:txBody>
      </p:sp>
      <p:sp>
        <p:nvSpPr>
          <p:cNvPr id="34819" name="Rectangle 2"/>
          <p:cNvSpPr>
            <a:spLocks noGrp="1" noRot="1" noChangeAspect="1" noChangeArrowheads="1" noTextEdit="1"/>
          </p:cNvSpPr>
          <p:nvPr>
            <p:ph type="sldImg"/>
          </p:nvPr>
        </p:nvSpPr>
        <p:spPr>
          <a:xfrm>
            <a:off x="381000" y="685800"/>
            <a:ext cx="6096000" cy="3429000"/>
          </a:xfrm>
          <a:ln/>
        </p:spPr>
      </p:sp>
      <p:sp>
        <p:nvSpPr>
          <p:cNvPr id="3482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 name="Google Shape;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Theme statement from Gene Edward Veith, WORLD magazine, May 20, 2000. The following slides set verified research beside each part of his claim.</a:t>
            </a:r>
            <a:endParaRPr/>
          </a:p>
        </p:txBody>
      </p:sp>
      <p:sp>
        <p:nvSpPr>
          <p:cNvPr id="18" name="Google Shape;1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 name="Google Shape;2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Quoted as supplied. Verify wording against your printed copy of WORLD, May 20, 2000; the article was not found online.</a:t>
            </a:r>
            <a:endParaRPr/>
          </a:p>
        </p:txBody>
      </p:sp>
      <p:sp>
        <p:nvSpPr>
          <p:cNvPr id="26" name="Google Shape;2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 name="Google Shape;3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Quoted as supplied. Verify wording against your printed copy of WORLD, May 20, 2000; the article was not found online.</a:t>
            </a:r>
            <a:endParaRPr/>
          </a:p>
        </p:txBody>
      </p:sp>
      <p:sp>
        <p:nvSpPr>
          <p:cNvPr id="34" name="Google Shape;3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Section divider. Key verse Psalm 127:3 KJV.</a:t>
            </a:r>
            <a:endParaRPr/>
          </a:p>
        </p:txBody>
      </p:sp>
      <p:sp>
        <p:nvSpPr>
          <p:cNvPr id="42" name="Google Shape;4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Pew Research Center, Dec. 2024. 46% of teens say they are online almost constantly, up from 24% a decade earlier. 96% use the internet daily.</a:t>
            </a:r>
            <a:endParaRPr/>
          </a:p>
        </p:txBody>
      </p:sp>
      <p:sp>
        <p:nvSpPr>
          <p:cNvPr id="79" name="Google Shape;7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Common Sense Media, 2021 Census. Teens: 6:40 (2015), 7:22 (2019), 8:39 (2021). Tweens: 4:36, 4:44, 5:33. Excludes screen time for school or homework. Pandemic years inflated the 2021 jump.</a:t>
            </a:r>
            <a:endParaRPr/>
          </a:p>
        </p:txBody>
      </p:sp>
      <p:sp>
        <p:nvSpPr>
          <p:cNvPr id="52" name="Google Shape;5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Common Sense Media, Jan. 2023. Average age of first exposure: 12. 52% of those who had seen it saw violent material. 30% were exposed during the school day.</a:t>
            </a:r>
            <a:endParaRPr/>
          </a:p>
        </p:txBody>
      </p:sp>
      <p:sp>
        <p:nvSpPr>
          <p:cNvPr id="93" name="Google Shape;9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Pew Research Center, Dec. 2022. Explicit content ranked near the top of the list; its exact percentage was not verified and is not shown.</a:t>
            </a:r>
            <a:endParaRPr/>
          </a:p>
        </p:txBody>
      </p:sp>
      <p:sp>
        <p:nvSpPr>
          <p:cNvPr id="110" name="Google Shape;11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CDC YRBS. 2023: 40% of high schoolers, down from 42% in 2021, up from 30% in 2013. Girls 39% to 53%; boys 21% to 28% (2013 to 2023). Correlation with media is not proof of cause.</a:t>
            </a:r>
            <a:endParaRPr/>
          </a:p>
        </p:txBody>
      </p:sp>
      <p:sp>
        <p:nvSpPr>
          <p:cNvPr id="138" name="Google Shape;13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Full source list.</a:t>
            </a:r>
            <a:endParaRPr/>
          </a:p>
        </p:txBody>
      </p:sp>
      <p:sp>
        <p:nvSpPr>
          <p:cNvPr id="124" name="Google Shape;12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5FDD07F-C105-47BD-A4E1-415463FA0885}" type="slidenum">
              <a:rPr lang="en-US" smtClean="0"/>
              <a:pPr>
                <a:defRPr/>
              </a:pPr>
              <a:t>19</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FDD07F-C105-47BD-A4E1-415463FA0885}" type="slidenum">
              <a:rPr lang="en-US" smtClean="0"/>
              <a:pPr>
                <a:defRPr/>
              </a:pPr>
              <a:t>33</a:t>
            </a:fld>
            <a:endParaRPr lang="en-US" dirty="0"/>
          </a:p>
        </p:txBody>
      </p:sp>
    </p:spTree>
    <p:extLst>
      <p:ext uri="{BB962C8B-B14F-4D97-AF65-F5344CB8AC3E}">
        <p14:creationId xmlns:p14="http://schemas.microsoft.com/office/powerpoint/2010/main" val="2071784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657600" y="1752600"/>
            <a:ext cx="7315200" cy="8382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3657600" y="2743200"/>
            <a:ext cx="7315200" cy="457200"/>
          </a:xfrm>
        </p:spPr>
        <p:txBody>
          <a:bodyPr/>
          <a:lstStyle>
            <a:lvl1pPr marL="0" indent="0">
              <a:buFontTx/>
              <a:buNone/>
              <a:defRPr sz="2000"/>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lvl1pPr>
          </a:lstStyle>
          <a:p>
            <a:pPr>
              <a:defRPr/>
            </a:pPr>
            <a:r>
              <a:rPr lang="en-US"/>
              <a:t>11-04-2026</a:t>
            </a:r>
          </a:p>
        </p:txBody>
      </p:sp>
      <p:sp>
        <p:nvSpPr>
          <p:cNvPr id="5" name="Rectangle 5"/>
          <p:cNvSpPr>
            <a:spLocks noGrp="1" noChangeArrowheads="1"/>
          </p:cNvSpPr>
          <p:nvPr>
            <p:ph type="ftr" sz="quarter" idx="11"/>
          </p:nvPr>
        </p:nvSpPr>
        <p:spPr/>
        <p:txBody>
          <a:bodyPr/>
          <a:lstStyle>
            <a:lvl1pPr>
              <a:defRPr smtClean="0"/>
            </a:lvl1pPr>
          </a:lstStyle>
          <a:p>
            <a:pPr>
              <a:defRPr/>
            </a:pPr>
            <a:r>
              <a:rPr lang="en-US"/>
              <a:t>Safe &amp; Secure 2</a:t>
            </a:r>
          </a:p>
        </p:txBody>
      </p:sp>
      <p:sp>
        <p:nvSpPr>
          <p:cNvPr id="6" name="Rectangle 6"/>
          <p:cNvSpPr>
            <a:spLocks noGrp="1" noChangeArrowheads="1"/>
          </p:cNvSpPr>
          <p:nvPr>
            <p:ph type="sldNum" sz="quarter" idx="12"/>
          </p:nvPr>
        </p:nvSpPr>
        <p:spPr/>
        <p:txBody>
          <a:bodyPr/>
          <a:lstStyle>
            <a:lvl1pPr>
              <a:defRPr smtClean="0"/>
            </a:lvl1pPr>
          </a:lstStyle>
          <a:p>
            <a:pPr>
              <a:defRPr/>
            </a:pPr>
            <a:fld id="{EBA985A0-257E-4C9C-9405-D8D882FDACAA}"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6" name="Rectangle 10"/>
          <p:cNvSpPr>
            <a:spLocks noGrp="1" noChangeArrowheads="1"/>
          </p:cNvSpPr>
          <p:nvPr>
            <p:ph type="sldNum" sz="quarter" idx="12"/>
          </p:nvPr>
        </p:nvSpPr>
        <p:spPr>
          <a:ln/>
        </p:spPr>
        <p:txBody>
          <a:bodyPr/>
          <a:lstStyle>
            <a:lvl1pPr>
              <a:defRPr/>
            </a:lvl1pPr>
          </a:lstStyle>
          <a:p>
            <a:pPr>
              <a:defRPr/>
            </a:pPr>
            <a:fld id="{55C333FD-5053-4FC1-9E7E-284502320B99}"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6" name="Rectangle 10"/>
          <p:cNvSpPr>
            <a:spLocks noGrp="1" noChangeArrowheads="1"/>
          </p:cNvSpPr>
          <p:nvPr>
            <p:ph type="sldNum" sz="quarter" idx="12"/>
          </p:nvPr>
        </p:nvSpPr>
        <p:spPr>
          <a:ln/>
        </p:spPr>
        <p:txBody>
          <a:bodyPr/>
          <a:lstStyle>
            <a:lvl1pPr>
              <a:defRPr/>
            </a:lvl1pPr>
          </a:lstStyle>
          <a:p>
            <a:pPr>
              <a:defRPr/>
            </a:pPr>
            <a:fld id="{6AC57E8A-6502-4B4E-BD15-D1D10378B999}"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55484" y="1828800"/>
            <a:ext cx="3553883"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412567" y="1828800"/>
            <a:ext cx="3556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7" name="Rectangle 10"/>
          <p:cNvSpPr>
            <a:spLocks noGrp="1" noChangeArrowheads="1"/>
          </p:cNvSpPr>
          <p:nvPr>
            <p:ph type="sldNum" sz="quarter" idx="12"/>
          </p:nvPr>
        </p:nvSpPr>
        <p:spPr>
          <a:ln/>
        </p:spPr>
        <p:txBody>
          <a:bodyPr/>
          <a:lstStyle>
            <a:lvl1pPr>
              <a:defRPr/>
            </a:lvl1pPr>
          </a:lstStyle>
          <a:p>
            <a:pPr>
              <a:defRPr/>
            </a:pPr>
            <a:fld id="{07871C11-5801-4483-A3F5-A2866E103EEB}"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8"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9" name="Rectangle 10"/>
          <p:cNvSpPr>
            <a:spLocks noGrp="1" noChangeArrowheads="1"/>
          </p:cNvSpPr>
          <p:nvPr>
            <p:ph type="sldNum" sz="quarter" idx="12"/>
          </p:nvPr>
        </p:nvSpPr>
        <p:spPr>
          <a:ln/>
        </p:spPr>
        <p:txBody>
          <a:bodyPr/>
          <a:lstStyle>
            <a:lvl1pPr>
              <a:defRPr/>
            </a:lvl1pPr>
          </a:lstStyle>
          <a:p>
            <a:pPr>
              <a:defRPr/>
            </a:pPr>
            <a:fld id="{F7C10377-0777-486C-98C9-B55BCBA863D0}"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4"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5" name="Rectangle 10"/>
          <p:cNvSpPr>
            <a:spLocks noGrp="1" noChangeArrowheads="1"/>
          </p:cNvSpPr>
          <p:nvPr>
            <p:ph type="sldNum" sz="quarter" idx="12"/>
          </p:nvPr>
        </p:nvSpPr>
        <p:spPr>
          <a:ln/>
        </p:spPr>
        <p:txBody>
          <a:bodyPr/>
          <a:lstStyle>
            <a:lvl1pPr>
              <a:defRPr/>
            </a:lvl1pPr>
          </a:lstStyle>
          <a:p>
            <a:pPr>
              <a:defRPr/>
            </a:pPr>
            <a:fld id="{FD5E5040-54F9-40E3-9844-9FEAADD02A6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3"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4" name="Rectangle 10"/>
          <p:cNvSpPr>
            <a:spLocks noGrp="1" noChangeArrowheads="1"/>
          </p:cNvSpPr>
          <p:nvPr>
            <p:ph type="sldNum" sz="quarter" idx="12"/>
          </p:nvPr>
        </p:nvSpPr>
        <p:spPr>
          <a:ln/>
        </p:spPr>
        <p:txBody>
          <a:bodyPr/>
          <a:lstStyle>
            <a:lvl1pPr>
              <a:defRPr/>
            </a:lvl1pPr>
          </a:lstStyle>
          <a:p>
            <a:pPr>
              <a:defRPr/>
            </a:pPr>
            <a:fld id="{E3132471-3D99-43CE-955E-894CB2ECB518}"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7" name="Rectangle 10"/>
          <p:cNvSpPr>
            <a:spLocks noGrp="1" noChangeArrowheads="1"/>
          </p:cNvSpPr>
          <p:nvPr>
            <p:ph type="sldNum" sz="quarter" idx="12"/>
          </p:nvPr>
        </p:nvSpPr>
        <p:spPr>
          <a:ln/>
        </p:spPr>
        <p:txBody>
          <a:bodyPr/>
          <a:lstStyle>
            <a:lvl1pPr>
              <a:defRPr/>
            </a:lvl1pPr>
          </a:lstStyle>
          <a:p>
            <a:pPr>
              <a:defRPr/>
            </a:pPr>
            <a:fld id="{3CB5B6D1-414B-4AAF-B0B5-46B3BADE4BA7}"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6"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7" name="Rectangle 10"/>
          <p:cNvSpPr>
            <a:spLocks noGrp="1" noChangeArrowheads="1"/>
          </p:cNvSpPr>
          <p:nvPr>
            <p:ph type="sldNum" sz="quarter" idx="12"/>
          </p:nvPr>
        </p:nvSpPr>
        <p:spPr>
          <a:ln/>
        </p:spPr>
        <p:txBody>
          <a:bodyPr/>
          <a:lstStyle>
            <a:lvl1pPr>
              <a:defRPr/>
            </a:lvl1pPr>
          </a:lstStyle>
          <a:p>
            <a:pPr>
              <a:defRPr/>
            </a:pPr>
            <a:fld id="{67B0932B-1701-4A8D-982F-B29CE52CAFB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6" name="Rectangle 10"/>
          <p:cNvSpPr>
            <a:spLocks noGrp="1" noChangeArrowheads="1"/>
          </p:cNvSpPr>
          <p:nvPr>
            <p:ph type="sldNum" sz="quarter" idx="12"/>
          </p:nvPr>
        </p:nvSpPr>
        <p:spPr>
          <a:ln/>
        </p:spPr>
        <p:txBody>
          <a:bodyPr/>
          <a:lstStyle>
            <a:lvl1pPr>
              <a:defRPr/>
            </a:lvl1pPr>
          </a:lstStyle>
          <a:p>
            <a:pPr>
              <a:defRPr/>
            </a:pPr>
            <a:fld id="{5CD50E2C-8566-4D39-950E-93D8BC96E634}"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1884" y="762000"/>
            <a:ext cx="1826683"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655484" y="762000"/>
            <a:ext cx="52832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r>
              <a:rPr lang="en-US"/>
              <a:t>11-04-2026</a:t>
            </a:r>
          </a:p>
        </p:txBody>
      </p:sp>
      <p:sp>
        <p:nvSpPr>
          <p:cNvPr id="5" name="Rectangle 9"/>
          <p:cNvSpPr>
            <a:spLocks noGrp="1" noChangeArrowheads="1"/>
          </p:cNvSpPr>
          <p:nvPr>
            <p:ph type="ftr" sz="quarter" idx="11"/>
          </p:nvPr>
        </p:nvSpPr>
        <p:spPr>
          <a:ln/>
        </p:spPr>
        <p:txBody>
          <a:bodyPr/>
          <a:lstStyle>
            <a:lvl1pPr>
              <a:defRPr/>
            </a:lvl1pPr>
          </a:lstStyle>
          <a:p>
            <a:pPr>
              <a:defRPr/>
            </a:pPr>
            <a:r>
              <a:rPr lang="en-US"/>
              <a:t>Safe &amp; Secure 2</a:t>
            </a:r>
          </a:p>
        </p:txBody>
      </p:sp>
      <p:sp>
        <p:nvSpPr>
          <p:cNvPr id="6" name="Rectangle 10"/>
          <p:cNvSpPr>
            <a:spLocks noGrp="1" noChangeArrowheads="1"/>
          </p:cNvSpPr>
          <p:nvPr>
            <p:ph type="sldNum" sz="quarter" idx="12"/>
          </p:nvPr>
        </p:nvSpPr>
        <p:spPr>
          <a:ln/>
        </p:spPr>
        <p:txBody>
          <a:bodyPr/>
          <a:lstStyle>
            <a:lvl1pPr>
              <a:defRPr/>
            </a:lvl1pPr>
          </a:lstStyle>
          <a:p>
            <a:pPr>
              <a:defRPr/>
            </a:pPr>
            <a:fld id="{FC8CB201-F137-4D45-AC72-303EC1482811}"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6" name="Slide Number Placeholder 5"/>
          <p:cNvSpPr>
            <a:spLocks noGrp="1"/>
          </p:cNvSpPr>
          <p:nvPr>
            <p:ph type="sldNum" sz="quarter" idx="12"/>
          </p:nvPr>
        </p:nvSpPr>
        <p:spPr/>
        <p:txBody>
          <a:bodyPr/>
          <a:lstStyle/>
          <a:p>
            <a:pPr>
              <a:defRPr/>
            </a:pPr>
            <a:fld id="{EBA985A0-257E-4C9C-9405-D8D882FDACAA}" type="slidenum">
              <a:rPr lang="en-US" smtClean="0"/>
              <a:pPr>
                <a:defRPr/>
              </a:pPr>
              <a:t>‹#›</a:t>
            </a:fld>
            <a:endParaRPr lang="en-US"/>
          </a:p>
        </p:txBody>
      </p:sp>
    </p:spTree>
    <p:extLst>
      <p:ext uri="{BB962C8B-B14F-4D97-AF65-F5344CB8AC3E}">
        <p14:creationId xmlns:p14="http://schemas.microsoft.com/office/powerpoint/2010/main" val="366384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6" name="Slide Number Placeholder 5"/>
          <p:cNvSpPr>
            <a:spLocks noGrp="1"/>
          </p:cNvSpPr>
          <p:nvPr>
            <p:ph type="sldNum" sz="quarter" idx="12"/>
          </p:nvPr>
        </p:nvSpPr>
        <p:spPr/>
        <p:txBody>
          <a:bodyPr/>
          <a:lstStyle/>
          <a:p>
            <a:pPr>
              <a:defRPr/>
            </a:pPr>
            <a:fld id="{55C333FD-5053-4FC1-9E7E-284502320B99}" type="slidenum">
              <a:rPr lang="en-US" smtClean="0"/>
              <a:pPr>
                <a:defRPr/>
              </a:pPr>
              <a:t>‹#›</a:t>
            </a:fld>
            <a:endParaRPr lang="en-US"/>
          </a:p>
        </p:txBody>
      </p:sp>
    </p:spTree>
    <p:extLst>
      <p:ext uri="{BB962C8B-B14F-4D97-AF65-F5344CB8AC3E}">
        <p14:creationId xmlns:p14="http://schemas.microsoft.com/office/powerpoint/2010/main" val="12438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6" name="Slide Number Placeholder 5"/>
          <p:cNvSpPr>
            <a:spLocks noGrp="1"/>
          </p:cNvSpPr>
          <p:nvPr>
            <p:ph type="sldNum" sz="quarter" idx="12"/>
          </p:nvPr>
        </p:nvSpPr>
        <p:spPr/>
        <p:txBody>
          <a:bodyPr/>
          <a:lstStyle/>
          <a:p>
            <a:pPr>
              <a:defRPr/>
            </a:pPr>
            <a:fld id="{6AC57E8A-6502-4B4E-BD15-D1D10378B999}" type="slidenum">
              <a:rPr lang="en-US" smtClean="0"/>
              <a:pPr>
                <a:defRPr/>
              </a:pPr>
              <a:t>‹#›</a:t>
            </a:fld>
            <a:endParaRPr lang="en-US"/>
          </a:p>
        </p:txBody>
      </p:sp>
    </p:spTree>
    <p:extLst>
      <p:ext uri="{BB962C8B-B14F-4D97-AF65-F5344CB8AC3E}">
        <p14:creationId xmlns:p14="http://schemas.microsoft.com/office/powerpoint/2010/main" val="347564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07871C11-5801-4483-A3F5-A2866E103EEB}" type="slidenum">
              <a:rPr lang="en-US" smtClean="0"/>
              <a:pPr>
                <a:defRPr/>
              </a:pPr>
              <a:t>‹#›</a:t>
            </a:fld>
            <a:endParaRPr lang="en-US"/>
          </a:p>
        </p:txBody>
      </p:sp>
    </p:spTree>
    <p:extLst>
      <p:ext uri="{BB962C8B-B14F-4D97-AF65-F5344CB8AC3E}">
        <p14:creationId xmlns:p14="http://schemas.microsoft.com/office/powerpoint/2010/main" val="408897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11-04-2026</a:t>
            </a:r>
          </a:p>
        </p:txBody>
      </p:sp>
      <p:sp>
        <p:nvSpPr>
          <p:cNvPr id="8" name="Footer Placeholder 7"/>
          <p:cNvSpPr>
            <a:spLocks noGrp="1"/>
          </p:cNvSpPr>
          <p:nvPr>
            <p:ph type="ftr" sz="quarter" idx="11"/>
          </p:nvPr>
        </p:nvSpPr>
        <p:spPr/>
        <p:txBody>
          <a:bodyPr/>
          <a:lstStyle/>
          <a:p>
            <a:pPr>
              <a:defRPr/>
            </a:pPr>
            <a:r>
              <a:rPr lang="en-US"/>
              <a:t>Safe &amp; Secure 2</a:t>
            </a:r>
          </a:p>
        </p:txBody>
      </p:sp>
      <p:sp>
        <p:nvSpPr>
          <p:cNvPr id="9" name="Slide Number Placeholder 8"/>
          <p:cNvSpPr>
            <a:spLocks noGrp="1"/>
          </p:cNvSpPr>
          <p:nvPr>
            <p:ph type="sldNum" sz="quarter" idx="12"/>
          </p:nvPr>
        </p:nvSpPr>
        <p:spPr/>
        <p:txBody>
          <a:bodyPr/>
          <a:lstStyle/>
          <a:p>
            <a:pPr>
              <a:defRPr/>
            </a:pPr>
            <a:fld id="{F7C10377-0777-486C-98C9-B55BCBA863D0}" type="slidenum">
              <a:rPr lang="en-US" smtClean="0"/>
              <a:pPr>
                <a:defRPr/>
              </a:pPr>
              <a:t>‹#›</a:t>
            </a:fld>
            <a:endParaRPr lang="en-US"/>
          </a:p>
        </p:txBody>
      </p:sp>
    </p:spTree>
    <p:extLst>
      <p:ext uri="{BB962C8B-B14F-4D97-AF65-F5344CB8AC3E}">
        <p14:creationId xmlns:p14="http://schemas.microsoft.com/office/powerpoint/2010/main" val="129517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11-04-2026</a:t>
            </a:r>
          </a:p>
        </p:txBody>
      </p:sp>
      <p:sp>
        <p:nvSpPr>
          <p:cNvPr id="4" name="Footer Placeholder 3"/>
          <p:cNvSpPr>
            <a:spLocks noGrp="1"/>
          </p:cNvSpPr>
          <p:nvPr>
            <p:ph type="ftr" sz="quarter" idx="11"/>
          </p:nvPr>
        </p:nvSpPr>
        <p:spPr/>
        <p:txBody>
          <a:bodyPr/>
          <a:lstStyle/>
          <a:p>
            <a:pPr>
              <a:defRPr/>
            </a:pPr>
            <a:r>
              <a:rPr lang="en-US"/>
              <a:t>Safe &amp; Secure 2</a:t>
            </a:r>
          </a:p>
        </p:txBody>
      </p:sp>
      <p:sp>
        <p:nvSpPr>
          <p:cNvPr id="5" name="Slide Number Placeholder 4"/>
          <p:cNvSpPr>
            <a:spLocks noGrp="1"/>
          </p:cNvSpPr>
          <p:nvPr>
            <p:ph type="sldNum" sz="quarter" idx="12"/>
          </p:nvPr>
        </p:nvSpPr>
        <p:spPr/>
        <p:txBody>
          <a:bodyPr/>
          <a:lstStyle/>
          <a:p>
            <a:pPr>
              <a:defRPr/>
            </a:pPr>
            <a:fld id="{FD5E5040-54F9-40E3-9844-9FEAADD02A6C}" type="slidenum">
              <a:rPr lang="en-US" smtClean="0"/>
              <a:pPr>
                <a:defRPr/>
              </a:pPr>
              <a:t>‹#›</a:t>
            </a:fld>
            <a:endParaRPr lang="en-US"/>
          </a:p>
        </p:txBody>
      </p:sp>
    </p:spTree>
    <p:extLst>
      <p:ext uri="{BB962C8B-B14F-4D97-AF65-F5344CB8AC3E}">
        <p14:creationId xmlns:p14="http://schemas.microsoft.com/office/powerpoint/2010/main" val="241934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11-04-2026</a:t>
            </a:r>
          </a:p>
        </p:txBody>
      </p:sp>
      <p:sp>
        <p:nvSpPr>
          <p:cNvPr id="3" name="Footer Placeholder 2"/>
          <p:cNvSpPr>
            <a:spLocks noGrp="1"/>
          </p:cNvSpPr>
          <p:nvPr>
            <p:ph type="ftr" sz="quarter" idx="11"/>
          </p:nvPr>
        </p:nvSpPr>
        <p:spPr/>
        <p:txBody>
          <a:bodyPr/>
          <a:lstStyle/>
          <a:p>
            <a:pPr>
              <a:defRPr/>
            </a:pPr>
            <a:r>
              <a:rPr lang="en-US"/>
              <a:t>Safe &amp; Secure 2</a:t>
            </a:r>
          </a:p>
        </p:txBody>
      </p:sp>
      <p:sp>
        <p:nvSpPr>
          <p:cNvPr id="4" name="Slide Number Placeholder 3"/>
          <p:cNvSpPr>
            <a:spLocks noGrp="1"/>
          </p:cNvSpPr>
          <p:nvPr>
            <p:ph type="sldNum" sz="quarter" idx="12"/>
          </p:nvPr>
        </p:nvSpPr>
        <p:spPr/>
        <p:txBody>
          <a:bodyPr/>
          <a:lstStyle/>
          <a:p>
            <a:pPr>
              <a:defRPr/>
            </a:pPr>
            <a:fld id="{E3132471-3D99-43CE-955E-894CB2ECB518}" type="slidenum">
              <a:rPr lang="en-US" smtClean="0"/>
              <a:pPr>
                <a:defRPr/>
              </a:pPr>
              <a:t>‹#›</a:t>
            </a:fld>
            <a:endParaRPr lang="en-US"/>
          </a:p>
        </p:txBody>
      </p:sp>
    </p:spTree>
    <p:extLst>
      <p:ext uri="{BB962C8B-B14F-4D97-AF65-F5344CB8AC3E}">
        <p14:creationId xmlns:p14="http://schemas.microsoft.com/office/powerpoint/2010/main" val="56368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3CB5B6D1-414B-4AAF-B0B5-46B3BADE4BA7}" type="slidenum">
              <a:rPr lang="en-US" smtClean="0"/>
              <a:pPr>
                <a:defRPr/>
              </a:pPr>
              <a:t>‹#›</a:t>
            </a:fld>
            <a:endParaRPr lang="en-US"/>
          </a:p>
        </p:txBody>
      </p:sp>
    </p:spTree>
    <p:extLst>
      <p:ext uri="{BB962C8B-B14F-4D97-AF65-F5344CB8AC3E}">
        <p14:creationId xmlns:p14="http://schemas.microsoft.com/office/powerpoint/2010/main" val="11802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67B0932B-1701-4A8D-982F-B29CE52CAFBC}" type="slidenum">
              <a:rPr lang="en-US" smtClean="0"/>
              <a:pPr>
                <a:defRPr/>
              </a:pPr>
              <a:t>‹#›</a:t>
            </a:fld>
            <a:endParaRPr lang="en-US"/>
          </a:p>
        </p:txBody>
      </p:sp>
    </p:spTree>
    <p:extLst>
      <p:ext uri="{BB962C8B-B14F-4D97-AF65-F5344CB8AC3E}">
        <p14:creationId xmlns:p14="http://schemas.microsoft.com/office/powerpoint/2010/main" val="124681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0DD3C5DB-0CB1-4DB0-A3EF-157A66DF321E}" type="slidenum">
              <a:rPr lang="en-US" smtClean="0"/>
              <a:pPr>
                <a:defRPr/>
              </a:pPr>
              <a:t>‹#›</a:t>
            </a:fld>
            <a:endParaRPr lang="en-US"/>
          </a:p>
        </p:txBody>
      </p:sp>
    </p:spTree>
    <p:extLst>
      <p:ext uri="{BB962C8B-B14F-4D97-AF65-F5344CB8AC3E}">
        <p14:creationId xmlns:p14="http://schemas.microsoft.com/office/powerpoint/2010/main" val="167753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0DD3C5DB-0CB1-4DB0-A3EF-157A66DF321E}" type="slidenum">
              <a:rPr lang="en-US" smtClean="0"/>
              <a:pPr>
                <a:defRPr/>
              </a:pPr>
              <a:t>‹#›</a:t>
            </a:fld>
            <a:endParaRPr lang="en-US"/>
          </a:p>
        </p:txBody>
      </p:sp>
    </p:spTree>
    <p:extLst>
      <p:ext uri="{BB962C8B-B14F-4D97-AF65-F5344CB8AC3E}">
        <p14:creationId xmlns:p14="http://schemas.microsoft.com/office/powerpoint/2010/main" val="382987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0DD3C5DB-0CB1-4DB0-A3EF-157A66DF321E}" type="slidenum">
              <a:rPr lang="en-US" smtClean="0"/>
              <a:pPr>
                <a:defRPr/>
              </a:pPr>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latin typeface="Candara" panose="020E0502030303020204" pitchFamily="34" charset="0"/>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latin typeface="Candara" panose="020E0502030303020204" pitchFamily="34" charset="0"/>
              </a:rPr>
              <a:t>”</a:t>
            </a:r>
          </a:p>
        </p:txBody>
      </p:sp>
    </p:spTree>
    <p:extLst>
      <p:ext uri="{BB962C8B-B14F-4D97-AF65-F5344CB8AC3E}">
        <p14:creationId xmlns:p14="http://schemas.microsoft.com/office/powerpoint/2010/main" val="93865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11-04-2026</a:t>
            </a:r>
          </a:p>
        </p:txBody>
      </p:sp>
      <p:sp>
        <p:nvSpPr>
          <p:cNvPr id="6" name="Footer Placeholder 5"/>
          <p:cNvSpPr>
            <a:spLocks noGrp="1"/>
          </p:cNvSpPr>
          <p:nvPr>
            <p:ph type="ftr" sz="quarter" idx="11"/>
          </p:nvPr>
        </p:nvSpPr>
        <p:spPr/>
        <p:txBody>
          <a:bodyPr/>
          <a:lstStyle/>
          <a:p>
            <a:pPr>
              <a:defRPr/>
            </a:pPr>
            <a:r>
              <a:rPr lang="en-US"/>
              <a:t>Safe &amp; Secure 2</a:t>
            </a:r>
          </a:p>
        </p:txBody>
      </p:sp>
      <p:sp>
        <p:nvSpPr>
          <p:cNvPr id="7" name="Slide Number Placeholder 6"/>
          <p:cNvSpPr>
            <a:spLocks noGrp="1"/>
          </p:cNvSpPr>
          <p:nvPr>
            <p:ph type="sldNum" sz="quarter" idx="12"/>
          </p:nvPr>
        </p:nvSpPr>
        <p:spPr/>
        <p:txBody>
          <a:bodyPr/>
          <a:lstStyle/>
          <a:p>
            <a:pPr>
              <a:defRPr/>
            </a:pPr>
            <a:fld id="{0DD3C5DB-0CB1-4DB0-A3EF-157A66DF321E}" type="slidenum">
              <a:rPr lang="en-US" smtClean="0"/>
              <a:pPr>
                <a:defRPr/>
              </a:pPr>
              <a:t>‹#›</a:t>
            </a:fld>
            <a:endParaRPr lang="en-US"/>
          </a:p>
        </p:txBody>
      </p:sp>
    </p:spTree>
    <p:extLst>
      <p:ext uri="{BB962C8B-B14F-4D97-AF65-F5344CB8AC3E}">
        <p14:creationId xmlns:p14="http://schemas.microsoft.com/office/powerpoint/2010/main" val="102729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r>
              <a:rPr lang="en-US"/>
              <a:t>11-04-2026</a:t>
            </a:r>
          </a:p>
        </p:txBody>
      </p:sp>
      <p:sp>
        <p:nvSpPr>
          <p:cNvPr id="4" name="Footer Placeholder 3"/>
          <p:cNvSpPr>
            <a:spLocks noGrp="1"/>
          </p:cNvSpPr>
          <p:nvPr>
            <p:ph type="ftr" sz="quarter" idx="11"/>
          </p:nvPr>
        </p:nvSpPr>
        <p:spPr/>
        <p:txBody>
          <a:bodyPr/>
          <a:lstStyle/>
          <a:p>
            <a:pPr>
              <a:defRPr/>
            </a:pPr>
            <a:r>
              <a:rPr lang="en-US"/>
              <a:t>Safe &amp; Secure 2</a:t>
            </a:r>
          </a:p>
        </p:txBody>
      </p:sp>
      <p:sp>
        <p:nvSpPr>
          <p:cNvPr id="5" name="Slide Number Placeholder 4"/>
          <p:cNvSpPr>
            <a:spLocks noGrp="1"/>
          </p:cNvSpPr>
          <p:nvPr>
            <p:ph type="sldNum" sz="quarter" idx="12"/>
          </p:nvPr>
        </p:nvSpPr>
        <p:spPr/>
        <p:txBody>
          <a:bodyPr/>
          <a:lstStyle/>
          <a:p>
            <a:pPr>
              <a:defRPr/>
            </a:pPr>
            <a:fld id="{0DD3C5DB-0CB1-4DB0-A3EF-157A66DF321E}" type="slidenum">
              <a:rPr lang="en-US" smtClean="0"/>
              <a:pPr>
                <a:defRPr/>
              </a:pPr>
              <a:t>‹#›</a:t>
            </a:fld>
            <a:endParaRPr lang="en-US"/>
          </a:p>
        </p:txBody>
      </p:sp>
    </p:spTree>
    <p:extLst>
      <p:ext uri="{BB962C8B-B14F-4D97-AF65-F5344CB8AC3E}">
        <p14:creationId xmlns:p14="http://schemas.microsoft.com/office/powerpoint/2010/main" val="3865139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r>
              <a:rPr lang="en-US"/>
              <a:t>11-04-2026</a:t>
            </a:r>
          </a:p>
        </p:txBody>
      </p:sp>
      <p:sp>
        <p:nvSpPr>
          <p:cNvPr id="4" name="Footer Placeholder 3"/>
          <p:cNvSpPr>
            <a:spLocks noGrp="1"/>
          </p:cNvSpPr>
          <p:nvPr>
            <p:ph type="ftr" sz="quarter" idx="11"/>
          </p:nvPr>
        </p:nvSpPr>
        <p:spPr/>
        <p:txBody>
          <a:bodyPr/>
          <a:lstStyle/>
          <a:p>
            <a:pPr>
              <a:defRPr/>
            </a:pPr>
            <a:r>
              <a:rPr lang="en-US"/>
              <a:t>Safe &amp; Secure 2</a:t>
            </a:r>
          </a:p>
        </p:txBody>
      </p:sp>
      <p:sp>
        <p:nvSpPr>
          <p:cNvPr id="5" name="Slide Number Placeholder 4"/>
          <p:cNvSpPr>
            <a:spLocks noGrp="1"/>
          </p:cNvSpPr>
          <p:nvPr>
            <p:ph type="sldNum" sz="quarter" idx="12"/>
          </p:nvPr>
        </p:nvSpPr>
        <p:spPr/>
        <p:txBody>
          <a:bodyPr/>
          <a:lstStyle/>
          <a:p>
            <a:pPr>
              <a:defRPr/>
            </a:pPr>
            <a:fld id="{0DD3C5DB-0CB1-4DB0-A3EF-157A66DF321E}" type="slidenum">
              <a:rPr lang="en-US" smtClean="0"/>
              <a:pPr>
                <a:defRPr/>
              </a:pPr>
              <a:t>‹#›</a:t>
            </a:fld>
            <a:endParaRPr lang="en-US"/>
          </a:p>
        </p:txBody>
      </p:sp>
    </p:spTree>
    <p:extLst>
      <p:ext uri="{BB962C8B-B14F-4D97-AF65-F5344CB8AC3E}">
        <p14:creationId xmlns:p14="http://schemas.microsoft.com/office/powerpoint/2010/main" val="18441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6" name="Slide Number Placeholder 5"/>
          <p:cNvSpPr>
            <a:spLocks noGrp="1"/>
          </p:cNvSpPr>
          <p:nvPr>
            <p:ph type="sldNum" sz="quarter" idx="12"/>
          </p:nvPr>
        </p:nvSpPr>
        <p:spPr/>
        <p:txBody>
          <a:bodyPr/>
          <a:lstStyle/>
          <a:p>
            <a:pPr>
              <a:defRPr/>
            </a:pPr>
            <a:fld id="{5CD50E2C-8566-4D39-950E-93D8BC96E634}" type="slidenum">
              <a:rPr lang="en-US" smtClean="0"/>
              <a:pPr>
                <a:defRPr/>
              </a:pPr>
              <a:t>‹#›</a:t>
            </a:fld>
            <a:endParaRPr lang="en-US"/>
          </a:p>
        </p:txBody>
      </p:sp>
    </p:spTree>
    <p:extLst>
      <p:ext uri="{BB962C8B-B14F-4D97-AF65-F5344CB8AC3E}">
        <p14:creationId xmlns:p14="http://schemas.microsoft.com/office/powerpoint/2010/main" val="150960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6" name="Slide Number Placeholder 5"/>
          <p:cNvSpPr>
            <a:spLocks noGrp="1"/>
          </p:cNvSpPr>
          <p:nvPr>
            <p:ph type="sldNum" sz="quarter" idx="12"/>
          </p:nvPr>
        </p:nvSpPr>
        <p:spPr/>
        <p:txBody>
          <a:bodyPr/>
          <a:lstStyle/>
          <a:p>
            <a:pPr>
              <a:defRPr/>
            </a:pPr>
            <a:fld id="{FC8CB201-F137-4D45-AC72-303EC1482811}" type="slidenum">
              <a:rPr lang="en-US" smtClean="0"/>
              <a:pPr>
                <a:defRPr/>
              </a:pPr>
              <a:t>‹#›</a:t>
            </a:fld>
            <a:endParaRPr lang="en-US"/>
          </a:p>
        </p:txBody>
      </p:sp>
    </p:spTree>
    <p:extLst>
      <p:ext uri="{BB962C8B-B14F-4D97-AF65-F5344CB8AC3E}">
        <p14:creationId xmlns:p14="http://schemas.microsoft.com/office/powerpoint/2010/main" val="54401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HERO">
  <p:cSld name="HERO">
    <p:spTree>
      <p:nvGrpSpPr>
        <p:cNvPr id="1" name="Shape 10"/>
        <p:cNvGrpSpPr/>
        <p:nvPr/>
      </p:nvGrpSpPr>
      <p:grpSpPr>
        <a:xfrm>
          <a:off x="0" y="0"/>
          <a:ext cx="0" cy="0"/>
          <a:chOff x="0" y="0"/>
          <a:chExt cx="0" cy="0"/>
        </a:xfrm>
      </p:grpSpPr>
      <p:sp>
        <p:nvSpPr>
          <p:cNvPr id="11" name="Google Shape;11;p2"/>
          <p:cNvSpPr txBox="1">
            <a:spLocks noGrp="1"/>
          </p:cNvSpPr>
          <p:nvPr>
            <p:ph type="title"/>
          </p:nvPr>
        </p:nvSpPr>
        <p:spPr>
          <a:xfrm>
            <a:off x="731520" y="1463040"/>
            <a:ext cx="10698480" cy="13716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rgbClr val="FFFFFF"/>
              </a:buClr>
              <a:buSzPts val="7200"/>
              <a:buFont typeface="Candara"/>
              <a:buNone/>
              <a:defRPr sz="7200" b="1" i="0" u="none" strike="noStrike" cap="none">
                <a:solidFill>
                  <a:srgbClr val="FFFFFF"/>
                </a:solidFill>
                <a:latin typeface="Candara"/>
                <a:ea typeface="Candara"/>
                <a:cs typeface="Candara"/>
                <a:sym typeface="Candar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081097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ATMOS">
  <p:cSld name="ATMOS">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640080" y="365760"/>
            <a:ext cx="10881360" cy="9144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FFFFFF"/>
              </a:buClr>
              <a:buSzPts val="3600"/>
              <a:buFont typeface="Candara"/>
              <a:buNone/>
              <a:defRPr sz="3600" b="1" i="0" u="none" strike="noStrike" cap="none">
                <a:solidFill>
                  <a:srgbClr val="FFFFFF"/>
                </a:solidFill>
                <a:latin typeface="Candara"/>
                <a:ea typeface="Candara"/>
                <a:cs typeface="Candara"/>
                <a:sym typeface="Candar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4049783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655484" y="762000"/>
            <a:ext cx="731308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655484" y="1828800"/>
            <a:ext cx="7313083"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2" name="Rectangle 8"/>
          <p:cNvSpPr>
            <a:spLocks noGrp="1" noChangeArrowheads="1"/>
          </p:cNvSpPr>
          <p:nvPr>
            <p:ph type="dt" sz="half" idx="2"/>
          </p:nvPr>
        </p:nvSpPr>
        <p:spPr bwMode="auto">
          <a:xfrm>
            <a:off x="1219200" y="5886450"/>
            <a:ext cx="2336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solidFill>
                  <a:srgbClr val="79551B"/>
                </a:solidFill>
                <a:latin typeface="+mn-lt"/>
              </a:defRPr>
            </a:lvl1pPr>
          </a:lstStyle>
          <a:p>
            <a:pPr>
              <a:defRPr/>
            </a:pPr>
            <a:r>
              <a:rPr lang="en-US"/>
              <a:t>11-04-2026</a:t>
            </a:r>
          </a:p>
        </p:txBody>
      </p:sp>
      <p:sp>
        <p:nvSpPr>
          <p:cNvPr id="1033" name="Rectangle 9"/>
          <p:cNvSpPr>
            <a:spLocks noGrp="1" noChangeArrowheads="1"/>
          </p:cNvSpPr>
          <p:nvPr>
            <p:ph type="ftr" sz="quarter" idx="3"/>
          </p:nvPr>
        </p:nvSpPr>
        <p:spPr bwMode="auto">
          <a:xfrm>
            <a:off x="4165600" y="5886450"/>
            <a:ext cx="3860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smtClean="0">
                <a:solidFill>
                  <a:srgbClr val="79551B"/>
                </a:solidFill>
                <a:latin typeface="+mn-lt"/>
              </a:defRPr>
            </a:lvl1pPr>
          </a:lstStyle>
          <a:p>
            <a:pPr>
              <a:defRPr/>
            </a:pPr>
            <a:r>
              <a:rPr lang="en-US"/>
              <a:t>Safe &amp; Secure 2</a:t>
            </a:r>
          </a:p>
        </p:txBody>
      </p:sp>
      <p:sp>
        <p:nvSpPr>
          <p:cNvPr id="1034" name="Rectangle 10"/>
          <p:cNvSpPr>
            <a:spLocks noGrp="1" noChangeArrowheads="1"/>
          </p:cNvSpPr>
          <p:nvPr>
            <p:ph type="sldNum" sz="quarter" idx="4"/>
          </p:nvPr>
        </p:nvSpPr>
        <p:spPr bwMode="auto">
          <a:xfrm>
            <a:off x="8636000" y="5886450"/>
            <a:ext cx="2336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solidFill>
                  <a:srgbClr val="79551B"/>
                </a:solidFill>
                <a:latin typeface="+mn-lt"/>
              </a:defRPr>
            </a:lvl1pPr>
          </a:lstStyle>
          <a:p>
            <a:pPr>
              <a:defRPr/>
            </a:pPr>
            <a:fld id="{0DD3C5DB-0CB1-4DB0-A3EF-157A66DF321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rtl="0" eaLnBrk="0" fontAlgn="base" hangingPunct="0">
        <a:spcBef>
          <a:spcPct val="0"/>
        </a:spcBef>
        <a:spcAft>
          <a:spcPct val="0"/>
        </a:spcAft>
        <a:defRPr sz="3200">
          <a:solidFill>
            <a:srgbClr val="79551B"/>
          </a:solidFill>
          <a:latin typeface="+mj-lt"/>
          <a:ea typeface="+mj-ea"/>
          <a:cs typeface="+mj-cs"/>
        </a:defRPr>
      </a:lvl1pPr>
      <a:lvl2pPr algn="l" rtl="0" eaLnBrk="0" fontAlgn="base" hangingPunct="0">
        <a:spcBef>
          <a:spcPct val="0"/>
        </a:spcBef>
        <a:spcAft>
          <a:spcPct val="0"/>
        </a:spcAft>
        <a:defRPr sz="3200">
          <a:solidFill>
            <a:srgbClr val="79551B"/>
          </a:solidFill>
          <a:latin typeface="Palatino Linotype" pitchFamily="18" charset="0"/>
        </a:defRPr>
      </a:lvl2pPr>
      <a:lvl3pPr algn="l" rtl="0" eaLnBrk="0" fontAlgn="base" hangingPunct="0">
        <a:spcBef>
          <a:spcPct val="0"/>
        </a:spcBef>
        <a:spcAft>
          <a:spcPct val="0"/>
        </a:spcAft>
        <a:defRPr sz="3200">
          <a:solidFill>
            <a:srgbClr val="79551B"/>
          </a:solidFill>
          <a:latin typeface="Palatino Linotype" pitchFamily="18" charset="0"/>
        </a:defRPr>
      </a:lvl3pPr>
      <a:lvl4pPr algn="l" rtl="0" eaLnBrk="0" fontAlgn="base" hangingPunct="0">
        <a:spcBef>
          <a:spcPct val="0"/>
        </a:spcBef>
        <a:spcAft>
          <a:spcPct val="0"/>
        </a:spcAft>
        <a:defRPr sz="3200">
          <a:solidFill>
            <a:srgbClr val="79551B"/>
          </a:solidFill>
          <a:latin typeface="Palatino Linotype" pitchFamily="18" charset="0"/>
        </a:defRPr>
      </a:lvl4pPr>
      <a:lvl5pPr algn="l" rtl="0" eaLnBrk="0" fontAlgn="base" hangingPunct="0">
        <a:spcBef>
          <a:spcPct val="0"/>
        </a:spcBef>
        <a:spcAft>
          <a:spcPct val="0"/>
        </a:spcAft>
        <a:defRPr sz="3200">
          <a:solidFill>
            <a:srgbClr val="79551B"/>
          </a:solidFill>
          <a:latin typeface="Palatino Linotype" pitchFamily="18" charset="0"/>
        </a:defRPr>
      </a:lvl5pPr>
      <a:lvl6pPr marL="457200" algn="l" rtl="0" fontAlgn="base">
        <a:spcBef>
          <a:spcPct val="0"/>
        </a:spcBef>
        <a:spcAft>
          <a:spcPct val="0"/>
        </a:spcAft>
        <a:defRPr sz="3200">
          <a:solidFill>
            <a:srgbClr val="79551B"/>
          </a:solidFill>
          <a:latin typeface="Palatino Linotype" pitchFamily="18" charset="0"/>
        </a:defRPr>
      </a:lvl6pPr>
      <a:lvl7pPr marL="914400" algn="l" rtl="0" fontAlgn="base">
        <a:spcBef>
          <a:spcPct val="0"/>
        </a:spcBef>
        <a:spcAft>
          <a:spcPct val="0"/>
        </a:spcAft>
        <a:defRPr sz="3200">
          <a:solidFill>
            <a:srgbClr val="79551B"/>
          </a:solidFill>
          <a:latin typeface="Palatino Linotype" pitchFamily="18" charset="0"/>
        </a:defRPr>
      </a:lvl7pPr>
      <a:lvl8pPr marL="1371600" algn="l" rtl="0" fontAlgn="base">
        <a:spcBef>
          <a:spcPct val="0"/>
        </a:spcBef>
        <a:spcAft>
          <a:spcPct val="0"/>
        </a:spcAft>
        <a:defRPr sz="3200">
          <a:solidFill>
            <a:srgbClr val="79551B"/>
          </a:solidFill>
          <a:latin typeface="Palatino Linotype" pitchFamily="18" charset="0"/>
        </a:defRPr>
      </a:lvl8pPr>
      <a:lvl9pPr marL="1828800" algn="l" rtl="0" fontAlgn="base">
        <a:spcBef>
          <a:spcPct val="0"/>
        </a:spcBef>
        <a:spcAft>
          <a:spcPct val="0"/>
        </a:spcAft>
        <a:defRPr sz="3200">
          <a:solidFill>
            <a:srgbClr val="79551B"/>
          </a:solidFill>
          <a:latin typeface="Palatino Linotype" pitchFamily="18" charset="0"/>
        </a:defRPr>
      </a:lvl9pPr>
    </p:titleStyle>
    <p:bodyStyle>
      <a:lvl1pPr marL="342900" indent="-342900" algn="l" rtl="0" eaLnBrk="0" fontAlgn="base" hangingPunct="0">
        <a:spcBef>
          <a:spcPct val="20000"/>
        </a:spcBef>
        <a:spcAft>
          <a:spcPct val="0"/>
        </a:spcAft>
        <a:buChar char="•"/>
        <a:defRPr sz="2800">
          <a:solidFill>
            <a:srgbClr val="79551B"/>
          </a:solidFill>
          <a:latin typeface="+mn-lt"/>
          <a:ea typeface="+mn-ea"/>
          <a:cs typeface="+mn-cs"/>
        </a:defRPr>
      </a:lvl1pPr>
      <a:lvl2pPr marL="742950" indent="-285750" algn="l" rtl="0" eaLnBrk="0" fontAlgn="base" hangingPunct="0">
        <a:spcBef>
          <a:spcPct val="20000"/>
        </a:spcBef>
        <a:spcAft>
          <a:spcPct val="0"/>
        </a:spcAft>
        <a:buChar char="–"/>
        <a:defRPr sz="2400">
          <a:solidFill>
            <a:srgbClr val="79551B"/>
          </a:solidFill>
          <a:latin typeface="+mn-lt"/>
        </a:defRPr>
      </a:lvl2pPr>
      <a:lvl3pPr marL="1143000" indent="-228600" algn="l" rtl="0" eaLnBrk="0" fontAlgn="base" hangingPunct="0">
        <a:spcBef>
          <a:spcPct val="20000"/>
        </a:spcBef>
        <a:spcAft>
          <a:spcPct val="0"/>
        </a:spcAft>
        <a:buChar char="•"/>
        <a:defRPr sz="2000">
          <a:solidFill>
            <a:srgbClr val="79551B"/>
          </a:solidFill>
          <a:latin typeface="+mn-lt"/>
        </a:defRPr>
      </a:lvl3pPr>
      <a:lvl4pPr marL="1600200" indent="-228600" algn="l" rtl="0" eaLnBrk="0" fontAlgn="base" hangingPunct="0">
        <a:spcBef>
          <a:spcPct val="20000"/>
        </a:spcBef>
        <a:spcAft>
          <a:spcPct val="0"/>
        </a:spcAft>
        <a:buChar char="–"/>
        <a:defRPr sz="2000">
          <a:solidFill>
            <a:srgbClr val="79551B"/>
          </a:solidFill>
          <a:latin typeface="+mn-lt"/>
        </a:defRPr>
      </a:lvl4pPr>
      <a:lvl5pPr marL="2057400" indent="-228600" algn="l" rtl="0" eaLnBrk="0" fontAlgn="base" hangingPunct="0">
        <a:spcBef>
          <a:spcPct val="20000"/>
        </a:spcBef>
        <a:spcAft>
          <a:spcPct val="0"/>
        </a:spcAft>
        <a:buChar char="»"/>
        <a:defRPr sz="1600">
          <a:solidFill>
            <a:srgbClr val="79551B"/>
          </a:solidFill>
          <a:latin typeface="+mn-lt"/>
        </a:defRPr>
      </a:lvl5pPr>
      <a:lvl6pPr marL="2514600" indent="-228600" algn="l" rtl="0" fontAlgn="base">
        <a:spcBef>
          <a:spcPct val="20000"/>
        </a:spcBef>
        <a:spcAft>
          <a:spcPct val="0"/>
        </a:spcAft>
        <a:buChar char="»"/>
        <a:defRPr sz="1600">
          <a:solidFill>
            <a:srgbClr val="79551B"/>
          </a:solidFill>
          <a:latin typeface="+mn-lt"/>
        </a:defRPr>
      </a:lvl6pPr>
      <a:lvl7pPr marL="2971800" indent="-228600" algn="l" rtl="0" fontAlgn="base">
        <a:spcBef>
          <a:spcPct val="20000"/>
        </a:spcBef>
        <a:spcAft>
          <a:spcPct val="0"/>
        </a:spcAft>
        <a:buChar char="»"/>
        <a:defRPr sz="1600">
          <a:solidFill>
            <a:srgbClr val="79551B"/>
          </a:solidFill>
          <a:latin typeface="+mn-lt"/>
        </a:defRPr>
      </a:lvl7pPr>
      <a:lvl8pPr marL="3429000" indent="-228600" algn="l" rtl="0" fontAlgn="base">
        <a:spcBef>
          <a:spcPct val="20000"/>
        </a:spcBef>
        <a:spcAft>
          <a:spcPct val="0"/>
        </a:spcAft>
        <a:buChar char="»"/>
        <a:defRPr sz="1600">
          <a:solidFill>
            <a:srgbClr val="79551B"/>
          </a:solidFill>
          <a:latin typeface="+mn-lt"/>
        </a:defRPr>
      </a:lvl8pPr>
      <a:lvl9pPr marL="3886200" indent="-228600" algn="l" rtl="0" fontAlgn="base">
        <a:spcBef>
          <a:spcPct val="20000"/>
        </a:spcBef>
        <a:spcAft>
          <a:spcPct val="0"/>
        </a:spcAft>
        <a:buChar char="»"/>
        <a:defRPr sz="1600">
          <a:solidFill>
            <a:srgbClr val="79551B"/>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latin typeface="Candara" panose="020E0502030303020204" pitchFamily="34" charset="0"/>
              </a:defRPr>
            </a:lvl1pPr>
          </a:lstStyle>
          <a:p>
            <a:pPr>
              <a:defRPr/>
            </a:pPr>
            <a:r>
              <a:rPr lang="en-US" dirty="0"/>
              <a:t>11-04-2026</a:t>
            </a:r>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latin typeface="Candara" panose="020E0502030303020204" pitchFamily="34" charset="0"/>
              </a:defRPr>
            </a:lvl1pPr>
          </a:lstStyle>
          <a:p>
            <a:pPr>
              <a:defRPr/>
            </a:pPr>
            <a:r>
              <a:rPr lang="en-US" dirty="0"/>
              <a:t>Safe &amp; Secure 2</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latin typeface="Candara" panose="020E0502030303020204" pitchFamily="34" charset="0"/>
              </a:defRPr>
            </a:lvl1pPr>
          </a:lstStyle>
          <a:p>
            <a:pPr>
              <a:defRPr/>
            </a:pPr>
            <a:fld id="{0DD3C5DB-0CB1-4DB0-A3EF-157A66DF321E}" type="slidenum">
              <a:rPr lang="en-US" smtClean="0"/>
              <a:pPr>
                <a:defRPr/>
              </a:pPr>
              <a:t>‹#›</a:t>
            </a:fld>
            <a:endParaRPr lang="en-US" dirty="0"/>
          </a:p>
        </p:txBody>
      </p:sp>
    </p:spTree>
    <p:extLst>
      <p:ext uri="{BB962C8B-B14F-4D97-AF65-F5344CB8AC3E}">
        <p14:creationId xmlns:p14="http://schemas.microsoft.com/office/powerpoint/2010/main" val="2286981839"/>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Candara" panose="020E0502030303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hyperlink" Target="https://www.biblegateway.com/passage/?search=Ephesians%205:31&amp;version=ESV" TargetMode="Externa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609600" y="365671"/>
            <a:ext cx="4026408" cy="1199050"/>
          </a:xfrm>
          <a:prstGeom prst="rect">
            <a:avLst/>
          </a:prstGeom>
        </p:spPr>
        <p:txBody>
          <a:bodyPr vert="horz" lIns="91440" tIns="45720" rIns="91440" bIns="45720" rtlCol="0" anchor="b">
            <a:normAutofit fontScale="92500"/>
          </a:bodyPr>
          <a:lstStyle/>
          <a:p>
            <a:pPr defTabSz="457200">
              <a:spcAft>
                <a:spcPts val="600"/>
              </a:spcAft>
            </a:pPr>
            <a:r>
              <a:rPr lang="en-US" sz="5400" b="1" spc="-3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Safe &amp; Secure 2</a:t>
            </a:r>
          </a:p>
        </p:txBody>
      </p:sp>
      <p:sp>
        <p:nvSpPr>
          <p:cNvPr id="5123" name="Rectangle 5"/>
          <p:cNvSpPr>
            <a:spLocks noChangeArrowheads="1"/>
          </p:cNvSpPr>
          <p:nvPr/>
        </p:nvSpPr>
        <p:spPr bwMode="auto">
          <a:xfrm>
            <a:off x="609600" y="1809394"/>
            <a:ext cx="3810000" cy="4515205"/>
          </a:xfrm>
          <a:prstGeom prst="rect">
            <a:avLst/>
          </a:prstGeom>
        </p:spPr>
        <p:txBody>
          <a:bodyPr vert="horz" lIns="91440" tIns="45720" rIns="91440" bIns="45720" rtlCol="0" anchor="t">
            <a:normAutofit/>
          </a:bodyPr>
          <a:lstStyle/>
          <a:p>
            <a:pPr algn="r" defTabSz="457200">
              <a:spcBef>
                <a:spcPct val="20000"/>
              </a:spcBef>
              <a:spcAft>
                <a:spcPts val="600"/>
              </a:spcAft>
              <a:buClr>
                <a:schemeClr val="tx2"/>
              </a:buClr>
              <a:buSzPct val="70000"/>
              <a:buFont typeface="Wingdings 2" charset="2"/>
            </a:pPr>
            <a:r>
              <a:rPr lang="en-US" sz="2400" b="1" dirty="0">
                <a:latin typeface="+mj-lt"/>
              </a:rPr>
              <a:t>Deut. 6:6-9 </a:t>
            </a:r>
            <a:r>
              <a:rPr lang="en-US" sz="2400" dirty="0">
                <a:latin typeface="+mj-lt"/>
              </a:rPr>
              <a:t> </a:t>
            </a:r>
            <a:r>
              <a:rPr lang="en-US" sz="2400" i="1" dirty="0">
                <a:latin typeface="+mj-lt"/>
              </a:rPr>
              <a:t>And these words, which I command thee this day, shall be in thine heart: 7 And thou shalt teach them diligently unto thy children, and shalt talk of them when thou </a:t>
            </a:r>
            <a:r>
              <a:rPr lang="en-US" sz="2400" i="1" dirty="0" err="1">
                <a:latin typeface="+mj-lt"/>
              </a:rPr>
              <a:t>sittest</a:t>
            </a:r>
            <a:r>
              <a:rPr lang="en-US" sz="2400" i="1" dirty="0">
                <a:latin typeface="+mj-lt"/>
              </a:rPr>
              <a:t> in thine house, and when thou </a:t>
            </a:r>
            <a:r>
              <a:rPr lang="en-US" sz="2400" i="1" dirty="0" err="1">
                <a:latin typeface="+mj-lt"/>
              </a:rPr>
              <a:t>walkest</a:t>
            </a:r>
            <a:r>
              <a:rPr lang="en-US" sz="2400" i="1" dirty="0">
                <a:latin typeface="+mj-lt"/>
              </a:rPr>
              <a:t> by the way, and when thou </a:t>
            </a:r>
            <a:r>
              <a:rPr lang="en-US" sz="2400" i="1" dirty="0" err="1">
                <a:latin typeface="+mj-lt"/>
              </a:rPr>
              <a:t>liest</a:t>
            </a:r>
            <a:r>
              <a:rPr lang="en-US" sz="2400" i="1" dirty="0">
                <a:latin typeface="+mj-lt"/>
              </a:rPr>
              <a:t> down, and when thou </a:t>
            </a:r>
            <a:r>
              <a:rPr lang="en-US" sz="2400" i="1" dirty="0" err="1">
                <a:latin typeface="+mj-lt"/>
              </a:rPr>
              <a:t>risest</a:t>
            </a:r>
            <a:r>
              <a:rPr lang="en-US" sz="2400" i="1" dirty="0">
                <a:latin typeface="+mj-lt"/>
              </a:rPr>
              <a:t> up. </a:t>
            </a:r>
            <a:endParaRPr lang="en-US" sz="2400"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ndParaRPr>
          </a:p>
        </p:txBody>
      </p:sp>
      <p:sp>
        <p:nvSpPr>
          <p:cNvPr id="5130" name="Rectangle 5129">
            <a:extLst>
              <a:ext uri="{FF2B5EF4-FFF2-40B4-BE49-F238E27FC236}">
                <a16:creationId xmlns:a16="http://schemas.microsoft.com/office/drawing/2014/main" id="{0A22D114-11B7-46ED-94A9-18DC1C977B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965196"/>
            <a:ext cx="6581364" cy="4781641"/>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FA1AEB4-50EB-2888-0063-332E98EAB188}"/>
              </a:ext>
            </a:extLst>
          </p:cNvPr>
          <p:cNvPicPr>
            <a:picLocks noChangeAspect="1"/>
          </p:cNvPicPr>
          <p:nvPr/>
        </p:nvPicPr>
        <p:blipFill>
          <a:blip r:embed="rId3">
            <a:extLst>
              <a:ext uri="{28A0092B-C50C-407E-A947-70E740481C1C}">
                <a14:useLocalDpi xmlns:a14="http://schemas.microsoft.com/office/drawing/2010/main"/>
              </a:ext>
            </a:extLst>
          </a:blip>
          <a:srcRect b="-3"/>
          <a:stretch>
            <a:fillRect/>
          </a:stretch>
        </p:blipFill>
        <p:spPr>
          <a:xfrm>
            <a:off x="5120640" y="1438360"/>
            <a:ext cx="5676236" cy="3835314"/>
          </a:xfrm>
          <a:prstGeom prst="rect">
            <a:avLst/>
          </a:prstGeom>
        </p:spPr>
      </p:pic>
      <p:sp>
        <p:nvSpPr>
          <p:cNvPr id="5" name="Slide Number Placeholder 4"/>
          <p:cNvSpPr>
            <a:spLocks noGrp="1"/>
          </p:cNvSpPr>
          <p:nvPr>
            <p:ph type="sldNum" sz="quarter" idx="12"/>
          </p:nvPr>
        </p:nvSpPr>
        <p:spPr>
          <a:xfrm>
            <a:off x="10514011" y="5883275"/>
            <a:ext cx="753545" cy="365125"/>
          </a:xfrm>
        </p:spPr>
        <p:txBody>
          <a:bodyPr vert="horz" lIns="91440" tIns="45720" rIns="91440" bIns="45720" rtlCol="0" anchor="ctr">
            <a:normAutofit/>
          </a:bodyPr>
          <a:lstStyle/>
          <a:p>
            <a:pPr>
              <a:spcAft>
                <a:spcPts val="600"/>
              </a:spcAft>
              <a:defRPr/>
            </a:pPr>
            <a:fld id="{E3132471-3D99-43CE-955E-894CB2ECB518}" type="slidenum">
              <a:rPr lang="en-US">
                <a:latin typeface="+mn-lt"/>
              </a:rPr>
              <a:pPr>
                <a:spcAft>
                  <a:spcPts val="600"/>
                </a:spcAft>
                <a:defRPr/>
              </a:pPr>
              <a:t>1</a:t>
            </a:fld>
            <a:endParaRPr lang="en-US">
              <a:latin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C49191E-2A24-37FB-C02F-7A75FE246EDA}"/>
              </a:ext>
            </a:extLst>
          </p:cNvPr>
          <p:cNvSpPr>
            <a:spLocks noGrp="1"/>
          </p:cNvSpPr>
          <p:nvPr>
            <p:ph type="dt" sz="half" idx="10"/>
          </p:nvPr>
        </p:nvSpPr>
        <p:spPr/>
        <p:txBody>
          <a:bodyPr/>
          <a:lstStyle/>
          <a:p>
            <a:r>
              <a:rPr lang="en-US"/>
              <a:t>8-4-2024</a:t>
            </a:r>
          </a:p>
        </p:txBody>
      </p:sp>
      <p:sp>
        <p:nvSpPr>
          <p:cNvPr id="5" name="Footer Placeholder 4">
            <a:extLst>
              <a:ext uri="{FF2B5EF4-FFF2-40B4-BE49-F238E27FC236}">
                <a16:creationId xmlns:a16="http://schemas.microsoft.com/office/drawing/2014/main" id="{09447117-8AF9-FF12-86F0-81E4A923594D}"/>
              </a:ext>
            </a:extLst>
          </p:cNvPr>
          <p:cNvSpPr>
            <a:spLocks noGrp="1"/>
          </p:cNvSpPr>
          <p:nvPr>
            <p:ph type="ftr" sz="quarter" idx="11"/>
          </p:nvPr>
        </p:nvSpPr>
        <p:spPr/>
        <p:txBody>
          <a:bodyPr/>
          <a:lstStyle/>
          <a:p>
            <a:r>
              <a:rPr lang="en-US"/>
              <a:t>Rapturing Faith 9</a:t>
            </a:r>
          </a:p>
        </p:txBody>
      </p:sp>
      <p:sp>
        <p:nvSpPr>
          <p:cNvPr id="6" name="Slide Number Placeholder 5">
            <a:extLst>
              <a:ext uri="{FF2B5EF4-FFF2-40B4-BE49-F238E27FC236}">
                <a16:creationId xmlns:a16="http://schemas.microsoft.com/office/drawing/2014/main" id="{6A358701-3680-0F67-DF2D-FDB99DEC95F3}"/>
              </a:ext>
            </a:extLst>
          </p:cNvPr>
          <p:cNvSpPr>
            <a:spLocks noGrp="1"/>
          </p:cNvSpPr>
          <p:nvPr>
            <p:ph type="sldNum" sz="quarter" idx="12"/>
          </p:nvPr>
        </p:nvSpPr>
        <p:spPr/>
        <p:txBody>
          <a:bodyPr/>
          <a:lstStyle/>
          <a:p>
            <a:fld id="{2A013F82-EE5E-44EE-A61D-E31C6657F26F}" type="slidenum">
              <a:rPr lang="en-US" smtClean="0"/>
              <a:t>2</a:t>
            </a:fld>
            <a:endParaRPr lang="en-US"/>
          </a:p>
        </p:txBody>
      </p:sp>
      <p:pic>
        <p:nvPicPr>
          <p:cNvPr id="7" name="Picture 6">
            <a:extLst>
              <a:ext uri="{FF2B5EF4-FFF2-40B4-BE49-F238E27FC236}">
                <a16:creationId xmlns:a16="http://schemas.microsoft.com/office/drawing/2014/main" id="{0749EA27-2C24-8DF1-E23E-8FEFAE62BD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65199" y="-47676"/>
            <a:ext cx="4051365" cy="5406325"/>
          </a:xfrm>
          <a:prstGeom prst="rect">
            <a:avLst/>
          </a:prstGeom>
          <a:ln>
            <a:noFill/>
          </a:ln>
          <a:effectLst>
            <a:softEdge rad="112500"/>
          </a:effectLst>
        </p:spPr>
      </p:pic>
      <p:pic>
        <p:nvPicPr>
          <p:cNvPr id="8" name="Picture 7">
            <a:extLst>
              <a:ext uri="{FF2B5EF4-FFF2-40B4-BE49-F238E27FC236}">
                <a16:creationId xmlns:a16="http://schemas.microsoft.com/office/drawing/2014/main" id="{2B98FF09-5CFA-060F-7760-5CC4F4043B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503" y="565463"/>
            <a:ext cx="3376393" cy="4501857"/>
          </a:xfrm>
          <a:prstGeom prst="rect">
            <a:avLst/>
          </a:prstGeom>
          <a:ln>
            <a:noFill/>
          </a:ln>
          <a:effectLst>
            <a:softEdge rad="112500"/>
          </a:effectLst>
        </p:spPr>
      </p:pic>
      <p:pic>
        <p:nvPicPr>
          <p:cNvPr id="9" name="Picture 8">
            <a:extLst>
              <a:ext uri="{FF2B5EF4-FFF2-40B4-BE49-F238E27FC236}">
                <a16:creationId xmlns:a16="http://schemas.microsoft.com/office/drawing/2014/main" id="{41E87F6A-5CCB-0D2D-D061-62AC750A77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94684" y="1300374"/>
            <a:ext cx="3397316" cy="5525088"/>
          </a:xfrm>
          <a:prstGeom prst="rect">
            <a:avLst/>
          </a:prstGeom>
          <a:ln>
            <a:noFill/>
          </a:ln>
          <a:effectLst>
            <a:softEdge rad="112500"/>
          </a:effectLst>
        </p:spPr>
      </p:pic>
      <p:sp>
        <p:nvSpPr>
          <p:cNvPr id="10" name="TextBox 9">
            <a:extLst>
              <a:ext uri="{FF2B5EF4-FFF2-40B4-BE49-F238E27FC236}">
                <a16:creationId xmlns:a16="http://schemas.microsoft.com/office/drawing/2014/main" id="{F51EADCC-657C-0465-726C-646843804AB0}"/>
              </a:ext>
            </a:extLst>
          </p:cNvPr>
          <p:cNvSpPr txBox="1"/>
          <p:nvPr/>
        </p:nvSpPr>
        <p:spPr>
          <a:xfrm>
            <a:off x="652724" y="5067320"/>
            <a:ext cx="1752601" cy="769441"/>
          </a:xfrm>
          <a:prstGeom prst="rect">
            <a:avLst/>
          </a:prstGeom>
          <a:noFill/>
        </p:spPr>
        <p:txBody>
          <a:bodyPr wrap="square" rtlCol="0">
            <a:spAutoFit/>
          </a:bodyPr>
          <a:lstStyle/>
          <a:p>
            <a:r>
              <a:rPr lang="en-US" sz="4400" dirty="0"/>
              <a:t>Wells</a:t>
            </a:r>
          </a:p>
        </p:txBody>
      </p:sp>
      <p:sp>
        <p:nvSpPr>
          <p:cNvPr id="11" name="TextBox 10">
            <a:extLst>
              <a:ext uri="{FF2B5EF4-FFF2-40B4-BE49-F238E27FC236}">
                <a16:creationId xmlns:a16="http://schemas.microsoft.com/office/drawing/2014/main" id="{91811B5F-9C2D-B500-693F-B382C128F34D}"/>
              </a:ext>
            </a:extLst>
          </p:cNvPr>
          <p:cNvSpPr txBox="1"/>
          <p:nvPr/>
        </p:nvSpPr>
        <p:spPr>
          <a:xfrm>
            <a:off x="6933210" y="5172905"/>
            <a:ext cx="1752601" cy="769441"/>
          </a:xfrm>
          <a:prstGeom prst="rect">
            <a:avLst/>
          </a:prstGeom>
          <a:noFill/>
        </p:spPr>
        <p:txBody>
          <a:bodyPr wrap="square" rtlCol="0">
            <a:spAutoFit/>
          </a:bodyPr>
          <a:lstStyle/>
          <a:p>
            <a:r>
              <a:rPr lang="en-US" sz="4400" dirty="0"/>
              <a:t>Cody</a:t>
            </a:r>
          </a:p>
        </p:txBody>
      </p:sp>
      <p:sp>
        <p:nvSpPr>
          <p:cNvPr id="12" name="TextBox 11">
            <a:extLst>
              <a:ext uri="{FF2B5EF4-FFF2-40B4-BE49-F238E27FC236}">
                <a16:creationId xmlns:a16="http://schemas.microsoft.com/office/drawing/2014/main" id="{D5BE6AA0-C54A-E47D-1739-6F1EE915A052}"/>
              </a:ext>
            </a:extLst>
          </p:cNvPr>
          <p:cNvSpPr txBox="1"/>
          <p:nvPr/>
        </p:nvSpPr>
        <p:spPr>
          <a:xfrm>
            <a:off x="9678332" y="572215"/>
            <a:ext cx="3197236" cy="769441"/>
          </a:xfrm>
          <a:prstGeom prst="rect">
            <a:avLst/>
          </a:prstGeom>
          <a:noFill/>
        </p:spPr>
        <p:txBody>
          <a:bodyPr wrap="square" rtlCol="0">
            <a:spAutoFit/>
          </a:bodyPr>
          <a:lstStyle/>
          <a:p>
            <a:r>
              <a:rPr lang="en-US" sz="4400" dirty="0"/>
              <a:t>Jedediah</a:t>
            </a:r>
          </a:p>
        </p:txBody>
      </p:sp>
      <p:pic>
        <p:nvPicPr>
          <p:cNvPr id="2" name="Picture 1">
            <a:extLst>
              <a:ext uri="{FF2B5EF4-FFF2-40B4-BE49-F238E27FC236}">
                <a16:creationId xmlns:a16="http://schemas.microsoft.com/office/drawing/2014/main" id="{63B91FF7-9A24-D581-08AD-70CF1733CA27}"/>
              </a:ext>
            </a:extLst>
          </p:cNvPr>
          <p:cNvPicPr>
            <a:picLocks noChangeAspect="1"/>
          </p:cNvPicPr>
          <p:nvPr/>
        </p:nvPicPr>
        <p:blipFill>
          <a:blip r:embed="rId5"/>
          <a:stretch>
            <a:fillRect/>
          </a:stretch>
        </p:blipFill>
        <p:spPr>
          <a:xfrm>
            <a:off x="2606112" y="1910120"/>
            <a:ext cx="3580967" cy="4774623"/>
          </a:xfrm>
          <a:prstGeom prst="rect">
            <a:avLst/>
          </a:prstGeom>
          <a:ln>
            <a:noFill/>
          </a:ln>
          <a:effectLst>
            <a:softEdge rad="112500"/>
          </a:effectLst>
        </p:spPr>
      </p:pic>
      <p:sp>
        <p:nvSpPr>
          <p:cNvPr id="3" name="TextBox 2">
            <a:extLst>
              <a:ext uri="{FF2B5EF4-FFF2-40B4-BE49-F238E27FC236}">
                <a16:creationId xmlns:a16="http://schemas.microsoft.com/office/drawing/2014/main" id="{BE3D3B89-D487-96DE-6B58-3C880885D458}"/>
              </a:ext>
            </a:extLst>
          </p:cNvPr>
          <p:cNvSpPr txBox="1"/>
          <p:nvPr/>
        </p:nvSpPr>
        <p:spPr>
          <a:xfrm>
            <a:off x="3738484" y="586681"/>
            <a:ext cx="1645831" cy="1323439"/>
          </a:xfrm>
          <a:prstGeom prst="rect">
            <a:avLst/>
          </a:prstGeom>
          <a:noFill/>
        </p:spPr>
        <p:txBody>
          <a:bodyPr wrap="square" rtlCol="0">
            <a:spAutoFit/>
          </a:bodyPr>
          <a:lstStyle/>
          <a:p>
            <a:endParaRPr lang="en-US" sz="3600" dirty="0"/>
          </a:p>
          <a:p>
            <a:r>
              <a:rPr lang="en-US" sz="4400" dirty="0"/>
              <a:t>Liam</a:t>
            </a:r>
          </a:p>
        </p:txBody>
      </p:sp>
      <p:sp>
        <p:nvSpPr>
          <p:cNvPr id="13" name="TextBox 12">
            <a:extLst>
              <a:ext uri="{FF2B5EF4-FFF2-40B4-BE49-F238E27FC236}">
                <a16:creationId xmlns:a16="http://schemas.microsoft.com/office/drawing/2014/main" id="{4E454A7D-7EEF-1DF5-9523-38FFC5A57636}"/>
              </a:ext>
            </a:extLst>
          </p:cNvPr>
          <p:cNvSpPr txBox="1"/>
          <p:nvPr/>
        </p:nvSpPr>
        <p:spPr>
          <a:xfrm>
            <a:off x="3024779" y="-149921"/>
            <a:ext cx="6324600" cy="1569660"/>
          </a:xfrm>
          <a:prstGeom prst="rect">
            <a:avLst/>
          </a:prstGeom>
          <a:noFill/>
        </p:spPr>
        <p:txBody>
          <a:bodyPr wrap="square" rtlCol="0">
            <a:spAutoFit/>
          </a:bodyPr>
          <a:lstStyle/>
          <a:p>
            <a:r>
              <a:rPr lang="en-US" sz="9600" dirty="0">
                <a:latin typeface="Edwardian Script ITC" panose="030303020407070D0804" pitchFamily="66" charset="0"/>
              </a:rPr>
              <a:t>Babies R’ Us</a:t>
            </a:r>
          </a:p>
        </p:txBody>
      </p:sp>
    </p:spTree>
    <p:extLst>
      <p:ext uri="{BB962C8B-B14F-4D97-AF65-F5344CB8AC3E}">
        <p14:creationId xmlns:p14="http://schemas.microsoft.com/office/powerpoint/2010/main" val="313957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AEDAB0-E6D0-726C-2A91-CAA8E3283AD2}"/>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AAA84C35-349C-C07E-6931-24B127D32774}"/>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5C565373-0A97-5E2F-2C6C-BD5F65991D28}"/>
              </a:ext>
            </a:extLst>
          </p:cNvPr>
          <p:cNvSpPr>
            <a:spLocks noGrp="1"/>
          </p:cNvSpPr>
          <p:nvPr>
            <p:ph type="sldNum" sz="quarter" idx="12"/>
          </p:nvPr>
        </p:nvSpPr>
        <p:spPr/>
        <p:txBody>
          <a:bodyPr/>
          <a:lstStyle/>
          <a:p>
            <a:pPr>
              <a:defRPr/>
            </a:pPr>
            <a:fld id="{E3132471-3D99-43CE-955E-894CB2ECB518}" type="slidenum">
              <a:rPr lang="en-US" smtClean="0"/>
              <a:pPr>
                <a:defRPr/>
              </a:pPr>
              <a:t>3</a:t>
            </a:fld>
            <a:endParaRPr lang="en-US"/>
          </a:p>
        </p:txBody>
      </p:sp>
      <p:sp>
        <p:nvSpPr>
          <p:cNvPr id="6" name="TextBox 5">
            <a:extLst>
              <a:ext uri="{FF2B5EF4-FFF2-40B4-BE49-F238E27FC236}">
                <a16:creationId xmlns:a16="http://schemas.microsoft.com/office/drawing/2014/main" id="{893C7543-3E5D-AC92-EB24-DE026D4012C3}"/>
              </a:ext>
            </a:extLst>
          </p:cNvPr>
          <p:cNvSpPr txBox="1"/>
          <p:nvPr/>
        </p:nvSpPr>
        <p:spPr>
          <a:xfrm>
            <a:off x="685801" y="228600"/>
            <a:ext cx="10744200" cy="4600515"/>
          </a:xfrm>
          <a:prstGeom prst="rect">
            <a:avLst/>
          </a:prstGeom>
          <a:noFill/>
        </p:spPr>
        <p:txBody>
          <a:bodyPr wrap="square">
            <a:spAutoFit/>
          </a:bodyPr>
          <a:lstStyle/>
          <a:p>
            <a:r>
              <a:rPr lang="en-US" sz="4800" b="1" dirty="0">
                <a:latin typeface="+mj-lt"/>
              </a:rPr>
              <a:t>CONTEND.FOR.THE.FAITH</a:t>
            </a:r>
          </a:p>
          <a:p>
            <a:r>
              <a:rPr lang="en-US" sz="4000" dirty="0">
                <a:latin typeface="+mj-lt"/>
              </a:rPr>
              <a:t>	16 I love you. And I'm here with all my heart to try to help you, </a:t>
            </a:r>
            <a:r>
              <a:rPr lang="en-US" sz="4000" u="sng" dirty="0">
                <a:latin typeface="+mj-lt"/>
              </a:rPr>
              <a:t>try to help you to make your home a better place to live</a:t>
            </a:r>
            <a:r>
              <a:rPr lang="en-US" sz="4000" dirty="0">
                <a:latin typeface="+mj-lt"/>
              </a:rPr>
              <a:t>, to make the community you live in a horrible place to do evil and an easier place to do right. That's the idea. 									55-0220</a:t>
            </a:r>
          </a:p>
        </p:txBody>
      </p:sp>
    </p:spTree>
    <p:extLst>
      <p:ext uri="{BB962C8B-B14F-4D97-AF65-F5344CB8AC3E}">
        <p14:creationId xmlns:p14="http://schemas.microsoft.com/office/powerpoint/2010/main" val="304285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E8F315-89B4-0B25-CF48-47C4B0AE3EA5}"/>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6EC7E959-00DE-EA03-6C08-47B97AFE38DB}"/>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2CCE9D08-FF82-4BE2-EED6-2AFEB8E82EBB}"/>
              </a:ext>
            </a:extLst>
          </p:cNvPr>
          <p:cNvSpPr>
            <a:spLocks noGrp="1"/>
          </p:cNvSpPr>
          <p:nvPr>
            <p:ph type="sldNum" sz="quarter" idx="12"/>
          </p:nvPr>
        </p:nvSpPr>
        <p:spPr/>
        <p:txBody>
          <a:bodyPr/>
          <a:lstStyle/>
          <a:p>
            <a:pPr>
              <a:defRPr/>
            </a:pPr>
            <a:fld id="{E3132471-3D99-43CE-955E-894CB2ECB518}" type="slidenum">
              <a:rPr lang="en-US" smtClean="0"/>
              <a:pPr>
                <a:defRPr/>
              </a:pPr>
              <a:t>4</a:t>
            </a:fld>
            <a:endParaRPr lang="en-US"/>
          </a:p>
        </p:txBody>
      </p:sp>
      <p:sp>
        <p:nvSpPr>
          <p:cNvPr id="5" name="TextBox 4">
            <a:extLst>
              <a:ext uri="{FF2B5EF4-FFF2-40B4-BE49-F238E27FC236}">
                <a16:creationId xmlns:a16="http://schemas.microsoft.com/office/drawing/2014/main" id="{C38579F5-6877-C626-BB8E-8CF76AED4691}"/>
              </a:ext>
            </a:extLst>
          </p:cNvPr>
          <p:cNvSpPr txBox="1"/>
          <p:nvPr/>
        </p:nvSpPr>
        <p:spPr>
          <a:xfrm>
            <a:off x="533400" y="152400"/>
            <a:ext cx="11125200" cy="4247317"/>
          </a:xfrm>
          <a:prstGeom prst="rect">
            <a:avLst/>
          </a:prstGeom>
          <a:noFill/>
        </p:spPr>
        <p:txBody>
          <a:bodyPr wrap="square" rtlCol="0">
            <a:spAutoFit/>
          </a:bodyPr>
          <a:lstStyle/>
          <a:p>
            <a:r>
              <a:rPr lang="en-US" sz="7200" b="1" dirty="0">
                <a:latin typeface="+mn-lt"/>
              </a:rPr>
              <a:t>Agenda</a:t>
            </a:r>
          </a:p>
          <a:p>
            <a:pPr marL="800100" lvl="1" indent="-342900">
              <a:buAutoNum type="arabicPeriod"/>
            </a:pPr>
            <a:r>
              <a:rPr lang="en-US" sz="5400" dirty="0">
                <a:latin typeface="+mn-lt"/>
              </a:rPr>
              <a:t>Growing towards Independence</a:t>
            </a:r>
          </a:p>
          <a:p>
            <a:pPr marL="800100" lvl="1" indent="-342900">
              <a:buAutoNum type="arabicPeriod"/>
            </a:pPr>
            <a:r>
              <a:rPr lang="en-US" sz="5400" dirty="0">
                <a:latin typeface="+mn-lt"/>
              </a:rPr>
              <a:t>Letting Go</a:t>
            </a:r>
          </a:p>
          <a:p>
            <a:pPr marL="800100" lvl="1" indent="-342900">
              <a:buAutoNum type="arabicPeriod"/>
            </a:pPr>
            <a:r>
              <a:rPr lang="en-US" sz="5400" dirty="0">
                <a:latin typeface="+mn-lt"/>
              </a:rPr>
              <a:t>What Happens Next?</a:t>
            </a:r>
          </a:p>
          <a:p>
            <a:endParaRPr lang="en-US" dirty="0">
              <a:latin typeface="+mn-lt"/>
            </a:endParaRPr>
          </a:p>
          <a:p>
            <a:endParaRPr lang="en-US" dirty="0">
              <a:latin typeface="+mn-lt"/>
            </a:endParaRPr>
          </a:p>
        </p:txBody>
      </p:sp>
    </p:spTree>
    <p:extLst>
      <p:ext uri="{BB962C8B-B14F-4D97-AF65-F5344CB8AC3E}">
        <p14:creationId xmlns:p14="http://schemas.microsoft.com/office/powerpoint/2010/main" val="401068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5D5C75-60E4-A383-C6DB-E7F4D4FB0FC8}"/>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272AFA14-CA40-674C-DD61-49514AE88CF2}"/>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453AF0EA-2207-90E2-AF2F-FA9EAF0F553B}"/>
              </a:ext>
            </a:extLst>
          </p:cNvPr>
          <p:cNvSpPr>
            <a:spLocks noGrp="1"/>
          </p:cNvSpPr>
          <p:nvPr>
            <p:ph type="sldNum" sz="quarter" idx="12"/>
          </p:nvPr>
        </p:nvSpPr>
        <p:spPr/>
        <p:txBody>
          <a:bodyPr/>
          <a:lstStyle/>
          <a:p>
            <a:pPr>
              <a:defRPr/>
            </a:pPr>
            <a:fld id="{E3132471-3D99-43CE-955E-894CB2ECB518}" type="slidenum">
              <a:rPr lang="en-US" smtClean="0"/>
              <a:pPr>
                <a:defRPr/>
              </a:pPr>
              <a:t>5</a:t>
            </a:fld>
            <a:endParaRPr lang="en-US"/>
          </a:p>
        </p:txBody>
      </p:sp>
      <p:sp>
        <p:nvSpPr>
          <p:cNvPr id="6" name="TextBox 5">
            <a:extLst>
              <a:ext uri="{FF2B5EF4-FFF2-40B4-BE49-F238E27FC236}">
                <a16:creationId xmlns:a16="http://schemas.microsoft.com/office/drawing/2014/main" id="{07826738-C400-3078-6971-3BBED84231B0}"/>
              </a:ext>
            </a:extLst>
          </p:cNvPr>
          <p:cNvSpPr txBox="1"/>
          <p:nvPr/>
        </p:nvSpPr>
        <p:spPr>
          <a:xfrm>
            <a:off x="304800" y="228600"/>
            <a:ext cx="11734800" cy="4647426"/>
          </a:xfrm>
          <a:prstGeom prst="rect">
            <a:avLst/>
          </a:prstGeom>
          <a:noFill/>
        </p:spPr>
        <p:txBody>
          <a:bodyPr wrap="square">
            <a:spAutoFit/>
          </a:bodyPr>
          <a:lstStyle/>
          <a:p>
            <a:r>
              <a:rPr lang="en-US" sz="4400" b="1" dirty="0">
                <a:latin typeface="+mj-lt"/>
              </a:rPr>
              <a:t>CONFERENCES</a:t>
            </a:r>
          </a:p>
          <a:p>
            <a:r>
              <a:rPr lang="en-US" sz="3600" dirty="0">
                <a:latin typeface="+mj-lt"/>
              </a:rPr>
              <a:t>	20  That's what's the matter with the nations today. Each one's trying to get smarter than the other.</a:t>
            </a:r>
          </a:p>
          <a:p>
            <a:r>
              <a:rPr lang="en-US" sz="3600" dirty="0">
                <a:latin typeface="+mj-lt"/>
              </a:rPr>
              <a:t>	That's what's the matter with the people today. We're trying to outsmart something… But it'll never work. It never did work, and it never will work. </a:t>
            </a:r>
            <a:r>
              <a:rPr lang="en-US" sz="3600" b="1" u="sng" dirty="0">
                <a:latin typeface="+mj-lt"/>
              </a:rPr>
              <a:t>God's way is always right. Got to be His way, is the only way</a:t>
            </a:r>
            <a:r>
              <a:rPr lang="en-US" sz="3600" dirty="0">
                <a:latin typeface="+mj-lt"/>
              </a:rPr>
              <a:t>.															 </a:t>
            </a:r>
            <a:r>
              <a:rPr lang="en-US" sz="2000" dirty="0"/>
              <a:t>60-0228 </a:t>
            </a:r>
            <a:endParaRPr lang="en-US" sz="3600" dirty="0">
              <a:latin typeface="+mj-lt"/>
            </a:endParaRPr>
          </a:p>
        </p:txBody>
      </p:sp>
    </p:spTree>
    <p:extLst>
      <p:ext uri="{BB962C8B-B14F-4D97-AF65-F5344CB8AC3E}">
        <p14:creationId xmlns:p14="http://schemas.microsoft.com/office/powerpoint/2010/main" val="206134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731520" y="1463040"/>
            <a:ext cx="10698480" cy="1371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7200"/>
              <a:buFont typeface="Candara"/>
              <a:buNone/>
            </a:pPr>
            <a:r>
              <a:rPr lang="en-US" sz="7200" b="1">
                <a:solidFill>
                  <a:srgbClr val="FFFFFF"/>
                </a:solidFill>
                <a:latin typeface="Candara"/>
                <a:ea typeface="Candara"/>
                <a:cs typeface="Candara"/>
                <a:sym typeface="Candara"/>
              </a:rPr>
              <a:t>We Are Family</a:t>
            </a:r>
            <a:endParaRPr sz="7200"/>
          </a:p>
        </p:txBody>
      </p:sp>
      <p:sp>
        <p:nvSpPr>
          <p:cNvPr id="21" name="Google Shape;21;p5"/>
          <p:cNvSpPr txBox="1"/>
          <p:nvPr/>
        </p:nvSpPr>
        <p:spPr>
          <a:xfrm>
            <a:off x="731520" y="2834640"/>
            <a:ext cx="10698480" cy="7315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3600"/>
              <a:buFont typeface="Candara"/>
              <a:buNone/>
            </a:pPr>
            <a:r>
              <a:rPr lang="en-US" sz="3600" b="0" i="0" u="none" strike="noStrike" cap="none">
                <a:solidFill>
                  <a:srgbClr val="C9A84C"/>
                </a:solidFill>
                <a:latin typeface="Candara"/>
                <a:ea typeface="Candara"/>
                <a:cs typeface="Candara"/>
                <a:sym typeface="Candara"/>
              </a:rPr>
              <a:t>What the Research Shows</a:t>
            </a:r>
            <a:endParaRPr sz="3600" b="0" i="0" u="none" strike="noStrike" cap="none">
              <a:solidFill>
                <a:schemeClr val="dk1"/>
              </a:solidFill>
              <a:latin typeface="Candara"/>
              <a:ea typeface="Candara"/>
              <a:cs typeface="Candara"/>
              <a:sym typeface="Candara"/>
            </a:endParaRPr>
          </a:p>
        </p:txBody>
      </p:sp>
      <p:sp>
        <p:nvSpPr>
          <p:cNvPr id="22" name="Google Shape;22;p5"/>
          <p:cNvSpPr txBox="1"/>
          <p:nvPr/>
        </p:nvSpPr>
        <p:spPr>
          <a:xfrm>
            <a:off x="731520" y="3566160"/>
            <a:ext cx="10698480" cy="457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B8AE96"/>
              </a:buClr>
              <a:buSzPts val="1600"/>
              <a:buFont typeface="Candara"/>
              <a:buNone/>
            </a:pPr>
            <a:r>
              <a:rPr lang="en-US" sz="1600" b="0" i="0" u="none" strike="noStrike" cap="none" spc="200">
                <a:solidFill>
                  <a:srgbClr val="B8AE96"/>
                </a:solidFill>
                <a:latin typeface="Candara"/>
                <a:ea typeface="Candara"/>
                <a:cs typeface="Candara"/>
                <a:sym typeface="Candara"/>
              </a:rPr>
              <a:t>Gene Edward Veith  ·  WORLD  ·  May 20, 2000</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96240" y="228600"/>
            <a:ext cx="10881360" cy="914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3600" b="1" dirty="0">
                <a:solidFill>
                  <a:srgbClr val="FFFFFF"/>
                </a:solidFill>
                <a:latin typeface="Candara"/>
                <a:ea typeface="Candara"/>
                <a:cs typeface="Candara"/>
                <a:sym typeface="Candara"/>
              </a:rPr>
              <a:t>The Claim</a:t>
            </a:r>
            <a:endParaRPr sz="3600" dirty="0"/>
          </a:p>
        </p:txBody>
      </p:sp>
      <p:sp>
        <p:nvSpPr>
          <p:cNvPr id="29" name="Google Shape;29;p6"/>
          <p:cNvSpPr txBox="1"/>
          <p:nvPr/>
        </p:nvSpPr>
        <p:spPr>
          <a:xfrm>
            <a:off x="762000" y="762000"/>
            <a:ext cx="10591800" cy="4572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C9A84C"/>
              </a:buClr>
              <a:buSzPts val="9600"/>
              <a:buFont typeface="Candara"/>
              <a:buNone/>
            </a:pPr>
            <a:r>
              <a:rPr lang="en-US" sz="9600" b="1" i="0" u="none" strike="noStrike" cap="none" dirty="0">
                <a:solidFill>
                  <a:srgbClr val="C9A84C"/>
                </a:solidFill>
                <a:latin typeface="Candara"/>
                <a:ea typeface="Candara"/>
                <a:cs typeface="Candara"/>
                <a:sym typeface="Candara"/>
              </a:rPr>
              <a:t>“</a:t>
            </a:r>
            <a:endParaRPr sz="9600" b="0" i="0" u="none" strike="noStrike" cap="none" dirty="0">
              <a:solidFill>
                <a:schemeClr val="dk1"/>
              </a:solidFill>
              <a:latin typeface="Candara"/>
              <a:ea typeface="Candara"/>
              <a:cs typeface="Candara"/>
              <a:sym typeface="Candara"/>
            </a:endParaRPr>
          </a:p>
          <a:p>
            <a:pPr marL="0" marR="0" lvl="0" indent="0" algn="l" rtl="0">
              <a:lnSpc>
                <a:spcPct val="110000"/>
              </a:lnSpc>
              <a:spcBef>
                <a:spcPts val="0"/>
              </a:spcBef>
              <a:spcAft>
                <a:spcPts val="0"/>
              </a:spcAft>
              <a:buClr>
                <a:srgbClr val="FFFFFF"/>
              </a:buClr>
              <a:buSzPts val="3200"/>
              <a:buFont typeface="Candara"/>
              <a:buNone/>
            </a:pPr>
            <a:r>
              <a:rPr lang="en-US" sz="3600" b="0" i="0" u="none" strike="noStrike" cap="none" dirty="0">
                <a:solidFill>
                  <a:srgbClr val="FFFFFF"/>
                </a:solidFill>
                <a:latin typeface="Candara"/>
                <a:ea typeface="Candara"/>
                <a:cs typeface="Candara"/>
                <a:sym typeface="Candara"/>
              </a:rPr>
              <a:t>The family is God’s invention. He protects it in the Ten Commandments. Although the family is the basis of culture, today parents often find themselves having to protect their children from their own culture.</a:t>
            </a:r>
            <a:endParaRPr sz="11500" b="0" i="0" u="none" strike="noStrike" cap="none" dirty="0">
              <a:solidFill>
                <a:schemeClr val="dk1"/>
              </a:solidFill>
              <a:latin typeface="Candara"/>
              <a:ea typeface="Candara"/>
              <a:cs typeface="Candara"/>
              <a:sym typeface="Candara"/>
            </a:endParaRPr>
          </a:p>
        </p:txBody>
      </p:sp>
      <p:sp>
        <p:nvSpPr>
          <p:cNvPr id="30" name="Google Shape;30;p6"/>
          <p:cNvSpPr txBox="1"/>
          <p:nvPr/>
        </p:nvSpPr>
        <p:spPr>
          <a:xfrm>
            <a:off x="640080" y="6172200"/>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a:solidFill>
                  <a:srgbClr val="C9A84C"/>
                </a:solidFill>
                <a:latin typeface="Candara"/>
                <a:ea typeface="Candara"/>
                <a:cs typeface="Candara"/>
                <a:sym typeface="Candara"/>
              </a:rPr>
              <a:t>Gene Edward Veith, “We Are Family,” WORLD, May 20, 2000</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472440" y="228600"/>
            <a:ext cx="10881360" cy="914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3600" b="1" dirty="0">
                <a:solidFill>
                  <a:srgbClr val="FFFFFF"/>
                </a:solidFill>
                <a:latin typeface="Candara"/>
                <a:ea typeface="Candara"/>
                <a:cs typeface="Candara"/>
                <a:sym typeface="Candara"/>
              </a:rPr>
              <a:t>The Claim (continued)</a:t>
            </a:r>
            <a:endParaRPr sz="3600" dirty="0"/>
          </a:p>
        </p:txBody>
      </p:sp>
      <p:sp>
        <p:nvSpPr>
          <p:cNvPr id="37" name="Google Shape;37;p7"/>
          <p:cNvSpPr txBox="1"/>
          <p:nvPr/>
        </p:nvSpPr>
        <p:spPr>
          <a:xfrm>
            <a:off x="472440" y="838200"/>
            <a:ext cx="11049000" cy="46482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C9A84C"/>
              </a:buClr>
              <a:buSzPts val="9600"/>
              <a:buFont typeface="Candara"/>
              <a:buNone/>
            </a:pPr>
            <a:r>
              <a:rPr lang="en-US" sz="9600" b="1" i="0" u="none" strike="noStrike" cap="none" dirty="0">
                <a:solidFill>
                  <a:srgbClr val="C9A84C"/>
                </a:solidFill>
                <a:latin typeface="Candara"/>
                <a:ea typeface="Candara"/>
                <a:cs typeface="Candara"/>
                <a:sym typeface="Candara"/>
              </a:rPr>
              <a:t>“</a:t>
            </a:r>
          </a:p>
          <a:p>
            <a:pPr marL="0" marR="0" lvl="0" indent="0" algn="l" rtl="0">
              <a:lnSpc>
                <a:spcPct val="110000"/>
              </a:lnSpc>
              <a:spcBef>
                <a:spcPts val="0"/>
              </a:spcBef>
              <a:spcAft>
                <a:spcPts val="0"/>
              </a:spcAft>
              <a:buClr>
                <a:srgbClr val="C9A84C"/>
              </a:buClr>
              <a:buSzPts val="9600"/>
              <a:buFont typeface="Candara"/>
              <a:buNone/>
            </a:pPr>
            <a:r>
              <a:rPr lang="en-US" sz="3600" b="0" i="0" u="none" strike="noStrike" cap="none" dirty="0">
                <a:solidFill>
                  <a:srgbClr val="FFFFFF"/>
                </a:solidFill>
                <a:latin typeface="Candara"/>
                <a:ea typeface="Candara"/>
                <a:cs typeface="Candara"/>
                <a:sym typeface="Candara"/>
              </a:rPr>
              <a:t>Instead of helping parents teach their children to control themselves, to act morally, and to mature into adults, our society — in its entertainment industry, its schools, and its government — often seems to undermine parents and to be at war against children.</a:t>
            </a:r>
            <a:endParaRPr sz="11500" b="0" i="0" u="none" strike="noStrike" cap="none" dirty="0">
              <a:solidFill>
                <a:schemeClr val="dk1"/>
              </a:solidFill>
              <a:latin typeface="Candara"/>
              <a:ea typeface="Candara"/>
              <a:cs typeface="Candara"/>
              <a:sym typeface="Candara"/>
            </a:endParaRPr>
          </a:p>
        </p:txBody>
      </p:sp>
      <p:sp>
        <p:nvSpPr>
          <p:cNvPr id="38" name="Google Shape;38;p7"/>
          <p:cNvSpPr txBox="1"/>
          <p:nvPr/>
        </p:nvSpPr>
        <p:spPr>
          <a:xfrm>
            <a:off x="640080" y="6172200"/>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a:solidFill>
                  <a:srgbClr val="C9A84C"/>
                </a:solidFill>
                <a:latin typeface="Candara"/>
                <a:ea typeface="Candara"/>
                <a:cs typeface="Candara"/>
                <a:sym typeface="Candara"/>
              </a:rPr>
              <a:t>Gene Edward Veith, “We Are Family,” WORLD, May 20, 2000</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8"/>
          <p:cNvSpPr txBox="1"/>
          <p:nvPr/>
        </p:nvSpPr>
        <p:spPr>
          <a:xfrm>
            <a:off x="731520" y="822960"/>
            <a:ext cx="10698480" cy="457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1800"/>
              <a:buFont typeface="Candara"/>
              <a:buNone/>
            </a:pPr>
            <a:r>
              <a:rPr lang="en-US" sz="1800" b="0" i="0" u="none" strike="noStrike" cap="none" spc="400">
                <a:solidFill>
                  <a:srgbClr val="C9A84C"/>
                </a:solidFill>
                <a:latin typeface="Candara"/>
                <a:ea typeface="Candara"/>
                <a:cs typeface="Candara"/>
                <a:sym typeface="Candara"/>
              </a:rPr>
              <a:t>PART 1  ·  THE EVIDENCE</a:t>
            </a:r>
            <a:endParaRPr sz="1800" b="0" i="0" u="none" strike="noStrike" cap="none">
              <a:solidFill>
                <a:schemeClr val="dk1"/>
              </a:solidFill>
              <a:latin typeface="Candara"/>
              <a:ea typeface="Candara"/>
              <a:cs typeface="Candara"/>
              <a:sym typeface="Candara"/>
            </a:endParaRPr>
          </a:p>
        </p:txBody>
      </p:sp>
      <p:sp>
        <p:nvSpPr>
          <p:cNvPr id="45" name="Google Shape;45;p8"/>
          <p:cNvSpPr txBox="1"/>
          <p:nvPr/>
        </p:nvSpPr>
        <p:spPr>
          <a:xfrm>
            <a:off x="731520" y="1371600"/>
            <a:ext cx="10698480" cy="109728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4800"/>
              <a:buFont typeface="Candara"/>
              <a:buNone/>
            </a:pPr>
            <a:r>
              <a:rPr lang="en-US" sz="4800" b="1" i="0" u="none" strike="noStrike" cap="none">
                <a:solidFill>
                  <a:srgbClr val="FFFFFF"/>
                </a:solidFill>
                <a:latin typeface="Candara"/>
                <a:ea typeface="Candara"/>
                <a:cs typeface="Candara"/>
                <a:sym typeface="Candara"/>
              </a:rPr>
              <a:t>What Our Children Face</a:t>
            </a:r>
            <a:endParaRPr sz="4800" b="0" i="0" u="none" strike="noStrike" cap="none">
              <a:solidFill>
                <a:schemeClr val="dk1"/>
              </a:solidFill>
              <a:latin typeface="Candara"/>
              <a:ea typeface="Candara"/>
              <a:cs typeface="Candara"/>
              <a:sym typeface="Candara"/>
            </a:endParaRPr>
          </a:p>
        </p:txBody>
      </p:sp>
      <p:sp>
        <p:nvSpPr>
          <p:cNvPr id="46" name="Google Shape;46;p8"/>
          <p:cNvSpPr txBox="1"/>
          <p:nvPr/>
        </p:nvSpPr>
        <p:spPr>
          <a:xfrm>
            <a:off x="1371600" y="2926080"/>
            <a:ext cx="9418320" cy="128016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3200"/>
              <a:buFont typeface="Candara"/>
              <a:buNone/>
            </a:pPr>
            <a:r>
              <a:rPr lang="en-US" sz="3200" b="0" i="1" u="none" strike="noStrike" cap="none" dirty="0">
                <a:solidFill>
                  <a:srgbClr val="FFFFFF"/>
                </a:solidFill>
                <a:latin typeface="Candara"/>
                <a:ea typeface="Candara"/>
                <a:cs typeface="Candara"/>
                <a:sym typeface="Candara"/>
              </a:rPr>
              <a:t>“Lo, children are an heritage of the LORD: and the fruit of the womb is his reward.”</a:t>
            </a:r>
            <a:endParaRPr sz="3200" b="0" i="0" u="none" strike="noStrike" cap="none" dirty="0">
              <a:solidFill>
                <a:schemeClr val="dk1"/>
              </a:solidFill>
              <a:latin typeface="Candara"/>
              <a:ea typeface="Candara"/>
              <a:cs typeface="Candara"/>
              <a:sym typeface="Candara"/>
            </a:endParaRPr>
          </a:p>
        </p:txBody>
      </p:sp>
      <p:sp>
        <p:nvSpPr>
          <p:cNvPr id="47" name="Google Shape;47;p8"/>
          <p:cNvSpPr txBox="1"/>
          <p:nvPr/>
        </p:nvSpPr>
        <p:spPr>
          <a:xfrm>
            <a:off x="731520" y="4206240"/>
            <a:ext cx="10698480" cy="36576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1600"/>
              <a:buFont typeface="Candara"/>
              <a:buNone/>
            </a:pPr>
            <a:r>
              <a:rPr lang="en-US" sz="1600" b="0" i="0" u="none" strike="noStrike" cap="none">
                <a:solidFill>
                  <a:srgbClr val="C9A84C"/>
                </a:solidFill>
                <a:latin typeface="Candara"/>
                <a:ea typeface="Candara"/>
                <a:cs typeface="Candara"/>
                <a:sym typeface="Candara"/>
              </a:rPr>
              <a:t>Psalm 127:3</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0"/>
          <p:cNvSpPr txBox="1">
            <a:spLocks noGrp="1"/>
          </p:cNvSpPr>
          <p:nvPr>
            <p:ph type="title"/>
          </p:nvPr>
        </p:nvSpPr>
        <p:spPr>
          <a:xfrm>
            <a:off x="454834" y="384049"/>
            <a:ext cx="10881360" cy="914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4400" b="1" dirty="0">
                <a:solidFill>
                  <a:srgbClr val="FFFFFF"/>
                </a:solidFill>
                <a:latin typeface="Candara"/>
                <a:ea typeface="Candara"/>
                <a:cs typeface="Candara"/>
                <a:sym typeface="Candara"/>
              </a:rPr>
              <a:t>Teens Online “Almost </a:t>
            </a:r>
            <a:br>
              <a:rPr lang="en-US" sz="4400" b="1" dirty="0">
                <a:solidFill>
                  <a:srgbClr val="FFFFFF"/>
                </a:solidFill>
                <a:latin typeface="Candara"/>
                <a:ea typeface="Candara"/>
                <a:cs typeface="Candara"/>
                <a:sym typeface="Candara"/>
              </a:rPr>
            </a:br>
            <a:r>
              <a:rPr lang="en-US" sz="4400" b="1" dirty="0">
                <a:solidFill>
                  <a:srgbClr val="FFFFFF"/>
                </a:solidFill>
                <a:latin typeface="Candara"/>
                <a:ea typeface="Candara"/>
                <a:cs typeface="Candara"/>
                <a:sym typeface="Candara"/>
              </a:rPr>
              <a:t>Constantly”</a:t>
            </a:r>
            <a:endParaRPr sz="4400" dirty="0"/>
          </a:p>
        </p:txBody>
      </p:sp>
      <p:cxnSp>
        <p:nvCxnSpPr>
          <p:cNvPr id="82" name="Google Shape;82;p10"/>
          <p:cNvCxnSpPr/>
          <p:nvPr/>
        </p:nvCxnSpPr>
        <p:spPr>
          <a:xfrm>
            <a:off x="914400" y="4571999"/>
            <a:ext cx="10332720" cy="0"/>
          </a:xfrm>
          <a:prstGeom prst="straightConnector1">
            <a:avLst/>
          </a:prstGeom>
          <a:noFill/>
          <a:ln w="19050" cap="flat" cmpd="sng">
            <a:solidFill>
              <a:srgbClr val="7A6A45"/>
            </a:solidFill>
            <a:prstDash val="solid"/>
            <a:round/>
            <a:headEnd type="none" w="sm" len="sm"/>
            <a:tailEnd type="none" w="sm" len="sm"/>
          </a:ln>
        </p:spPr>
      </p:cxnSp>
      <p:sp>
        <p:nvSpPr>
          <p:cNvPr id="83" name="Google Shape;83;p10"/>
          <p:cNvSpPr/>
          <p:nvPr/>
        </p:nvSpPr>
        <p:spPr>
          <a:xfrm>
            <a:off x="2827782" y="2937438"/>
            <a:ext cx="1408176" cy="1618658"/>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0"/>
          <p:cNvSpPr txBox="1"/>
          <p:nvPr/>
        </p:nvSpPr>
        <p:spPr>
          <a:xfrm>
            <a:off x="2491740" y="2438402"/>
            <a:ext cx="2080260" cy="469219"/>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800" b="1" i="0" u="none" strike="noStrike" cap="none" dirty="0">
                <a:solidFill>
                  <a:srgbClr val="FFFFFF"/>
                </a:solidFill>
                <a:latin typeface="Candara"/>
                <a:ea typeface="Candara"/>
                <a:cs typeface="Candara"/>
                <a:sym typeface="Candara"/>
              </a:rPr>
              <a:t>24%</a:t>
            </a:r>
            <a:endParaRPr sz="4800" b="0" i="0" u="none" strike="noStrike" cap="none" dirty="0">
              <a:solidFill>
                <a:schemeClr val="dk1"/>
              </a:solidFill>
              <a:latin typeface="Candara"/>
              <a:ea typeface="Candara"/>
              <a:cs typeface="Candara"/>
              <a:sym typeface="Candara"/>
            </a:endParaRPr>
          </a:p>
        </p:txBody>
      </p:sp>
      <p:sp>
        <p:nvSpPr>
          <p:cNvPr id="85" name="Google Shape;85;p10"/>
          <p:cNvSpPr txBox="1"/>
          <p:nvPr/>
        </p:nvSpPr>
        <p:spPr>
          <a:xfrm>
            <a:off x="914400" y="4645150"/>
            <a:ext cx="5166360" cy="62179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4400" b="0" i="0" u="none" strike="noStrike" cap="none" dirty="0">
                <a:solidFill>
                  <a:srgbClr val="FFFFFF"/>
                </a:solidFill>
                <a:latin typeface="Candara"/>
                <a:ea typeface="Candara"/>
                <a:cs typeface="Candara"/>
                <a:sym typeface="Candara"/>
              </a:rPr>
              <a:t>2014–15</a:t>
            </a:r>
            <a:endParaRPr sz="4400" b="0" i="0" u="none" strike="noStrike" cap="none" dirty="0">
              <a:solidFill>
                <a:schemeClr val="dk1"/>
              </a:solidFill>
              <a:latin typeface="Candara"/>
              <a:ea typeface="Candara"/>
              <a:cs typeface="Candara"/>
              <a:sym typeface="Candara"/>
            </a:endParaRPr>
          </a:p>
        </p:txBody>
      </p:sp>
      <p:sp>
        <p:nvSpPr>
          <p:cNvPr id="86" name="Google Shape;86;p10"/>
          <p:cNvSpPr/>
          <p:nvPr/>
        </p:nvSpPr>
        <p:spPr>
          <a:xfrm>
            <a:off x="7959852" y="1469570"/>
            <a:ext cx="1408176" cy="310242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0"/>
          <p:cNvSpPr txBox="1"/>
          <p:nvPr/>
        </p:nvSpPr>
        <p:spPr>
          <a:xfrm>
            <a:off x="7658100" y="914400"/>
            <a:ext cx="2019300" cy="50945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800" b="1" i="0" u="none" strike="noStrike" cap="none" dirty="0">
                <a:solidFill>
                  <a:srgbClr val="FFFFFF"/>
                </a:solidFill>
                <a:latin typeface="Candara"/>
                <a:ea typeface="Candara"/>
                <a:cs typeface="Candara"/>
                <a:sym typeface="Candara"/>
              </a:rPr>
              <a:t>46%</a:t>
            </a:r>
            <a:endParaRPr sz="4800" b="0" i="0" u="none" strike="noStrike" cap="none" dirty="0">
              <a:solidFill>
                <a:schemeClr val="dk1"/>
              </a:solidFill>
              <a:latin typeface="Candara"/>
              <a:ea typeface="Candara"/>
              <a:cs typeface="Candara"/>
              <a:sym typeface="Candara"/>
            </a:endParaRPr>
          </a:p>
        </p:txBody>
      </p:sp>
      <p:sp>
        <p:nvSpPr>
          <p:cNvPr id="88" name="Google Shape;88;p10"/>
          <p:cNvSpPr txBox="1"/>
          <p:nvPr/>
        </p:nvSpPr>
        <p:spPr>
          <a:xfrm>
            <a:off x="6080760" y="4645151"/>
            <a:ext cx="5166360" cy="62179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4000" b="0" i="0" u="none" strike="noStrike" cap="none" dirty="0">
                <a:solidFill>
                  <a:srgbClr val="FFFFFF"/>
                </a:solidFill>
                <a:latin typeface="Candara"/>
                <a:ea typeface="Candara"/>
                <a:cs typeface="Candara"/>
                <a:sym typeface="Candara"/>
              </a:rPr>
              <a:t>2024</a:t>
            </a:r>
            <a:endParaRPr sz="4000" b="0" i="0" u="none" strike="noStrike" cap="none" dirty="0">
              <a:solidFill>
                <a:schemeClr val="dk1"/>
              </a:solidFill>
              <a:latin typeface="Candara"/>
              <a:ea typeface="Candara"/>
              <a:cs typeface="Candara"/>
              <a:sym typeface="Candara"/>
            </a:endParaRPr>
          </a:p>
        </p:txBody>
      </p:sp>
      <p:sp>
        <p:nvSpPr>
          <p:cNvPr id="89" name="Google Shape;89;p10"/>
          <p:cNvSpPr txBox="1"/>
          <p:nvPr/>
        </p:nvSpPr>
        <p:spPr>
          <a:xfrm>
            <a:off x="457200" y="6286500"/>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dirty="0">
                <a:solidFill>
                  <a:srgbClr val="C9A84C"/>
                </a:solidFill>
                <a:latin typeface="Candara"/>
                <a:ea typeface="Candara"/>
                <a:cs typeface="Candara"/>
                <a:sym typeface="Candara"/>
              </a:rPr>
              <a:t>Pew Research Center, Teens, Social Media and Technology 2024 (1,391 teens ages 13–17)</a:t>
            </a:r>
            <a:endParaRPr sz="1600" b="0" i="0" u="none" strike="noStrike" cap="none" dirty="0">
              <a:solidFill>
                <a:schemeClr val="dk1"/>
              </a:solidFill>
              <a:latin typeface="Candara"/>
              <a:ea typeface="Candara"/>
              <a:cs typeface="Candara"/>
              <a:sym typeface="Candar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640080" y="365760"/>
            <a:ext cx="11170920" cy="914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4800" b="1" dirty="0">
                <a:solidFill>
                  <a:srgbClr val="FFFFFF"/>
                </a:solidFill>
                <a:latin typeface="Candara"/>
                <a:ea typeface="Candara"/>
                <a:cs typeface="Candara"/>
                <a:sym typeface="Candara"/>
              </a:rPr>
              <a:t>Hours a Day on Screens for Entertainment</a:t>
            </a:r>
            <a:endParaRPr sz="4800" dirty="0"/>
          </a:p>
        </p:txBody>
      </p:sp>
      <p:sp>
        <p:nvSpPr>
          <p:cNvPr id="55" name="Google Shape;55;p9"/>
          <p:cNvSpPr/>
          <p:nvPr/>
        </p:nvSpPr>
        <p:spPr>
          <a:xfrm>
            <a:off x="3840480" y="1481328"/>
            <a:ext cx="274320" cy="274320"/>
          </a:xfrm>
          <a:prstGeom prst="rect">
            <a:avLst/>
          </a:prstGeom>
          <a:solidFill>
            <a:srgbClr val="B8AE96"/>
          </a:solidFill>
          <a:ln w="12700" cap="flat" cmpd="sng">
            <a:solidFill>
              <a:srgbClr val="B8AE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9"/>
          <p:cNvSpPr txBox="1"/>
          <p:nvPr/>
        </p:nvSpPr>
        <p:spPr>
          <a:xfrm>
            <a:off x="4206240" y="1389888"/>
            <a:ext cx="22860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800"/>
              <a:buFont typeface="Candara"/>
              <a:buNone/>
            </a:pPr>
            <a:r>
              <a:rPr lang="en-US" sz="1800" b="0" i="0" u="none" strike="noStrike" cap="none">
                <a:solidFill>
                  <a:srgbClr val="FFFFFF"/>
                </a:solidFill>
                <a:latin typeface="Candara"/>
                <a:ea typeface="Candara"/>
                <a:cs typeface="Candara"/>
                <a:sym typeface="Candara"/>
              </a:rPr>
              <a:t>Tweens (8–12)</a:t>
            </a:r>
            <a:endParaRPr sz="1800" b="0" i="0" u="none" strike="noStrike" cap="none">
              <a:solidFill>
                <a:schemeClr val="dk1"/>
              </a:solidFill>
              <a:latin typeface="Candara"/>
              <a:ea typeface="Candara"/>
              <a:cs typeface="Candara"/>
              <a:sym typeface="Candara"/>
            </a:endParaRPr>
          </a:p>
        </p:txBody>
      </p:sp>
      <p:sp>
        <p:nvSpPr>
          <p:cNvPr id="57" name="Google Shape;57;p9"/>
          <p:cNvSpPr/>
          <p:nvPr/>
        </p:nvSpPr>
        <p:spPr>
          <a:xfrm>
            <a:off x="6583680" y="1481328"/>
            <a:ext cx="274320" cy="274320"/>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9"/>
          <p:cNvSpPr txBox="1"/>
          <p:nvPr/>
        </p:nvSpPr>
        <p:spPr>
          <a:xfrm>
            <a:off x="6949440" y="1389888"/>
            <a:ext cx="22860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800"/>
              <a:buFont typeface="Candara"/>
              <a:buNone/>
            </a:pPr>
            <a:r>
              <a:rPr lang="en-US" sz="1800" b="0" i="0" u="none" strike="noStrike" cap="none">
                <a:solidFill>
                  <a:srgbClr val="FFFFFF"/>
                </a:solidFill>
                <a:latin typeface="Candara"/>
                <a:ea typeface="Candara"/>
                <a:cs typeface="Candara"/>
                <a:sym typeface="Candara"/>
              </a:rPr>
              <a:t>Teens (13–18)</a:t>
            </a:r>
            <a:endParaRPr sz="1800" b="0" i="0" u="none" strike="noStrike" cap="none">
              <a:solidFill>
                <a:schemeClr val="dk1"/>
              </a:solidFill>
              <a:latin typeface="Candara"/>
              <a:ea typeface="Candara"/>
              <a:cs typeface="Candara"/>
              <a:sym typeface="Candara"/>
            </a:endParaRPr>
          </a:p>
        </p:txBody>
      </p:sp>
      <p:cxnSp>
        <p:nvCxnSpPr>
          <p:cNvPr id="59" name="Google Shape;59;p9"/>
          <p:cNvCxnSpPr/>
          <p:nvPr/>
        </p:nvCxnSpPr>
        <p:spPr>
          <a:xfrm>
            <a:off x="914400" y="5486400"/>
            <a:ext cx="10332720" cy="0"/>
          </a:xfrm>
          <a:prstGeom prst="straightConnector1">
            <a:avLst/>
          </a:prstGeom>
          <a:noFill/>
          <a:ln w="19050" cap="flat" cmpd="sng">
            <a:solidFill>
              <a:srgbClr val="7A6A45"/>
            </a:solidFill>
            <a:prstDash val="solid"/>
            <a:round/>
            <a:headEnd type="none" w="sm" len="sm"/>
            <a:tailEnd type="none" w="sm" len="sm"/>
          </a:ln>
        </p:spPr>
      </p:cxnSp>
      <p:sp>
        <p:nvSpPr>
          <p:cNvPr id="60" name="Google Shape;60;p9"/>
          <p:cNvSpPr/>
          <p:nvPr/>
        </p:nvSpPr>
        <p:spPr>
          <a:xfrm>
            <a:off x="1596238" y="3888029"/>
            <a:ext cx="1012850" cy="1598371"/>
          </a:xfrm>
          <a:prstGeom prst="rect">
            <a:avLst/>
          </a:prstGeom>
          <a:solidFill>
            <a:srgbClr val="B8AE96"/>
          </a:solidFill>
          <a:ln w="12700" cap="flat" cmpd="sng">
            <a:solidFill>
              <a:srgbClr val="B8AE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9"/>
          <p:cNvSpPr txBox="1"/>
          <p:nvPr/>
        </p:nvSpPr>
        <p:spPr>
          <a:xfrm>
            <a:off x="1294486" y="3430829"/>
            <a:ext cx="161635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4:36</a:t>
            </a:r>
            <a:endParaRPr sz="4000" b="0" i="0" u="none" strike="noStrike" cap="none">
              <a:solidFill>
                <a:schemeClr val="dk1"/>
              </a:solidFill>
              <a:latin typeface="Candara"/>
              <a:ea typeface="Candara"/>
              <a:cs typeface="Candara"/>
              <a:sym typeface="Candara"/>
            </a:endParaRPr>
          </a:p>
        </p:txBody>
      </p:sp>
      <p:sp>
        <p:nvSpPr>
          <p:cNvPr id="62" name="Google Shape;62;p9"/>
          <p:cNvSpPr/>
          <p:nvPr/>
        </p:nvSpPr>
        <p:spPr>
          <a:xfrm>
            <a:off x="2663952" y="3168762"/>
            <a:ext cx="1012850" cy="2317638"/>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9"/>
          <p:cNvSpPr txBox="1"/>
          <p:nvPr/>
        </p:nvSpPr>
        <p:spPr>
          <a:xfrm>
            <a:off x="2362200" y="2711562"/>
            <a:ext cx="161635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6:40</a:t>
            </a:r>
            <a:endParaRPr sz="4000" b="0" i="0" u="none" strike="noStrike" cap="none">
              <a:solidFill>
                <a:schemeClr val="dk1"/>
              </a:solidFill>
              <a:latin typeface="Candara"/>
              <a:ea typeface="Candara"/>
              <a:cs typeface="Candara"/>
              <a:sym typeface="Candara"/>
            </a:endParaRPr>
          </a:p>
        </p:txBody>
      </p:sp>
      <p:sp>
        <p:nvSpPr>
          <p:cNvPr id="64" name="Google Shape;64;p9"/>
          <p:cNvSpPr txBox="1"/>
          <p:nvPr/>
        </p:nvSpPr>
        <p:spPr>
          <a:xfrm>
            <a:off x="914400" y="5559551"/>
            <a:ext cx="3444240" cy="62179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4800" b="0" i="0" u="none" strike="noStrike" cap="none" dirty="0">
                <a:solidFill>
                  <a:srgbClr val="FFFFFF"/>
                </a:solidFill>
                <a:latin typeface="Candara"/>
                <a:ea typeface="Candara"/>
                <a:cs typeface="Candara"/>
                <a:sym typeface="Candara"/>
              </a:rPr>
              <a:t>2015</a:t>
            </a:r>
            <a:endParaRPr sz="4800" b="0" i="0" u="none" strike="noStrike" cap="none" dirty="0">
              <a:solidFill>
                <a:schemeClr val="dk1"/>
              </a:solidFill>
              <a:latin typeface="Candara"/>
              <a:ea typeface="Candara"/>
              <a:cs typeface="Candara"/>
              <a:sym typeface="Candara"/>
            </a:endParaRPr>
          </a:p>
        </p:txBody>
      </p:sp>
      <p:sp>
        <p:nvSpPr>
          <p:cNvPr id="65" name="Google Shape;65;p9"/>
          <p:cNvSpPr/>
          <p:nvPr/>
        </p:nvSpPr>
        <p:spPr>
          <a:xfrm>
            <a:off x="5040478" y="3842857"/>
            <a:ext cx="1012850" cy="1643543"/>
          </a:xfrm>
          <a:prstGeom prst="rect">
            <a:avLst/>
          </a:prstGeom>
          <a:solidFill>
            <a:srgbClr val="B8AE96"/>
          </a:solidFill>
          <a:ln w="12700" cap="flat" cmpd="sng">
            <a:solidFill>
              <a:srgbClr val="B8AE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9"/>
          <p:cNvSpPr txBox="1"/>
          <p:nvPr/>
        </p:nvSpPr>
        <p:spPr>
          <a:xfrm>
            <a:off x="4738726" y="3385657"/>
            <a:ext cx="161635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4:44</a:t>
            </a:r>
            <a:endParaRPr sz="4000" b="0" i="0" u="none" strike="noStrike" cap="none">
              <a:solidFill>
                <a:schemeClr val="dk1"/>
              </a:solidFill>
              <a:latin typeface="Candara"/>
              <a:ea typeface="Candara"/>
              <a:cs typeface="Candara"/>
              <a:sym typeface="Candara"/>
            </a:endParaRPr>
          </a:p>
        </p:txBody>
      </p:sp>
      <p:sp>
        <p:nvSpPr>
          <p:cNvPr id="67" name="Google Shape;67;p9"/>
          <p:cNvSpPr/>
          <p:nvPr/>
        </p:nvSpPr>
        <p:spPr>
          <a:xfrm>
            <a:off x="6108192" y="2925531"/>
            <a:ext cx="1012850" cy="256086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p:nvPr/>
        </p:nvSpPr>
        <p:spPr>
          <a:xfrm>
            <a:off x="5806440" y="2468331"/>
            <a:ext cx="161635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7:22</a:t>
            </a:r>
            <a:endParaRPr sz="4000" b="0" i="0" u="none" strike="noStrike" cap="none">
              <a:solidFill>
                <a:schemeClr val="dk1"/>
              </a:solidFill>
              <a:latin typeface="Candara"/>
              <a:ea typeface="Candara"/>
              <a:cs typeface="Candara"/>
              <a:sym typeface="Candara"/>
            </a:endParaRPr>
          </a:p>
        </p:txBody>
      </p:sp>
      <p:sp>
        <p:nvSpPr>
          <p:cNvPr id="69" name="Google Shape;69;p9"/>
          <p:cNvSpPr txBox="1"/>
          <p:nvPr/>
        </p:nvSpPr>
        <p:spPr>
          <a:xfrm>
            <a:off x="4358640" y="5559552"/>
            <a:ext cx="344424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4800" b="0" i="0" u="none" strike="noStrike" cap="none" dirty="0">
                <a:solidFill>
                  <a:srgbClr val="FFFFFF"/>
                </a:solidFill>
                <a:latin typeface="Candara"/>
                <a:ea typeface="Candara"/>
                <a:cs typeface="Candara"/>
                <a:sym typeface="Candara"/>
              </a:rPr>
              <a:t>2019</a:t>
            </a:r>
            <a:endParaRPr sz="4800" b="0" i="0" u="none" strike="noStrike" cap="none" dirty="0">
              <a:solidFill>
                <a:schemeClr val="dk1"/>
              </a:solidFill>
              <a:latin typeface="Candara"/>
              <a:ea typeface="Candara"/>
              <a:cs typeface="Candara"/>
              <a:sym typeface="Candara"/>
            </a:endParaRPr>
          </a:p>
        </p:txBody>
      </p:sp>
      <p:sp>
        <p:nvSpPr>
          <p:cNvPr id="70" name="Google Shape;70;p9"/>
          <p:cNvSpPr/>
          <p:nvPr/>
        </p:nvSpPr>
        <p:spPr>
          <a:xfrm>
            <a:off x="8484718" y="3557930"/>
            <a:ext cx="1012850" cy="1928470"/>
          </a:xfrm>
          <a:prstGeom prst="rect">
            <a:avLst/>
          </a:prstGeom>
          <a:solidFill>
            <a:srgbClr val="B8AE96"/>
          </a:solidFill>
          <a:ln w="12700" cap="flat" cmpd="sng">
            <a:solidFill>
              <a:srgbClr val="B8AE9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9"/>
          <p:cNvSpPr txBox="1"/>
          <p:nvPr/>
        </p:nvSpPr>
        <p:spPr>
          <a:xfrm>
            <a:off x="8182966" y="3100730"/>
            <a:ext cx="161635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5:33</a:t>
            </a:r>
            <a:endParaRPr sz="4000" b="0" i="0" u="none" strike="noStrike" cap="none">
              <a:solidFill>
                <a:schemeClr val="dk1"/>
              </a:solidFill>
              <a:latin typeface="Candara"/>
              <a:ea typeface="Candara"/>
              <a:cs typeface="Candara"/>
              <a:sym typeface="Candara"/>
            </a:endParaRPr>
          </a:p>
        </p:txBody>
      </p:sp>
      <p:sp>
        <p:nvSpPr>
          <p:cNvPr id="72" name="Google Shape;72;p9"/>
          <p:cNvSpPr/>
          <p:nvPr/>
        </p:nvSpPr>
        <p:spPr>
          <a:xfrm>
            <a:off x="9552432" y="2480767"/>
            <a:ext cx="1012850" cy="3005633"/>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9"/>
          <p:cNvSpPr txBox="1"/>
          <p:nvPr/>
        </p:nvSpPr>
        <p:spPr>
          <a:xfrm>
            <a:off x="9250680" y="2023567"/>
            <a:ext cx="161635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8:39</a:t>
            </a:r>
            <a:endParaRPr sz="4000" b="0" i="0" u="none" strike="noStrike" cap="none">
              <a:solidFill>
                <a:schemeClr val="dk1"/>
              </a:solidFill>
              <a:latin typeface="Candara"/>
              <a:ea typeface="Candara"/>
              <a:cs typeface="Candara"/>
              <a:sym typeface="Candara"/>
            </a:endParaRPr>
          </a:p>
        </p:txBody>
      </p:sp>
      <p:sp>
        <p:nvSpPr>
          <p:cNvPr id="74" name="Google Shape;74;p9"/>
          <p:cNvSpPr txBox="1"/>
          <p:nvPr/>
        </p:nvSpPr>
        <p:spPr>
          <a:xfrm>
            <a:off x="7802880" y="5559552"/>
            <a:ext cx="344424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4800" b="0" i="0" u="none" strike="noStrike" cap="none" dirty="0">
                <a:solidFill>
                  <a:srgbClr val="FFFFFF"/>
                </a:solidFill>
                <a:latin typeface="Candara"/>
                <a:ea typeface="Candara"/>
                <a:cs typeface="Candara"/>
                <a:sym typeface="Candara"/>
              </a:rPr>
              <a:t>2021</a:t>
            </a:r>
            <a:endParaRPr sz="4800" b="0" i="0" u="none" strike="noStrike" cap="none" dirty="0">
              <a:solidFill>
                <a:schemeClr val="dk1"/>
              </a:solidFill>
              <a:latin typeface="Candara"/>
              <a:ea typeface="Candara"/>
              <a:cs typeface="Candara"/>
              <a:sym typeface="Candara"/>
            </a:endParaRPr>
          </a:p>
        </p:txBody>
      </p:sp>
      <p:sp>
        <p:nvSpPr>
          <p:cNvPr id="75" name="Google Shape;75;p9"/>
          <p:cNvSpPr txBox="1"/>
          <p:nvPr/>
        </p:nvSpPr>
        <p:spPr>
          <a:xfrm>
            <a:off x="640080" y="6172200"/>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a:solidFill>
                  <a:srgbClr val="C9A84C"/>
                </a:solidFill>
                <a:latin typeface="Candara"/>
                <a:ea typeface="Candara"/>
                <a:cs typeface="Candara"/>
                <a:sym typeface="Candara"/>
              </a:rPr>
              <a:t>Common Sense Census: Media Use by Tweens and Teens, 2021 · excludes school and homework</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1"/>
          <p:cNvSpPr txBox="1">
            <a:spLocks noGrp="1"/>
          </p:cNvSpPr>
          <p:nvPr>
            <p:ph type="title"/>
          </p:nvPr>
        </p:nvSpPr>
        <p:spPr>
          <a:xfrm>
            <a:off x="548640" y="274320"/>
            <a:ext cx="11094720" cy="914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5400" b="1" dirty="0">
                <a:solidFill>
                  <a:srgbClr val="FFFFFF"/>
                </a:solidFill>
                <a:latin typeface="Candara"/>
                <a:ea typeface="Candara"/>
                <a:cs typeface="Candara"/>
                <a:sym typeface="Candara"/>
              </a:rPr>
              <a:t>Teens and Online Pornography (2023)</a:t>
            </a:r>
            <a:endParaRPr sz="5400" dirty="0"/>
          </a:p>
        </p:txBody>
      </p:sp>
      <p:cxnSp>
        <p:nvCxnSpPr>
          <p:cNvPr id="96" name="Google Shape;96;p11"/>
          <p:cNvCxnSpPr/>
          <p:nvPr/>
        </p:nvCxnSpPr>
        <p:spPr>
          <a:xfrm>
            <a:off x="914400" y="5486400"/>
            <a:ext cx="10332720" cy="0"/>
          </a:xfrm>
          <a:prstGeom prst="straightConnector1">
            <a:avLst/>
          </a:prstGeom>
          <a:noFill/>
          <a:ln w="19050" cap="flat" cmpd="sng">
            <a:solidFill>
              <a:srgbClr val="7A6A45"/>
            </a:solidFill>
            <a:prstDash val="solid"/>
            <a:round/>
            <a:headEnd type="none" w="sm" len="sm"/>
            <a:tailEnd type="none" w="sm" len="sm"/>
          </a:ln>
        </p:spPr>
      </p:cxnSp>
      <p:sp>
        <p:nvSpPr>
          <p:cNvPr id="97" name="Google Shape;97;p11"/>
          <p:cNvSpPr/>
          <p:nvPr/>
        </p:nvSpPr>
        <p:spPr>
          <a:xfrm>
            <a:off x="1828800" y="1698172"/>
            <a:ext cx="1408176" cy="310242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1"/>
          <p:cNvSpPr txBox="1"/>
          <p:nvPr/>
        </p:nvSpPr>
        <p:spPr>
          <a:xfrm>
            <a:off x="1630680" y="1219200"/>
            <a:ext cx="2011680"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400" b="1" i="0" u="none" strike="noStrike" cap="none">
                <a:solidFill>
                  <a:srgbClr val="FFFFFF"/>
                </a:solidFill>
                <a:latin typeface="Candara"/>
                <a:ea typeface="Candara"/>
                <a:cs typeface="Candara"/>
                <a:sym typeface="Candara"/>
              </a:rPr>
              <a:t>73%</a:t>
            </a:r>
            <a:endParaRPr sz="4400" b="0" i="0" u="none" strike="noStrike" cap="none">
              <a:solidFill>
                <a:schemeClr val="dk1"/>
              </a:solidFill>
              <a:latin typeface="Candara"/>
              <a:ea typeface="Candara"/>
              <a:cs typeface="Candara"/>
              <a:sym typeface="Candara"/>
            </a:endParaRPr>
          </a:p>
        </p:txBody>
      </p:sp>
      <p:sp>
        <p:nvSpPr>
          <p:cNvPr id="99" name="Google Shape;99;p11"/>
          <p:cNvSpPr txBox="1"/>
          <p:nvPr/>
        </p:nvSpPr>
        <p:spPr>
          <a:xfrm>
            <a:off x="914400" y="4851981"/>
            <a:ext cx="344424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3600" b="0" i="0" u="none" strike="noStrike" cap="none" dirty="0">
                <a:solidFill>
                  <a:srgbClr val="FFFFFF"/>
                </a:solidFill>
                <a:latin typeface="Candara"/>
                <a:ea typeface="Candara"/>
                <a:cs typeface="Candara"/>
                <a:sym typeface="Candara"/>
              </a:rPr>
              <a:t>Have seen it </a:t>
            </a:r>
          </a:p>
          <a:p>
            <a:pPr marL="0" marR="0" lvl="0" indent="0" algn="ctr" rtl="0">
              <a:spcBef>
                <a:spcPts val="0"/>
              </a:spcBef>
              <a:spcAft>
                <a:spcPts val="0"/>
              </a:spcAft>
              <a:buClr>
                <a:srgbClr val="FFFFFF"/>
              </a:buClr>
              <a:buSzPts val="1800"/>
              <a:buFont typeface="Candara"/>
              <a:buNone/>
            </a:pPr>
            <a:r>
              <a:rPr lang="en-US" sz="3600" b="0" i="0" u="none" strike="noStrike" cap="none" dirty="0">
                <a:solidFill>
                  <a:srgbClr val="FFFFFF"/>
                </a:solidFill>
                <a:latin typeface="Candara"/>
                <a:ea typeface="Candara"/>
                <a:cs typeface="Candara"/>
                <a:sym typeface="Candara"/>
              </a:rPr>
              <a:t>(13–17)</a:t>
            </a:r>
            <a:endParaRPr sz="3600" b="0" i="0" u="none" strike="noStrike" cap="none" dirty="0">
              <a:solidFill>
                <a:schemeClr val="dk1"/>
              </a:solidFill>
              <a:latin typeface="Candara"/>
              <a:ea typeface="Candara"/>
              <a:cs typeface="Candara"/>
              <a:sym typeface="Candara"/>
            </a:endParaRPr>
          </a:p>
        </p:txBody>
      </p:sp>
      <p:sp>
        <p:nvSpPr>
          <p:cNvPr id="100" name="Google Shape;100;p11"/>
          <p:cNvSpPr/>
          <p:nvPr/>
        </p:nvSpPr>
        <p:spPr>
          <a:xfrm>
            <a:off x="5334000" y="2473933"/>
            <a:ext cx="1408176" cy="2294947"/>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1"/>
          <p:cNvSpPr txBox="1"/>
          <p:nvPr/>
        </p:nvSpPr>
        <p:spPr>
          <a:xfrm>
            <a:off x="5074920" y="2026682"/>
            <a:ext cx="2011680"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400" b="1" i="0" u="none" strike="noStrike" cap="none">
                <a:solidFill>
                  <a:srgbClr val="FFFFFF"/>
                </a:solidFill>
                <a:latin typeface="Candara"/>
                <a:ea typeface="Candara"/>
                <a:cs typeface="Candara"/>
                <a:sym typeface="Candara"/>
              </a:rPr>
              <a:t>54%</a:t>
            </a:r>
            <a:endParaRPr sz="4400" b="0" i="0" u="none" strike="noStrike" cap="none">
              <a:solidFill>
                <a:schemeClr val="dk1"/>
              </a:solidFill>
              <a:latin typeface="Candara"/>
              <a:ea typeface="Candara"/>
              <a:cs typeface="Candara"/>
              <a:sym typeface="Candara"/>
            </a:endParaRPr>
          </a:p>
        </p:txBody>
      </p:sp>
      <p:sp>
        <p:nvSpPr>
          <p:cNvPr id="102" name="Google Shape;102;p11"/>
          <p:cNvSpPr txBox="1"/>
          <p:nvPr/>
        </p:nvSpPr>
        <p:spPr>
          <a:xfrm>
            <a:off x="4373880" y="4781991"/>
            <a:ext cx="344424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3600" b="0" i="0" u="none" strike="noStrike" cap="none" dirty="0">
                <a:solidFill>
                  <a:srgbClr val="FFFFFF"/>
                </a:solidFill>
                <a:latin typeface="Candara"/>
                <a:ea typeface="Candara"/>
                <a:cs typeface="Candara"/>
                <a:sym typeface="Candara"/>
              </a:rPr>
              <a:t>First saw </a:t>
            </a:r>
          </a:p>
          <a:p>
            <a:pPr marL="0" marR="0" lvl="0" indent="0" algn="ctr" rtl="0">
              <a:spcBef>
                <a:spcPts val="0"/>
              </a:spcBef>
              <a:spcAft>
                <a:spcPts val="0"/>
              </a:spcAft>
              <a:buClr>
                <a:srgbClr val="FFFFFF"/>
              </a:buClr>
              <a:buSzPts val="1800"/>
              <a:buFont typeface="Candara"/>
              <a:buNone/>
            </a:pPr>
            <a:r>
              <a:rPr lang="en-US" sz="3600" b="0" i="0" u="none" strike="noStrike" cap="none" dirty="0">
                <a:solidFill>
                  <a:srgbClr val="FFFFFF"/>
                </a:solidFill>
                <a:latin typeface="Candara"/>
                <a:ea typeface="Candara"/>
                <a:cs typeface="Candara"/>
                <a:sym typeface="Candara"/>
              </a:rPr>
              <a:t>by 13</a:t>
            </a:r>
            <a:endParaRPr sz="3600" b="0" i="0" u="none" strike="noStrike" cap="none" dirty="0">
              <a:solidFill>
                <a:schemeClr val="dk1"/>
              </a:solidFill>
              <a:latin typeface="Candara"/>
              <a:ea typeface="Candara"/>
              <a:cs typeface="Candara"/>
              <a:sym typeface="Candara"/>
            </a:endParaRPr>
          </a:p>
        </p:txBody>
      </p:sp>
      <p:sp>
        <p:nvSpPr>
          <p:cNvPr id="103" name="Google Shape;103;p11"/>
          <p:cNvSpPr/>
          <p:nvPr/>
        </p:nvSpPr>
        <p:spPr>
          <a:xfrm>
            <a:off x="8839200" y="4095624"/>
            <a:ext cx="1408176" cy="637485"/>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1"/>
          <p:cNvSpPr txBox="1"/>
          <p:nvPr/>
        </p:nvSpPr>
        <p:spPr>
          <a:xfrm>
            <a:off x="8519160" y="3684144"/>
            <a:ext cx="2011680"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400" b="1" i="0" u="none" strike="noStrike" cap="none">
                <a:solidFill>
                  <a:srgbClr val="FFFFFF"/>
                </a:solidFill>
                <a:latin typeface="Candara"/>
                <a:ea typeface="Candara"/>
                <a:cs typeface="Candara"/>
                <a:sym typeface="Candara"/>
              </a:rPr>
              <a:t>15%</a:t>
            </a:r>
            <a:endParaRPr sz="4400" b="0" i="0" u="none" strike="noStrike" cap="none">
              <a:solidFill>
                <a:schemeClr val="dk1"/>
              </a:solidFill>
              <a:latin typeface="Candara"/>
              <a:ea typeface="Candara"/>
              <a:cs typeface="Candara"/>
              <a:sym typeface="Candara"/>
            </a:endParaRPr>
          </a:p>
        </p:txBody>
      </p:sp>
      <p:sp>
        <p:nvSpPr>
          <p:cNvPr id="105" name="Google Shape;105;p11"/>
          <p:cNvSpPr txBox="1"/>
          <p:nvPr/>
        </p:nvSpPr>
        <p:spPr>
          <a:xfrm>
            <a:off x="8001000" y="4733109"/>
            <a:ext cx="344424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800"/>
              <a:buFont typeface="Candara"/>
              <a:buNone/>
            </a:pPr>
            <a:r>
              <a:rPr lang="en-US" sz="3600" b="0" i="0" u="none" strike="noStrike" cap="none" dirty="0">
                <a:solidFill>
                  <a:srgbClr val="FFFFFF"/>
                </a:solidFill>
                <a:latin typeface="Candara"/>
                <a:ea typeface="Candara"/>
                <a:cs typeface="Candara"/>
                <a:sym typeface="Candara"/>
              </a:rPr>
              <a:t>First saw it at 10 or younger</a:t>
            </a:r>
            <a:endParaRPr sz="3600" b="0" i="0" u="none" strike="noStrike" cap="none" dirty="0">
              <a:solidFill>
                <a:schemeClr val="dk1"/>
              </a:solidFill>
              <a:latin typeface="Candara"/>
              <a:ea typeface="Candara"/>
              <a:cs typeface="Candara"/>
              <a:sym typeface="Candara"/>
            </a:endParaRPr>
          </a:p>
        </p:txBody>
      </p:sp>
      <p:sp>
        <p:nvSpPr>
          <p:cNvPr id="106" name="Google Shape;106;p11"/>
          <p:cNvSpPr txBox="1"/>
          <p:nvPr/>
        </p:nvSpPr>
        <p:spPr>
          <a:xfrm>
            <a:off x="640080" y="6172200"/>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a:solidFill>
                  <a:srgbClr val="C9A84C"/>
                </a:solidFill>
                <a:latin typeface="Candara"/>
                <a:ea typeface="Candara"/>
                <a:cs typeface="Candara"/>
                <a:sym typeface="Candara"/>
              </a:rPr>
              <a:t>Common Sense Media, “Teens and Pornography,” January 2023 (1,358 teens ages 13–17)</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2"/>
          <p:cNvSpPr txBox="1">
            <a:spLocks noGrp="1"/>
          </p:cNvSpPr>
          <p:nvPr>
            <p:ph type="title"/>
          </p:nvPr>
        </p:nvSpPr>
        <p:spPr>
          <a:xfrm>
            <a:off x="448056" y="206769"/>
            <a:ext cx="11265408" cy="992778"/>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4400" b="1" dirty="0">
                <a:solidFill>
                  <a:srgbClr val="FFFFFF"/>
                </a:solidFill>
                <a:latin typeface="Candara"/>
                <a:ea typeface="Candara"/>
                <a:cs typeface="Candara"/>
                <a:sym typeface="Candara"/>
              </a:rPr>
              <a:t>What Parents of Teens Fear from Social Media</a:t>
            </a:r>
            <a:endParaRPr sz="4400" dirty="0"/>
          </a:p>
        </p:txBody>
      </p:sp>
      <p:sp>
        <p:nvSpPr>
          <p:cNvPr id="113" name="Google Shape;113;p12"/>
          <p:cNvSpPr txBox="1"/>
          <p:nvPr/>
        </p:nvSpPr>
        <p:spPr>
          <a:xfrm>
            <a:off x="228600" y="1592493"/>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Wasting time on social media</a:t>
            </a:r>
            <a:endParaRPr sz="3200" b="0" i="0" u="none" strike="noStrike" cap="none" spc="-150">
              <a:solidFill>
                <a:schemeClr val="dk1"/>
              </a:solidFill>
              <a:latin typeface="Candara"/>
              <a:ea typeface="Candara"/>
              <a:cs typeface="Candara"/>
              <a:sym typeface="Candara"/>
            </a:endParaRPr>
          </a:p>
        </p:txBody>
      </p:sp>
      <p:sp>
        <p:nvSpPr>
          <p:cNvPr id="114" name="Google Shape;114;p12"/>
          <p:cNvSpPr/>
          <p:nvPr/>
        </p:nvSpPr>
        <p:spPr>
          <a:xfrm>
            <a:off x="4937760" y="1600200"/>
            <a:ext cx="576072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2"/>
          <p:cNvSpPr txBox="1"/>
          <p:nvPr/>
        </p:nvSpPr>
        <p:spPr>
          <a:xfrm>
            <a:off x="10808208" y="1600200"/>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42%</a:t>
            </a:r>
            <a:endParaRPr sz="2200" b="0" i="0" u="none" strike="noStrike" cap="none">
              <a:solidFill>
                <a:schemeClr val="dk1"/>
              </a:solidFill>
              <a:latin typeface="Candara"/>
              <a:ea typeface="Candara"/>
              <a:cs typeface="Candara"/>
              <a:sym typeface="Candara"/>
            </a:endParaRPr>
          </a:p>
        </p:txBody>
      </p:sp>
      <p:sp>
        <p:nvSpPr>
          <p:cNvPr id="116" name="Google Shape;116;p12"/>
          <p:cNvSpPr txBox="1"/>
          <p:nvPr/>
        </p:nvSpPr>
        <p:spPr>
          <a:xfrm>
            <a:off x="228600" y="2173790"/>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Homework distraction</a:t>
            </a:r>
            <a:endParaRPr sz="3200" b="0" i="0" u="none" strike="noStrike" cap="none" spc="-150">
              <a:solidFill>
                <a:schemeClr val="dk1"/>
              </a:solidFill>
              <a:latin typeface="Candara"/>
              <a:ea typeface="Candara"/>
              <a:cs typeface="Candara"/>
              <a:sym typeface="Candara"/>
            </a:endParaRPr>
          </a:p>
        </p:txBody>
      </p:sp>
      <p:sp>
        <p:nvSpPr>
          <p:cNvPr id="117" name="Google Shape;117;p12"/>
          <p:cNvSpPr/>
          <p:nvPr/>
        </p:nvSpPr>
        <p:spPr>
          <a:xfrm>
            <a:off x="4937760" y="2181497"/>
            <a:ext cx="521208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2"/>
          <p:cNvSpPr txBox="1"/>
          <p:nvPr/>
        </p:nvSpPr>
        <p:spPr>
          <a:xfrm>
            <a:off x="10259568" y="2181497"/>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38%</a:t>
            </a:r>
            <a:endParaRPr sz="2200" b="0" i="0" u="none" strike="noStrike" cap="none">
              <a:solidFill>
                <a:schemeClr val="dk1"/>
              </a:solidFill>
              <a:latin typeface="Candara"/>
              <a:ea typeface="Candara"/>
              <a:cs typeface="Candara"/>
              <a:sym typeface="Candara"/>
            </a:endParaRPr>
          </a:p>
        </p:txBody>
      </p:sp>
      <p:sp>
        <p:nvSpPr>
          <p:cNvPr id="119" name="Google Shape;119;p12"/>
          <p:cNvSpPr txBox="1"/>
          <p:nvPr/>
        </p:nvSpPr>
        <p:spPr>
          <a:xfrm>
            <a:off x="228600" y="2755087"/>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Oversharing personal life</a:t>
            </a:r>
            <a:endParaRPr sz="3200" b="0" i="0" u="none" strike="noStrike" cap="none" spc="-150">
              <a:solidFill>
                <a:schemeClr val="dk1"/>
              </a:solidFill>
              <a:latin typeface="Candara"/>
              <a:ea typeface="Candara"/>
              <a:cs typeface="Candara"/>
              <a:sym typeface="Candara"/>
            </a:endParaRPr>
          </a:p>
        </p:txBody>
      </p:sp>
      <p:sp>
        <p:nvSpPr>
          <p:cNvPr id="120" name="Google Shape;120;p12"/>
          <p:cNvSpPr/>
          <p:nvPr/>
        </p:nvSpPr>
        <p:spPr>
          <a:xfrm>
            <a:off x="4937760" y="2762794"/>
            <a:ext cx="466344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2"/>
          <p:cNvSpPr txBox="1"/>
          <p:nvPr/>
        </p:nvSpPr>
        <p:spPr>
          <a:xfrm>
            <a:off x="9710928" y="2762794"/>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34%</a:t>
            </a:r>
            <a:endParaRPr sz="2200" b="0" i="0" u="none" strike="noStrike" cap="none">
              <a:solidFill>
                <a:schemeClr val="dk1"/>
              </a:solidFill>
              <a:latin typeface="Candara"/>
              <a:ea typeface="Candara"/>
              <a:cs typeface="Candara"/>
              <a:sym typeface="Candara"/>
            </a:endParaRPr>
          </a:p>
        </p:txBody>
      </p:sp>
      <p:sp>
        <p:nvSpPr>
          <p:cNvPr id="122" name="Google Shape;122;p12"/>
          <p:cNvSpPr txBox="1"/>
          <p:nvPr/>
        </p:nvSpPr>
        <p:spPr>
          <a:xfrm>
            <a:off x="228600" y="3336384"/>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Pressure to act a certain way</a:t>
            </a:r>
            <a:endParaRPr sz="3200" b="0" i="0" u="none" strike="noStrike" cap="none" spc="-150">
              <a:solidFill>
                <a:schemeClr val="dk1"/>
              </a:solidFill>
              <a:latin typeface="Candara"/>
              <a:ea typeface="Candara"/>
              <a:cs typeface="Candara"/>
              <a:sym typeface="Candara"/>
            </a:endParaRPr>
          </a:p>
        </p:txBody>
      </p:sp>
      <p:sp>
        <p:nvSpPr>
          <p:cNvPr id="123" name="Google Shape;123;p12"/>
          <p:cNvSpPr/>
          <p:nvPr/>
        </p:nvSpPr>
        <p:spPr>
          <a:xfrm>
            <a:off x="4937760" y="3344091"/>
            <a:ext cx="438912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2"/>
          <p:cNvSpPr txBox="1"/>
          <p:nvPr/>
        </p:nvSpPr>
        <p:spPr>
          <a:xfrm>
            <a:off x="9436608" y="3344091"/>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32%</a:t>
            </a:r>
            <a:endParaRPr sz="2200" b="0" i="0" u="none" strike="noStrike" cap="none">
              <a:solidFill>
                <a:schemeClr val="dk1"/>
              </a:solidFill>
              <a:latin typeface="Candara"/>
              <a:ea typeface="Candara"/>
              <a:cs typeface="Candara"/>
              <a:sym typeface="Candara"/>
            </a:endParaRPr>
          </a:p>
        </p:txBody>
      </p:sp>
      <p:sp>
        <p:nvSpPr>
          <p:cNvPr id="125" name="Google Shape;125;p12"/>
          <p:cNvSpPr txBox="1"/>
          <p:nvPr/>
        </p:nvSpPr>
        <p:spPr>
          <a:xfrm>
            <a:off x="228600" y="3917682"/>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Harassment / bullying</a:t>
            </a:r>
            <a:endParaRPr sz="3200" b="0" i="0" u="none" strike="noStrike" cap="none" spc="-150">
              <a:solidFill>
                <a:schemeClr val="dk1"/>
              </a:solidFill>
              <a:latin typeface="Candara"/>
              <a:ea typeface="Candara"/>
              <a:cs typeface="Candara"/>
              <a:sym typeface="Candara"/>
            </a:endParaRPr>
          </a:p>
        </p:txBody>
      </p:sp>
      <p:sp>
        <p:nvSpPr>
          <p:cNvPr id="126" name="Google Shape;126;p12"/>
          <p:cNvSpPr/>
          <p:nvPr/>
        </p:nvSpPr>
        <p:spPr>
          <a:xfrm>
            <a:off x="4937760" y="3925389"/>
            <a:ext cx="397764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2"/>
          <p:cNvSpPr txBox="1"/>
          <p:nvPr/>
        </p:nvSpPr>
        <p:spPr>
          <a:xfrm>
            <a:off x="9025128" y="3925389"/>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29%</a:t>
            </a:r>
            <a:endParaRPr sz="2200" b="0" i="0" u="none" strike="noStrike" cap="none">
              <a:solidFill>
                <a:schemeClr val="dk1"/>
              </a:solidFill>
              <a:latin typeface="Candara"/>
              <a:ea typeface="Candara"/>
              <a:cs typeface="Candara"/>
              <a:sym typeface="Candara"/>
            </a:endParaRPr>
          </a:p>
        </p:txBody>
      </p:sp>
      <p:sp>
        <p:nvSpPr>
          <p:cNvPr id="128" name="Google Shape;128;p12"/>
          <p:cNvSpPr txBox="1"/>
          <p:nvPr/>
        </p:nvSpPr>
        <p:spPr>
          <a:xfrm>
            <a:off x="228600" y="4498979"/>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Anxiety / depression</a:t>
            </a:r>
            <a:endParaRPr sz="3200" b="0" i="0" u="none" strike="noStrike" cap="none" spc="-150">
              <a:solidFill>
                <a:schemeClr val="dk1"/>
              </a:solidFill>
              <a:latin typeface="Candara"/>
              <a:ea typeface="Candara"/>
              <a:cs typeface="Candara"/>
              <a:sym typeface="Candara"/>
            </a:endParaRPr>
          </a:p>
        </p:txBody>
      </p:sp>
      <p:sp>
        <p:nvSpPr>
          <p:cNvPr id="129" name="Google Shape;129;p12"/>
          <p:cNvSpPr/>
          <p:nvPr/>
        </p:nvSpPr>
        <p:spPr>
          <a:xfrm>
            <a:off x="4937760" y="4506686"/>
            <a:ext cx="384048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2"/>
          <p:cNvSpPr txBox="1"/>
          <p:nvPr/>
        </p:nvSpPr>
        <p:spPr>
          <a:xfrm>
            <a:off x="8887968" y="4506686"/>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28%</a:t>
            </a:r>
            <a:endParaRPr sz="2200" b="0" i="0" u="none" strike="noStrike" cap="none">
              <a:solidFill>
                <a:schemeClr val="dk1"/>
              </a:solidFill>
              <a:latin typeface="Candara"/>
              <a:ea typeface="Candara"/>
              <a:cs typeface="Candara"/>
              <a:sym typeface="Candara"/>
            </a:endParaRPr>
          </a:p>
        </p:txBody>
      </p:sp>
      <p:sp>
        <p:nvSpPr>
          <p:cNvPr id="131" name="Google Shape;131;p12"/>
          <p:cNvSpPr txBox="1"/>
          <p:nvPr/>
        </p:nvSpPr>
        <p:spPr>
          <a:xfrm>
            <a:off x="228600" y="5036907"/>
            <a:ext cx="4526280" cy="4114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2000"/>
              <a:buFont typeface="Candara"/>
              <a:buNone/>
            </a:pPr>
            <a:r>
              <a:rPr lang="en-US" sz="3200" b="0" i="0" u="none" strike="noStrike" cap="none" spc="-150">
                <a:solidFill>
                  <a:srgbClr val="FFFFFF"/>
                </a:solidFill>
                <a:latin typeface="Candara"/>
                <a:ea typeface="Candara"/>
                <a:cs typeface="Candara"/>
                <a:sym typeface="Candara"/>
              </a:rPr>
              <a:t>Lower self-esteem</a:t>
            </a:r>
            <a:endParaRPr sz="3200" b="0" i="0" u="none" strike="noStrike" cap="none" spc="-150">
              <a:solidFill>
                <a:schemeClr val="dk1"/>
              </a:solidFill>
              <a:latin typeface="Candara"/>
              <a:ea typeface="Candara"/>
              <a:cs typeface="Candara"/>
              <a:sym typeface="Candara"/>
            </a:endParaRPr>
          </a:p>
        </p:txBody>
      </p:sp>
      <p:sp>
        <p:nvSpPr>
          <p:cNvPr id="132" name="Google Shape;132;p12"/>
          <p:cNvSpPr/>
          <p:nvPr/>
        </p:nvSpPr>
        <p:spPr>
          <a:xfrm>
            <a:off x="4937760" y="5087983"/>
            <a:ext cx="3703320" cy="36040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2"/>
          <p:cNvSpPr txBox="1"/>
          <p:nvPr/>
        </p:nvSpPr>
        <p:spPr>
          <a:xfrm>
            <a:off x="8750808" y="5087983"/>
            <a:ext cx="1097280" cy="36040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Candara"/>
              <a:buNone/>
            </a:pPr>
            <a:r>
              <a:rPr lang="en-US" sz="2200" b="1" i="0" u="none" strike="noStrike" cap="none">
                <a:solidFill>
                  <a:srgbClr val="FFFFFF"/>
                </a:solidFill>
                <a:latin typeface="Candara"/>
                <a:ea typeface="Candara"/>
                <a:cs typeface="Candara"/>
                <a:sym typeface="Candara"/>
              </a:rPr>
              <a:t>27%</a:t>
            </a:r>
            <a:endParaRPr sz="2200" b="0" i="0" u="none" strike="noStrike" cap="none">
              <a:solidFill>
                <a:schemeClr val="dk1"/>
              </a:solidFill>
              <a:latin typeface="Candara"/>
              <a:ea typeface="Candara"/>
              <a:cs typeface="Candara"/>
              <a:sym typeface="Candara"/>
            </a:endParaRPr>
          </a:p>
        </p:txBody>
      </p:sp>
      <p:sp>
        <p:nvSpPr>
          <p:cNvPr id="134" name="Google Shape;134;p12"/>
          <p:cNvSpPr txBox="1"/>
          <p:nvPr/>
        </p:nvSpPr>
        <p:spPr>
          <a:xfrm>
            <a:off x="640080" y="6172200"/>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a:solidFill>
                  <a:srgbClr val="C9A84C"/>
                </a:solidFill>
                <a:latin typeface="Candara"/>
                <a:ea typeface="Candara"/>
                <a:cs typeface="Candara"/>
                <a:sym typeface="Candara"/>
              </a:rPr>
              <a:t>Pew Research Center, survey of 1,316 parents of teens, 2022 · share “extremely” or “very” worried</a:t>
            </a:r>
            <a:endParaRPr sz="1600" b="0" i="0" u="none" strike="noStrike" cap="none">
              <a:solidFill>
                <a:schemeClr val="dk1"/>
              </a:solidFill>
              <a:latin typeface="Candara"/>
              <a:ea typeface="Candara"/>
              <a:cs typeface="Candara"/>
              <a:sym typeface="Candar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3"/>
          <p:cNvSpPr txBox="1">
            <a:spLocks noGrp="1"/>
          </p:cNvSpPr>
          <p:nvPr>
            <p:ph type="title"/>
          </p:nvPr>
        </p:nvSpPr>
        <p:spPr>
          <a:xfrm>
            <a:off x="457200" y="215022"/>
            <a:ext cx="11494400" cy="962801"/>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4400" b="1" dirty="0">
                <a:solidFill>
                  <a:srgbClr val="FFFFFF"/>
                </a:solidFill>
                <a:latin typeface="Candara"/>
                <a:ea typeface="Candara"/>
                <a:cs typeface="Candara"/>
                <a:sym typeface="Candara"/>
              </a:rPr>
              <a:t>High Schoolers Persistently Sad or Hopeless</a:t>
            </a:r>
            <a:endParaRPr sz="4400" dirty="0"/>
          </a:p>
        </p:txBody>
      </p:sp>
      <p:cxnSp>
        <p:nvCxnSpPr>
          <p:cNvPr id="141" name="Google Shape;141;p13"/>
          <p:cNvCxnSpPr/>
          <p:nvPr/>
        </p:nvCxnSpPr>
        <p:spPr>
          <a:xfrm>
            <a:off x="914400" y="4968240"/>
            <a:ext cx="10332720" cy="0"/>
          </a:xfrm>
          <a:prstGeom prst="straightConnector1">
            <a:avLst/>
          </a:prstGeom>
          <a:noFill/>
          <a:ln w="19050" cap="flat" cmpd="sng">
            <a:solidFill>
              <a:srgbClr val="7A6A45"/>
            </a:solidFill>
            <a:prstDash val="solid"/>
            <a:round/>
            <a:headEnd type="none" w="sm" len="sm"/>
            <a:tailEnd type="none" w="sm" len="sm"/>
          </a:ln>
        </p:spPr>
      </p:cxnSp>
      <p:sp>
        <p:nvSpPr>
          <p:cNvPr id="142" name="Google Shape;142;p13"/>
          <p:cNvSpPr/>
          <p:nvPr/>
        </p:nvSpPr>
        <p:spPr>
          <a:xfrm>
            <a:off x="1652451" y="3182221"/>
            <a:ext cx="860320" cy="1756092"/>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txBox="1"/>
          <p:nvPr/>
        </p:nvSpPr>
        <p:spPr>
          <a:xfrm>
            <a:off x="1289826" y="2714618"/>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dirty="0">
                <a:solidFill>
                  <a:srgbClr val="FFFFFF"/>
                </a:solidFill>
                <a:latin typeface="Candara"/>
                <a:ea typeface="Candara"/>
                <a:cs typeface="Candara"/>
                <a:sym typeface="Candara"/>
              </a:rPr>
              <a:t>30%</a:t>
            </a:r>
            <a:endParaRPr sz="4000" b="0" i="0" u="none" strike="noStrike" cap="none" dirty="0">
              <a:solidFill>
                <a:schemeClr val="dk1"/>
              </a:solidFill>
              <a:latin typeface="Candara"/>
              <a:ea typeface="Candara"/>
              <a:cs typeface="Candara"/>
              <a:sym typeface="Candara"/>
            </a:endParaRPr>
          </a:p>
        </p:txBody>
      </p:sp>
      <p:sp>
        <p:nvSpPr>
          <p:cNvPr id="144" name="Google Shape;144;p13"/>
          <p:cNvSpPr txBox="1"/>
          <p:nvPr/>
        </p:nvSpPr>
        <p:spPr>
          <a:xfrm>
            <a:off x="1063865" y="5041392"/>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r>
              <a:rPr lang="en-US" sz="3200" b="0" i="0" u="none" strike="noStrike" cap="none" dirty="0">
                <a:solidFill>
                  <a:srgbClr val="FFFFFF"/>
                </a:solidFill>
                <a:latin typeface="Candara"/>
                <a:ea typeface="Candara"/>
                <a:cs typeface="Candara"/>
                <a:sym typeface="Candara"/>
              </a:rPr>
              <a:t> 2013</a:t>
            </a:r>
            <a:endParaRPr sz="3200" b="0" i="0" u="none" strike="noStrike" cap="none" dirty="0">
              <a:solidFill>
                <a:schemeClr val="dk1"/>
              </a:solidFill>
              <a:latin typeface="Candara"/>
              <a:ea typeface="Candara"/>
              <a:cs typeface="Candara"/>
              <a:sym typeface="Candara"/>
            </a:endParaRPr>
          </a:p>
        </p:txBody>
      </p:sp>
      <p:sp>
        <p:nvSpPr>
          <p:cNvPr id="147" name="Google Shape;147;p13"/>
          <p:cNvSpPr txBox="1"/>
          <p:nvPr/>
        </p:nvSpPr>
        <p:spPr>
          <a:xfrm>
            <a:off x="2390503" y="5041392"/>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endParaRPr sz="3200" b="0" i="0" u="none" strike="noStrike" cap="none" dirty="0">
              <a:solidFill>
                <a:schemeClr val="dk1"/>
              </a:solidFill>
              <a:latin typeface="Candara"/>
              <a:ea typeface="Candara"/>
              <a:cs typeface="Candara"/>
              <a:sym typeface="Candara"/>
            </a:endParaRPr>
          </a:p>
        </p:txBody>
      </p:sp>
      <p:sp>
        <p:nvSpPr>
          <p:cNvPr id="148" name="Google Shape;148;p13"/>
          <p:cNvSpPr/>
          <p:nvPr/>
        </p:nvSpPr>
        <p:spPr>
          <a:xfrm>
            <a:off x="2877878" y="2590209"/>
            <a:ext cx="860320" cy="2341456"/>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3"/>
          <p:cNvSpPr txBox="1"/>
          <p:nvPr/>
        </p:nvSpPr>
        <p:spPr>
          <a:xfrm>
            <a:off x="2667000" y="2049060"/>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dirty="0">
                <a:solidFill>
                  <a:srgbClr val="FFFFFF"/>
                </a:solidFill>
                <a:latin typeface="Candara"/>
                <a:ea typeface="Candara"/>
                <a:cs typeface="Candara"/>
                <a:sym typeface="Candara"/>
              </a:rPr>
              <a:t>40%</a:t>
            </a:r>
            <a:endParaRPr sz="4000" b="0" i="0" u="none" strike="noStrike" cap="none" dirty="0">
              <a:solidFill>
                <a:schemeClr val="dk1"/>
              </a:solidFill>
              <a:latin typeface="Candara"/>
              <a:ea typeface="Candara"/>
              <a:cs typeface="Candara"/>
              <a:sym typeface="Candara"/>
            </a:endParaRPr>
          </a:p>
        </p:txBody>
      </p:sp>
      <p:sp>
        <p:nvSpPr>
          <p:cNvPr id="150" name="Google Shape;150;p13"/>
          <p:cNvSpPr txBox="1"/>
          <p:nvPr/>
        </p:nvSpPr>
        <p:spPr>
          <a:xfrm>
            <a:off x="2569986" y="5062735"/>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r>
              <a:rPr lang="en-US" sz="3200" b="0" i="0" u="none" strike="noStrike" cap="none" dirty="0">
                <a:solidFill>
                  <a:srgbClr val="FFFFFF"/>
                </a:solidFill>
                <a:latin typeface="Candara"/>
                <a:ea typeface="Candara"/>
                <a:cs typeface="Candara"/>
                <a:sym typeface="Candara"/>
              </a:rPr>
              <a:t>All 2023</a:t>
            </a:r>
            <a:endParaRPr sz="3200" b="0" i="0" u="none" strike="noStrike" cap="none" dirty="0">
              <a:solidFill>
                <a:schemeClr val="dk1"/>
              </a:solidFill>
              <a:latin typeface="Candara"/>
              <a:ea typeface="Candara"/>
              <a:cs typeface="Candara"/>
              <a:sym typeface="Candara"/>
            </a:endParaRPr>
          </a:p>
        </p:txBody>
      </p:sp>
      <p:sp>
        <p:nvSpPr>
          <p:cNvPr id="151" name="Google Shape;151;p13"/>
          <p:cNvSpPr/>
          <p:nvPr/>
        </p:nvSpPr>
        <p:spPr>
          <a:xfrm>
            <a:off x="5108491" y="2685321"/>
            <a:ext cx="860320" cy="228291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3"/>
          <p:cNvSpPr txBox="1"/>
          <p:nvPr/>
        </p:nvSpPr>
        <p:spPr>
          <a:xfrm>
            <a:off x="4806739" y="2228121"/>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39%</a:t>
            </a:r>
            <a:endParaRPr sz="4000" b="0" i="0" u="none" strike="noStrike" cap="none">
              <a:solidFill>
                <a:schemeClr val="dk1"/>
              </a:solidFill>
              <a:latin typeface="Candara"/>
              <a:ea typeface="Candara"/>
              <a:cs typeface="Candara"/>
              <a:sym typeface="Candara"/>
            </a:endParaRPr>
          </a:p>
        </p:txBody>
      </p:sp>
      <p:sp>
        <p:nvSpPr>
          <p:cNvPr id="153" name="Google Shape;153;p13"/>
          <p:cNvSpPr txBox="1"/>
          <p:nvPr/>
        </p:nvSpPr>
        <p:spPr>
          <a:xfrm>
            <a:off x="4800600" y="5041392"/>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r>
              <a:rPr lang="en-US" sz="3200" b="0" i="0" u="none" strike="noStrike" cap="none">
                <a:solidFill>
                  <a:srgbClr val="FFFFFF"/>
                </a:solidFill>
                <a:latin typeface="Candara"/>
                <a:ea typeface="Candara"/>
                <a:cs typeface="Candara"/>
                <a:sym typeface="Candara"/>
              </a:rPr>
              <a:t>Girls 2013</a:t>
            </a:r>
            <a:endParaRPr sz="3200" b="0" i="0" u="none" strike="noStrike" cap="none">
              <a:solidFill>
                <a:schemeClr val="dk1"/>
              </a:solidFill>
              <a:latin typeface="Candara"/>
              <a:ea typeface="Candara"/>
              <a:cs typeface="Candara"/>
              <a:sym typeface="Candara"/>
            </a:endParaRPr>
          </a:p>
        </p:txBody>
      </p:sp>
      <p:sp>
        <p:nvSpPr>
          <p:cNvPr id="154" name="Google Shape;154;p13"/>
          <p:cNvSpPr/>
          <p:nvPr/>
        </p:nvSpPr>
        <p:spPr>
          <a:xfrm>
            <a:off x="6584594" y="1865811"/>
            <a:ext cx="860320" cy="310242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3"/>
          <p:cNvSpPr txBox="1"/>
          <p:nvPr/>
        </p:nvSpPr>
        <p:spPr>
          <a:xfrm>
            <a:off x="6251780" y="1408611"/>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53%</a:t>
            </a:r>
            <a:endParaRPr sz="4000" b="0" i="0" u="none" strike="noStrike" cap="none">
              <a:solidFill>
                <a:schemeClr val="dk1"/>
              </a:solidFill>
              <a:latin typeface="Candara"/>
              <a:ea typeface="Candara"/>
              <a:cs typeface="Candara"/>
              <a:sym typeface="Candara"/>
            </a:endParaRPr>
          </a:p>
        </p:txBody>
      </p:sp>
      <p:sp>
        <p:nvSpPr>
          <p:cNvPr id="156" name="Google Shape;156;p13"/>
          <p:cNvSpPr txBox="1"/>
          <p:nvPr/>
        </p:nvSpPr>
        <p:spPr>
          <a:xfrm>
            <a:off x="6018094" y="5041392"/>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r>
              <a:rPr lang="en-US" sz="3200" b="0" i="0" u="none" strike="noStrike" cap="none">
                <a:solidFill>
                  <a:srgbClr val="FFFFFF"/>
                </a:solidFill>
                <a:latin typeface="Candara"/>
                <a:ea typeface="Candara"/>
                <a:cs typeface="Candara"/>
                <a:sym typeface="Candara"/>
              </a:rPr>
              <a:t>Girls 2023</a:t>
            </a:r>
            <a:endParaRPr sz="3200" b="0" i="0" u="none" strike="noStrike" cap="none">
              <a:solidFill>
                <a:schemeClr val="dk1"/>
              </a:solidFill>
              <a:latin typeface="Candara"/>
              <a:ea typeface="Candara"/>
              <a:cs typeface="Candara"/>
              <a:sym typeface="Candara"/>
            </a:endParaRPr>
          </a:p>
        </p:txBody>
      </p:sp>
      <p:sp>
        <p:nvSpPr>
          <p:cNvPr id="157" name="Google Shape;157;p13"/>
          <p:cNvSpPr/>
          <p:nvPr/>
        </p:nvSpPr>
        <p:spPr>
          <a:xfrm>
            <a:off x="8602806" y="3738976"/>
            <a:ext cx="860320" cy="1229264"/>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3"/>
          <p:cNvSpPr txBox="1"/>
          <p:nvPr/>
        </p:nvSpPr>
        <p:spPr>
          <a:xfrm>
            <a:off x="8301054" y="3281776"/>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21%</a:t>
            </a:r>
            <a:endParaRPr sz="4000" b="0" i="0" u="none" strike="noStrike" cap="none">
              <a:solidFill>
                <a:schemeClr val="dk1"/>
              </a:solidFill>
              <a:latin typeface="Candara"/>
              <a:ea typeface="Candara"/>
              <a:cs typeface="Candara"/>
              <a:sym typeface="Candara"/>
            </a:endParaRPr>
          </a:p>
        </p:txBody>
      </p:sp>
      <p:sp>
        <p:nvSpPr>
          <p:cNvPr id="159" name="Google Shape;159;p13"/>
          <p:cNvSpPr txBox="1"/>
          <p:nvPr/>
        </p:nvSpPr>
        <p:spPr>
          <a:xfrm>
            <a:off x="8294914" y="5041392"/>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r>
              <a:rPr lang="en-US" sz="3200" b="0" i="0" u="none" strike="noStrike" cap="none">
                <a:solidFill>
                  <a:srgbClr val="FFFFFF"/>
                </a:solidFill>
                <a:latin typeface="Candara"/>
                <a:ea typeface="Candara"/>
                <a:cs typeface="Candara"/>
                <a:sym typeface="Candara"/>
              </a:rPr>
              <a:t>Boys 2013</a:t>
            </a:r>
            <a:endParaRPr sz="3200" b="0" i="0" u="none" strike="noStrike" cap="none">
              <a:solidFill>
                <a:schemeClr val="dk1"/>
              </a:solidFill>
              <a:latin typeface="Candara"/>
              <a:ea typeface="Candara"/>
              <a:cs typeface="Candara"/>
              <a:sym typeface="Candara"/>
            </a:endParaRPr>
          </a:p>
        </p:txBody>
      </p:sp>
      <p:sp>
        <p:nvSpPr>
          <p:cNvPr id="160" name="Google Shape;160;p13"/>
          <p:cNvSpPr/>
          <p:nvPr/>
        </p:nvSpPr>
        <p:spPr>
          <a:xfrm>
            <a:off x="10078909" y="3329221"/>
            <a:ext cx="860320" cy="163901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txBox="1"/>
          <p:nvPr/>
        </p:nvSpPr>
        <p:spPr>
          <a:xfrm>
            <a:off x="9777157" y="2872021"/>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dirty="0">
                <a:solidFill>
                  <a:srgbClr val="FFFFFF"/>
                </a:solidFill>
                <a:latin typeface="Candara"/>
                <a:ea typeface="Candara"/>
                <a:cs typeface="Candara"/>
                <a:sym typeface="Candara"/>
              </a:rPr>
              <a:t>28%</a:t>
            </a:r>
            <a:endParaRPr sz="4000" b="0" i="0" u="none" strike="noStrike" cap="none" dirty="0">
              <a:solidFill>
                <a:schemeClr val="dk1"/>
              </a:solidFill>
              <a:latin typeface="Candara"/>
              <a:ea typeface="Candara"/>
              <a:cs typeface="Candara"/>
              <a:sym typeface="Candara"/>
            </a:endParaRPr>
          </a:p>
        </p:txBody>
      </p:sp>
      <p:sp>
        <p:nvSpPr>
          <p:cNvPr id="162" name="Google Shape;162;p13"/>
          <p:cNvSpPr txBox="1"/>
          <p:nvPr/>
        </p:nvSpPr>
        <p:spPr>
          <a:xfrm>
            <a:off x="9512409" y="5041392"/>
            <a:ext cx="1476103"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ndara"/>
              <a:buNone/>
            </a:pPr>
            <a:r>
              <a:rPr lang="en-US" sz="3200" b="0" i="0" u="none" strike="noStrike" cap="none">
                <a:solidFill>
                  <a:srgbClr val="FFFFFF"/>
                </a:solidFill>
                <a:latin typeface="Candara"/>
                <a:ea typeface="Candara"/>
                <a:cs typeface="Candara"/>
                <a:sym typeface="Candara"/>
              </a:rPr>
              <a:t>Boys 2023</a:t>
            </a:r>
            <a:endParaRPr sz="3200" b="0" i="0" u="none" strike="noStrike" cap="none">
              <a:solidFill>
                <a:schemeClr val="dk1"/>
              </a:solidFill>
              <a:latin typeface="Candara"/>
              <a:ea typeface="Candara"/>
              <a:cs typeface="Candara"/>
              <a:sym typeface="Candara"/>
            </a:endParaRPr>
          </a:p>
        </p:txBody>
      </p:sp>
      <p:sp>
        <p:nvSpPr>
          <p:cNvPr id="163" name="Google Shape;163;p13"/>
          <p:cNvSpPr txBox="1"/>
          <p:nvPr/>
        </p:nvSpPr>
        <p:spPr>
          <a:xfrm>
            <a:off x="343056" y="6299358"/>
            <a:ext cx="1088136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84C"/>
              </a:buClr>
              <a:buSzPts val="1600"/>
              <a:buFont typeface="Candara"/>
              <a:buNone/>
            </a:pPr>
            <a:r>
              <a:rPr lang="en-US" sz="1600" b="0" i="1" u="none" strike="noStrike" cap="none" dirty="0">
                <a:solidFill>
                  <a:srgbClr val="C9A84C"/>
                </a:solidFill>
                <a:latin typeface="Candara"/>
                <a:ea typeface="Candara"/>
                <a:cs typeface="Candara"/>
                <a:sym typeface="Candara"/>
              </a:rPr>
              <a:t>CDC Youth Risk Behavior Survey, Data Summary &amp; Trends 2013–2023 (20,000+ students)</a:t>
            </a:r>
            <a:endParaRPr sz="1600" b="0" i="0" u="none" strike="noStrike" cap="none" dirty="0">
              <a:solidFill>
                <a:schemeClr val="dk1"/>
              </a:solidFill>
              <a:latin typeface="Candara"/>
              <a:ea typeface="Candara"/>
              <a:cs typeface="Candara"/>
              <a:sym typeface="Candara"/>
            </a:endParaRPr>
          </a:p>
        </p:txBody>
      </p:sp>
      <p:sp>
        <p:nvSpPr>
          <p:cNvPr id="2" name="Google Shape;154;p13">
            <a:extLst>
              <a:ext uri="{FF2B5EF4-FFF2-40B4-BE49-F238E27FC236}">
                <a16:creationId xmlns:a16="http://schemas.microsoft.com/office/drawing/2014/main" id="{8B07EB6D-A3BD-BF88-DC1C-413466152D87}"/>
              </a:ext>
            </a:extLst>
          </p:cNvPr>
          <p:cNvSpPr/>
          <p:nvPr/>
        </p:nvSpPr>
        <p:spPr>
          <a:xfrm>
            <a:off x="6350121" y="1887149"/>
            <a:ext cx="860320" cy="310242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155;p13">
            <a:extLst>
              <a:ext uri="{FF2B5EF4-FFF2-40B4-BE49-F238E27FC236}">
                <a16:creationId xmlns:a16="http://schemas.microsoft.com/office/drawing/2014/main" id="{9EEF9607-C6A2-DE35-7B47-AD5CAB9E1BB0}"/>
              </a:ext>
            </a:extLst>
          </p:cNvPr>
          <p:cNvSpPr txBox="1"/>
          <p:nvPr/>
        </p:nvSpPr>
        <p:spPr>
          <a:xfrm>
            <a:off x="6017307" y="1429949"/>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53%</a:t>
            </a:r>
            <a:endParaRPr sz="4000" b="0" i="0" u="none" strike="noStrike" cap="none">
              <a:solidFill>
                <a:schemeClr val="dk1"/>
              </a:solidFill>
              <a:latin typeface="Candara"/>
              <a:ea typeface="Candara"/>
              <a:cs typeface="Candara"/>
              <a:sym typeface="Candara"/>
            </a:endParaRPr>
          </a:p>
        </p:txBody>
      </p:sp>
      <p:sp>
        <p:nvSpPr>
          <p:cNvPr id="4" name="Google Shape;160;p13">
            <a:extLst>
              <a:ext uri="{FF2B5EF4-FFF2-40B4-BE49-F238E27FC236}">
                <a16:creationId xmlns:a16="http://schemas.microsoft.com/office/drawing/2014/main" id="{2516AF95-85F7-414C-2AEF-4EC0938A39F2}"/>
              </a:ext>
            </a:extLst>
          </p:cNvPr>
          <p:cNvSpPr/>
          <p:nvPr/>
        </p:nvSpPr>
        <p:spPr>
          <a:xfrm>
            <a:off x="9850780" y="3329221"/>
            <a:ext cx="860320" cy="1639019"/>
          </a:xfrm>
          <a:prstGeom prst="rect">
            <a:avLst/>
          </a:prstGeom>
          <a:solidFill>
            <a:srgbClr val="C9A84C"/>
          </a:solidFill>
          <a:ln w="12700" cap="flat" cmpd="sng">
            <a:solidFill>
              <a:srgbClr val="C9A8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61;p13">
            <a:extLst>
              <a:ext uri="{FF2B5EF4-FFF2-40B4-BE49-F238E27FC236}">
                <a16:creationId xmlns:a16="http://schemas.microsoft.com/office/drawing/2014/main" id="{78E2066D-D706-637B-95C7-F7ABD3A8FFD9}"/>
              </a:ext>
            </a:extLst>
          </p:cNvPr>
          <p:cNvSpPr txBox="1"/>
          <p:nvPr/>
        </p:nvSpPr>
        <p:spPr>
          <a:xfrm>
            <a:off x="9549028" y="2872021"/>
            <a:ext cx="1463824" cy="411480"/>
          </a:xfrm>
          <a:prstGeom prst="rect">
            <a:avLst/>
          </a:prstGeom>
          <a:noFill/>
          <a:ln>
            <a:noFill/>
          </a:ln>
        </p:spPr>
        <p:txBody>
          <a:bodyPr spcFirstLastPara="1" wrap="square" lIns="0" tIns="0" rIns="0" bIns="0" anchor="b" anchorCtr="0">
            <a:noAutofit/>
          </a:bodyPr>
          <a:lstStyle/>
          <a:p>
            <a:pPr marL="0" marR="0" lvl="0" indent="0" algn="ctr" rtl="0">
              <a:spcBef>
                <a:spcPts val="0"/>
              </a:spcBef>
              <a:spcAft>
                <a:spcPts val="0"/>
              </a:spcAft>
              <a:buClr>
                <a:srgbClr val="FFFFFF"/>
              </a:buClr>
              <a:buSzPts val="2200"/>
              <a:buFont typeface="Candara"/>
              <a:buNone/>
            </a:pPr>
            <a:r>
              <a:rPr lang="en-US" sz="4000" b="1" i="0" u="none" strike="noStrike" cap="none">
                <a:solidFill>
                  <a:srgbClr val="FFFFFF"/>
                </a:solidFill>
                <a:latin typeface="Candara"/>
                <a:ea typeface="Candara"/>
                <a:cs typeface="Candara"/>
                <a:sym typeface="Candara"/>
              </a:rPr>
              <a:t>28%</a:t>
            </a:r>
            <a:endParaRPr sz="4000" b="0" i="0" u="none" strike="noStrike" cap="none">
              <a:solidFill>
                <a:schemeClr val="dk1"/>
              </a:solidFill>
              <a:latin typeface="Candara"/>
              <a:ea typeface="Candara"/>
              <a:cs typeface="Candara"/>
              <a:sym typeface="Candar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7"/>
          <p:cNvSpPr txBox="1">
            <a:spLocks noGrp="1"/>
          </p:cNvSpPr>
          <p:nvPr>
            <p:ph type="title"/>
          </p:nvPr>
        </p:nvSpPr>
        <p:spPr>
          <a:xfrm>
            <a:off x="640080" y="365760"/>
            <a:ext cx="10881360" cy="914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FFFFFF"/>
              </a:buClr>
              <a:buSzPts val="3600"/>
              <a:buFont typeface="Candara"/>
              <a:buNone/>
            </a:pPr>
            <a:r>
              <a:rPr lang="en-US" sz="3600" b="1">
                <a:solidFill>
                  <a:srgbClr val="FFFFFF"/>
                </a:solidFill>
                <a:latin typeface="Candara"/>
                <a:ea typeface="Candara"/>
                <a:cs typeface="Candara"/>
                <a:sym typeface="Candara"/>
              </a:rPr>
              <a:t>Sources</a:t>
            </a:r>
            <a:endParaRPr sz="3600"/>
          </a:p>
        </p:txBody>
      </p:sp>
      <p:sp>
        <p:nvSpPr>
          <p:cNvPr id="127" name="Google Shape;127;p17"/>
          <p:cNvSpPr txBox="1"/>
          <p:nvPr/>
        </p:nvSpPr>
        <p:spPr>
          <a:xfrm>
            <a:off x="640080" y="1371600"/>
            <a:ext cx="10881360" cy="5120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Veith, Gene Edward. “We Are Family.” WORLD, May 20, 2000.</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Common Sense Media. The Common Sense Census: Media Use by Tweens and Teens, 2021.</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Common Sense Media. Teens and Pornography, January 2023.</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Pew Research Center. Teens, Social Media and Technology 2024 (Dec. 2024).</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Pew Research Center. Parents of teens and social media worries (Dec. 2022).</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Pew Research Center. Parents Differ Sharply by Party Over What Their K-12 Children Should Learn in School (Oct. 2022).</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Pew Research Center. Children living with two married parents, 1970–2024 (2026).</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Centers for Disease Control and Prevention. YRBS Data Summary &amp; Trends Report, 2013–2023.</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U.S. Surgeon General. Social Media and Youth Mental Health Advisory (May 2023).</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University of Virginia IASC. Culture of American Families (2012).</a:t>
            </a:r>
            <a:endParaRPr sz="1800" b="0" i="0" u="none" strike="noStrike" cap="none" dirty="0">
              <a:solidFill>
                <a:schemeClr val="dk1"/>
              </a:solidFill>
              <a:latin typeface="Candara"/>
              <a:ea typeface="Candara"/>
              <a:cs typeface="Candara"/>
              <a:sym typeface="Candara"/>
            </a:endParaRPr>
          </a:p>
          <a:p>
            <a:pPr marL="0" marR="0" lvl="0" indent="0" algn="l" rtl="0">
              <a:spcBef>
                <a:spcPts val="600"/>
              </a:spcBef>
              <a:spcAft>
                <a:spcPts val="0"/>
              </a:spcAft>
              <a:buClr>
                <a:srgbClr val="FFFFFF"/>
              </a:buClr>
              <a:buSzPts val="1800"/>
              <a:buFont typeface="Candara"/>
              <a:buNone/>
            </a:pPr>
            <a:r>
              <a:rPr lang="en-US" sz="1800" b="0" i="0" u="none" strike="noStrike" cap="none" dirty="0">
                <a:solidFill>
                  <a:srgbClr val="FFFFFF"/>
                </a:solidFill>
                <a:latin typeface="Candara"/>
                <a:ea typeface="Candara"/>
                <a:cs typeface="Candara"/>
                <a:sym typeface="Candara"/>
              </a:rPr>
              <a:t>Institute for Family Studies &amp; Communio. Passing the Torch (June 2026).</a:t>
            </a:r>
            <a:endParaRPr sz="1800" b="0" i="0" u="none" strike="noStrike" cap="none" dirty="0">
              <a:solidFill>
                <a:schemeClr val="dk1"/>
              </a:solidFill>
              <a:latin typeface="Candara"/>
              <a:ea typeface="Candara"/>
              <a:cs typeface="Candara"/>
              <a:sym typeface="Candar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C01686-8AB3-145A-4E13-D9E259F4C1AE}"/>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C7361F5D-F70A-6879-C6EB-E11F161C0D5D}"/>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9C04301F-068A-5F5E-C6EC-668C352527C9}"/>
              </a:ext>
            </a:extLst>
          </p:cNvPr>
          <p:cNvSpPr>
            <a:spLocks noGrp="1"/>
          </p:cNvSpPr>
          <p:nvPr>
            <p:ph type="sldNum" sz="quarter" idx="12"/>
          </p:nvPr>
        </p:nvSpPr>
        <p:spPr/>
        <p:txBody>
          <a:bodyPr/>
          <a:lstStyle/>
          <a:p>
            <a:pPr>
              <a:defRPr/>
            </a:pPr>
            <a:fld id="{E3132471-3D99-43CE-955E-894CB2ECB518}" type="slidenum">
              <a:rPr lang="en-US" smtClean="0"/>
              <a:pPr>
                <a:defRPr/>
              </a:pPr>
              <a:t>16</a:t>
            </a:fld>
            <a:endParaRPr lang="en-US"/>
          </a:p>
        </p:txBody>
      </p:sp>
      <p:sp>
        <p:nvSpPr>
          <p:cNvPr id="6" name="TextBox 5">
            <a:extLst>
              <a:ext uri="{FF2B5EF4-FFF2-40B4-BE49-F238E27FC236}">
                <a16:creationId xmlns:a16="http://schemas.microsoft.com/office/drawing/2014/main" id="{6AB706B8-E540-0B78-A612-7B9562A8E9F7}"/>
              </a:ext>
            </a:extLst>
          </p:cNvPr>
          <p:cNvSpPr txBox="1"/>
          <p:nvPr/>
        </p:nvSpPr>
        <p:spPr>
          <a:xfrm>
            <a:off x="1066800" y="381000"/>
            <a:ext cx="10287000" cy="4600515"/>
          </a:xfrm>
          <a:prstGeom prst="rect">
            <a:avLst/>
          </a:prstGeom>
          <a:noFill/>
        </p:spPr>
        <p:txBody>
          <a:bodyPr wrap="square">
            <a:spAutoFit/>
          </a:bodyPr>
          <a:lstStyle/>
          <a:p>
            <a:r>
              <a:rPr lang="en-US" sz="4800" dirty="0">
                <a:latin typeface="+mj-lt"/>
              </a:rPr>
              <a:t>(Example) </a:t>
            </a:r>
            <a:r>
              <a:rPr lang="en-US" sz="4800" b="1" dirty="0">
                <a:latin typeface="+mj-lt"/>
              </a:rPr>
              <a:t>LOVE</a:t>
            </a:r>
          </a:p>
          <a:p>
            <a:r>
              <a:rPr lang="en-US" sz="4000" dirty="0">
                <a:latin typeface="+mj-lt"/>
              </a:rPr>
              <a:t>	18  And if you'll learn to love and to be kind to everybody, and to be gentle, have patience, it'll even make your home life different. It'll make your associations different. God will honor you.</a:t>
            </a:r>
          </a:p>
          <a:p>
            <a:pPr algn="r"/>
            <a:r>
              <a:rPr lang="en-US" sz="4000" dirty="0">
                <a:latin typeface="+mj-lt"/>
              </a:rPr>
              <a:t>57-0519</a:t>
            </a:r>
          </a:p>
        </p:txBody>
      </p:sp>
      <p:sp>
        <p:nvSpPr>
          <p:cNvPr id="7" name="TextBox 6">
            <a:extLst>
              <a:ext uri="{FF2B5EF4-FFF2-40B4-BE49-F238E27FC236}">
                <a16:creationId xmlns:a16="http://schemas.microsoft.com/office/drawing/2014/main" id="{60B73FEE-6794-0250-0660-A67EAFADA943}"/>
              </a:ext>
            </a:extLst>
          </p:cNvPr>
          <p:cNvSpPr txBox="1"/>
          <p:nvPr/>
        </p:nvSpPr>
        <p:spPr>
          <a:xfrm>
            <a:off x="913795" y="5307161"/>
            <a:ext cx="11277600" cy="605102"/>
          </a:xfrm>
          <a:prstGeom prst="rect">
            <a:avLst/>
          </a:prstGeom>
          <a:noFill/>
        </p:spPr>
        <p:txBody>
          <a:bodyPr wrap="square">
            <a:spAutoFit/>
          </a:bodyPr>
          <a:lstStyle/>
          <a:p>
            <a:pPr lvl="0" fontAlgn="t">
              <a:lnSpc>
                <a:spcPct val="119048"/>
              </a:lnSpc>
            </a:pPr>
            <a:r>
              <a:rPr lang="en-US" sz="2800" dirty="0">
                <a:latin typeface="+mj-lt"/>
              </a:rPr>
              <a:t>(Ephesians 6:1-4; Deuteronomy 6:6-7 Romans 12:2 - Proverbs 22:6)</a:t>
            </a:r>
          </a:p>
        </p:txBody>
      </p:sp>
    </p:spTree>
    <p:extLst>
      <p:ext uri="{BB962C8B-B14F-4D97-AF65-F5344CB8AC3E}">
        <p14:creationId xmlns:p14="http://schemas.microsoft.com/office/powerpoint/2010/main" val="236709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2737F-6EF0-FDC4-198A-BF55C1698A70}"/>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785B1134-ADB1-534B-38F7-CFF70C573F03}"/>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3C928D2E-E58E-1022-A266-4DCC524F22D5}"/>
              </a:ext>
            </a:extLst>
          </p:cNvPr>
          <p:cNvSpPr>
            <a:spLocks noGrp="1"/>
          </p:cNvSpPr>
          <p:nvPr>
            <p:ph type="sldNum" sz="quarter" idx="12"/>
          </p:nvPr>
        </p:nvSpPr>
        <p:spPr/>
        <p:txBody>
          <a:bodyPr/>
          <a:lstStyle/>
          <a:p>
            <a:pPr>
              <a:defRPr/>
            </a:pPr>
            <a:fld id="{E3132471-3D99-43CE-955E-894CB2ECB518}" type="slidenum">
              <a:rPr lang="en-US" smtClean="0"/>
              <a:pPr>
                <a:defRPr/>
              </a:pPr>
              <a:t>17</a:t>
            </a:fld>
            <a:endParaRPr lang="en-US"/>
          </a:p>
        </p:txBody>
      </p:sp>
      <p:sp>
        <p:nvSpPr>
          <p:cNvPr id="6" name="TextBox 5">
            <a:extLst>
              <a:ext uri="{FF2B5EF4-FFF2-40B4-BE49-F238E27FC236}">
                <a16:creationId xmlns:a16="http://schemas.microsoft.com/office/drawing/2014/main" id="{306C30BB-EFF0-BA1B-5B9C-DE43E1A63FB5}"/>
              </a:ext>
            </a:extLst>
          </p:cNvPr>
          <p:cNvSpPr txBox="1"/>
          <p:nvPr/>
        </p:nvSpPr>
        <p:spPr>
          <a:xfrm>
            <a:off x="54264" y="3505200"/>
            <a:ext cx="11811000" cy="3168944"/>
          </a:xfrm>
          <a:prstGeom prst="rect">
            <a:avLst/>
          </a:prstGeom>
          <a:noFill/>
        </p:spPr>
        <p:txBody>
          <a:bodyPr wrap="square">
            <a:spAutoFit/>
          </a:bodyPr>
          <a:lstStyle/>
          <a:p>
            <a:pPr lvl="0" algn="ctr" fontAlgn="t">
              <a:lnSpc>
                <a:spcPct val="119048"/>
              </a:lnSpc>
            </a:pPr>
            <a:r>
              <a:rPr lang="en-US" sz="2800" b="1" dirty="0">
                <a:latin typeface="+mj-lt"/>
              </a:rPr>
              <a:t>DEUTERONOMY 6:6 </a:t>
            </a:r>
            <a:r>
              <a:rPr lang="en-US" sz="2800" dirty="0">
                <a:latin typeface="+mj-lt"/>
              </a:rPr>
              <a:t> </a:t>
            </a:r>
            <a:r>
              <a:rPr lang="en-US" sz="2800" i="1" dirty="0">
                <a:latin typeface="+mj-lt"/>
              </a:rPr>
              <a:t>And these words, which I command thee this day, shall be in thine heart: 7 And thou shalt teach them diligently unto thy children, and shalt talk of them when thou </a:t>
            </a:r>
            <a:r>
              <a:rPr lang="en-US" sz="2800" i="1" dirty="0" err="1">
                <a:latin typeface="+mj-lt"/>
              </a:rPr>
              <a:t>sittest</a:t>
            </a:r>
            <a:r>
              <a:rPr lang="en-US" sz="2800" i="1" dirty="0">
                <a:latin typeface="+mj-lt"/>
              </a:rPr>
              <a:t> in thine house, and when thou </a:t>
            </a:r>
            <a:r>
              <a:rPr lang="en-US" sz="2800" i="1" dirty="0" err="1">
                <a:latin typeface="+mj-lt"/>
              </a:rPr>
              <a:t>walkest</a:t>
            </a:r>
            <a:r>
              <a:rPr lang="en-US" sz="2800" i="1" dirty="0">
                <a:latin typeface="+mj-lt"/>
              </a:rPr>
              <a:t> by the way, and when thou </a:t>
            </a:r>
            <a:r>
              <a:rPr lang="en-US" sz="2800" i="1" dirty="0" err="1">
                <a:latin typeface="+mj-lt"/>
              </a:rPr>
              <a:t>liest</a:t>
            </a:r>
            <a:r>
              <a:rPr lang="en-US" sz="2800" i="1" dirty="0">
                <a:latin typeface="+mj-lt"/>
              </a:rPr>
              <a:t> down, and when thou </a:t>
            </a:r>
            <a:r>
              <a:rPr lang="en-US" sz="2800" i="1" dirty="0" err="1">
                <a:latin typeface="+mj-lt"/>
              </a:rPr>
              <a:t>risest</a:t>
            </a:r>
            <a:r>
              <a:rPr lang="en-US" sz="2800" i="1" dirty="0">
                <a:latin typeface="+mj-lt"/>
              </a:rPr>
              <a:t> up. 8 And thou shalt </a:t>
            </a:r>
            <a:r>
              <a:rPr lang="en-US" sz="2800" i="1" spc="-150" dirty="0">
                <a:latin typeface="+mj-lt"/>
              </a:rPr>
              <a:t>bind them for a sign upon thine hand, and they shall be as frontlets between thine eyes. 9 And thou shalt write them upon the posts of thy house, and on thy gates.</a:t>
            </a:r>
            <a:endParaRPr lang="en-US" sz="500" i="1" spc="-150" dirty="0">
              <a:latin typeface="+mj-lt"/>
            </a:endParaRPr>
          </a:p>
        </p:txBody>
      </p:sp>
      <p:sp>
        <p:nvSpPr>
          <p:cNvPr id="7" name="TextBox 6">
            <a:extLst>
              <a:ext uri="{FF2B5EF4-FFF2-40B4-BE49-F238E27FC236}">
                <a16:creationId xmlns:a16="http://schemas.microsoft.com/office/drawing/2014/main" id="{F7DAC5C0-6F66-3340-A046-39F5A626DADF}"/>
              </a:ext>
            </a:extLst>
          </p:cNvPr>
          <p:cNvSpPr txBox="1"/>
          <p:nvPr/>
        </p:nvSpPr>
        <p:spPr>
          <a:xfrm>
            <a:off x="152400" y="-211406"/>
            <a:ext cx="11925300" cy="3488006"/>
          </a:xfrm>
          <a:prstGeom prst="rect">
            <a:avLst/>
          </a:prstGeom>
          <a:noFill/>
        </p:spPr>
        <p:txBody>
          <a:bodyPr wrap="square">
            <a:spAutoFit/>
          </a:bodyPr>
          <a:lstStyle/>
          <a:p>
            <a:pPr lvl="0" fontAlgn="t">
              <a:lnSpc>
                <a:spcPct val="119048"/>
              </a:lnSpc>
            </a:pPr>
            <a:endParaRPr lang="en-US" sz="700" i="1" dirty="0">
              <a:latin typeface="+mj-lt"/>
            </a:endParaRPr>
          </a:p>
          <a:p>
            <a:pPr lvl="0" fontAlgn="t">
              <a:lnSpc>
                <a:spcPct val="119048"/>
              </a:lnSpc>
            </a:pPr>
            <a:endParaRPr lang="en-US" sz="700" i="1" dirty="0">
              <a:latin typeface="+mj-lt"/>
            </a:endParaRPr>
          </a:p>
          <a:p>
            <a:pPr lvl="0" fontAlgn="t"/>
            <a:r>
              <a:rPr lang="en-US" sz="3400" b="1" dirty="0">
                <a:latin typeface="+mj-lt"/>
              </a:rPr>
              <a:t>	</a:t>
            </a:r>
            <a:r>
              <a:rPr lang="en-US" sz="3400" b="1" u="sng" dirty="0">
                <a:latin typeface="+mj-lt"/>
              </a:rPr>
              <a:t>E</a:t>
            </a:r>
            <a:r>
              <a:rPr lang="en-US" sz="3400" b="1" i="0" u="sng" dirty="0">
                <a:effectLst/>
                <a:latin typeface="+mj-lt"/>
              </a:rPr>
              <a:t>very</a:t>
            </a:r>
            <a:r>
              <a:rPr lang="en-US" sz="3400" b="1" i="0" dirty="0">
                <a:effectLst/>
                <a:latin typeface="+mj-lt"/>
              </a:rPr>
              <a:t> aspect of culture is not evil, but parents cannot assume culture will reinforce Biblical values. </a:t>
            </a:r>
            <a:r>
              <a:rPr lang="en-US" sz="3400" i="0" dirty="0">
                <a:effectLst/>
                <a:latin typeface="+mj-lt"/>
              </a:rPr>
              <a:t>Scripture places the primary responsibility for forming children's character and </a:t>
            </a:r>
            <a:r>
              <a:rPr lang="en-US" sz="3400" i="0" spc="-150" dirty="0">
                <a:effectLst/>
                <a:latin typeface="+mj-lt"/>
              </a:rPr>
              <a:t>faith on parents, requiring discernment about the messages children receive from entertainment, peers, schools, government, and the broader culture.</a:t>
            </a:r>
          </a:p>
        </p:txBody>
      </p:sp>
    </p:spTree>
    <p:extLst>
      <p:ext uri="{BB962C8B-B14F-4D97-AF65-F5344CB8AC3E}">
        <p14:creationId xmlns:p14="http://schemas.microsoft.com/office/powerpoint/2010/main" val="388785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6A1081-260C-430C-9B08-A32394797B2D}"/>
              </a:ext>
            </a:extLst>
          </p:cNvPr>
          <p:cNvSpPr>
            <a:spLocks noGrp="1"/>
          </p:cNvSpPr>
          <p:nvPr>
            <p:ph type="dt" sz="half" idx="10"/>
          </p:nvPr>
        </p:nvSpPr>
        <p:spPr/>
        <p:txBody>
          <a:bodyPr/>
          <a:lstStyle/>
          <a:p>
            <a:r>
              <a:rPr lang="en-US"/>
              <a:t>11-04-2026</a:t>
            </a:r>
          </a:p>
        </p:txBody>
      </p:sp>
      <p:sp>
        <p:nvSpPr>
          <p:cNvPr id="3" name="Footer Placeholder 2">
            <a:extLst>
              <a:ext uri="{FF2B5EF4-FFF2-40B4-BE49-F238E27FC236}">
                <a16:creationId xmlns:a16="http://schemas.microsoft.com/office/drawing/2014/main" id="{38C62C90-F115-4BA1-9A01-8C83B1B13A29}"/>
              </a:ext>
            </a:extLst>
          </p:cNvPr>
          <p:cNvSpPr>
            <a:spLocks noGrp="1"/>
          </p:cNvSpPr>
          <p:nvPr>
            <p:ph type="ftr" sz="quarter" idx="11"/>
          </p:nvPr>
        </p:nvSpPr>
        <p:spPr/>
        <p:txBody>
          <a:bodyPr/>
          <a:lstStyle/>
          <a:p>
            <a:r>
              <a:rPr lang="en-US"/>
              <a:t>Safe &amp; Secure 2</a:t>
            </a:r>
          </a:p>
        </p:txBody>
      </p:sp>
      <p:sp>
        <p:nvSpPr>
          <p:cNvPr id="4" name="Slide Number Placeholder 3">
            <a:extLst>
              <a:ext uri="{FF2B5EF4-FFF2-40B4-BE49-F238E27FC236}">
                <a16:creationId xmlns:a16="http://schemas.microsoft.com/office/drawing/2014/main" id="{A04836AF-EDFA-47A2-9A49-575B6C37EEDB}"/>
              </a:ext>
            </a:extLst>
          </p:cNvPr>
          <p:cNvSpPr>
            <a:spLocks noGrp="1"/>
          </p:cNvSpPr>
          <p:nvPr>
            <p:ph type="sldNum" sz="quarter" idx="12"/>
          </p:nvPr>
        </p:nvSpPr>
        <p:spPr/>
        <p:txBody>
          <a:bodyPr/>
          <a:lstStyle/>
          <a:p>
            <a:fld id="{CF33F5EA-20C0-41CB-B2D2-606919A2D288}" type="slidenum">
              <a:rPr lang="en-US" smtClean="0"/>
              <a:t>18</a:t>
            </a:fld>
            <a:endParaRPr lang="en-US"/>
          </a:p>
        </p:txBody>
      </p:sp>
      <p:sp>
        <p:nvSpPr>
          <p:cNvPr id="5" name="Rectangle 4">
            <a:extLst>
              <a:ext uri="{FF2B5EF4-FFF2-40B4-BE49-F238E27FC236}">
                <a16:creationId xmlns:a16="http://schemas.microsoft.com/office/drawing/2014/main" id="{CA43936A-1C0A-4935-8AB8-494F245FF3E8}"/>
              </a:ext>
            </a:extLst>
          </p:cNvPr>
          <p:cNvSpPr/>
          <p:nvPr/>
        </p:nvSpPr>
        <p:spPr>
          <a:xfrm>
            <a:off x="457200" y="88491"/>
            <a:ext cx="11353799" cy="5509200"/>
          </a:xfrm>
          <a:prstGeom prst="rect">
            <a:avLst/>
          </a:prstGeom>
        </p:spPr>
        <p:txBody>
          <a:bodyPr wrap="square">
            <a:spAutoFit/>
          </a:bodyPr>
          <a:lstStyle/>
          <a:p>
            <a:r>
              <a:rPr lang="en-US" sz="6000" i="1" u="sng" dirty="0">
                <a:latin typeface="+mj-lt"/>
              </a:rPr>
              <a:t>Definition</a:t>
            </a:r>
            <a:r>
              <a:rPr lang="en-US" sz="6000" i="1" dirty="0">
                <a:latin typeface="+mj-lt"/>
              </a:rPr>
              <a:t>:</a:t>
            </a:r>
          </a:p>
          <a:p>
            <a:r>
              <a:rPr lang="en-US" sz="3600" dirty="0">
                <a:latin typeface="+mj-lt"/>
              </a:rPr>
              <a:t>	</a:t>
            </a:r>
            <a:r>
              <a:rPr lang="en-US" sz="3600" dirty="0"/>
              <a:t>A Christian family is a man and a woman joined in marriage, together with the children God gives them, who order their home under the lordship of Jesus Christ. They love one another, worship together, and pass the faith down to the next generation.</a:t>
            </a:r>
            <a:endParaRPr lang="en-US" sz="3600" dirty="0">
              <a:latin typeface="+mj-lt"/>
            </a:endParaRPr>
          </a:p>
          <a:p>
            <a:r>
              <a:rPr lang="en-US" sz="3600" dirty="0">
                <a:latin typeface="+mj-lt"/>
              </a:rPr>
              <a:t>	</a:t>
            </a:r>
          </a:p>
          <a:p>
            <a:pPr algn="ctr"/>
            <a:r>
              <a:rPr lang="en-US" sz="4000" i="1" spc="-150" dirty="0">
                <a:latin typeface="+mj-lt"/>
              </a:rPr>
              <a:t>“…but as for me and my house, we will serve the LORD.”</a:t>
            </a:r>
          </a:p>
          <a:p>
            <a:pPr algn="ctr"/>
            <a:r>
              <a:rPr lang="en-US" sz="3600" dirty="0">
                <a:latin typeface="+mj-lt"/>
              </a:rPr>
              <a:t>JOSHUA 24:15</a:t>
            </a:r>
            <a:endParaRPr lang="en-US" sz="3600" i="1" dirty="0">
              <a:latin typeface="+mj-lt"/>
            </a:endParaRPr>
          </a:p>
        </p:txBody>
      </p:sp>
    </p:spTree>
    <p:extLst>
      <p:ext uri="{BB962C8B-B14F-4D97-AF65-F5344CB8AC3E}">
        <p14:creationId xmlns:p14="http://schemas.microsoft.com/office/powerpoint/2010/main" val="334663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381000" y="457200"/>
            <a:ext cx="11277600" cy="5078313"/>
          </a:xfrm>
          <a:prstGeom prst="rect">
            <a:avLst/>
          </a:prstGeom>
          <a:solidFill>
            <a:schemeClr val="bg1"/>
          </a:solidFill>
          <a:ln w="9525">
            <a:noFill/>
            <a:miter lim="800000"/>
            <a:headEnd/>
            <a:tailEnd/>
          </a:ln>
        </p:spPr>
        <p:txBody>
          <a:bodyPr wrap="square" anchor="ctr">
            <a:spAutoFit/>
          </a:bodyPr>
          <a:lstStyle/>
          <a:p>
            <a:pPr indent="457200"/>
            <a:r>
              <a:rPr lang="en-US" sz="4400" b="1" dirty="0">
                <a:latin typeface="+mj-lt"/>
              </a:rPr>
              <a:t>What Do We Allow Our Kids to Participate in by Establishing Appropriate Boundaries: </a:t>
            </a:r>
          </a:p>
          <a:p>
            <a:pPr indent="457200"/>
            <a:endParaRPr lang="en-US" sz="4400" b="1" dirty="0">
              <a:latin typeface="+mj-lt"/>
            </a:endParaRPr>
          </a:p>
          <a:p>
            <a:pPr marL="1600200" lvl="2" indent="-685800">
              <a:buFont typeface="Wingdings" panose="05000000000000000000" pitchFamily="2" charset="2"/>
              <a:buChar char="ü"/>
            </a:pPr>
            <a:r>
              <a:rPr lang="en-US" sz="4800" dirty="0">
                <a:latin typeface="+mj-lt"/>
              </a:rPr>
              <a:t>Good Friendships; </a:t>
            </a:r>
          </a:p>
          <a:p>
            <a:pPr marL="1600200" lvl="2" indent="-685800">
              <a:buFont typeface="Wingdings" panose="05000000000000000000" pitchFamily="2" charset="2"/>
              <a:buChar char="ü"/>
            </a:pPr>
            <a:r>
              <a:rPr lang="en-US" sz="4800" dirty="0">
                <a:latin typeface="+mj-lt"/>
              </a:rPr>
              <a:t>Dress; Music; Media; </a:t>
            </a:r>
          </a:p>
          <a:p>
            <a:pPr marL="1600200" lvl="2" indent="-685800">
              <a:buFont typeface="Wingdings" panose="05000000000000000000" pitchFamily="2" charset="2"/>
              <a:buChar char="ü"/>
            </a:pPr>
            <a:r>
              <a:rPr lang="en-US" sz="4800" dirty="0">
                <a:latin typeface="+mj-lt"/>
              </a:rPr>
              <a:t>Choices in Relationships</a:t>
            </a:r>
          </a:p>
          <a:p>
            <a:pPr indent="457200" algn="ctr"/>
            <a:r>
              <a:rPr lang="en-US" sz="4800" dirty="0">
                <a:solidFill>
                  <a:schemeClr val="bg2"/>
                </a:solidFill>
                <a:latin typeface="+mj-lt"/>
              </a:rPr>
              <a:t>	</a:t>
            </a:r>
          </a:p>
        </p:txBody>
      </p:sp>
      <p:sp>
        <p:nvSpPr>
          <p:cNvPr id="3" name="Date Placeholder 2"/>
          <p:cNvSpPr>
            <a:spLocks noGrp="1"/>
          </p:cNvSpPr>
          <p:nvPr>
            <p:ph type="dt" sz="half" idx="10"/>
          </p:nvPr>
        </p:nvSpPr>
        <p:spPr/>
        <p:txBody>
          <a:bodyPr/>
          <a:lstStyle/>
          <a:p>
            <a:pPr>
              <a:defRPr/>
            </a:pPr>
            <a:r>
              <a:rPr lang="en-US"/>
              <a:t>11-04-2026</a:t>
            </a:r>
            <a:endParaRPr lang="en-US" dirty="0"/>
          </a:p>
        </p:txBody>
      </p:sp>
      <p:sp>
        <p:nvSpPr>
          <p:cNvPr id="5" name="Footer Placeholder 4"/>
          <p:cNvSpPr>
            <a:spLocks noGrp="1"/>
          </p:cNvSpPr>
          <p:nvPr>
            <p:ph type="ftr" sz="quarter" idx="11"/>
          </p:nvPr>
        </p:nvSpPr>
        <p:spPr/>
        <p:txBody>
          <a:bodyPr/>
          <a:lstStyle/>
          <a:p>
            <a:pPr>
              <a:defRPr/>
            </a:pPr>
            <a:r>
              <a:rPr lang="en-US"/>
              <a:t>Safe &amp; Secure 2</a:t>
            </a:r>
            <a:endParaRPr lang="en-US" dirty="0"/>
          </a:p>
        </p:txBody>
      </p:sp>
      <p:sp>
        <p:nvSpPr>
          <p:cNvPr id="4" name="Slide Number Placeholder 3"/>
          <p:cNvSpPr>
            <a:spLocks noGrp="1"/>
          </p:cNvSpPr>
          <p:nvPr>
            <p:ph type="sldNum" sz="quarter" idx="12"/>
          </p:nvPr>
        </p:nvSpPr>
        <p:spPr/>
        <p:txBody>
          <a:bodyPr/>
          <a:lstStyle/>
          <a:p>
            <a:pPr>
              <a:defRPr/>
            </a:pPr>
            <a:fld id="{E3132471-3D99-43CE-955E-894CB2ECB518}" type="slidenum">
              <a:rPr lang="en-US" smtClean="0"/>
              <a:pPr>
                <a:defRPr/>
              </a:pPr>
              <a:t>19</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xEl>
                                              <p:pRg st="2" end="2"/>
                                            </p:txEl>
                                          </p:spTgt>
                                        </p:tgtEl>
                                        <p:attrNameLst>
                                          <p:attrName>style.visibility</p:attrName>
                                        </p:attrNameLst>
                                      </p:cBhvr>
                                      <p:to>
                                        <p:strVal val="visible"/>
                                      </p:to>
                                    </p:set>
                                    <p:anim calcmode="lin" valueType="num">
                                      <p:cBhvr additive="base">
                                        <p:cTn id="7" dur="500" fill="hold"/>
                                        <p:tgtEl>
                                          <p:spTgt spid="1331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314">
                                            <p:txEl>
                                              <p:pRg st="3" end="3"/>
                                            </p:txEl>
                                          </p:spTgt>
                                        </p:tgtEl>
                                        <p:attrNameLst>
                                          <p:attrName>style.visibility</p:attrName>
                                        </p:attrNameLst>
                                      </p:cBhvr>
                                      <p:to>
                                        <p:strVal val="visible"/>
                                      </p:to>
                                    </p:set>
                                    <p:animEffect transition="in" filter="fade">
                                      <p:cBhvr>
                                        <p:cTn id="13" dur="1000"/>
                                        <p:tgtEl>
                                          <p:spTgt spid="13314">
                                            <p:txEl>
                                              <p:pRg st="3" end="3"/>
                                            </p:txEl>
                                          </p:spTgt>
                                        </p:tgtEl>
                                      </p:cBhvr>
                                    </p:animEffect>
                                    <p:anim calcmode="lin" valueType="num">
                                      <p:cBhvr>
                                        <p:cTn id="14" dur="1000" fill="hold"/>
                                        <p:tgtEl>
                                          <p:spTgt spid="13314">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133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314">
                                            <p:txEl>
                                              <p:pRg st="4" end="4"/>
                                            </p:txEl>
                                          </p:spTgt>
                                        </p:tgtEl>
                                        <p:attrNameLst>
                                          <p:attrName>style.visibility</p:attrName>
                                        </p:attrNameLst>
                                      </p:cBhvr>
                                      <p:to>
                                        <p:strVal val="visible"/>
                                      </p:to>
                                    </p:set>
                                    <p:animEffect transition="in" filter="fade">
                                      <p:cBhvr>
                                        <p:cTn id="20" dur="1000"/>
                                        <p:tgtEl>
                                          <p:spTgt spid="13314">
                                            <p:txEl>
                                              <p:pRg st="4" end="4"/>
                                            </p:txEl>
                                          </p:spTgt>
                                        </p:tgtEl>
                                      </p:cBhvr>
                                    </p:animEffect>
                                    <p:anim calcmode="lin" valueType="num">
                                      <p:cBhvr>
                                        <p:cTn id="21" dur="1000" fill="hold"/>
                                        <p:tgtEl>
                                          <p:spTgt spid="1331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133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44D6C7-2FA3-8EAC-A5B4-2E11ED22D854}"/>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D01FA50F-B8CC-780F-0637-4FD84F3BA714}"/>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5DD1EF9C-3575-E4EF-709C-731EFAEE9CB4}"/>
              </a:ext>
            </a:extLst>
          </p:cNvPr>
          <p:cNvSpPr>
            <a:spLocks noGrp="1"/>
          </p:cNvSpPr>
          <p:nvPr>
            <p:ph type="sldNum" sz="quarter" idx="12"/>
          </p:nvPr>
        </p:nvSpPr>
        <p:spPr/>
        <p:txBody>
          <a:bodyPr/>
          <a:lstStyle/>
          <a:p>
            <a:pPr>
              <a:defRPr/>
            </a:pPr>
            <a:fld id="{E3132471-3D99-43CE-955E-894CB2ECB518}" type="slidenum">
              <a:rPr lang="en-US" smtClean="0"/>
              <a:pPr>
                <a:defRPr/>
              </a:pPr>
              <a:t>20</a:t>
            </a:fld>
            <a:endParaRPr lang="en-US"/>
          </a:p>
        </p:txBody>
      </p:sp>
      <p:sp>
        <p:nvSpPr>
          <p:cNvPr id="5" name="TextBox 4">
            <a:extLst>
              <a:ext uri="{FF2B5EF4-FFF2-40B4-BE49-F238E27FC236}">
                <a16:creationId xmlns:a16="http://schemas.microsoft.com/office/drawing/2014/main" id="{F8850BD8-74A8-F655-F1ED-8DBA88416110}"/>
              </a:ext>
            </a:extLst>
          </p:cNvPr>
          <p:cNvSpPr txBox="1"/>
          <p:nvPr/>
        </p:nvSpPr>
        <p:spPr>
          <a:xfrm>
            <a:off x="4907213" y="1219200"/>
            <a:ext cx="2377574" cy="1446550"/>
          </a:xfrm>
          <a:prstGeom prst="rect">
            <a:avLst/>
          </a:prstGeom>
          <a:noFill/>
        </p:spPr>
        <p:txBody>
          <a:bodyPr wrap="none" rtlCol="0">
            <a:spAutoFit/>
          </a:bodyPr>
          <a:lstStyle/>
          <a:p>
            <a:r>
              <a:rPr lang="en-US" sz="8800" dirty="0"/>
              <a:t>“No”</a:t>
            </a:r>
          </a:p>
        </p:txBody>
      </p:sp>
    </p:spTree>
    <p:extLst>
      <p:ext uri="{BB962C8B-B14F-4D97-AF65-F5344CB8AC3E}">
        <p14:creationId xmlns:p14="http://schemas.microsoft.com/office/powerpoint/2010/main" val="12354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A37BC-9126-BE8B-DDB9-A1D1ABADABDA}"/>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B9BC113D-0866-BA5A-8A2C-5CB54F6B2E23}"/>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52F03B3E-7DB3-79F9-61BE-9CB8C2F268CE}"/>
              </a:ext>
            </a:extLst>
          </p:cNvPr>
          <p:cNvSpPr>
            <a:spLocks noGrp="1"/>
          </p:cNvSpPr>
          <p:nvPr>
            <p:ph type="sldNum" sz="quarter" idx="12"/>
          </p:nvPr>
        </p:nvSpPr>
        <p:spPr/>
        <p:txBody>
          <a:bodyPr/>
          <a:lstStyle/>
          <a:p>
            <a:pPr>
              <a:defRPr/>
            </a:pPr>
            <a:fld id="{E3132471-3D99-43CE-955E-894CB2ECB518}" type="slidenum">
              <a:rPr lang="en-US" smtClean="0"/>
              <a:pPr>
                <a:defRPr/>
              </a:pPr>
              <a:t>21</a:t>
            </a:fld>
            <a:endParaRPr lang="en-US"/>
          </a:p>
        </p:txBody>
      </p:sp>
      <p:sp>
        <p:nvSpPr>
          <p:cNvPr id="6" name="TextBox 5">
            <a:extLst>
              <a:ext uri="{FF2B5EF4-FFF2-40B4-BE49-F238E27FC236}">
                <a16:creationId xmlns:a16="http://schemas.microsoft.com/office/drawing/2014/main" id="{E66E5A79-5C6E-CF4B-CFB6-E3C04A86A6D8}"/>
              </a:ext>
            </a:extLst>
          </p:cNvPr>
          <p:cNvSpPr txBox="1"/>
          <p:nvPr/>
        </p:nvSpPr>
        <p:spPr>
          <a:xfrm>
            <a:off x="190500" y="76200"/>
            <a:ext cx="11811000" cy="6617196"/>
          </a:xfrm>
          <a:prstGeom prst="rect">
            <a:avLst/>
          </a:prstGeom>
          <a:noFill/>
        </p:spPr>
        <p:txBody>
          <a:bodyPr wrap="square">
            <a:spAutoFit/>
          </a:bodyPr>
          <a:lstStyle/>
          <a:p>
            <a:r>
              <a:rPr lang="en-US" sz="4000" b="1" dirty="0">
                <a:latin typeface="+mn-lt"/>
              </a:rPr>
              <a:t>QUESTIONS.AND.ANSWERS.4</a:t>
            </a:r>
          </a:p>
          <a:p>
            <a:r>
              <a:rPr lang="en-US" sz="3200" dirty="0">
                <a:latin typeface="+mn-lt"/>
              </a:rPr>
              <a:t>	390. </a:t>
            </a:r>
            <a:r>
              <a:rPr lang="en-US" sz="3200" i="1" dirty="0">
                <a:latin typeface="+mn-lt"/>
              </a:rPr>
              <a:t>What activities should our preteen children participate in. Also, how should we go about helping them select their associates?</a:t>
            </a:r>
          </a:p>
          <a:p>
            <a:r>
              <a:rPr lang="en-US" sz="3200" dirty="0">
                <a:latin typeface="+mn-lt"/>
              </a:rPr>
              <a:t>	Keep them in Christian company as long as you possibly can. If it's a girl, keep her with Christian girls; Christian boys, vice versa. If she's old enough to go with a boy, </a:t>
            </a:r>
            <a:r>
              <a:rPr lang="en-US" sz="3200" u="sng" dirty="0">
                <a:latin typeface="+mn-lt"/>
              </a:rPr>
              <a:t>see that she keeps with the right kind of boy</a:t>
            </a:r>
            <a:r>
              <a:rPr lang="en-US" sz="3200" dirty="0">
                <a:latin typeface="+mn-lt"/>
              </a:rPr>
              <a:t>. Discourage her to any boy otherwise, or boy to a girl. If she's going with an unbeliever, try to encourage her to go with a believer, and vice versa. Make your home nice. Make your home a place where your daughter or son will not be ashamed to bring their company before their father and mother, and into their house; and make home so happy that they'll be pleased in their home to stay there.										</a:t>
            </a:r>
            <a:r>
              <a:rPr lang="en-US" dirty="0">
                <a:latin typeface="+mn-lt"/>
              </a:rPr>
              <a:t> </a:t>
            </a:r>
            <a:r>
              <a:rPr lang="en-US" dirty="0"/>
              <a:t>64-0830 </a:t>
            </a:r>
            <a:endParaRPr lang="en-US" sz="3200" dirty="0">
              <a:latin typeface="+mn-lt"/>
            </a:endParaRPr>
          </a:p>
        </p:txBody>
      </p:sp>
    </p:spTree>
    <p:extLst>
      <p:ext uri="{BB962C8B-B14F-4D97-AF65-F5344CB8AC3E}">
        <p14:creationId xmlns:p14="http://schemas.microsoft.com/office/powerpoint/2010/main" val="320762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A1CCAD-F3BC-9A58-B0CE-A4B083A01558}"/>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83BA5805-08E8-CB7F-267E-C97065217034}"/>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DE4A6DFC-4415-6365-352F-B66036AB37C7}"/>
              </a:ext>
            </a:extLst>
          </p:cNvPr>
          <p:cNvSpPr>
            <a:spLocks noGrp="1"/>
          </p:cNvSpPr>
          <p:nvPr>
            <p:ph type="sldNum" sz="quarter" idx="12"/>
          </p:nvPr>
        </p:nvSpPr>
        <p:spPr/>
        <p:txBody>
          <a:bodyPr/>
          <a:lstStyle/>
          <a:p>
            <a:pPr>
              <a:defRPr/>
            </a:pPr>
            <a:fld id="{E3132471-3D99-43CE-955E-894CB2ECB518}" type="slidenum">
              <a:rPr lang="en-US" smtClean="0"/>
              <a:pPr>
                <a:defRPr/>
              </a:pPr>
              <a:t>22</a:t>
            </a:fld>
            <a:endParaRPr lang="en-US"/>
          </a:p>
        </p:txBody>
      </p:sp>
      <p:sp>
        <p:nvSpPr>
          <p:cNvPr id="6" name="TextBox 5">
            <a:extLst>
              <a:ext uri="{FF2B5EF4-FFF2-40B4-BE49-F238E27FC236}">
                <a16:creationId xmlns:a16="http://schemas.microsoft.com/office/drawing/2014/main" id="{7427C077-475C-7A6C-E9FA-A186E9E25DA9}"/>
              </a:ext>
            </a:extLst>
          </p:cNvPr>
          <p:cNvSpPr txBox="1"/>
          <p:nvPr/>
        </p:nvSpPr>
        <p:spPr>
          <a:xfrm>
            <a:off x="304800" y="152401"/>
            <a:ext cx="11734800" cy="6309420"/>
          </a:xfrm>
          <a:prstGeom prst="rect">
            <a:avLst/>
          </a:prstGeom>
          <a:solidFill>
            <a:schemeClr val="bg1"/>
          </a:solidFill>
        </p:spPr>
        <p:txBody>
          <a:bodyPr wrap="square">
            <a:spAutoFit/>
          </a:bodyPr>
          <a:lstStyle/>
          <a:p>
            <a:pPr algn="l"/>
            <a:r>
              <a:rPr lang="en-US" sz="4400" b="1" dirty="0">
                <a:latin typeface="+mn-lt"/>
              </a:rPr>
              <a:t>C.S. LEWIS:</a:t>
            </a:r>
          </a:p>
          <a:p>
            <a:pPr algn="l"/>
            <a:r>
              <a:rPr lang="en-US" sz="3600" dirty="0">
                <a:latin typeface="+mn-lt"/>
              </a:rPr>
              <a:t>	“God is not so much offended that we want too much as by the fact that we are satisfied with so little. For parents, they actually want too little for their children - </a:t>
            </a:r>
            <a:r>
              <a:rPr lang="en-US" sz="3600" u="sng" dirty="0">
                <a:latin typeface="+mn-lt"/>
              </a:rPr>
              <a:t>they settle for success in this world's terms</a:t>
            </a:r>
            <a:r>
              <a:rPr lang="en-US" sz="3600" dirty="0">
                <a:latin typeface="+mn-lt"/>
              </a:rPr>
              <a:t>. But God would have us aim higher, not like an ambitious stage mother pushing her mildly talented children into the spotlight, but like a fine jeweler making the best possible use of each bit of gold, silver, and precious stone he has. </a:t>
            </a:r>
          </a:p>
          <a:p>
            <a:pPr algn="l"/>
            <a:r>
              <a:rPr lang="en-US" sz="3600" dirty="0">
                <a:latin typeface="+mn-lt"/>
              </a:rPr>
              <a:t>	My children are priceless treasures, and I want God's highest and best for them.”</a:t>
            </a:r>
          </a:p>
        </p:txBody>
      </p:sp>
    </p:spTree>
    <p:extLst>
      <p:ext uri="{BB962C8B-B14F-4D97-AF65-F5344CB8AC3E}">
        <p14:creationId xmlns:p14="http://schemas.microsoft.com/office/powerpoint/2010/main" val="415736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C8BFDE-4ABE-19CE-5C48-7FE2BBF89136}"/>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625CAC7F-65A0-938B-0D40-79952E743FCE}"/>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163AF00A-1FED-2D0E-C767-710CAEDE8C5B}"/>
              </a:ext>
            </a:extLst>
          </p:cNvPr>
          <p:cNvSpPr>
            <a:spLocks noGrp="1"/>
          </p:cNvSpPr>
          <p:nvPr>
            <p:ph type="sldNum" sz="quarter" idx="12"/>
          </p:nvPr>
        </p:nvSpPr>
        <p:spPr/>
        <p:txBody>
          <a:bodyPr/>
          <a:lstStyle/>
          <a:p>
            <a:pPr>
              <a:defRPr/>
            </a:pPr>
            <a:fld id="{E3132471-3D99-43CE-955E-894CB2ECB518}" type="slidenum">
              <a:rPr lang="en-US" smtClean="0"/>
              <a:pPr>
                <a:defRPr/>
              </a:pPr>
              <a:t>23</a:t>
            </a:fld>
            <a:endParaRPr lang="en-US"/>
          </a:p>
        </p:txBody>
      </p:sp>
      <p:pic>
        <p:nvPicPr>
          <p:cNvPr id="6" name="Picture 5">
            <a:extLst>
              <a:ext uri="{FF2B5EF4-FFF2-40B4-BE49-F238E27FC236}">
                <a16:creationId xmlns:a16="http://schemas.microsoft.com/office/drawing/2014/main" id="{5162D6E4-2B42-34E1-53FF-C01ED993BF12}"/>
              </a:ext>
            </a:extLst>
          </p:cNvPr>
          <p:cNvPicPr>
            <a:picLocks noChangeAspect="1"/>
          </p:cNvPicPr>
          <p:nvPr/>
        </p:nvPicPr>
        <p:blipFill>
          <a:blip r:embed="rId2"/>
          <a:stretch>
            <a:fillRect/>
          </a:stretch>
        </p:blipFill>
        <p:spPr>
          <a:xfrm>
            <a:off x="457200" y="381000"/>
            <a:ext cx="3958019" cy="6019800"/>
          </a:xfrm>
          <a:prstGeom prst="rect">
            <a:avLst/>
          </a:prstGeom>
        </p:spPr>
      </p:pic>
      <p:sp>
        <p:nvSpPr>
          <p:cNvPr id="8" name="TextBox 7">
            <a:extLst>
              <a:ext uri="{FF2B5EF4-FFF2-40B4-BE49-F238E27FC236}">
                <a16:creationId xmlns:a16="http://schemas.microsoft.com/office/drawing/2014/main" id="{4AA20F78-110E-F29D-8BC2-BA269956BF12}"/>
              </a:ext>
            </a:extLst>
          </p:cNvPr>
          <p:cNvSpPr txBox="1"/>
          <p:nvPr/>
        </p:nvSpPr>
        <p:spPr>
          <a:xfrm>
            <a:off x="4876800" y="381000"/>
            <a:ext cx="7315200" cy="4647426"/>
          </a:xfrm>
          <a:prstGeom prst="rect">
            <a:avLst/>
          </a:prstGeom>
          <a:noFill/>
        </p:spPr>
        <p:txBody>
          <a:bodyPr wrap="square">
            <a:spAutoFit/>
          </a:bodyPr>
          <a:lstStyle/>
          <a:p>
            <a:r>
              <a:rPr lang="en-US" sz="4400" b="1" dirty="0"/>
              <a:t>Summary:</a:t>
            </a:r>
            <a:br>
              <a:rPr lang="en-US" sz="3600" dirty="0"/>
            </a:br>
            <a:r>
              <a:rPr lang="en-US" sz="3600" dirty="0"/>
              <a:t>The same four high-stakes tests shape the destiny of every adolescent on planet Earth…	How to be safe, </a:t>
            </a:r>
          </a:p>
          <a:p>
            <a:r>
              <a:rPr lang="en-US" sz="3600" dirty="0"/>
              <a:t>	How to navigate social norms, </a:t>
            </a:r>
          </a:p>
          <a:p>
            <a:r>
              <a:rPr lang="en-US" sz="3600" dirty="0"/>
              <a:t>	How to connect romantically, 	How to live independently. </a:t>
            </a:r>
          </a:p>
        </p:txBody>
      </p:sp>
    </p:spTree>
    <p:extLst>
      <p:ext uri="{BB962C8B-B14F-4D97-AF65-F5344CB8AC3E}">
        <p14:creationId xmlns:p14="http://schemas.microsoft.com/office/powerpoint/2010/main" val="144888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D636F4-BE00-7115-A4FD-F92BD3C6E3D3}"/>
              </a:ext>
            </a:extLst>
          </p:cNvPr>
          <p:cNvSpPr>
            <a:spLocks noGrp="1"/>
          </p:cNvSpPr>
          <p:nvPr>
            <p:ph type="dt" sz="half" idx="10"/>
          </p:nvPr>
        </p:nvSpPr>
        <p:spPr/>
        <p:txBody>
          <a:bodyPr/>
          <a:lstStyle/>
          <a:p>
            <a:pPr>
              <a:defRPr/>
            </a:pPr>
            <a:r>
              <a:rPr lang="en-US"/>
              <a:t>11-04-2026</a:t>
            </a:r>
          </a:p>
        </p:txBody>
      </p:sp>
      <p:sp>
        <p:nvSpPr>
          <p:cNvPr id="4" name="Slide Number Placeholder 3">
            <a:extLst>
              <a:ext uri="{FF2B5EF4-FFF2-40B4-BE49-F238E27FC236}">
                <a16:creationId xmlns:a16="http://schemas.microsoft.com/office/drawing/2014/main" id="{FA74889D-C90D-F079-0718-8DAF07E56E6F}"/>
              </a:ext>
            </a:extLst>
          </p:cNvPr>
          <p:cNvSpPr>
            <a:spLocks noGrp="1"/>
          </p:cNvSpPr>
          <p:nvPr>
            <p:ph type="sldNum" sz="quarter" idx="12"/>
          </p:nvPr>
        </p:nvSpPr>
        <p:spPr/>
        <p:txBody>
          <a:bodyPr/>
          <a:lstStyle/>
          <a:p>
            <a:pPr>
              <a:defRPr/>
            </a:pPr>
            <a:fld id="{E3132471-3D99-43CE-955E-894CB2ECB518}" type="slidenum">
              <a:rPr lang="en-US" smtClean="0"/>
              <a:pPr>
                <a:defRPr/>
              </a:pPr>
              <a:t>24</a:t>
            </a:fld>
            <a:endParaRPr lang="en-US"/>
          </a:p>
        </p:txBody>
      </p:sp>
      <p:pic>
        <p:nvPicPr>
          <p:cNvPr id="1026" name="Picture 2" descr="Climbing Mount Everest: for the year 2021 with Local Sherpa Guide">
            <a:extLst>
              <a:ext uri="{FF2B5EF4-FFF2-40B4-BE49-F238E27FC236}">
                <a16:creationId xmlns:a16="http://schemas.microsoft.com/office/drawing/2014/main" id="{4EB29E6C-D6F7-A736-D3F1-C5FB6EDDEBD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8763000" cy="68156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C9F9C2-602D-2829-3171-99C0E7DADEC7}"/>
              </a:ext>
            </a:extLst>
          </p:cNvPr>
          <p:cNvSpPr txBox="1"/>
          <p:nvPr/>
        </p:nvSpPr>
        <p:spPr>
          <a:xfrm>
            <a:off x="1752600" y="228600"/>
            <a:ext cx="4233851" cy="1446550"/>
          </a:xfrm>
          <a:prstGeom prst="rect">
            <a:avLst/>
          </a:prstGeom>
          <a:noFill/>
        </p:spPr>
        <p:txBody>
          <a:bodyPr wrap="none" rtlCol="0">
            <a:spAutoFit/>
          </a:bodyPr>
          <a:lstStyle/>
          <a:p>
            <a:r>
              <a:rPr lang="en-US" sz="4800" b="1" dirty="0">
                <a:latin typeface="Candara" panose="020E0502030303020204" pitchFamily="34" charset="0"/>
              </a:rPr>
              <a:t>Mt. Everest</a:t>
            </a:r>
          </a:p>
          <a:p>
            <a:r>
              <a:rPr lang="en-US" sz="4000" dirty="0">
                <a:latin typeface="Candara" panose="020E0502030303020204" pitchFamily="34" charset="0"/>
              </a:rPr>
              <a:t>The “Death Zone”</a:t>
            </a:r>
          </a:p>
        </p:txBody>
      </p:sp>
      <p:sp>
        <p:nvSpPr>
          <p:cNvPr id="6" name="TextBox 5">
            <a:extLst>
              <a:ext uri="{FF2B5EF4-FFF2-40B4-BE49-F238E27FC236}">
                <a16:creationId xmlns:a16="http://schemas.microsoft.com/office/drawing/2014/main" id="{A107722D-2C54-1849-DD3D-67A7BC696200}"/>
              </a:ext>
            </a:extLst>
          </p:cNvPr>
          <p:cNvSpPr txBox="1"/>
          <p:nvPr/>
        </p:nvSpPr>
        <p:spPr>
          <a:xfrm>
            <a:off x="7739051" y="228600"/>
            <a:ext cx="4071949" cy="6247864"/>
          </a:xfrm>
          <a:prstGeom prst="rect">
            <a:avLst/>
          </a:prstGeom>
          <a:solidFill>
            <a:srgbClr val="0070C0"/>
          </a:solidFill>
        </p:spPr>
        <p:txBody>
          <a:bodyPr wrap="square">
            <a:spAutoFit/>
          </a:bodyPr>
          <a:lstStyle/>
          <a:p>
            <a:r>
              <a:rPr lang="en-US" sz="4000" u="sng" dirty="0">
                <a:latin typeface="Candara" panose="020E0502030303020204" pitchFamily="34" charset="0"/>
              </a:rPr>
              <a:t>Starting altitude: </a:t>
            </a:r>
            <a:r>
              <a:rPr lang="en-US" sz="4000" dirty="0">
                <a:latin typeface="Candara" panose="020E0502030303020204" pitchFamily="34" charset="0"/>
              </a:rPr>
              <a:t>about 8,000 m/ 26,000–26,250 ft. Air pressure at 8,000m: about 36% of sea level.   Air pressure on the summit of Everest: about 33% of sea level.</a:t>
            </a:r>
          </a:p>
        </p:txBody>
      </p:sp>
      <p:sp>
        <p:nvSpPr>
          <p:cNvPr id="7" name="Footer Placeholder 6">
            <a:extLst>
              <a:ext uri="{FF2B5EF4-FFF2-40B4-BE49-F238E27FC236}">
                <a16:creationId xmlns:a16="http://schemas.microsoft.com/office/drawing/2014/main" id="{C1B3D274-7309-3DBA-51A6-33C5A06ED31C}"/>
              </a:ext>
            </a:extLst>
          </p:cNvPr>
          <p:cNvSpPr>
            <a:spLocks noGrp="1"/>
          </p:cNvSpPr>
          <p:nvPr>
            <p:ph type="ftr" sz="quarter" idx="11"/>
          </p:nvPr>
        </p:nvSpPr>
        <p:spPr/>
        <p:txBody>
          <a:bodyPr/>
          <a:lstStyle/>
          <a:p>
            <a:pPr>
              <a:defRPr/>
            </a:pPr>
            <a:r>
              <a:rPr lang="en-US"/>
              <a:t>Safe &amp; Secure 2</a:t>
            </a:r>
          </a:p>
        </p:txBody>
      </p:sp>
    </p:spTree>
    <p:extLst>
      <p:ext uri="{BB962C8B-B14F-4D97-AF65-F5344CB8AC3E}">
        <p14:creationId xmlns:p14="http://schemas.microsoft.com/office/powerpoint/2010/main" val="1839488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361BDC-3D54-D4E2-916B-1EABC24DE2A8}"/>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E086EBDD-CCA8-F2CA-102A-5CA1EE2AC497}"/>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615B3EBA-8128-1189-9FC1-1C8E08A93FDE}"/>
              </a:ext>
            </a:extLst>
          </p:cNvPr>
          <p:cNvSpPr>
            <a:spLocks noGrp="1"/>
          </p:cNvSpPr>
          <p:nvPr>
            <p:ph type="sldNum" sz="quarter" idx="12"/>
          </p:nvPr>
        </p:nvSpPr>
        <p:spPr/>
        <p:txBody>
          <a:bodyPr/>
          <a:lstStyle/>
          <a:p>
            <a:pPr>
              <a:defRPr/>
            </a:pPr>
            <a:fld id="{E3132471-3D99-43CE-955E-894CB2ECB518}" type="slidenum">
              <a:rPr lang="en-US" smtClean="0"/>
              <a:pPr>
                <a:defRPr/>
              </a:pPr>
              <a:t>25</a:t>
            </a:fld>
            <a:endParaRPr lang="en-US"/>
          </a:p>
        </p:txBody>
      </p:sp>
      <p:sp>
        <p:nvSpPr>
          <p:cNvPr id="6" name="TextBox 5">
            <a:extLst>
              <a:ext uri="{FF2B5EF4-FFF2-40B4-BE49-F238E27FC236}">
                <a16:creationId xmlns:a16="http://schemas.microsoft.com/office/drawing/2014/main" id="{DE33DD34-9693-8B48-5DDA-C642A36B917B}"/>
              </a:ext>
            </a:extLst>
          </p:cNvPr>
          <p:cNvSpPr txBox="1"/>
          <p:nvPr/>
        </p:nvSpPr>
        <p:spPr>
          <a:xfrm>
            <a:off x="190500" y="76200"/>
            <a:ext cx="11811000" cy="6509474"/>
          </a:xfrm>
          <a:prstGeom prst="rect">
            <a:avLst/>
          </a:prstGeom>
          <a:noFill/>
        </p:spPr>
        <p:txBody>
          <a:bodyPr wrap="square">
            <a:spAutoFit/>
          </a:bodyPr>
          <a:lstStyle/>
          <a:p>
            <a:pPr marL="0" marR="0">
              <a:spcBef>
                <a:spcPts val="1800"/>
              </a:spcBef>
              <a:spcAft>
                <a:spcPts val="900"/>
              </a:spcAft>
              <a:buNone/>
            </a:pPr>
            <a:r>
              <a:rPr lang="en-US" sz="3600" b="1" u="none" strike="noStrike" dirty="0">
                <a:effectLst/>
                <a:latin typeface="Arial" charset="0"/>
              </a:rPr>
              <a:t>Key Principles for Navigating the Teen "Death Zone"</a:t>
            </a:r>
          </a:p>
          <a:p>
            <a:pPr marL="342900" marR="0" lvl="0" indent="-342900">
              <a:spcBef>
                <a:spcPts val="900"/>
              </a:spcBef>
              <a:spcAft>
                <a:spcPts val="900"/>
              </a:spcAft>
              <a:buFont typeface="Arial" panose="020B0604020202020204" pitchFamily="34" charset="0"/>
              <a:buChar char="•"/>
            </a:pPr>
            <a:r>
              <a:rPr lang="en-US" sz="3200" b="1" u="none" strike="noStrike" dirty="0">
                <a:effectLst/>
                <a:latin typeface="Arial" charset="0"/>
              </a:rPr>
              <a:t>Stay Present Without Hovering:</a:t>
            </a:r>
            <a:r>
              <a:rPr lang="en-US" sz="3200" b="0" u="none" strike="noStrike" dirty="0">
                <a:effectLst/>
                <a:latin typeface="Arial" charset="0"/>
              </a:rPr>
              <a:t> A high-altitude guide stays close by without carrying the climber's pack every step of the way, so parents shift from </a:t>
            </a:r>
            <a:r>
              <a:rPr lang="en-US" sz="3200" b="0" i="1" u="none" strike="noStrike" dirty="0">
                <a:effectLst/>
                <a:latin typeface="Arial" charset="0"/>
              </a:rPr>
              <a:t>managing</a:t>
            </a:r>
            <a:r>
              <a:rPr lang="en-US" sz="3200" b="0" u="none" strike="noStrike" dirty="0">
                <a:effectLst/>
                <a:latin typeface="Arial" charset="0"/>
              </a:rPr>
              <a:t> every detail of a teen's life to </a:t>
            </a:r>
            <a:r>
              <a:rPr lang="en-US" sz="3200" b="0" i="1" u="none" strike="noStrike" dirty="0">
                <a:effectLst/>
                <a:latin typeface="Arial" charset="0"/>
              </a:rPr>
              <a:t>coaching</a:t>
            </a:r>
            <a:r>
              <a:rPr lang="en-US" sz="3200" b="0" u="none" strike="noStrike" dirty="0">
                <a:effectLst/>
                <a:latin typeface="Arial" charset="0"/>
              </a:rPr>
              <a:t> and asking guiding questions;</a:t>
            </a:r>
          </a:p>
          <a:p>
            <a:pPr marL="342900" marR="0" lvl="0" indent="-342900">
              <a:spcBef>
                <a:spcPts val="900"/>
              </a:spcBef>
              <a:spcAft>
                <a:spcPts val="900"/>
              </a:spcAft>
              <a:buFont typeface="Arial" panose="020B0604020202020204" pitchFamily="34" charset="0"/>
              <a:buChar char="•"/>
            </a:pPr>
            <a:r>
              <a:rPr lang="en-US" sz="2800" b="1" dirty="0"/>
              <a:t>Build Heart Connection:</a:t>
            </a:r>
            <a:r>
              <a:rPr lang="en-US" sz="3200" dirty="0"/>
              <a:t> The goal of teenage years is not emotional detachment, but forging a relationship that bridges the gap between childhood and adulthood.</a:t>
            </a:r>
          </a:p>
          <a:p>
            <a:pPr marL="342900" marR="0" lvl="0" indent="-342900">
              <a:spcBef>
                <a:spcPts val="900"/>
              </a:spcBef>
              <a:spcAft>
                <a:spcPts val="900"/>
              </a:spcAft>
              <a:buFont typeface="Arial" panose="020B0604020202020204" pitchFamily="34" charset="0"/>
              <a:buChar char="•"/>
            </a:pPr>
            <a:r>
              <a:rPr lang="en-US" sz="3200" dirty="0"/>
              <a:t>When teens face a problem, replacing immediate lectures with open-ended questions helps them learn how to evaluate risk and make sound decisions independently.</a:t>
            </a:r>
            <a:r>
              <a:rPr lang="en-US" sz="3600" dirty="0"/>
              <a:t> </a:t>
            </a:r>
            <a:endParaRPr lang="en-US" sz="3600" b="0" u="none" strike="noStrike" dirty="0">
              <a:effectLst/>
              <a:latin typeface="Candara" panose="020E0502030303020204" pitchFamily="34" charset="0"/>
            </a:endParaRPr>
          </a:p>
        </p:txBody>
      </p:sp>
    </p:spTree>
    <p:extLst>
      <p:ext uri="{BB962C8B-B14F-4D97-AF65-F5344CB8AC3E}">
        <p14:creationId xmlns:p14="http://schemas.microsoft.com/office/powerpoint/2010/main" val="420163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0D66B7-5CE8-96E7-CC21-5DB8E26E743D}"/>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12AE4F72-2E54-51F0-06D4-4F0A1619B172}"/>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9E6A9708-437C-41AB-9F5E-3D8B750DB8A9}"/>
              </a:ext>
            </a:extLst>
          </p:cNvPr>
          <p:cNvSpPr>
            <a:spLocks noGrp="1"/>
          </p:cNvSpPr>
          <p:nvPr>
            <p:ph type="sldNum" sz="quarter" idx="12"/>
          </p:nvPr>
        </p:nvSpPr>
        <p:spPr/>
        <p:txBody>
          <a:bodyPr/>
          <a:lstStyle/>
          <a:p>
            <a:pPr>
              <a:defRPr/>
            </a:pPr>
            <a:fld id="{E3132471-3D99-43CE-955E-894CB2ECB518}" type="slidenum">
              <a:rPr lang="en-US" smtClean="0"/>
              <a:pPr>
                <a:defRPr/>
              </a:pPr>
              <a:t>26</a:t>
            </a:fld>
            <a:endParaRPr lang="en-US"/>
          </a:p>
        </p:txBody>
      </p:sp>
      <p:sp>
        <p:nvSpPr>
          <p:cNvPr id="6" name="TextBox 5">
            <a:extLst>
              <a:ext uri="{FF2B5EF4-FFF2-40B4-BE49-F238E27FC236}">
                <a16:creationId xmlns:a16="http://schemas.microsoft.com/office/drawing/2014/main" id="{E2A728A1-5C6D-C261-D504-BCA53BC49F21}"/>
              </a:ext>
            </a:extLst>
          </p:cNvPr>
          <p:cNvSpPr txBox="1"/>
          <p:nvPr/>
        </p:nvSpPr>
        <p:spPr>
          <a:xfrm>
            <a:off x="304800" y="228600"/>
            <a:ext cx="11658600" cy="5262979"/>
          </a:xfrm>
          <a:prstGeom prst="rect">
            <a:avLst/>
          </a:prstGeom>
          <a:noFill/>
        </p:spPr>
        <p:txBody>
          <a:bodyPr wrap="square">
            <a:spAutoFit/>
          </a:bodyPr>
          <a:lstStyle/>
          <a:p>
            <a:r>
              <a:rPr lang="en-US" sz="4800" b="1" dirty="0">
                <a:latin typeface="+mj-lt"/>
              </a:rPr>
              <a:t>LOVE </a:t>
            </a:r>
            <a:r>
              <a:rPr lang="en-US" sz="3600" i="1" dirty="0">
                <a:latin typeface="+mj-lt"/>
              </a:rPr>
              <a:t>(Atmosphere)</a:t>
            </a:r>
          </a:p>
          <a:p>
            <a:r>
              <a:rPr lang="en-US" sz="3600" dirty="0">
                <a:latin typeface="+mj-lt"/>
              </a:rPr>
              <a:t>	23 Now, you have to change the situation. If that can be done in the home, it can be done in a church; it can be done in a nation, it could be done in the whole world. It's the atmosphere that counts. The natural way to hatch an egg is put it under a hen, because she keeps it warm. But put it under the same kind of a heat, and it'll hatch anyhow. It's the atmosphere that counts… And you make up that atmosphere with what you are inside of you. 	57-0519</a:t>
            </a:r>
          </a:p>
        </p:txBody>
      </p:sp>
    </p:spTree>
    <p:extLst>
      <p:ext uri="{BB962C8B-B14F-4D97-AF65-F5344CB8AC3E}">
        <p14:creationId xmlns:p14="http://schemas.microsoft.com/office/powerpoint/2010/main" val="34288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228600" y="304800"/>
            <a:ext cx="11734800" cy="5139869"/>
          </a:xfrm>
          <a:prstGeom prst="rect">
            <a:avLst/>
          </a:prstGeom>
          <a:solidFill>
            <a:schemeClr val="bg1">
              <a:alpha val="80000"/>
            </a:schemeClr>
          </a:solidFill>
          <a:ln w="9525">
            <a:noFill/>
            <a:miter lim="800000"/>
            <a:headEnd/>
            <a:tailEnd/>
          </a:ln>
        </p:spPr>
        <p:txBody>
          <a:bodyPr wrap="square" anchor="ctr">
            <a:spAutoFit/>
          </a:bodyPr>
          <a:lstStyle/>
          <a:p>
            <a:pPr indent="457200"/>
            <a:r>
              <a:rPr lang="en-US" sz="4800" b="1" dirty="0">
                <a:latin typeface="+mn-lt"/>
              </a:rPr>
              <a:t>TAKING.SIDES.WITH.JESUS</a:t>
            </a:r>
            <a:endParaRPr lang="en-US" sz="5400" b="1" dirty="0">
              <a:latin typeface="+mn-lt"/>
            </a:endParaRPr>
          </a:p>
          <a:p>
            <a:pPr indent="457200"/>
            <a:r>
              <a:rPr lang="en-US" sz="4000" dirty="0">
                <a:latin typeface="+mn-lt"/>
              </a:rPr>
              <a:t>	We got to think of young people. So we've got to think of the others that's coming on behind us, these young people, and a place for our children. Our daughters, we don't want them out in the world like that, we want them girls raised like their mothers. </a:t>
            </a:r>
            <a:r>
              <a:rPr lang="en-US" sz="4000" u="sng" dirty="0">
                <a:latin typeface="+mn-lt"/>
              </a:rPr>
              <a:t>We've got to make arrangements for that</a:t>
            </a:r>
            <a:r>
              <a:rPr lang="en-US" sz="4000" b="1" dirty="0">
                <a:latin typeface="+mn-lt"/>
              </a:rPr>
              <a:t>. </a:t>
            </a:r>
          </a:p>
          <a:p>
            <a:pPr indent="457200"/>
            <a:r>
              <a:rPr lang="en-US" sz="4000" b="1" dirty="0">
                <a:latin typeface="+mn-lt"/>
              </a:rPr>
              <a:t>										</a:t>
            </a:r>
            <a:r>
              <a:rPr lang="en-US" sz="2800" dirty="0">
                <a:latin typeface="+mn-lt"/>
              </a:rPr>
              <a:t>62-0601</a:t>
            </a:r>
          </a:p>
        </p:txBody>
      </p:sp>
      <p:sp>
        <p:nvSpPr>
          <p:cNvPr id="3" name="Date Placeholder 2"/>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endParaRPr lang="en-US" dirty="0"/>
          </a:p>
        </p:txBody>
      </p:sp>
      <p:sp>
        <p:nvSpPr>
          <p:cNvPr id="4" name="Slide Number Placeholder 3"/>
          <p:cNvSpPr>
            <a:spLocks noGrp="1"/>
          </p:cNvSpPr>
          <p:nvPr>
            <p:ph type="sldNum" sz="quarter" idx="12"/>
          </p:nvPr>
        </p:nvSpPr>
        <p:spPr/>
        <p:txBody>
          <a:bodyPr/>
          <a:lstStyle/>
          <a:p>
            <a:pPr>
              <a:defRPr/>
            </a:pPr>
            <a:fld id="{E3132471-3D99-43CE-955E-894CB2ECB518}" type="slidenum">
              <a:rPr lang="en-US" smtClean="0"/>
              <a:pPr>
                <a:defRPr/>
              </a:pPr>
              <a:t>27</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90A2D-BD2A-4A58-6242-081683FF03AE}"/>
              </a:ext>
            </a:extLst>
          </p:cNvPr>
          <p:cNvSpPr>
            <a:spLocks noGrp="1"/>
          </p:cNvSpPr>
          <p:nvPr>
            <p:ph type="dt" sz="half" idx="10"/>
          </p:nvPr>
        </p:nvSpPr>
        <p:spPr/>
        <p:txBody>
          <a:bodyPr/>
          <a:lstStyle/>
          <a:p>
            <a:pPr>
              <a:defRPr/>
            </a:pPr>
            <a:r>
              <a:rPr lang="en-US">
                <a:solidFill>
                  <a:schemeClr val="tx1"/>
                </a:solidFill>
              </a:rPr>
              <a:t>11-04-2026</a:t>
            </a:r>
          </a:p>
        </p:txBody>
      </p:sp>
      <p:sp>
        <p:nvSpPr>
          <p:cNvPr id="4" name="Slide Number Placeholder 3">
            <a:extLst>
              <a:ext uri="{FF2B5EF4-FFF2-40B4-BE49-F238E27FC236}">
                <a16:creationId xmlns:a16="http://schemas.microsoft.com/office/drawing/2014/main" id="{C8B5DACF-9F88-0768-99FF-6A5636541E25}"/>
              </a:ext>
            </a:extLst>
          </p:cNvPr>
          <p:cNvSpPr>
            <a:spLocks noGrp="1"/>
          </p:cNvSpPr>
          <p:nvPr>
            <p:ph type="sldNum" sz="quarter" idx="12"/>
          </p:nvPr>
        </p:nvSpPr>
        <p:spPr/>
        <p:txBody>
          <a:bodyPr/>
          <a:lstStyle/>
          <a:p>
            <a:pPr>
              <a:defRPr/>
            </a:pPr>
            <a:fld id="{E3132471-3D99-43CE-955E-894CB2ECB518}" type="slidenum">
              <a:rPr lang="en-US" smtClean="0">
                <a:solidFill>
                  <a:schemeClr val="tx1"/>
                </a:solidFill>
              </a:rPr>
              <a:pPr>
                <a:defRPr/>
              </a:pPr>
              <a:t>28</a:t>
            </a:fld>
            <a:endParaRPr lang="en-US">
              <a:solidFill>
                <a:schemeClr val="tx1"/>
              </a:solidFill>
            </a:endParaRPr>
          </a:p>
        </p:txBody>
      </p:sp>
      <p:cxnSp>
        <p:nvCxnSpPr>
          <p:cNvPr id="6" name="Straight Arrow Connector 5">
            <a:extLst>
              <a:ext uri="{FF2B5EF4-FFF2-40B4-BE49-F238E27FC236}">
                <a16:creationId xmlns:a16="http://schemas.microsoft.com/office/drawing/2014/main" id="{16B26C5E-E158-40CE-CCBB-B8AFB8DC6EF1}"/>
              </a:ext>
            </a:extLst>
          </p:cNvPr>
          <p:cNvCxnSpPr>
            <a:cxnSpLocks/>
          </p:cNvCxnSpPr>
          <p:nvPr/>
        </p:nvCxnSpPr>
        <p:spPr>
          <a:xfrm flipV="1">
            <a:off x="2057400" y="762000"/>
            <a:ext cx="8839200" cy="4038600"/>
          </a:xfrm>
          <a:prstGeom prst="straightConnector1">
            <a:avLst/>
          </a:prstGeom>
          <a:ln w="9525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46BFC693-4070-CF33-050C-43A8F7918B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72200" y="2818910"/>
            <a:ext cx="2152075" cy="1005927"/>
          </a:xfrm>
          <a:prstGeom prst="rect">
            <a:avLst/>
          </a:prstGeom>
        </p:spPr>
      </p:pic>
      <p:pic>
        <p:nvPicPr>
          <p:cNvPr id="16" name="Picture 15">
            <a:extLst>
              <a:ext uri="{FF2B5EF4-FFF2-40B4-BE49-F238E27FC236}">
                <a16:creationId xmlns:a16="http://schemas.microsoft.com/office/drawing/2014/main" id="{05155F28-F4BC-9E7F-78C7-3D3E2F32D6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29281" y="3581399"/>
            <a:ext cx="2152075" cy="1005927"/>
          </a:xfrm>
          <a:prstGeom prst="rect">
            <a:avLst/>
          </a:prstGeom>
        </p:spPr>
      </p:pic>
      <p:pic>
        <p:nvPicPr>
          <p:cNvPr id="17" name="Picture 16">
            <a:extLst>
              <a:ext uri="{FF2B5EF4-FFF2-40B4-BE49-F238E27FC236}">
                <a16:creationId xmlns:a16="http://schemas.microsoft.com/office/drawing/2014/main" id="{B683DE34-2F22-02E0-F4B5-7CFDBDA528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43200" y="4382048"/>
            <a:ext cx="2152075" cy="1005927"/>
          </a:xfrm>
          <a:prstGeom prst="rect">
            <a:avLst/>
          </a:prstGeom>
        </p:spPr>
      </p:pic>
      <p:pic>
        <p:nvPicPr>
          <p:cNvPr id="18" name="Picture 17">
            <a:extLst>
              <a:ext uri="{FF2B5EF4-FFF2-40B4-BE49-F238E27FC236}">
                <a16:creationId xmlns:a16="http://schemas.microsoft.com/office/drawing/2014/main" id="{51EF94CD-F3AE-EB50-166E-9D81F6146D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91291" y="2027237"/>
            <a:ext cx="2152075" cy="1005927"/>
          </a:xfrm>
          <a:prstGeom prst="rect">
            <a:avLst/>
          </a:prstGeom>
        </p:spPr>
      </p:pic>
      <p:pic>
        <p:nvPicPr>
          <p:cNvPr id="19" name="Picture 18">
            <a:extLst>
              <a:ext uri="{FF2B5EF4-FFF2-40B4-BE49-F238E27FC236}">
                <a16:creationId xmlns:a16="http://schemas.microsoft.com/office/drawing/2014/main" id="{4FEC911A-D9A0-EB9E-8B5D-85FA0123756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01200" y="1173436"/>
            <a:ext cx="2152075" cy="1005927"/>
          </a:xfrm>
          <a:prstGeom prst="rect">
            <a:avLst/>
          </a:prstGeom>
        </p:spPr>
      </p:pic>
      <p:sp>
        <p:nvSpPr>
          <p:cNvPr id="21" name="TextBox 20">
            <a:extLst>
              <a:ext uri="{FF2B5EF4-FFF2-40B4-BE49-F238E27FC236}">
                <a16:creationId xmlns:a16="http://schemas.microsoft.com/office/drawing/2014/main" id="{D6DFADE2-BA4C-165E-A7D8-A1533B362EA7}"/>
              </a:ext>
            </a:extLst>
          </p:cNvPr>
          <p:cNvSpPr txBox="1"/>
          <p:nvPr/>
        </p:nvSpPr>
        <p:spPr>
          <a:xfrm>
            <a:off x="304799" y="1424364"/>
            <a:ext cx="5914585" cy="1077218"/>
          </a:xfrm>
          <a:prstGeom prst="rect">
            <a:avLst/>
          </a:prstGeom>
          <a:noFill/>
        </p:spPr>
        <p:txBody>
          <a:bodyPr wrap="square" rtlCol="0">
            <a:spAutoFit/>
          </a:bodyPr>
          <a:lstStyle/>
          <a:p>
            <a:r>
              <a:rPr lang="en-US" sz="3200" b="1" dirty="0">
                <a:latin typeface="Candara" panose="020E0502030303020204" pitchFamily="34" charset="0"/>
              </a:rPr>
              <a:t>Everyone is Reaching for Higher levels of Maturity &amp; Liberty.</a:t>
            </a:r>
          </a:p>
        </p:txBody>
      </p:sp>
      <p:sp>
        <p:nvSpPr>
          <p:cNvPr id="22" name="TextBox 21">
            <a:extLst>
              <a:ext uri="{FF2B5EF4-FFF2-40B4-BE49-F238E27FC236}">
                <a16:creationId xmlns:a16="http://schemas.microsoft.com/office/drawing/2014/main" id="{EEE1BCC2-7BEA-A98D-06B7-F35681D3D0B6}"/>
              </a:ext>
            </a:extLst>
          </p:cNvPr>
          <p:cNvSpPr txBox="1"/>
          <p:nvPr/>
        </p:nvSpPr>
        <p:spPr>
          <a:xfrm>
            <a:off x="9601200" y="1384011"/>
            <a:ext cx="2152075" cy="584775"/>
          </a:xfrm>
          <a:prstGeom prst="rect">
            <a:avLst/>
          </a:prstGeom>
          <a:noFill/>
        </p:spPr>
        <p:txBody>
          <a:bodyPr wrap="square" rtlCol="0">
            <a:spAutoFit/>
          </a:bodyPr>
          <a:lstStyle/>
          <a:p>
            <a:pPr algn="ctr"/>
            <a:r>
              <a:rPr lang="en-US" sz="3200" b="1" dirty="0">
                <a:latin typeface="Candara" panose="020E0502030303020204" pitchFamily="34" charset="0"/>
              </a:rPr>
              <a:t>Kingdom</a:t>
            </a:r>
          </a:p>
        </p:txBody>
      </p:sp>
      <p:sp>
        <p:nvSpPr>
          <p:cNvPr id="23" name="TextBox 22">
            <a:extLst>
              <a:ext uri="{FF2B5EF4-FFF2-40B4-BE49-F238E27FC236}">
                <a16:creationId xmlns:a16="http://schemas.microsoft.com/office/drawing/2014/main" id="{32E000CC-30A5-40E7-8716-AED1378F722C}"/>
              </a:ext>
            </a:extLst>
          </p:cNvPr>
          <p:cNvSpPr txBox="1"/>
          <p:nvPr/>
        </p:nvSpPr>
        <p:spPr>
          <a:xfrm>
            <a:off x="8091028" y="2204909"/>
            <a:ext cx="1752600" cy="584775"/>
          </a:xfrm>
          <a:prstGeom prst="rect">
            <a:avLst/>
          </a:prstGeom>
          <a:noFill/>
        </p:spPr>
        <p:txBody>
          <a:bodyPr wrap="square" rtlCol="0">
            <a:spAutoFit/>
          </a:bodyPr>
          <a:lstStyle/>
          <a:p>
            <a:pPr algn="ctr"/>
            <a:r>
              <a:rPr lang="en-US" sz="3200" b="1" dirty="0">
                <a:latin typeface="Candara" panose="020E0502030303020204" pitchFamily="34" charset="0"/>
              </a:rPr>
              <a:t>Elders</a:t>
            </a:r>
          </a:p>
        </p:txBody>
      </p:sp>
      <p:sp>
        <p:nvSpPr>
          <p:cNvPr id="24" name="TextBox 23">
            <a:extLst>
              <a:ext uri="{FF2B5EF4-FFF2-40B4-BE49-F238E27FC236}">
                <a16:creationId xmlns:a16="http://schemas.microsoft.com/office/drawing/2014/main" id="{439F8C15-8787-9867-90AC-C3F471036987}"/>
              </a:ext>
            </a:extLst>
          </p:cNvPr>
          <p:cNvSpPr txBox="1"/>
          <p:nvPr/>
        </p:nvSpPr>
        <p:spPr>
          <a:xfrm>
            <a:off x="6324600" y="3062389"/>
            <a:ext cx="1766428" cy="523220"/>
          </a:xfrm>
          <a:prstGeom prst="rect">
            <a:avLst/>
          </a:prstGeom>
          <a:noFill/>
        </p:spPr>
        <p:txBody>
          <a:bodyPr wrap="square" rtlCol="0">
            <a:spAutoFit/>
          </a:bodyPr>
          <a:lstStyle/>
          <a:p>
            <a:pPr algn="ctr"/>
            <a:r>
              <a:rPr lang="en-US" sz="2800" b="1" dirty="0">
                <a:latin typeface="Candara" panose="020E0502030303020204" pitchFamily="34" charset="0"/>
              </a:rPr>
              <a:t>Parents</a:t>
            </a:r>
          </a:p>
        </p:txBody>
      </p:sp>
      <p:sp>
        <p:nvSpPr>
          <p:cNvPr id="25" name="TextBox 24">
            <a:extLst>
              <a:ext uri="{FF2B5EF4-FFF2-40B4-BE49-F238E27FC236}">
                <a16:creationId xmlns:a16="http://schemas.microsoft.com/office/drawing/2014/main" id="{52C1E02C-BAE7-16B5-FA2F-CA3EDAA82FF2}"/>
              </a:ext>
            </a:extLst>
          </p:cNvPr>
          <p:cNvSpPr txBox="1"/>
          <p:nvPr/>
        </p:nvSpPr>
        <p:spPr>
          <a:xfrm>
            <a:off x="304800" y="609600"/>
            <a:ext cx="9106560" cy="646331"/>
          </a:xfrm>
          <a:prstGeom prst="rect">
            <a:avLst/>
          </a:prstGeom>
          <a:noFill/>
        </p:spPr>
        <p:txBody>
          <a:bodyPr wrap="square" rtlCol="0">
            <a:spAutoFit/>
          </a:bodyPr>
          <a:lstStyle/>
          <a:p>
            <a:r>
              <a:rPr lang="en-US" sz="3600" b="1" dirty="0">
                <a:latin typeface="Candara" panose="020E0502030303020204" pitchFamily="34" charset="0"/>
              </a:rPr>
              <a:t>Age Integration Contributes to Maturity</a:t>
            </a:r>
          </a:p>
        </p:txBody>
      </p:sp>
      <p:sp>
        <p:nvSpPr>
          <p:cNvPr id="26" name="TextBox 25">
            <a:extLst>
              <a:ext uri="{FF2B5EF4-FFF2-40B4-BE49-F238E27FC236}">
                <a16:creationId xmlns:a16="http://schemas.microsoft.com/office/drawing/2014/main" id="{C09A869F-3647-00F0-5DE4-750D82C845DC}"/>
              </a:ext>
            </a:extLst>
          </p:cNvPr>
          <p:cNvSpPr txBox="1"/>
          <p:nvPr/>
        </p:nvSpPr>
        <p:spPr>
          <a:xfrm>
            <a:off x="2854779" y="4577353"/>
            <a:ext cx="1928915" cy="584775"/>
          </a:xfrm>
          <a:prstGeom prst="rect">
            <a:avLst/>
          </a:prstGeom>
          <a:noFill/>
        </p:spPr>
        <p:txBody>
          <a:bodyPr wrap="square" rtlCol="0">
            <a:spAutoFit/>
          </a:bodyPr>
          <a:lstStyle/>
          <a:p>
            <a:pPr algn="ctr"/>
            <a:r>
              <a:rPr lang="en-US" sz="3200" b="1" dirty="0">
                <a:latin typeface="Candara" panose="020E0502030303020204" pitchFamily="34" charset="0"/>
              </a:rPr>
              <a:t>Children</a:t>
            </a:r>
          </a:p>
        </p:txBody>
      </p:sp>
      <p:sp>
        <p:nvSpPr>
          <p:cNvPr id="27" name="TextBox 26">
            <a:extLst>
              <a:ext uri="{FF2B5EF4-FFF2-40B4-BE49-F238E27FC236}">
                <a16:creationId xmlns:a16="http://schemas.microsoft.com/office/drawing/2014/main" id="{0F4ADD7A-F6CC-6E50-FFDC-55CDFB06A8E3}"/>
              </a:ext>
            </a:extLst>
          </p:cNvPr>
          <p:cNvSpPr txBox="1"/>
          <p:nvPr/>
        </p:nvSpPr>
        <p:spPr>
          <a:xfrm>
            <a:off x="4915823" y="3622579"/>
            <a:ext cx="1175322" cy="954107"/>
          </a:xfrm>
          <a:prstGeom prst="rect">
            <a:avLst/>
          </a:prstGeom>
          <a:noFill/>
        </p:spPr>
        <p:txBody>
          <a:bodyPr wrap="none" rtlCol="0">
            <a:spAutoFit/>
          </a:bodyPr>
          <a:lstStyle/>
          <a:p>
            <a:r>
              <a:rPr lang="en-US" sz="2800" b="1" dirty="0">
                <a:latin typeface="Candara" panose="020E0502030303020204" pitchFamily="34" charset="0"/>
              </a:rPr>
              <a:t>Young</a:t>
            </a:r>
          </a:p>
          <a:p>
            <a:r>
              <a:rPr lang="en-US" sz="2800" b="1" dirty="0">
                <a:latin typeface="Candara" panose="020E0502030303020204" pitchFamily="34" charset="0"/>
              </a:rPr>
              <a:t>Adults</a:t>
            </a:r>
          </a:p>
        </p:txBody>
      </p:sp>
      <p:sp>
        <p:nvSpPr>
          <p:cNvPr id="29" name="TextBox 28">
            <a:extLst>
              <a:ext uri="{FF2B5EF4-FFF2-40B4-BE49-F238E27FC236}">
                <a16:creationId xmlns:a16="http://schemas.microsoft.com/office/drawing/2014/main" id="{3BC21CEE-C507-6862-4426-130266E411C7}"/>
              </a:ext>
            </a:extLst>
          </p:cNvPr>
          <p:cNvSpPr txBox="1"/>
          <p:nvPr/>
        </p:nvSpPr>
        <p:spPr>
          <a:xfrm>
            <a:off x="6096000" y="4227003"/>
            <a:ext cx="6096000" cy="2185214"/>
          </a:xfrm>
          <a:prstGeom prst="rect">
            <a:avLst/>
          </a:prstGeom>
          <a:noFill/>
        </p:spPr>
        <p:txBody>
          <a:bodyPr wrap="square">
            <a:spAutoFit/>
          </a:bodyPr>
          <a:lstStyle/>
          <a:p>
            <a:pPr algn="ctr"/>
            <a:r>
              <a:rPr lang="en-US" sz="3200" b="1" dirty="0">
                <a:latin typeface="Candara" panose="020E0502030303020204" pitchFamily="34" charset="0"/>
              </a:rPr>
              <a:t>The Power of Influence:</a:t>
            </a:r>
          </a:p>
          <a:p>
            <a:pPr algn="ctr"/>
            <a:r>
              <a:rPr lang="en-US" sz="2800" dirty="0">
                <a:latin typeface="Candara" panose="020E0502030303020204" pitchFamily="34" charset="0"/>
              </a:rPr>
              <a:t>He that walketh with wise men shall be wise: but a companion of fools </a:t>
            </a:r>
          </a:p>
          <a:p>
            <a:pPr algn="ctr"/>
            <a:r>
              <a:rPr lang="en-US" sz="2800" dirty="0">
                <a:latin typeface="Candara" panose="020E0502030303020204" pitchFamily="34" charset="0"/>
              </a:rPr>
              <a:t>shall be destroyed.</a:t>
            </a:r>
          </a:p>
          <a:p>
            <a:pPr algn="ctr"/>
            <a:r>
              <a:rPr lang="en-US" dirty="0">
                <a:latin typeface="Candara" panose="020E0502030303020204" pitchFamily="34" charset="0"/>
              </a:rPr>
              <a:t>PROVERBS 13:20</a:t>
            </a:r>
          </a:p>
        </p:txBody>
      </p:sp>
      <p:sp>
        <p:nvSpPr>
          <p:cNvPr id="5" name="Footer Placeholder 4">
            <a:extLst>
              <a:ext uri="{FF2B5EF4-FFF2-40B4-BE49-F238E27FC236}">
                <a16:creationId xmlns:a16="http://schemas.microsoft.com/office/drawing/2014/main" id="{77D16208-B6F4-877B-772E-9738267C42BB}"/>
              </a:ext>
            </a:extLst>
          </p:cNvPr>
          <p:cNvSpPr>
            <a:spLocks noGrp="1"/>
          </p:cNvSpPr>
          <p:nvPr>
            <p:ph type="ftr" sz="quarter" idx="11"/>
          </p:nvPr>
        </p:nvSpPr>
        <p:spPr/>
        <p:txBody>
          <a:bodyPr/>
          <a:lstStyle/>
          <a:p>
            <a:pPr>
              <a:defRPr/>
            </a:pPr>
            <a:r>
              <a:rPr lang="en-US">
                <a:solidFill>
                  <a:schemeClr val="tx1"/>
                </a:solidFill>
              </a:rPr>
              <a:t>Safe &amp; Secure 2</a:t>
            </a:r>
          </a:p>
        </p:txBody>
      </p:sp>
    </p:spTree>
    <p:extLst>
      <p:ext uri="{BB962C8B-B14F-4D97-AF65-F5344CB8AC3E}">
        <p14:creationId xmlns:p14="http://schemas.microsoft.com/office/powerpoint/2010/main" val="252033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FDA5E-5780-AE6D-A1A8-19AD2D9A141C}"/>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D69DFDFB-0CDA-3546-5001-E7C8D2E69EA1}"/>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C21E4502-6319-AC77-E6DA-17B2BAD7D11A}"/>
              </a:ext>
            </a:extLst>
          </p:cNvPr>
          <p:cNvSpPr>
            <a:spLocks noGrp="1"/>
          </p:cNvSpPr>
          <p:nvPr>
            <p:ph type="sldNum" sz="quarter" idx="12"/>
          </p:nvPr>
        </p:nvSpPr>
        <p:spPr/>
        <p:txBody>
          <a:bodyPr/>
          <a:lstStyle/>
          <a:p>
            <a:pPr>
              <a:defRPr/>
            </a:pPr>
            <a:fld id="{E3132471-3D99-43CE-955E-894CB2ECB518}" type="slidenum">
              <a:rPr lang="en-US" smtClean="0"/>
              <a:pPr>
                <a:defRPr/>
              </a:pPr>
              <a:t>29</a:t>
            </a:fld>
            <a:endParaRPr lang="en-US"/>
          </a:p>
        </p:txBody>
      </p:sp>
      <p:sp>
        <p:nvSpPr>
          <p:cNvPr id="6" name="TextBox 5">
            <a:extLst>
              <a:ext uri="{FF2B5EF4-FFF2-40B4-BE49-F238E27FC236}">
                <a16:creationId xmlns:a16="http://schemas.microsoft.com/office/drawing/2014/main" id="{37D3F1E3-4465-2A47-007A-32C292028C5D}"/>
              </a:ext>
            </a:extLst>
          </p:cNvPr>
          <p:cNvSpPr txBox="1"/>
          <p:nvPr/>
        </p:nvSpPr>
        <p:spPr>
          <a:xfrm>
            <a:off x="152400" y="0"/>
            <a:ext cx="11887200" cy="6370975"/>
          </a:xfrm>
          <a:prstGeom prst="rect">
            <a:avLst/>
          </a:prstGeom>
          <a:noFill/>
        </p:spPr>
        <p:txBody>
          <a:bodyPr wrap="square">
            <a:spAutoFit/>
          </a:bodyPr>
          <a:lstStyle/>
          <a:p>
            <a:pPr algn="l"/>
            <a:r>
              <a:rPr lang="en-US" sz="4800" b="1" i="0" dirty="0">
                <a:effectLst/>
                <a:latin typeface="Candara" panose="020E0502030303020204" pitchFamily="34" charset="0"/>
              </a:rPr>
              <a:t>Gregg Harris:</a:t>
            </a:r>
          </a:p>
          <a:p>
            <a:pPr algn="l"/>
            <a:r>
              <a:rPr lang="en-US" sz="4000" b="0" i="0" dirty="0">
                <a:effectLst/>
                <a:latin typeface="Candara" panose="020E0502030303020204" pitchFamily="34" charset="0"/>
              </a:rPr>
              <a:t>	“Walking with the wise is a lifestyle, not a program. God placed the responsibility for child training and education here, and it works in aiming children at God's highest and best targets in life.</a:t>
            </a:r>
          </a:p>
          <a:p>
            <a:pPr algn="l"/>
            <a:r>
              <a:rPr lang="en-US" sz="4000" b="0" i="0" dirty="0">
                <a:effectLst/>
                <a:latin typeface="Candara" panose="020E0502030303020204" pitchFamily="34" charset="0"/>
              </a:rPr>
              <a:t>	That is what I want for my children - God's highest and best. I don't want my children to be merely counted among the Reformed. I want them to stand with the Reformers.”</a:t>
            </a:r>
          </a:p>
          <a:p>
            <a:pPr algn="l"/>
            <a:endParaRPr lang="en-US" sz="2000" b="0" i="0" dirty="0">
              <a:effectLst/>
              <a:latin typeface="Candara" panose="020E0502030303020204" pitchFamily="34" charset="0"/>
            </a:endParaRPr>
          </a:p>
          <a:p>
            <a:pPr algn="l"/>
            <a:r>
              <a:rPr lang="en-US" sz="2000" b="0" i="0" dirty="0">
                <a:effectLst/>
                <a:latin typeface="Candara" panose="020E0502030303020204" pitchFamily="34" charset="0"/>
              </a:rPr>
              <a:t>http://greggharrisblog.blogspot.com/2005/11/priceless-treasure-why-i-choose-to.html</a:t>
            </a:r>
          </a:p>
        </p:txBody>
      </p:sp>
    </p:spTree>
    <p:extLst>
      <p:ext uri="{BB962C8B-B14F-4D97-AF65-F5344CB8AC3E}">
        <p14:creationId xmlns:p14="http://schemas.microsoft.com/office/powerpoint/2010/main" val="91410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31939878-0CC8-DC95-7907-378B95F7B3F7}"/>
              </a:ext>
            </a:extLst>
          </p:cNvPr>
          <p:cNvSpPr>
            <a:spLocks noGrp="1"/>
          </p:cNvSpPr>
          <p:nvPr>
            <p:ph type="dt" sz="half" idx="10"/>
          </p:nvPr>
        </p:nvSpPr>
        <p:spPr/>
        <p:txBody>
          <a:bodyPr/>
          <a:lstStyle/>
          <a:p>
            <a:pPr>
              <a:defRPr/>
            </a:pPr>
            <a:r>
              <a:rPr lang="en-US"/>
              <a:t>11-04-2026</a:t>
            </a:r>
          </a:p>
        </p:txBody>
      </p:sp>
      <p:sp>
        <p:nvSpPr>
          <p:cNvPr id="6" name="Footer Placeholder 5">
            <a:extLst>
              <a:ext uri="{FF2B5EF4-FFF2-40B4-BE49-F238E27FC236}">
                <a16:creationId xmlns:a16="http://schemas.microsoft.com/office/drawing/2014/main" id="{68CB76C0-7789-BA32-5E48-37C0C5E841E9}"/>
              </a:ext>
            </a:extLst>
          </p:cNvPr>
          <p:cNvSpPr>
            <a:spLocks noGrp="1"/>
          </p:cNvSpPr>
          <p:nvPr>
            <p:ph type="ftr" sz="quarter" idx="11"/>
          </p:nvPr>
        </p:nvSpPr>
        <p:spPr/>
        <p:txBody>
          <a:bodyPr/>
          <a:lstStyle/>
          <a:p>
            <a:pPr>
              <a:defRPr/>
            </a:pPr>
            <a:r>
              <a:rPr lang="en-US"/>
              <a:t>Safe &amp; Secure 2</a:t>
            </a:r>
          </a:p>
        </p:txBody>
      </p:sp>
      <p:sp>
        <p:nvSpPr>
          <p:cNvPr id="7" name="Slide Number Placeholder 6">
            <a:extLst>
              <a:ext uri="{FF2B5EF4-FFF2-40B4-BE49-F238E27FC236}">
                <a16:creationId xmlns:a16="http://schemas.microsoft.com/office/drawing/2014/main" id="{5D327734-0A92-D56A-1260-CA524FA194E9}"/>
              </a:ext>
            </a:extLst>
          </p:cNvPr>
          <p:cNvSpPr>
            <a:spLocks noGrp="1"/>
          </p:cNvSpPr>
          <p:nvPr>
            <p:ph type="sldNum" sz="quarter" idx="12"/>
          </p:nvPr>
        </p:nvSpPr>
        <p:spPr/>
        <p:txBody>
          <a:bodyPr/>
          <a:lstStyle/>
          <a:p>
            <a:pPr>
              <a:defRPr/>
            </a:pPr>
            <a:fld id="{07871C11-5801-4483-A3F5-A2866E103EEB}" type="slidenum">
              <a:rPr lang="en-US" smtClean="0"/>
              <a:pPr>
                <a:defRPr/>
              </a:pPr>
              <a:t>30</a:t>
            </a:fld>
            <a:endParaRPr lang="en-US"/>
          </a:p>
        </p:txBody>
      </p:sp>
      <p:sp>
        <p:nvSpPr>
          <p:cNvPr id="8" name="TextBox 7">
            <a:extLst>
              <a:ext uri="{FF2B5EF4-FFF2-40B4-BE49-F238E27FC236}">
                <a16:creationId xmlns:a16="http://schemas.microsoft.com/office/drawing/2014/main" id="{66918A7B-AFF2-E576-A330-62AA92A8C5C8}"/>
              </a:ext>
            </a:extLst>
          </p:cNvPr>
          <p:cNvSpPr txBox="1"/>
          <p:nvPr/>
        </p:nvSpPr>
        <p:spPr>
          <a:xfrm>
            <a:off x="152400" y="152400"/>
            <a:ext cx="11963400" cy="5693866"/>
          </a:xfrm>
          <a:prstGeom prst="rect">
            <a:avLst/>
          </a:prstGeom>
          <a:noFill/>
        </p:spPr>
        <p:txBody>
          <a:bodyPr wrap="square" rtlCol="0">
            <a:spAutoFit/>
          </a:bodyPr>
          <a:lstStyle/>
          <a:p>
            <a:r>
              <a:rPr lang="en-US" sz="4000" b="1" u="sng" spc="-150" dirty="0">
                <a:latin typeface="Candara" panose="020E0502030303020204" pitchFamily="34" charset="0"/>
              </a:rPr>
              <a:t>A Jewish Lesson in Raising Responsible Children:</a:t>
            </a:r>
          </a:p>
          <a:p>
            <a:r>
              <a:rPr lang="en-US" sz="3600" dirty="0">
                <a:latin typeface="Candara" panose="020E0502030303020204" pitchFamily="34" charset="0"/>
              </a:rPr>
              <a:t>	“Jewish tradition requires that children be educated to independence. The rabbis of the Talmud instructed every father to teach his son a trade, but some said he also must teach his son to swim. Swimming involves being out of one’s element. </a:t>
            </a:r>
          </a:p>
          <a:p>
            <a:r>
              <a:rPr lang="en-US" sz="3600" dirty="0">
                <a:latin typeface="Candara" panose="020E0502030303020204" pitchFamily="34" charset="0"/>
              </a:rPr>
              <a:t>	The job of the parent is to give the child the </a:t>
            </a:r>
            <a:r>
              <a:rPr lang="en-US" sz="3600" spc="-150" dirty="0">
                <a:latin typeface="Candara" panose="020E0502030303020204" pitchFamily="34" charset="0"/>
              </a:rPr>
              <a:t>necessary</a:t>
            </a:r>
            <a:r>
              <a:rPr lang="en-US" sz="3600" dirty="0">
                <a:latin typeface="Candara" panose="020E0502030303020204" pitchFamily="34" charset="0"/>
              </a:rPr>
              <a:t> skills to survive in a foreign, </a:t>
            </a:r>
            <a:r>
              <a:rPr lang="en-US" sz="3600" dirty="0" err="1">
                <a:latin typeface="Candara" panose="020E0502030303020204" pitchFamily="34" charset="0"/>
              </a:rPr>
              <a:t>protentially</a:t>
            </a:r>
            <a:r>
              <a:rPr lang="en-US" sz="3600" dirty="0">
                <a:latin typeface="Candara" panose="020E0502030303020204" pitchFamily="34" charset="0"/>
              </a:rPr>
              <a:t> dangerous environment to learn coping and survival skills.”</a:t>
            </a:r>
            <a:endParaRPr lang="en-US" sz="1600" dirty="0">
              <a:latin typeface="Candara" panose="020E0502030303020204" pitchFamily="34" charset="0"/>
            </a:endParaRPr>
          </a:p>
          <a:p>
            <a:endParaRPr lang="en-US" sz="1600" dirty="0">
              <a:latin typeface="Candara" panose="020E0502030303020204" pitchFamily="34" charset="0"/>
            </a:endParaRPr>
          </a:p>
          <a:p>
            <a:r>
              <a:rPr lang="en-US" sz="2000" dirty="0" err="1">
                <a:latin typeface="Candara" panose="020E0502030303020204" pitchFamily="34" charset="0"/>
              </a:rPr>
              <a:t>www..Haaretz.com</a:t>
            </a:r>
            <a:r>
              <a:rPr lang="en-US" sz="2000" dirty="0">
                <a:latin typeface="Candara" panose="020E0502030303020204" pitchFamily="34" charset="0"/>
              </a:rPr>
              <a:t>/</a:t>
            </a:r>
            <a:r>
              <a:rPr lang="en-US" sz="2000" dirty="0" err="1">
                <a:latin typeface="Candara" panose="020E0502030303020204" pitchFamily="34" charset="0"/>
              </a:rPr>
              <a:t>jeiwsh</a:t>
            </a:r>
            <a:r>
              <a:rPr lang="en-US" sz="2000" dirty="0">
                <a:latin typeface="Candara" panose="020E0502030303020204" pitchFamily="34" charset="0"/>
              </a:rPr>
              <a:t>/premium-a-lesson-in-raising-teenagers</a:t>
            </a:r>
          </a:p>
        </p:txBody>
      </p:sp>
    </p:spTree>
    <p:extLst>
      <p:ext uri="{BB962C8B-B14F-4D97-AF65-F5344CB8AC3E}">
        <p14:creationId xmlns:p14="http://schemas.microsoft.com/office/powerpoint/2010/main" val="395490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228600" y="152400"/>
            <a:ext cx="11734800" cy="5232202"/>
          </a:xfrm>
          <a:prstGeom prst="rect">
            <a:avLst/>
          </a:prstGeom>
          <a:noFill/>
          <a:ln w="9525">
            <a:noFill/>
            <a:miter lim="800000"/>
            <a:headEnd/>
            <a:tailEnd/>
          </a:ln>
        </p:spPr>
        <p:txBody>
          <a:bodyPr wrap="square">
            <a:spAutoFit/>
          </a:bodyPr>
          <a:lstStyle/>
          <a:p>
            <a:r>
              <a:rPr lang="en-US" sz="5400" b="1" u="sng" dirty="0">
                <a:latin typeface="+mn-lt"/>
              </a:rPr>
              <a:t>Example</a:t>
            </a:r>
            <a:r>
              <a:rPr lang="en-US" sz="5400" b="1" dirty="0">
                <a:latin typeface="+mn-lt"/>
              </a:rPr>
              <a:t>: Titus 2:3-5</a:t>
            </a:r>
          </a:p>
          <a:p>
            <a:r>
              <a:rPr lang="en-US" sz="4000" dirty="0">
                <a:latin typeface="+mn-lt"/>
              </a:rPr>
              <a:t>	</a:t>
            </a:r>
            <a:r>
              <a:rPr lang="en-US" sz="4000" i="1" dirty="0">
                <a:latin typeface="+mn-lt"/>
              </a:rPr>
              <a:t>The aged women likewise, that they be in </a:t>
            </a:r>
            <a:r>
              <a:rPr lang="en-US" sz="4000" i="1" dirty="0" err="1">
                <a:latin typeface="+mn-lt"/>
              </a:rPr>
              <a:t>behaviour</a:t>
            </a:r>
            <a:r>
              <a:rPr lang="en-US" sz="4000" i="1" dirty="0">
                <a:latin typeface="+mn-lt"/>
              </a:rPr>
              <a:t> as </a:t>
            </a:r>
            <a:r>
              <a:rPr lang="en-US" sz="4000" i="1" dirty="0" err="1">
                <a:latin typeface="+mn-lt"/>
              </a:rPr>
              <a:t>becometh</a:t>
            </a:r>
            <a:r>
              <a:rPr lang="en-US" sz="4000" i="1" dirty="0">
                <a:latin typeface="+mn-lt"/>
              </a:rPr>
              <a:t> holiness, not false accusers, not given to much wine, teachers of good things; That they may </a:t>
            </a:r>
            <a:r>
              <a:rPr lang="en-US" sz="4000" b="1" i="1" dirty="0">
                <a:latin typeface="+mn-lt"/>
              </a:rPr>
              <a:t>teach the young women </a:t>
            </a:r>
            <a:r>
              <a:rPr lang="en-US" sz="4000" i="1" dirty="0">
                <a:latin typeface="+mn-lt"/>
              </a:rPr>
              <a:t>to be sober, to love their husbands, to love their children, To be discreet, chaste, keepers at home, good, obedient to their own husbands, that the word of God be not blasphemed. </a:t>
            </a:r>
          </a:p>
        </p:txBody>
      </p:sp>
      <p:sp>
        <p:nvSpPr>
          <p:cNvPr id="3" name="Date Placeholder 2"/>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4" name="Slide Number Placeholder 3"/>
          <p:cNvSpPr>
            <a:spLocks noGrp="1"/>
          </p:cNvSpPr>
          <p:nvPr>
            <p:ph type="sldNum" sz="quarter" idx="12"/>
          </p:nvPr>
        </p:nvSpPr>
        <p:spPr/>
        <p:txBody>
          <a:bodyPr/>
          <a:lstStyle/>
          <a:p>
            <a:pPr>
              <a:defRPr/>
            </a:pPr>
            <a:fld id="{E3132471-3D99-43CE-955E-894CB2ECB518}" type="slidenum">
              <a:rPr lang="en-US" smtClean="0"/>
              <a:pPr>
                <a:defRPr/>
              </a:pPr>
              <a:t>31</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381000" y="272219"/>
            <a:ext cx="11506199" cy="4462760"/>
          </a:xfrm>
          <a:prstGeom prst="rect">
            <a:avLst/>
          </a:prstGeom>
          <a:noFill/>
          <a:ln w="9525">
            <a:noFill/>
            <a:miter lim="800000"/>
            <a:headEnd/>
            <a:tailEnd/>
          </a:ln>
        </p:spPr>
        <p:txBody>
          <a:bodyPr wrap="square">
            <a:spAutoFit/>
          </a:bodyPr>
          <a:lstStyle/>
          <a:p>
            <a:r>
              <a:rPr lang="en-US" sz="4400" b="1" u="sng" dirty="0">
                <a:latin typeface="Candara" panose="020E0502030303020204" pitchFamily="34" charset="0"/>
                <a:ea typeface="Cambria" panose="02040503050406030204" pitchFamily="18" charset="0"/>
              </a:rPr>
              <a:t>Example</a:t>
            </a:r>
            <a:r>
              <a:rPr lang="en-US" sz="4400" b="1" dirty="0">
                <a:latin typeface="Candara" panose="020E0502030303020204" pitchFamily="34" charset="0"/>
                <a:ea typeface="Cambria" panose="02040503050406030204" pitchFamily="18" charset="0"/>
              </a:rPr>
              <a:t>: PROVERBS 11:14</a:t>
            </a:r>
          </a:p>
          <a:p>
            <a:r>
              <a:rPr lang="en-US" sz="4000" dirty="0">
                <a:latin typeface="Candara" panose="020E0502030303020204" pitchFamily="34" charset="0"/>
                <a:ea typeface="Cambria" panose="02040503050406030204" pitchFamily="18" charset="0"/>
              </a:rPr>
              <a:t>	</a:t>
            </a:r>
            <a:r>
              <a:rPr lang="en-US" sz="4000" i="1" dirty="0">
                <a:latin typeface="Candara" panose="020E0502030303020204" pitchFamily="34" charset="0"/>
                <a:ea typeface="Cambria" panose="02040503050406030204" pitchFamily="18" charset="0"/>
              </a:rPr>
              <a:t>Where no counsel is, the people fall: but in the multitude of counsellors there is safety. </a:t>
            </a:r>
          </a:p>
          <a:p>
            <a:r>
              <a:rPr lang="en-US" sz="3600" dirty="0">
                <a:solidFill>
                  <a:schemeClr val="tx1">
                    <a:lumMod val="65000"/>
                  </a:schemeClr>
                </a:solidFill>
                <a:latin typeface="Candara" panose="020E0502030303020204" pitchFamily="34" charset="0"/>
                <a:ea typeface="Cambria" panose="02040503050406030204" pitchFamily="18" charset="0"/>
              </a:rPr>
              <a:t>[They that have no guidance shall fall like leaves.”]</a:t>
            </a:r>
          </a:p>
          <a:p>
            <a:endParaRPr lang="en-US" sz="4000" i="1" dirty="0">
              <a:latin typeface="Candara" panose="020E0502030303020204" pitchFamily="34" charset="0"/>
              <a:ea typeface="Cambria" panose="02040503050406030204" pitchFamily="18" charset="0"/>
            </a:endParaRPr>
          </a:p>
          <a:p>
            <a:endParaRPr lang="en-US" sz="4000" i="1" dirty="0">
              <a:latin typeface="Candara" panose="020E0502030303020204" pitchFamily="34" charset="0"/>
              <a:ea typeface="Cambria" panose="02040503050406030204" pitchFamily="18" charset="0"/>
            </a:endParaRPr>
          </a:p>
          <a:p>
            <a:endParaRPr lang="en-US" sz="4000" b="1" dirty="0">
              <a:latin typeface="Eras Medium ITC" panose="020B0602030504020804" pitchFamily="34" charset="0"/>
            </a:endParaRPr>
          </a:p>
        </p:txBody>
      </p:sp>
      <p:sp>
        <p:nvSpPr>
          <p:cNvPr id="3" name="Date Placeholder 2"/>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4" name="Slide Number Placeholder 3"/>
          <p:cNvSpPr>
            <a:spLocks noGrp="1"/>
          </p:cNvSpPr>
          <p:nvPr>
            <p:ph type="sldNum" sz="quarter" idx="12"/>
          </p:nvPr>
        </p:nvSpPr>
        <p:spPr/>
        <p:txBody>
          <a:bodyPr/>
          <a:lstStyle/>
          <a:p>
            <a:pPr>
              <a:defRPr/>
            </a:pPr>
            <a:fld id="{E3132471-3D99-43CE-955E-894CB2ECB518}" type="slidenum">
              <a:rPr lang="en-US" smtClean="0"/>
              <a:pPr>
                <a:defRPr/>
              </a:pPr>
              <a:t>32</a:t>
            </a:fld>
            <a:endParaRPr lang="en-US"/>
          </a:p>
        </p:txBody>
      </p:sp>
      <p:sp>
        <p:nvSpPr>
          <p:cNvPr id="6" name="TextBox 5">
            <a:extLst>
              <a:ext uri="{FF2B5EF4-FFF2-40B4-BE49-F238E27FC236}">
                <a16:creationId xmlns:a16="http://schemas.microsoft.com/office/drawing/2014/main" id="{92E774CB-EC4C-2628-9D45-DBC230EFE492}"/>
              </a:ext>
            </a:extLst>
          </p:cNvPr>
          <p:cNvSpPr txBox="1"/>
          <p:nvPr/>
        </p:nvSpPr>
        <p:spPr>
          <a:xfrm>
            <a:off x="381001" y="2971800"/>
            <a:ext cx="11429999" cy="298543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ndara" panose="020E0502030303020204"/>
                <a:ea typeface="+mn-ea"/>
                <a:cs typeface="+mn-cs"/>
              </a:rPr>
              <a:t>II TIMOTHY 2:1-2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ndara" panose="020E0502030303020204"/>
                <a:ea typeface="+mn-ea"/>
                <a:cs typeface="+mn-cs"/>
              </a:rPr>
              <a:t>	</a:t>
            </a:r>
            <a:r>
              <a:rPr kumimoji="0" lang="en-US" sz="3600" b="0" i="1" u="none" strike="noStrike" kern="1200" cap="none" spc="0" normalizeH="0" baseline="0" noProof="0" dirty="0">
                <a:ln>
                  <a:noFill/>
                </a:ln>
                <a:solidFill>
                  <a:prstClr val="white"/>
                </a:solidFill>
                <a:effectLst/>
                <a:uLnTx/>
                <a:uFillTx/>
                <a:latin typeface="Candara" panose="020E0502030303020204"/>
                <a:ea typeface="+mn-ea"/>
                <a:cs typeface="+mn-cs"/>
              </a:rPr>
              <a:t>Thou therefore, my son, be strong in the grace that is in Christ Jesus. And the things that thou hast heard of me among many witnesses, the same commit thou to faithful men, who shall be able to teach others also. </a:t>
            </a:r>
          </a:p>
        </p:txBody>
      </p:sp>
    </p:spTree>
    <p:extLst>
      <p:ext uri="{BB962C8B-B14F-4D97-AF65-F5344CB8AC3E}">
        <p14:creationId xmlns:p14="http://schemas.microsoft.com/office/powerpoint/2010/main" val="11484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10CAFE-EE83-17E9-9BBD-D80CE9129E6C}"/>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4E138DA6-CBCE-6888-0CE5-2ECCA4F0DBF9}"/>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516B43D5-34CE-DAA4-12F5-EFC6E577BC5E}"/>
              </a:ext>
            </a:extLst>
          </p:cNvPr>
          <p:cNvSpPr>
            <a:spLocks noGrp="1"/>
          </p:cNvSpPr>
          <p:nvPr>
            <p:ph type="sldNum" sz="quarter" idx="12"/>
          </p:nvPr>
        </p:nvSpPr>
        <p:spPr/>
        <p:txBody>
          <a:bodyPr/>
          <a:lstStyle/>
          <a:p>
            <a:pPr>
              <a:defRPr/>
            </a:pPr>
            <a:fld id="{E3132471-3D99-43CE-955E-894CB2ECB518}" type="slidenum">
              <a:rPr lang="en-US" smtClean="0"/>
              <a:pPr>
                <a:defRPr/>
              </a:pPr>
              <a:t>33</a:t>
            </a:fld>
            <a:endParaRPr lang="en-US"/>
          </a:p>
        </p:txBody>
      </p:sp>
      <p:sp>
        <p:nvSpPr>
          <p:cNvPr id="6" name="TextBox 5">
            <a:extLst>
              <a:ext uri="{FF2B5EF4-FFF2-40B4-BE49-F238E27FC236}">
                <a16:creationId xmlns:a16="http://schemas.microsoft.com/office/drawing/2014/main" id="{27F4D539-09C0-4315-3338-B1C7A8A2B708}"/>
              </a:ext>
            </a:extLst>
          </p:cNvPr>
          <p:cNvSpPr txBox="1"/>
          <p:nvPr/>
        </p:nvSpPr>
        <p:spPr>
          <a:xfrm>
            <a:off x="228600" y="152400"/>
            <a:ext cx="11811000" cy="6286336"/>
          </a:xfrm>
          <a:prstGeom prst="rect">
            <a:avLst/>
          </a:prstGeom>
          <a:noFill/>
        </p:spPr>
        <p:txBody>
          <a:bodyPr wrap="square">
            <a:spAutoFit/>
          </a:bodyPr>
          <a:lstStyle/>
          <a:p>
            <a:r>
              <a:rPr lang="en-US" sz="3600" b="1" dirty="0"/>
              <a:t>1 Corinthians 12:28</a:t>
            </a:r>
            <a:r>
              <a:rPr lang="en-US" sz="3200" i="1" dirty="0">
                <a:latin typeface="+mj-lt"/>
              </a:rPr>
              <a:t>	“And God hath set some in the church, first apostles, secondarily prophets, thirdly teachers, after that miracles, then gifts of healings, helps, governments, diversities of tongues.” So the steering that Proverbs says a people needs is something God sets in the church itself.</a:t>
            </a:r>
            <a:endParaRPr lang="en-US" sz="1050" i="1" dirty="0">
              <a:latin typeface="+mj-lt"/>
            </a:endParaRPr>
          </a:p>
          <a:p>
            <a:pPr rtl="0">
              <a:buNone/>
            </a:pPr>
            <a:endParaRPr lang="en-US" sz="1050" i="1" dirty="0">
              <a:latin typeface="+mj-lt"/>
            </a:endParaRPr>
          </a:p>
          <a:p>
            <a:pPr rtl="0">
              <a:buNone/>
            </a:pPr>
            <a:r>
              <a:rPr lang="en-US" sz="3600" b="1" dirty="0">
                <a:latin typeface="+mj-lt"/>
              </a:rPr>
              <a:t>Timothy: a young man surrounded by counsellors</a:t>
            </a:r>
          </a:p>
          <a:p>
            <a:pPr rtl="0">
              <a:buNone/>
            </a:pPr>
            <a:r>
              <a:rPr lang="en-US" sz="3200" i="1" dirty="0">
                <a:latin typeface="+mj-lt"/>
              </a:rPr>
              <a:t>	 [Before Paul ever met him, Timothy had two counsellors at home:] “When I call to remembrance the unfeigned faith that is in thee, which dwelt first in thy grandmother Lois, and thy mother Eunice; and I am persuaded that in thee also.” </a:t>
            </a:r>
            <a:r>
              <a:rPr lang="en-US" sz="2800" i="1" dirty="0">
                <a:latin typeface="+mj-lt"/>
              </a:rPr>
              <a:t>(2 Tim.1:5)</a:t>
            </a:r>
          </a:p>
          <a:p>
            <a:pPr rtl="0">
              <a:buNone/>
            </a:pPr>
            <a:r>
              <a:rPr lang="en-US" sz="2000" i="1" dirty="0">
                <a:latin typeface="+mj-lt"/>
              </a:rPr>
              <a:t>	</a:t>
            </a:r>
            <a:r>
              <a:rPr lang="en-US" sz="3200" i="1" dirty="0">
                <a:latin typeface="+mj-lt"/>
              </a:rPr>
              <a:t>“And that from a child thou hast known the holy scriptures…</a:t>
            </a:r>
          </a:p>
          <a:p>
            <a:pPr algn="r" rtl="0">
              <a:buNone/>
            </a:pPr>
            <a:r>
              <a:rPr lang="en-US" sz="2400" dirty="0">
                <a:latin typeface="+mj-lt"/>
              </a:rPr>
              <a:t>(2 Timothy 3:15)</a:t>
            </a:r>
          </a:p>
        </p:txBody>
      </p:sp>
    </p:spTree>
    <p:extLst>
      <p:ext uri="{BB962C8B-B14F-4D97-AF65-F5344CB8AC3E}">
        <p14:creationId xmlns:p14="http://schemas.microsoft.com/office/powerpoint/2010/main" val="80892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F8A7C3-A114-520B-551A-73B8151C0E89}"/>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BF1DBDC8-933C-F631-C534-E05AFCE6C37F}"/>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39DFCD07-4A65-1EF4-90C6-F34D73DFDCB0}"/>
              </a:ext>
            </a:extLst>
          </p:cNvPr>
          <p:cNvSpPr>
            <a:spLocks noGrp="1"/>
          </p:cNvSpPr>
          <p:nvPr>
            <p:ph type="sldNum" sz="quarter" idx="12"/>
          </p:nvPr>
        </p:nvSpPr>
        <p:spPr/>
        <p:txBody>
          <a:bodyPr/>
          <a:lstStyle/>
          <a:p>
            <a:pPr>
              <a:defRPr/>
            </a:pPr>
            <a:fld id="{E3132471-3D99-43CE-955E-894CB2ECB518}" type="slidenum">
              <a:rPr lang="en-US" smtClean="0"/>
              <a:pPr>
                <a:defRPr/>
              </a:pPr>
              <a:t>34</a:t>
            </a:fld>
            <a:endParaRPr lang="en-US"/>
          </a:p>
        </p:txBody>
      </p:sp>
      <p:sp>
        <p:nvSpPr>
          <p:cNvPr id="6" name="TextBox 5">
            <a:extLst>
              <a:ext uri="{FF2B5EF4-FFF2-40B4-BE49-F238E27FC236}">
                <a16:creationId xmlns:a16="http://schemas.microsoft.com/office/drawing/2014/main" id="{9A94EA2A-3422-845D-6330-2780A305F496}"/>
              </a:ext>
            </a:extLst>
          </p:cNvPr>
          <p:cNvSpPr txBox="1"/>
          <p:nvPr/>
        </p:nvSpPr>
        <p:spPr>
          <a:xfrm>
            <a:off x="152400" y="152400"/>
            <a:ext cx="11887200" cy="6186309"/>
          </a:xfrm>
          <a:prstGeom prst="rect">
            <a:avLst/>
          </a:prstGeom>
          <a:noFill/>
        </p:spPr>
        <p:txBody>
          <a:bodyPr wrap="square" anchor="ctr">
            <a:spAutoFit/>
          </a:bodyPr>
          <a:lstStyle/>
          <a:p>
            <a:pPr rtl="0">
              <a:buNone/>
            </a:pPr>
            <a:r>
              <a:rPr lang="en-US" sz="4400" b="1" dirty="0">
                <a:latin typeface="+mj-lt"/>
              </a:rPr>
              <a:t>Tools for Parents of Teenagers</a:t>
            </a:r>
          </a:p>
          <a:p>
            <a:pPr marL="971550" lvl="1" indent="-514350">
              <a:buFont typeface="+mj-lt"/>
              <a:buAutoNum type="arabicPeriod"/>
            </a:pPr>
            <a:r>
              <a:rPr lang="en-US" sz="3200" b="1" dirty="0">
                <a:latin typeface="+mj-lt"/>
              </a:rPr>
              <a:t>You are the chief counsellor, but you can’t be the only one.</a:t>
            </a:r>
            <a:r>
              <a:rPr lang="en-US" sz="3200" dirty="0">
                <a:latin typeface="+mj-lt"/>
              </a:rPr>
              <a:t> Timothy had Lois, Eunice, Paul, elders. (Choose 3-5 faithful);</a:t>
            </a:r>
          </a:p>
          <a:p>
            <a:pPr marL="971550" lvl="1" indent="-514350">
              <a:buFont typeface="+mj-lt"/>
              <a:buAutoNum type="arabicPeriod"/>
            </a:pPr>
            <a:r>
              <a:rPr lang="en-US" sz="3200" b="1" dirty="0">
                <a:latin typeface="+mj-lt"/>
              </a:rPr>
              <a:t>Choose Wisely:</a:t>
            </a:r>
            <a:r>
              <a:rPr lang="en-US" sz="3200" dirty="0">
                <a:latin typeface="+mj-lt"/>
              </a:rPr>
              <a:t> Each one should be faithful and able to teach, not just friendly.</a:t>
            </a:r>
          </a:p>
          <a:p>
            <a:pPr marL="971550" lvl="1" indent="-514350">
              <a:buFont typeface="+mj-lt"/>
              <a:buAutoNum type="arabicPeriod"/>
            </a:pPr>
            <a:r>
              <a:rPr lang="en-US" sz="3200" b="1" dirty="0">
                <a:latin typeface="+mj-lt"/>
              </a:rPr>
              <a:t>Watch for Rehoboam’s Error.</a:t>
            </a:r>
            <a:r>
              <a:rPr lang="en-US" sz="3200" dirty="0">
                <a:latin typeface="+mj-lt"/>
              </a:rPr>
              <a:t> A teenager’s peers will always be close by. Older counsellors have to be put there on purpose. (I Kings 12)</a:t>
            </a:r>
          </a:p>
          <a:p>
            <a:pPr marL="971550" lvl="1" indent="-514350">
              <a:buFont typeface="+mj-lt"/>
              <a:buAutoNum type="arabicPeriod"/>
            </a:pPr>
            <a:r>
              <a:rPr lang="en-US" sz="3200" b="1" dirty="0">
                <a:latin typeface="+mj-lt"/>
              </a:rPr>
              <a:t>Make confession safe.</a:t>
            </a:r>
            <a:r>
              <a:rPr lang="en-US" sz="3200" dirty="0">
                <a:latin typeface="+mj-lt"/>
              </a:rPr>
              <a:t> Confession should not be punishment. </a:t>
            </a:r>
          </a:p>
          <a:p>
            <a:pPr marL="971550" lvl="1" indent="-514350">
              <a:buFont typeface="+mj-lt"/>
              <a:buAutoNum type="arabicPeriod"/>
            </a:pPr>
            <a:r>
              <a:rPr lang="en-US" sz="3200" b="1" dirty="0">
                <a:latin typeface="+mj-lt"/>
              </a:rPr>
              <a:t>Raise counsellors, not just listeners.</a:t>
            </a:r>
            <a:r>
              <a:rPr lang="en-US" sz="3200" dirty="0">
                <a:latin typeface="+mj-lt"/>
              </a:rPr>
              <a:t> 2 Tim. 2:2 ends with “</a:t>
            </a:r>
            <a:r>
              <a:rPr lang="en-US" sz="3200" i="1" dirty="0">
                <a:latin typeface="+mj-lt"/>
              </a:rPr>
              <a:t>teach others also</a:t>
            </a:r>
            <a:r>
              <a:rPr lang="en-US" sz="3200" dirty="0">
                <a:latin typeface="+mj-lt"/>
              </a:rPr>
              <a:t>.” The goal is a teenager who will one day steer someone else correctly.</a:t>
            </a:r>
          </a:p>
        </p:txBody>
      </p:sp>
    </p:spTree>
    <p:extLst>
      <p:ext uri="{BB962C8B-B14F-4D97-AF65-F5344CB8AC3E}">
        <p14:creationId xmlns:p14="http://schemas.microsoft.com/office/powerpoint/2010/main" val="232859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01FDCF-9B6B-D67C-1F3E-5CF70DC914DF}"/>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7A58660F-D0C4-EC12-8FBB-07E2C30E5024}"/>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B3539469-A461-302D-FAD6-2C2F9FF14DF5}"/>
              </a:ext>
            </a:extLst>
          </p:cNvPr>
          <p:cNvSpPr>
            <a:spLocks noGrp="1"/>
          </p:cNvSpPr>
          <p:nvPr>
            <p:ph type="sldNum" sz="quarter" idx="12"/>
          </p:nvPr>
        </p:nvSpPr>
        <p:spPr/>
        <p:txBody>
          <a:bodyPr/>
          <a:lstStyle/>
          <a:p>
            <a:pPr>
              <a:defRPr/>
            </a:pPr>
            <a:fld id="{E3132471-3D99-43CE-955E-894CB2ECB518}" type="slidenum">
              <a:rPr lang="en-US" smtClean="0"/>
              <a:pPr>
                <a:defRPr/>
              </a:pPr>
              <a:t>35</a:t>
            </a:fld>
            <a:endParaRPr lang="en-US"/>
          </a:p>
        </p:txBody>
      </p:sp>
      <p:sp>
        <p:nvSpPr>
          <p:cNvPr id="6" name="TextBox 5">
            <a:extLst>
              <a:ext uri="{FF2B5EF4-FFF2-40B4-BE49-F238E27FC236}">
                <a16:creationId xmlns:a16="http://schemas.microsoft.com/office/drawing/2014/main" id="{8F5C5FC4-CE2B-0F17-ABC6-86A76C6E229C}"/>
              </a:ext>
            </a:extLst>
          </p:cNvPr>
          <p:cNvSpPr txBox="1"/>
          <p:nvPr/>
        </p:nvSpPr>
        <p:spPr>
          <a:xfrm>
            <a:off x="228600" y="152400"/>
            <a:ext cx="11811000" cy="6186309"/>
          </a:xfrm>
          <a:prstGeom prst="rect">
            <a:avLst/>
          </a:prstGeom>
          <a:noFill/>
        </p:spPr>
        <p:txBody>
          <a:bodyPr wrap="square">
            <a:spAutoFit/>
          </a:bodyPr>
          <a:lstStyle/>
          <a:p>
            <a:r>
              <a:rPr lang="en-US" sz="4400" b="1" dirty="0">
                <a:latin typeface="+mn-lt"/>
              </a:rPr>
              <a:t>IS.THERE.ANYTHING.TOO.HARD.FOR.THE.LORD</a:t>
            </a:r>
          </a:p>
          <a:p>
            <a:r>
              <a:rPr lang="en-US" sz="3600" dirty="0">
                <a:latin typeface="+mn-lt"/>
              </a:rPr>
              <a:t>	22   (Abram &amp; Sarah) "</a:t>
            </a:r>
            <a:r>
              <a:rPr lang="en-US" sz="3600" i="1" dirty="0">
                <a:latin typeface="+mn-lt"/>
              </a:rPr>
              <a:t>I wonder how many fanatics my husband can entertain?" </a:t>
            </a:r>
            <a:r>
              <a:rPr lang="en-US" sz="3600" dirty="0">
                <a:latin typeface="+mn-lt"/>
              </a:rPr>
              <a:t>Well, the Angel… leans His back toward the tent. And Sarah listening through the tent, you know, she was kind of in an awful mood that morning.</a:t>
            </a:r>
          </a:p>
          <a:p>
            <a:r>
              <a:rPr lang="en-US" sz="3600" dirty="0">
                <a:latin typeface="+mn-lt"/>
              </a:rPr>
              <a:t>	</a:t>
            </a:r>
            <a:r>
              <a:rPr lang="en-US" sz="3600" u="sng" dirty="0">
                <a:latin typeface="+mn-lt"/>
              </a:rPr>
              <a:t>You don't see things when you come to church in that kind of a mood</a:t>
            </a:r>
            <a:r>
              <a:rPr lang="en-US" sz="3600" dirty="0">
                <a:latin typeface="+mn-lt"/>
              </a:rPr>
              <a:t>. You just no need of trying; you just might as well have stayed home; you won't get nothing out of it. When you come to church, come prayed up, come in the atmosphere, come expecting.</a:t>
            </a:r>
          </a:p>
          <a:p>
            <a:pPr algn="r"/>
            <a:r>
              <a:rPr lang="en-US" sz="2800" dirty="0">
                <a:latin typeface="+mj-lt"/>
              </a:rPr>
              <a:t>60-0328</a:t>
            </a:r>
          </a:p>
        </p:txBody>
      </p:sp>
    </p:spTree>
    <p:extLst>
      <p:ext uri="{BB962C8B-B14F-4D97-AF65-F5344CB8AC3E}">
        <p14:creationId xmlns:p14="http://schemas.microsoft.com/office/powerpoint/2010/main" val="311553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76200" y="127853"/>
            <a:ext cx="11811000" cy="5755422"/>
          </a:xfrm>
          <a:prstGeom prst="rect">
            <a:avLst/>
          </a:prstGeom>
          <a:solidFill>
            <a:schemeClr val="bg1">
              <a:lumMod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4800" b="1" dirty="0">
                <a:latin typeface="+mn-lt"/>
                <a:ea typeface="Calibri" pitchFamily="34" charset="0"/>
                <a:cs typeface="Times New Roman" pitchFamily="18" charset="0"/>
              </a:rPr>
              <a:t>PSALM 128:1</a:t>
            </a:r>
            <a:r>
              <a:rPr lang="en-US" sz="4800" b="1" i="1" dirty="0">
                <a:latin typeface="+mn-lt"/>
                <a:ea typeface="Calibri" pitchFamily="34" charset="0"/>
                <a:cs typeface="Times New Roman" pitchFamily="18" charset="0"/>
              </a:rPr>
              <a:t>-4</a:t>
            </a:r>
          </a:p>
          <a:p>
            <a:r>
              <a:rPr lang="en-US" sz="4000" i="1" dirty="0">
                <a:latin typeface="+mn-lt"/>
                <a:ea typeface="Calibri" pitchFamily="34" charset="0"/>
                <a:cs typeface="Times New Roman" pitchFamily="18" charset="0"/>
              </a:rPr>
              <a:t>	Blessed is every one that </a:t>
            </a:r>
            <a:r>
              <a:rPr lang="en-US" sz="4000" i="1" dirty="0" err="1">
                <a:latin typeface="+mn-lt"/>
                <a:ea typeface="Calibri" pitchFamily="34" charset="0"/>
                <a:cs typeface="Times New Roman" pitchFamily="18" charset="0"/>
              </a:rPr>
              <a:t>feareth</a:t>
            </a:r>
            <a:r>
              <a:rPr lang="en-US" sz="4000" i="1" dirty="0">
                <a:latin typeface="+mn-lt"/>
                <a:ea typeface="Calibri" pitchFamily="34" charset="0"/>
                <a:cs typeface="Times New Roman" pitchFamily="18" charset="0"/>
              </a:rPr>
              <a:t> the LORD; that </a:t>
            </a:r>
            <a:r>
              <a:rPr lang="en-US" sz="4000" i="1" dirty="0" err="1">
                <a:latin typeface="+mn-lt"/>
                <a:ea typeface="Calibri" pitchFamily="34" charset="0"/>
                <a:cs typeface="Times New Roman" pitchFamily="18" charset="0"/>
              </a:rPr>
              <a:t>walketh</a:t>
            </a:r>
            <a:r>
              <a:rPr lang="en-US" sz="4000" i="1" dirty="0">
                <a:latin typeface="+mn-lt"/>
                <a:ea typeface="Calibri" pitchFamily="34" charset="0"/>
                <a:cs typeface="Times New Roman" pitchFamily="18" charset="0"/>
              </a:rPr>
              <a:t> in his ways.  2 For thou shalt eat the </a:t>
            </a:r>
            <a:r>
              <a:rPr lang="en-US" sz="4000" i="1" dirty="0" err="1">
                <a:latin typeface="+mn-lt"/>
                <a:ea typeface="Calibri" pitchFamily="34" charset="0"/>
                <a:cs typeface="Times New Roman" pitchFamily="18" charset="0"/>
              </a:rPr>
              <a:t>labour</a:t>
            </a:r>
            <a:r>
              <a:rPr lang="en-US" sz="4000" i="1" dirty="0">
                <a:latin typeface="+mn-lt"/>
                <a:ea typeface="Calibri" pitchFamily="34" charset="0"/>
                <a:cs typeface="Times New Roman" pitchFamily="18" charset="0"/>
              </a:rPr>
              <a:t> of thine hands: happy shalt thou be, and it shall be well with thee. </a:t>
            </a:r>
          </a:p>
          <a:p>
            <a:r>
              <a:rPr lang="en-US" sz="4000" i="1" dirty="0">
                <a:latin typeface="+mn-lt"/>
                <a:ea typeface="Calibri" pitchFamily="34" charset="0"/>
                <a:cs typeface="Times New Roman" pitchFamily="18" charset="0"/>
              </a:rPr>
              <a:t>	3 Thy wife shall be as a fruitful vine by the sides of thine house: thy children like </a:t>
            </a:r>
            <a:r>
              <a:rPr lang="en-US" sz="4000" b="1" i="1" u="sng" dirty="0">
                <a:latin typeface="+mn-lt"/>
                <a:ea typeface="Calibri" pitchFamily="34" charset="0"/>
                <a:cs typeface="Times New Roman" pitchFamily="18" charset="0"/>
              </a:rPr>
              <a:t>olive plants</a:t>
            </a:r>
            <a:r>
              <a:rPr lang="en-US" sz="4000" i="1" dirty="0">
                <a:latin typeface="+mn-lt"/>
                <a:ea typeface="Calibri" pitchFamily="34" charset="0"/>
                <a:cs typeface="Times New Roman" pitchFamily="18" charset="0"/>
              </a:rPr>
              <a:t> round about thy table. 4 Behold, that thus shall the man be blessed that </a:t>
            </a:r>
            <a:r>
              <a:rPr lang="en-US" sz="4000" i="1" dirty="0" err="1">
                <a:latin typeface="+mn-lt"/>
                <a:ea typeface="Calibri" pitchFamily="34" charset="0"/>
                <a:cs typeface="Times New Roman" pitchFamily="18" charset="0"/>
              </a:rPr>
              <a:t>feareth</a:t>
            </a:r>
            <a:r>
              <a:rPr lang="en-US" sz="4000" i="1" dirty="0">
                <a:latin typeface="+mn-lt"/>
                <a:ea typeface="Calibri" pitchFamily="34" charset="0"/>
                <a:cs typeface="Times New Roman" pitchFamily="18" charset="0"/>
              </a:rPr>
              <a:t> the LORD.</a:t>
            </a:r>
            <a:endParaRPr lang="en-US" sz="6000" dirty="0">
              <a:latin typeface="+mn-lt"/>
            </a:endParaRPr>
          </a:p>
        </p:txBody>
      </p:sp>
      <p:sp>
        <p:nvSpPr>
          <p:cNvPr id="2" name="Date Placeholder 1"/>
          <p:cNvSpPr>
            <a:spLocks noGrp="1"/>
          </p:cNvSpPr>
          <p:nvPr>
            <p:ph type="dt" sz="half" idx="10"/>
          </p:nvPr>
        </p:nvSpPr>
        <p:spPr/>
        <p:txBody>
          <a:bodyPr/>
          <a:lstStyle/>
          <a:p>
            <a:pPr>
              <a:defRPr/>
            </a:pPr>
            <a:r>
              <a:rPr lang="en-US"/>
              <a:t>11-04-2026</a:t>
            </a:r>
          </a:p>
        </p:txBody>
      </p:sp>
      <p:sp>
        <p:nvSpPr>
          <p:cNvPr id="3" name="Footer Placeholder 2"/>
          <p:cNvSpPr>
            <a:spLocks noGrp="1"/>
          </p:cNvSpPr>
          <p:nvPr>
            <p:ph type="ftr" sz="quarter" idx="11"/>
          </p:nvPr>
        </p:nvSpPr>
        <p:spPr/>
        <p:txBody>
          <a:bodyPr/>
          <a:lstStyle/>
          <a:p>
            <a:pPr>
              <a:defRPr/>
            </a:pPr>
            <a:r>
              <a:rPr lang="en-US"/>
              <a:t>Safe &amp; Secure 2</a:t>
            </a:r>
          </a:p>
        </p:txBody>
      </p:sp>
      <p:sp>
        <p:nvSpPr>
          <p:cNvPr id="4" name="Slide Number Placeholder 3"/>
          <p:cNvSpPr>
            <a:spLocks noGrp="1"/>
          </p:cNvSpPr>
          <p:nvPr>
            <p:ph type="sldNum" sz="quarter" idx="12"/>
          </p:nvPr>
        </p:nvSpPr>
        <p:spPr/>
        <p:txBody>
          <a:bodyPr/>
          <a:lstStyle/>
          <a:p>
            <a:pPr>
              <a:defRPr/>
            </a:pPr>
            <a:fld id="{1B2A185C-6290-45C3-87A1-33C80B050DF0}" type="slidenum">
              <a:rPr lang="en-US" smtClean="0"/>
              <a:pPr>
                <a:defRPr/>
              </a:pPr>
              <a:t>36</a:t>
            </a:fld>
            <a:endParaRPr lang="en-US"/>
          </a:p>
        </p:txBody>
      </p:sp>
    </p:spTree>
    <p:extLst>
      <p:ext uri="{BB962C8B-B14F-4D97-AF65-F5344CB8AC3E}">
        <p14:creationId xmlns:p14="http://schemas.microsoft.com/office/powerpoint/2010/main" val="113206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52400"/>
            <a:ext cx="11887200" cy="6124754"/>
          </a:xfrm>
          <a:prstGeom prst="rect">
            <a:avLst/>
          </a:prstGeom>
          <a:solidFill>
            <a:schemeClr val="bg1">
              <a:alpha val="84000"/>
            </a:schemeClr>
          </a:solidFill>
        </p:spPr>
        <p:txBody>
          <a:bodyPr wrap="square">
            <a:spAutoFit/>
          </a:bodyPr>
          <a:lstStyle/>
          <a:p>
            <a:r>
              <a:rPr lang="en-US" sz="4800" b="1" u="sng" dirty="0">
                <a:latin typeface="+mn-lt"/>
              </a:rPr>
              <a:t>Example</a:t>
            </a:r>
            <a:r>
              <a:rPr lang="en-US" sz="4800" b="1" dirty="0">
                <a:latin typeface="+mn-lt"/>
              </a:rPr>
              <a:t>: A.SECONDHANDED.ROBE</a:t>
            </a:r>
          </a:p>
          <a:p>
            <a:r>
              <a:rPr lang="en-US" sz="3200" dirty="0">
                <a:latin typeface="+mn-lt"/>
              </a:rPr>
              <a:t>	14  (Elijah/Elisha) …Elijah the prophet, who had the mantle of God on his shoulders, he came down and laid it across Elisha, the farmer, to see if it would fit him. And it taken about </a:t>
            </a:r>
            <a:r>
              <a:rPr lang="en-US" sz="3200" b="1" dirty="0">
                <a:latin typeface="+mn-lt"/>
              </a:rPr>
              <a:t>ten years </a:t>
            </a:r>
            <a:r>
              <a:rPr lang="en-US" sz="3200" dirty="0">
                <a:latin typeface="+mn-lt"/>
              </a:rPr>
              <a:t>to get altered to fit that mantle. You know, God usually puts us in the shop and trims us up. </a:t>
            </a:r>
            <a:r>
              <a:rPr lang="en-US" sz="3200" b="1" dirty="0">
                <a:latin typeface="+mn-lt"/>
              </a:rPr>
              <a:t>Now, He didn't alter His robe to fit Elisha; He altered Elisha to fit the robe</a:t>
            </a:r>
            <a:r>
              <a:rPr lang="en-US" sz="3200" dirty="0">
                <a:latin typeface="+mn-lt"/>
              </a:rPr>
              <a:t>. And that's what He does today. </a:t>
            </a:r>
            <a:r>
              <a:rPr lang="en-US" sz="3200" b="1" dirty="0">
                <a:latin typeface="+mn-lt"/>
              </a:rPr>
              <a:t>He alters us to fit the robe, not the robe to fit us. </a:t>
            </a:r>
            <a:r>
              <a:rPr lang="en-US" sz="3200" dirty="0">
                <a:latin typeface="+mn-lt"/>
              </a:rPr>
              <a:t>Sometimes we want to make the robe fit us. But we can't do that. You've got to be altered yourself for the robe. It's God's robe and He made it perfect. And He's got to bring us into that realm to make the robe fit us.</a:t>
            </a:r>
            <a:r>
              <a:rPr lang="en-US" sz="3200" b="1" dirty="0">
                <a:latin typeface="Candara" panose="020E0502030303020204" pitchFamily="34" charset="0"/>
              </a:rPr>
              <a:t> </a:t>
            </a:r>
            <a:r>
              <a:rPr lang="en-US" sz="2400" dirty="0">
                <a:latin typeface="+mj-lt"/>
              </a:rPr>
              <a:t>56-1125</a:t>
            </a:r>
            <a:endParaRPr lang="en-US" sz="3200" dirty="0">
              <a:latin typeface="+mj-lt"/>
            </a:endParaRPr>
          </a:p>
        </p:txBody>
      </p:sp>
      <p:sp>
        <p:nvSpPr>
          <p:cNvPr id="4" name="Date Placeholder 3"/>
          <p:cNvSpPr>
            <a:spLocks noGrp="1"/>
          </p:cNvSpPr>
          <p:nvPr>
            <p:ph type="dt" sz="half" idx="10"/>
          </p:nvPr>
        </p:nvSpPr>
        <p:spPr/>
        <p:txBody>
          <a:bodyPr/>
          <a:lstStyle/>
          <a:p>
            <a:pPr>
              <a:defRPr/>
            </a:pPr>
            <a:r>
              <a:rPr lang="en-US"/>
              <a:t>11-04-2026</a:t>
            </a:r>
            <a:endParaRPr lang="en-US" dirty="0"/>
          </a:p>
        </p:txBody>
      </p:sp>
      <p:sp>
        <p:nvSpPr>
          <p:cNvPr id="6" name="Footer Placeholder 5"/>
          <p:cNvSpPr>
            <a:spLocks noGrp="1"/>
          </p:cNvSpPr>
          <p:nvPr>
            <p:ph type="ftr" sz="quarter" idx="11"/>
          </p:nvPr>
        </p:nvSpPr>
        <p:spPr/>
        <p:txBody>
          <a:bodyPr/>
          <a:lstStyle/>
          <a:p>
            <a:pPr>
              <a:defRPr/>
            </a:pPr>
            <a:r>
              <a:rPr lang="en-US"/>
              <a:t>Safe &amp; Secure 2</a:t>
            </a:r>
            <a:endParaRPr lang="en-US" dirty="0"/>
          </a:p>
        </p:txBody>
      </p:sp>
      <p:sp>
        <p:nvSpPr>
          <p:cNvPr id="5" name="Slide Number Placeholder 4"/>
          <p:cNvSpPr>
            <a:spLocks noGrp="1"/>
          </p:cNvSpPr>
          <p:nvPr>
            <p:ph type="sldNum" sz="quarter" idx="12"/>
          </p:nvPr>
        </p:nvSpPr>
        <p:spPr/>
        <p:txBody>
          <a:bodyPr/>
          <a:lstStyle/>
          <a:p>
            <a:pPr>
              <a:defRPr/>
            </a:pPr>
            <a:fld id="{E3132471-3D99-43CE-955E-894CB2ECB518}" type="slidenum">
              <a:rPr lang="en-US" smtClean="0"/>
              <a:pPr>
                <a:defRPr/>
              </a:pPr>
              <a:t>37</a:t>
            </a:fld>
            <a:endParaRPr lang="en-US"/>
          </a:p>
        </p:txBody>
      </p:sp>
    </p:spTree>
    <p:extLst>
      <p:ext uri="{BB962C8B-B14F-4D97-AF65-F5344CB8AC3E}">
        <p14:creationId xmlns:p14="http://schemas.microsoft.com/office/powerpoint/2010/main" val="393926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F84C91-FE51-ECD7-F67E-1061EDCFBDF6}"/>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EBE5F3FA-3D64-EB6A-F272-7C6A814840CA}"/>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031163D7-7F71-0A1B-D317-849F228630A6}"/>
              </a:ext>
            </a:extLst>
          </p:cNvPr>
          <p:cNvSpPr>
            <a:spLocks noGrp="1"/>
          </p:cNvSpPr>
          <p:nvPr>
            <p:ph type="sldNum" sz="quarter" idx="12"/>
          </p:nvPr>
        </p:nvSpPr>
        <p:spPr/>
        <p:txBody>
          <a:bodyPr/>
          <a:lstStyle/>
          <a:p>
            <a:pPr>
              <a:defRPr/>
            </a:pPr>
            <a:fld id="{E3132471-3D99-43CE-955E-894CB2ECB518}" type="slidenum">
              <a:rPr lang="en-US" smtClean="0"/>
              <a:pPr>
                <a:defRPr/>
              </a:pPr>
              <a:t>38</a:t>
            </a:fld>
            <a:endParaRPr lang="en-US"/>
          </a:p>
        </p:txBody>
      </p:sp>
      <p:sp>
        <p:nvSpPr>
          <p:cNvPr id="6" name="TextBox 5">
            <a:extLst>
              <a:ext uri="{FF2B5EF4-FFF2-40B4-BE49-F238E27FC236}">
                <a16:creationId xmlns:a16="http://schemas.microsoft.com/office/drawing/2014/main" id="{25F1B7CF-94A3-F538-B345-125F21CEE6BC}"/>
              </a:ext>
            </a:extLst>
          </p:cNvPr>
          <p:cNvSpPr txBox="1"/>
          <p:nvPr/>
        </p:nvSpPr>
        <p:spPr>
          <a:xfrm>
            <a:off x="152400" y="76200"/>
            <a:ext cx="11811000" cy="6139398"/>
          </a:xfrm>
          <a:prstGeom prst="rect">
            <a:avLst/>
          </a:prstGeom>
          <a:noFill/>
        </p:spPr>
        <p:txBody>
          <a:bodyPr wrap="square">
            <a:spAutoFit/>
          </a:bodyPr>
          <a:lstStyle/>
          <a:p>
            <a:pPr marL="0" marR="0">
              <a:spcBef>
                <a:spcPts val="0"/>
              </a:spcBef>
              <a:spcAft>
                <a:spcPts val="0"/>
              </a:spcAft>
            </a:pPr>
            <a:r>
              <a:rPr lang="en-US" sz="3600" b="1" dirty="0">
                <a:effectLst/>
                <a:latin typeface="+mn-lt"/>
                <a:ea typeface="Calibri" panose="020F0502020204030204" pitchFamily="34" charset="0"/>
                <a:cs typeface="Times New Roman" panose="02020603050405020304" pitchFamily="18" charset="0"/>
              </a:rPr>
              <a:t>QUESTIONS.AND.ANSWERS.1 </a:t>
            </a:r>
            <a:r>
              <a:rPr lang="en-US" sz="2000" dirty="0">
                <a:effectLst/>
                <a:latin typeface="+mn-lt"/>
                <a:ea typeface="Calibri" panose="020F0502020204030204" pitchFamily="34" charset="0"/>
                <a:cs typeface="Times New Roman" panose="02020603050405020304" pitchFamily="18" charset="0"/>
              </a:rPr>
              <a:t>64-0823</a:t>
            </a:r>
            <a:endParaRPr lang="en-US" sz="1600" dirty="0">
              <a:effectLst/>
              <a:latin typeface="+mn-lt"/>
              <a:ea typeface="Calibri" panose="020F0502020204030204" pitchFamily="34" charset="0"/>
              <a:cs typeface="Times New Roman" panose="02020603050405020304" pitchFamily="18" charset="0"/>
            </a:endParaRPr>
          </a:p>
          <a:p>
            <a:pPr marL="0" marR="0" indent="457200">
              <a:spcBef>
                <a:spcPts val="0"/>
              </a:spcBef>
              <a:spcAft>
                <a:spcPts val="0"/>
              </a:spcAft>
            </a:pPr>
            <a:r>
              <a:rPr lang="en-US" sz="3600" dirty="0">
                <a:effectLst/>
                <a:latin typeface="+mn-lt"/>
                <a:ea typeface="Calibri" panose="020F0502020204030204" pitchFamily="34" charset="0"/>
                <a:cs typeface="Times New Roman" panose="02020603050405020304" pitchFamily="18" charset="0"/>
              </a:rPr>
              <a:t> 243. </a:t>
            </a:r>
            <a:r>
              <a:rPr lang="en-US" sz="3600" i="1" dirty="0">
                <a:effectLst/>
                <a:latin typeface="+mn-lt"/>
                <a:ea typeface="Calibri" panose="020F0502020204030204" pitchFamily="34" charset="0"/>
                <a:cs typeface="Times New Roman" panose="02020603050405020304" pitchFamily="18" charset="0"/>
              </a:rPr>
              <a:t>Dear, Brother Branham, will all the sons and daughters of true, </a:t>
            </a:r>
            <a:r>
              <a:rPr lang="en-US" sz="3600" i="1" dirty="0" err="1">
                <a:effectLst/>
                <a:latin typeface="+mn-lt"/>
                <a:ea typeface="Calibri" panose="020F0502020204030204" pitchFamily="34" charset="0"/>
                <a:cs typeface="Times New Roman" panose="02020603050405020304" pitchFamily="18" charset="0"/>
              </a:rPr>
              <a:t>borned</a:t>
            </a:r>
            <a:r>
              <a:rPr lang="en-US" sz="3600" i="1" dirty="0">
                <a:effectLst/>
                <a:latin typeface="+mn-lt"/>
                <a:ea typeface="Calibri" panose="020F0502020204030204" pitchFamily="34" charset="0"/>
                <a:cs typeface="Times New Roman" panose="02020603050405020304" pitchFamily="18" charset="0"/>
              </a:rPr>
              <a:t> again believers be saved?</a:t>
            </a:r>
          </a:p>
          <a:p>
            <a:pPr marL="0" marR="0" indent="457200">
              <a:spcBef>
                <a:spcPts val="0"/>
              </a:spcBef>
              <a:spcAft>
                <a:spcPts val="0"/>
              </a:spcAft>
            </a:pPr>
            <a:endParaRPr lang="en-US" sz="2800" dirty="0">
              <a:effectLst/>
              <a:latin typeface="+mn-lt"/>
              <a:ea typeface="Calibri" panose="020F0502020204030204" pitchFamily="34" charset="0"/>
              <a:cs typeface="Times New Roman" panose="02020603050405020304" pitchFamily="18" charset="0"/>
            </a:endParaRPr>
          </a:p>
          <a:p>
            <a:pPr marL="0" marR="0" indent="457200">
              <a:spcBef>
                <a:spcPts val="0"/>
              </a:spcBef>
              <a:spcAft>
                <a:spcPts val="0"/>
              </a:spcAft>
            </a:pPr>
            <a:r>
              <a:rPr lang="en-US" sz="3600" dirty="0">
                <a:effectLst/>
                <a:latin typeface="+mn-lt"/>
                <a:ea typeface="Calibri" panose="020F0502020204030204" pitchFamily="34" charset="0"/>
                <a:cs typeface="Times New Roman" panose="02020603050405020304" pitchFamily="18" charset="0"/>
              </a:rPr>
              <a:t>No, brother; no, they sure won't. See, they'll have to be born just exactly like their father and mother was born of the Spirit. That's what makes a man a new person, is because he's born again… "</a:t>
            </a:r>
            <a:r>
              <a:rPr lang="en-US" sz="3600" i="1" dirty="0">
                <a:effectLst/>
                <a:latin typeface="+mn-lt"/>
                <a:ea typeface="Calibri" panose="020F0502020204030204" pitchFamily="34" charset="0"/>
                <a:cs typeface="Times New Roman" panose="02020603050405020304" pitchFamily="18" charset="0"/>
              </a:rPr>
              <a:t>Believe on the Lord Jesus Christ, thou and thy house shall be saved." </a:t>
            </a:r>
            <a:r>
              <a:rPr lang="en-US" sz="3600" dirty="0">
                <a:effectLst/>
                <a:latin typeface="+mn-lt"/>
                <a:ea typeface="Calibri" panose="020F0502020204030204" pitchFamily="34" charset="0"/>
                <a:cs typeface="Times New Roman" panose="02020603050405020304" pitchFamily="18" charset="0"/>
              </a:rPr>
              <a:t>You pray and commit your children to God and hold onto God, believing that they will be saved.</a:t>
            </a:r>
            <a:endParaRPr lang="en-US" sz="28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776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8422B8-9D20-5AD1-58CA-92394A754059}"/>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70094BC7-CEDB-43DE-FB86-56F21D83D9CA}"/>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9AFFE8DF-8FEF-2A44-A019-CF717C31094D}"/>
              </a:ext>
            </a:extLst>
          </p:cNvPr>
          <p:cNvSpPr>
            <a:spLocks noGrp="1"/>
          </p:cNvSpPr>
          <p:nvPr>
            <p:ph type="sldNum" sz="quarter" idx="12"/>
          </p:nvPr>
        </p:nvSpPr>
        <p:spPr/>
        <p:txBody>
          <a:bodyPr/>
          <a:lstStyle/>
          <a:p>
            <a:pPr>
              <a:defRPr/>
            </a:pPr>
            <a:fld id="{E3132471-3D99-43CE-955E-894CB2ECB518}" type="slidenum">
              <a:rPr lang="en-US" smtClean="0"/>
              <a:pPr>
                <a:defRPr/>
              </a:pPr>
              <a:t>39</a:t>
            </a:fld>
            <a:endParaRPr lang="en-US"/>
          </a:p>
        </p:txBody>
      </p:sp>
      <p:sp>
        <p:nvSpPr>
          <p:cNvPr id="6" name="TextBox 5">
            <a:extLst>
              <a:ext uri="{FF2B5EF4-FFF2-40B4-BE49-F238E27FC236}">
                <a16:creationId xmlns:a16="http://schemas.microsoft.com/office/drawing/2014/main" id="{81C9A18F-D851-B214-CC4F-8A7D39C1C431}"/>
              </a:ext>
            </a:extLst>
          </p:cNvPr>
          <p:cNvSpPr txBox="1"/>
          <p:nvPr/>
        </p:nvSpPr>
        <p:spPr>
          <a:xfrm>
            <a:off x="152400" y="76200"/>
            <a:ext cx="11887200" cy="6494085"/>
          </a:xfrm>
          <a:prstGeom prst="rect">
            <a:avLst/>
          </a:prstGeom>
          <a:noFill/>
        </p:spPr>
        <p:txBody>
          <a:bodyPr wrap="square">
            <a:spAutoFit/>
          </a:bodyPr>
          <a:lstStyle/>
          <a:p>
            <a:pPr marL="0" marR="0" indent="457200">
              <a:spcBef>
                <a:spcPts val="0"/>
              </a:spcBef>
              <a:spcAft>
                <a:spcPts val="0"/>
              </a:spcAft>
            </a:pPr>
            <a:r>
              <a:rPr lang="en-US" sz="3200" dirty="0">
                <a:effectLst/>
                <a:latin typeface="Candara" panose="020E0502030303020204" pitchFamily="34" charset="0"/>
                <a:ea typeface="Calibri" panose="020F0502020204030204" pitchFamily="34" charset="0"/>
                <a:cs typeface="Times New Roman" panose="02020603050405020304" pitchFamily="18" charset="0"/>
              </a:rPr>
              <a:t>117 </a:t>
            </a:r>
            <a:r>
              <a:rPr lang="en-US" sz="3200" u="sng" dirty="0">
                <a:effectLst/>
                <a:latin typeface="Candara" panose="020E0502030303020204" pitchFamily="34" charset="0"/>
                <a:ea typeface="Calibri" panose="020F0502020204030204" pitchFamily="34" charset="0"/>
                <a:cs typeface="Times New Roman" panose="02020603050405020304" pitchFamily="18" charset="0"/>
              </a:rPr>
              <a:t>I've just went through the experience with my Rebekah</a:t>
            </a:r>
            <a:r>
              <a:rPr lang="en-US" sz="3200" dirty="0">
                <a:effectLst/>
                <a:latin typeface="Candara" panose="020E0502030303020204" pitchFamily="34" charset="0"/>
                <a:ea typeface="Calibri" panose="020F0502020204030204" pitchFamily="34" charset="0"/>
                <a:cs typeface="Times New Roman" panose="02020603050405020304" pitchFamily="18" charset="0"/>
              </a:rPr>
              <a:t>. Just commit it to God. When she got to be a little "</a:t>
            </a:r>
            <a:r>
              <a:rPr lang="en-US" sz="3200" dirty="0" err="1">
                <a:effectLst/>
                <a:latin typeface="Candara" panose="020E0502030303020204" pitchFamily="34" charset="0"/>
                <a:ea typeface="Calibri" panose="020F0502020204030204" pitchFamily="34" charset="0"/>
                <a:cs typeface="Times New Roman" panose="02020603050405020304" pitchFamily="18" charset="0"/>
              </a:rPr>
              <a:t>teeannie</a:t>
            </a:r>
            <a:r>
              <a:rPr lang="en-US" sz="3200" dirty="0">
                <a:effectLst/>
                <a:latin typeface="Candara" panose="020E0502030303020204" pitchFamily="34" charset="0"/>
                <a:ea typeface="Calibri" panose="020F0502020204030204" pitchFamily="34" charset="0"/>
                <a:cs typeface="Times New Roman" panose="02020603050405020304" pitchFamily="18" charset="0"/>
              </a:rPr>
              <a:t>," and she was going with some girl, run over to some girl's house taking music lessons. I come by one day, and this girl was setting there at the piano playing rock-and-roll. Well, that was just enough for me. So I told her stay away from over there. "</a:t>
            </a:r>
            <a:r>
              <a:rPr lang="en-US" sz="3200" i="1" dirty="0">
                <a:effectLst/>
                <a:latin typeface="Candara" panose="020E0502030303020204" pitchFamily="34" charset="0"/>
                <a:ea typeface="Calibri" panose="020F0502020204030204" pitchFamily="34" charset="0"/>
                <a:cs typeface="Times New Roman" panose="02020603050405020304" pitchFamily="18" charset="0"/>
              </a:rPr>
              <a:t>Well, it's the only place I got to go to take music.</a:t>
            </a:r>
            <a:r>
              <a:rPr lang="en-US" sz="3200" dirty="0">
                <a:effectLst/>
                <a:latin typeface="Candara" panose="020E0502030303020204" pitchFamily="34" charset="0"/>
                <a:ea typeface="Calibri" panose="020F0502020204030204" pitchFamily="34" charset="0"/>
                <a:cs typeface="Times New Roman" panose="02020603050405020304" pitchFamily="18" charset="0"/>
              </a:rPr>
              <a:t>" </a:t>
            </a:r>
            <a:r>
              <a:rPr lang="en-US" sz="3200" u="sng" dirty="0">
                <a:effectLst/>
                <a:latin typeface="Candara" panose="020E0502030303020204" pitchFamily="34" charset="0"/>
                <a:ea typeface="Calibri" panose="020F0502020204030204" pitchFamily="34" charset="0"/>
                <a:cs typeface="Times New Roman" panose="02020603050405020304" pitchFamily="18" charset="0"/>
              </a:rPr>
              <a:t>Every kid has to go through that</a:t>
            </a:r>
            <a:r>
              <a:rPr lang="en-US" sz="3200" dirty="0">
                <a:effectLst/>
                <a:latin typeface="Candara" panose="020E0502030303020204" pitchFamily="34" charset="0"/>
                <a:ea typeface="Calibri" panose="020F0502020204030204" pitchFamily="34" charset="0"/>
                <a:cs typeface="Times New Roman" panose="02020603050405020304" pitchFamily="18" charset="0"/>
              </a:rPr>
              <a:t>. Practically everyone goes through that age. You did; I did. And we got to think their thoughts.</a:t>
            </a:r>
          </a:p>
          <a:p>
            <a:pPr marL="0" marR="0" indent="457200">
              <a:spcBef>
                <a:spcPts val="0"/>
              </a:spcBef>
              <a:spcAft>
                <a:spcPts val="0"/>
              </a:spcAft>
            </a:pPr>
            <a:r>
              <a:rPr lang="en-US" sz="3200" dirty="0">
                <a:effectLst/>
                <a:latin typeface="Candara" panose="020E0502030303020204" pitchFamily="34" charset="0"/>
                <a:ea typeface="Calibri" panose="020F0502020204030204" pitchFamily="34" charset="0"/>
                <a:cs typeface="Times New Roman" panose="02020603050405020304" pitchFamily="18" charset="0"/>
              </a:rPr>
              <a:t>119 So then, a few days after that her mother got after her for something, and she sassed her. Now, that's not Rebekah at all. Took off and slammed the door, knocked the things off the wall, went to school. </a:t>
            </a:r>
          </a:p>
        </p:txBody>
      </p:sp>
    </p:spTree>
    <p:extLst>
      <p:ext uri="{BB962C8B-B14F-4D97-AF65-F5344CB8AC3E}">
        <p14:creationId xmlns:p14="http://schemas.microsoft.com/office/powerpoint/2010/main" val="252538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63A31C-056F-FFE1-2483-56A5869538D0}"/>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A4EB11F0-85E0-233A-665F-D58FEA2FCC2E}"/>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631F6CA7-E241-3BBA-FF4B-35262ACEB498}"/>
              </a:ext>
            </a:extLst>
          </p:cNvPr>
          <p:cNvSpPr>
            <a:spLocks noGrp="1"/>
          </p:cNvSpPr>
          <p:nvPr>
            <p:ph type="sldNum" sz="quarter" idx="12"/>
          </p:nvPr>
        </p:nvSpPr>
        <p:spPr/>
        <p:txBody>
          <a:bodyPr/>
          <a:lstStyle/>
          <a:p>
            <a:pPr>
              <a:defRPr/>
            </a:pPr>
            <a:fld id="{E3132471-3D99-43CE-955E-894CB2ECB518}" type="slidenum">
              <a:rPr lang="en-US" smtClean="0"/>
              <a:pPr>
                <a:defRPr/>
              </a:pPr>
              <a:t>40</a:t>
            </a:fld>
            <a:endParaRPr lang="en-US"/>
          </a:p>
        </p:txBody>
      </p:sp>
      <p:sp>
        <p:nvSpPr>
          <p:cNvPr id="6" name="TextBox 5">
            <a:extLst>
              <a:ext uri="{FF2B5EF4-FFF2-40B4-BE49-F238E27FC236}">
                <a16:creationId xmlns:a16="http://schemas.microsoft.com/office/drawing/2014/main" id="{283BD970-1A47-9244-C16C-E4D7C03D1F96}"/>
              </a:ext>
            </a:extLst>
          </p:cNvPr>
          <p:cNvSpPr txBox="1"/>
          <p:nvPr/>
        </p:nvSpPr>
        <p:spPr>
          <a:xfrm>
            <a:off x="152400" y="76201"/>
            <a:ext cx="11963400" cy="5016758"/>
          </a:xfrm>
          <a:prstGeom prst="rect">
            <a:avLst/>
          </a:prstGeom>
          <a:noFill/>
        </p:spPr>
        <p:txBody>
          <a:bodyPr wrap="square">
            <a:spAutoFit/>
          </a:bodyPr>
          <a:lstStyle/>
          <a:p>
            <a:pPr marL="0" marR="0" indent="457200">
              <a:spcBef>
                <a:spcPts val="0"/>
              </a:spcBef>
              <a:spcAft>
                <a:spcPts val="0"/>
              </a:spcAft>
            </a:pPr>
            <a:r>
              <a:rPr lang="en-US" sz="3200" dirty="0">
                <a:effectLst/>
                <a:latin typeface="Candara" panose="020E0502030303020204" pitchFamily="34" charset="0"/>
                <a:ea typeface="Calibri" panose="020F0502020204030204" pitchFamily="34" charset="0"/>
                <a:cs typeface="Times New Roman" panose="02020603050405020304" pitchFamily="18" charset="0"/>
              </a:rPr>
              <a:t> But I thought, "Wait a minute; I got to think 18 year old thoughts.” Meda started crying, "</a:t>
            </a:r>
            <a:r>
              <a:rPr lang="en-US" sz="3200" u="sng" dirty="0">
                <a:effectLst/>
                <a:latin typeface="Candara" panose="020E0502030303020204" pitchFamily="34" charset="0"/>
                <a:ea typeface="Calibri" panose="020F0502020204030204" pitchFamily="34" charset="0"/>
                <a:cs typeface="Times New Roman" panose="02020603050405020304" pitchFamily="18" charset="0"/>
              </a:rPr>
              <a:t>I know you done all you can do; I done all I can do. Now, if it's out of our hands, we have to take the next step</a:t>
            </a:r>
            <a:r>
              <a:rPr lang="en-US" sz="3200" dirty="0">
                <a:effectLst/>
                <a:latin typeface="Candara" panose="020E0502030303020204" pitchFamily="34" charset="0"/>
                <a:ea typeface="Calibri" panose="020F0502020204030204" pitchFamily="34" charset="0"/>
                <a:cs typeface="Times New Roman" panose="02020603050405020304" pitchFamily="18" charset="0"/>
              </a:rPr>
              <a:t>. Well look, honey, now, you've got to listen to me. It's hard for you to do this; I'm your husband.“</a:t>
            </a:r>
          </a:p>
          <a:p>
            <a:pPr marL="0" marR="0" indent="457200">
              <a:spcBef>
                <a:spcPts val="0"/>
              </a:spcBef>
              <a:spcAft>
                <a:spcPts val="0"/>
              </a:spcAft>
            </a:pPr>
            <a:r>
              <a:rPr lang="en-US" sz="3200" dirty="0">
                <a:effectLst/>
                <a:latin typeface="+mn-lt"/>
                <a:ea typeface="Calibri" panose="020F0502020204030204" pitchFamily="34" charset="0"/>
                <a:cs typeface="Times New Roman" panose="02020603050405020304" pitchFamily="18" charset="0"/>
              </a:rPr>
              <a:t>123 Now, Becky never did do that to me. And when her mother said something, she slammed the door, "</a:t>
            </a:r>
            <a:r>
              <a:rPr lang="en-US" sz="3200" i="1" dirty="0">
                <a:effectLst/>
                <a:latin typeface="+mn-lt"/>
                <a:ea typeface="Calibri" panose="020F0502020204030204" pitchFamily="34" charset="0"/>
                <a:cs typeface="Times New Roman" panose="02020603050405020304" pitchFamily="18" charset="0"/>
              </a:rPr>
              <a:t>You expect me to set here and be a wallflower all my life?</a:t>
            </a:r>
            <a:r>
              <a:rPr lang="en-US" sz="3200" dirty="0">
                <a:effectLst/>
                <a:latin typeface="+mn-lt"/>
                <a:ea typeface="Calibri" panose="020F0502020204030204" pitchFamily="34" charset="0"/>
                <a:cs typeface="Times New Roman" panose="02020603050405020304" pitchFamily="18" charset="0"/>
              </a:rPr>
              <a:t>" And slammed the door and went out. That was the devil. And I took </a:t>
            </a:r>
            <a:r>
              <a:rPr lang="en-US" sz="3200" dirty="0" err="1">
                <a:effectLst/>
                <a:latin typeface="+mn-lt"/>
                <a:ea typeface="Calibri" panose="020F0502020204030204" pitchFamily="34" charset="0"/>
                <a:cs typeface="Times New Roman" panose="02020603050405020304" pitchFamily="18" charset="0"/>
              </a:rPr>
              <a:t>Meda</a:t>
            </a:r>
            <a:r>
              <a:rPr lang="en-US" sz="3200" dirty="0">
                <a:effectLst/>
                <a:latin typeface="+mn-lt"/>
                <a:ea typeface="Calibri" panose="020F0502020204030204" pitchFamily="34" charset="0"/>
                <a:cs typeface="Times New Roman" panose="02020603050405020304" pitchFamily="18" charset="0"/>
              </a:rPr>
              <a:t> about a hour. I said, "</a:t>
            </a:r>
            <a:r>
              <a:rPr lang="en-US" sz="3200" i="1" dirty="0" err="1">
                <a:effectLst/>
                <a:latin typeface="+mn-lt"/>
                <a:ea typeface="Calibri" panose="020F0502020204030204" pitchFamily="34" charset="0"/>
                <a:cs typeface="Times New Roman" panose="02020603050405020304" pitchFamily="18" charset="0"/>
              </a:rPr>
              <a:t>Meda</a:t>
            </a:r>
            <a:r>
              <a:rPr lang="en-US" sz="3200" i="1" dirty="0">
                <a:effectLst/>
                <a:latin typeface="+mn-lt"/>
                <a:ea typeface="Calibri" panose="020F0502020204030204" pitchFamily="34" charset="0"/>
                <a:cs typeface="Times New Roman" panose="02020603050405020304" pitchFamily="18" charset="0"/>
              </a:rPr>
              <a:t>, take your hands off</a:t>
            </a:r>
            <a:r>
              <a:rPr lang="en-US" sz="3200" dirty="0">
                <a:effectLst/>
                <a:latin typeface="+mn-lt"/>
                <a:ea typeface="Calibri" panose="020F0502020204030204" pitchFamily="34" charset="0"/>
                <a:cs typeface="Times New Roman" panose="02020603050405020304" pitchFamily="18" charset="0"/>
              </a:rPr>
              <a:t>." "Me? That's my kid." I said, "Isn't it mine too? </a:t>
            </a:r>
            <a:endParaRPr lang="en-US" sz="3200" dirty="0">
              <a:effectLst/>
              <a:latin typeface="Candara" panose="020E0502030303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160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6F0FB8-6DEF-BADC-FD92-7E267B5F45A2}"/>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3E192CF7-6389-1533-8AB3-41CB754012E2}"/>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3A580803-172A-922B-50A2-359D987DAE36}"/>
              </a:ext>
            </a:extLst>
          </p:cNvPr>
          <p:cNvSpPr>
            <a:spLocks noGrp="1"/>
          </p:cNvSpPr>
          <p:nvPr>
            <p:ph type="sldNum" sz="quarter" idx="12"/>
          </p:nvPr>
        </p:nvSpPr>
        <p:spPr/>
        <p:txBody>
          <a:bodyPr/>
          <a:lstStyle/>
          <a:p>
            <a:pPr>
              <a:defRPr/>
            </a:pPr>
            <a:fld id="{E3132471-3D99-43CE-955E-894CB2ECB518}" type="slidenum">
              <a:rPr lang="en-US" smtClean="0"/>
              <a:pPr>
                <a:defRPr/>
              </a:pPr>
              <a:t>41</a:t>
            </a:fld>
            <a:endParaRPr lang="en-US"/>
          </a:p>
        </p:txBody>
      </p:sp>
      <p:sp>
        <p:nvSpPr>
          <p:cNvPr id="6" name="TextBox 5">
            <a:extLst>
              <a:ext uri="{FF2B5EF4-FFF2-40B4-BE49-F238E27FC236}">
                <a16:creationId xmlns:a16="http://schemas.microsoft.com/office/drawing/2014/main" id="{43257AD0-AF9C-1809-EF39-5766FF846647}"/>
              </a:ext>
            </a:extLst>
          </p:cNvPr>
          <p:cNvSpPr txBox="1"/>
          <p:nvPr/>
        </p:nvSpPr>
        <p:spPr>
          <a:xfrm>
            <a:off x="76200" y="76200"/>
            <a:ext cx="12039600" cy="6494085"/>
          </a:xfrm>
          <a:prstGeom prst="rect">
            <a:avLst/>
          </a:prstGeom>
          <a:noFill/>
        </p:spPr>
        <p:txBody>
          <a:bodyPr wrap="square">
            <a:spAutoFit/>
          </a:bodyPr>
          <a:lstStyle/>
          <a:p>
            <a:pPr marL="0" marR="0" indent="457200">
              <a:spcBef>
                <a:spcPts val="0"/>
              </a:spcBef>
              <a:spcAft>
                <a:spcPts val="0"/>
              </a:spcAft>
            </a:pPr>
            <a:r>
              <a:rPr lang="en-US" sz="3200" i="1" dirty="0">
                <a:effectLst/>
                <a:latin typeface="+mn-lt"/>
                <a:ea typeface="Calibri" panose="020F0502020204030204" pitchFamily="34" charset="0"/>
                <a:cs typeface="Times New Roman" panose="02020603050405020304" pitchFamily="18" charset="0"/>
              </a:rPr>
              <a:t>If she was dying this morning, you'd have to commit her to God for her eternal destination. Why can't we commit her to God now for her earthly journey</a:t>
            </a:r>
            <a:r>
              <a:rPr lang="en-US" sz="3200" dirty="0">
                <a:effectLst/>
                <a:latin typeface="+mn-lt"/>
                <a:ea typeface="Calibri" panose="020F0502020204030204" pitchFamily="34" charset="0"/>
                <a:cs typeface="Times New Roman" panose="02020603050405020304" pitchFamily="18" charset="0"/>
              </a:rPr>
              <a:t>?"</a:t>
            </a:r>
          </a:p>
          <a:p>
            <a:pPr marL="0" marR="0" indent="457200">
              <a:spcBef>
                <a:spcPts val="0"/>
              </a:spcBef>
              <a:spcAft>
                <a:spcPts val="0"/>
              </a:spcAft>
            </a:pPr>
            <a:r>
              <a:rPr lang="en-US" sz="3200" dirty="0">
                <a:effectLst/>
                <a:latin typeface="+mn-lt"/>
                <a:ea typeface="Calibri" panose="020F0502020204030204" pitchFamily="34" charset="0"/>
                <a:cs typeface="Times New Roman" panose="02020603050405020304" pitchFamily="18" charset="0"/>
              </a:rPr>
              <a:t>"Me not say nothing to her?" I said, "I never said that… She needs a buddy, and you're the one to be her buddy, you and I. We're her parents."</a:t>
            </a:r>
          </a:p>
          <a:p>
            <a:pPr indent="457200">
              <a:spcBef>
                <a:spcPts val="0"/>
              </a:spcBef>
              <a:spcAft>
                <a:spcPts val="0"/>
              </a:spcAft>
            </a:pPr>
            <a:r>
              <a:rPr lang="en-US" sz="3200" dirty="0">
                <a:effectLst/>
                <a:latin typeface="+mj-lt"/>
                <a:ea typeface="Calibri" panose="020F0502020204030204" pitchFamily="34" charset="0"/>
                <a:cs typeface="Times New Roman" panose="02020603050405020304" pitchFamily="18" charset="0"/>
              </a:rPr>
              <a:t>128 These kids today needs a buddy…So we there got down on our knees and committed it to God. I said, "I know she's eighteen years old, and she and a girl that age will think about boyfriends, and we've kept her in." I never wanted to see her get married. I want to put her in the office here, do the work. I want to see her filled with the Spirit and live like that. " </a:t>
            </a:r>
            <a:r>
              <a:rPr lang="en-US" sz="3200" u="sng" dirty="0">
                <a:effectLst/>
                <a:latin typeface="+mj-lt"/>
                <a:ea typeface="Calibri" panose="020F0502020204030204" pitchFamily="34" charset="0"/>
                <a:cs typeface="Times New Roman" panose="02020603050405020304" pitchFamily="18" charset="0"/>
              </a:rPr>
              <a:t>Well, we all wanted that</a:t>
            </a:r>
            <a:r>
              <a:rPr lang="en-US" sz="3200" dirty="0">
                <a:effectLst/>
                <a:latin typeface="+mj-lt"/>
                <a:ea typeface="Calibri" panose="020F0502020204030204" pitchFamily="34" charset="0"/>
                <a:cs typeface="Times New Roman" panose="02020603050405020304" pitchFamily="18" charset="0"/>
              </a:rPr>
              <a:t>. We've raised her all we can, now put her in the hands of God: commit her."</a:t>
            </a:r>
            <a:endParaRPr lang="en-US" sz="3200" dirty="0">
              <a:effectLst/>
              <a:latin typeface="Candara" panose="020E0502030303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374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DC6D88-DA82-712C-E50C-D37D002AC74F}"/>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1C8C2376-97D6-DB4D-18FC-1C3D1AC7E444}"/>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B19A770C-184F-904C-30C8-430C3C323F3F}"/>
              </a:ext>
            </a:extLst>
          </p:cNvPr>
          <p:cNvSpPr>
            <a:spLocks noGrp="1"/>
          </p:cNvSpPr>
          <p:nvPr>
            <p:ph type="sldNum" sz="quarter" idx="12"/>
          </p:nvPr>
        </p:nvSpPr>
        <p:spPr/>
        <p:txBody>
          <a:bodyPr/>
          <a:lstStyle/>
          <a:p>
            <a:pPr>
              <a:defRPr/>
            </a:pPr>
            <a:fld id="{E3132471-3D99-43CE-955E-894CB2ECB518}" type="slidenum">
              <a:rPr lang="en-US" smtClean="0"/>
              <a:pPr>
                <a:defRPr/>
              </a:pPr>
              <a:t>42</a:t>
            </a:fld>
            <a:endParaRPr lang="en-US"/>
          </a:p>
        </p:txBody>
      </p:sp>
      <p:sp>
        <p:nvSpPr>
          <p:cNvPr id="6" name="TextBox 5">
            <a:extLst>
              <a:ext uri="{FF2B5EF4-FFF2-40B4-BE49-F238E27FC236}">
                <a16:creationId xmlns:a16="http://schemas.microsoft.com/office/drawing/2014/main" id="{B79B27E0-B2F7-D82E-CCD8-333B19067E49}"/>
              </a:ext>
            </a:extLst>
          </p:cNvPr>
          <p:cNvSpPr txBox="1"/>
          <p:nvPr/>
        </p:nvSpPr>
        <p:spPr>
          <a:xfrm>
            <a:off x="152400" y="76200"/>
            <a:ext cx="11963400" cy="6740307"/>
          </a:xfrm>
          <a:prstGeom prst="rect">
            <a:avLst/>
          </a:prstGeom>
          <a:noFill/>
        </p:spPr>
        <p:txBody>
          <a:bodyPr wrap="square">
            <a:spAutoFit/>
          </a:bodyPr>
          <a:lstStyle/>
          <a:p>
            <a:pPr indent="457200">
              <a:spcBef>
                <a:spcPts val="0"/>
              </a:spcBef>
              <a:spcAft>
                <a:spcPts val="0"/>
              </a:spcAft>
            </a:pPr>
            <a:r>
              <a:rPr lang="en-US" sz="3600" dirty="0">
                <a:effectLst/>
                <a:latin typeface="+mn-lt"/>
                <a:ea typeface="Calibri" panose="020F0502020204030204" pitchFamily="34" charset="0"/>
                <a:cs typeface="Times New Roman" panose="02020603050405020304" pitchFamily="18" charset="0"/>
              </a:rPr>
              <a:t>And I said, "Then when she does anything say, 'Becky, darling, mother don't want you to do that, but I'm your pal; I'll stick by you.' </a:t>
            </a:r>
            <a:r>
              <a:rPr lang="en-US" sz="3600" u="sng" dirty="0">
                <a:effectLst/>
                <a:latin typeface="+mn-lt"/>
                <a:ea typeface="Calibri" panose="020F0502020204030204" pitchFamily="34" charset="0"/>
                <a:cs typeface="Times New Roman" panose="02020603050405020304" pitchFamily="18" charset="0"/>
              </a:rPr>
              <a:t>Let her know that you love her. She's going to get somebody to love her, and it might be the wrong woman</a:t>
            </a:r>
            <a:r>
              <a:rPr lang="en-US" sz="3600" dirty="0">
                <a:effectLst/>
                <a:latin typeface="+mn-lt"/>
                <a:ea typeface="Calibri" panose="020F0502020204030204" pitchFamily="34" charset="0"/>
                <a:cs typeface="Times New Roman" panose="02020603050405020304" pitchFamily="18" charset="0"/>
              </a:rPr>
              <a:t>. You be the woman does the loving. Honey, I'm so common; we're common to one another, because we're husband and wife… You must remember, this is the Name of the Lord.“</a:t>
            </a:r>
          </a:p>
          <a:p>
            <a:pPr marL="0" marR="0" indent="457200">
              <a:spcBef>
                <a:spcPts val="0"/>
              </a:spcBef>
              <a:spcAft>
                <a:spcPts val="0"/>
              </a:spcAft>
            </a:pPr>
            <a:r>
              <a:rPr lang="en-US" sz="3600" dirty="0">
                <a:effectLst/>
                <a:latin typeface="+mn-lt"/>
                <a:ea typeface="Calibri" panose="020F0502020204030204" pitchFamily="34" charset="0"/>
                <a:cs typeface="Times New Roman" panose="02020603050405020304" pitchFamily="18" charset="0"/>
              </a:rPr>
              <a:t>Said, "All right." We got down and committed it to God. Said we'd take our hands off it. That afternoon she come in; she said, "Well, I guess you're still saying I </a:t>
            </a:r>
            <a:r>
              <a:rPr lang="en-US" sz="3600" dirty="0" err="1">
                <a:effectLst/>
                <a:latin typeface="+mn-lt"/>
                <a:ea typeface="Calibri" panose="020F0502020204030204" pitchFamily="34" charset="0"/>
                <a:cs typeface="Times New Roman" panose="02020603050405020304" pitchFamily="18" charset="0"/>
              </a:rPr>
              <a:t>ain't</a:t>
            </a:r>
            <a:r>
              <a:rPr lang="en-US" sz="3600" dirty="0">
                <a:effectLst/>
                <a:latin typeface="+mn-lt"/>
                <a:ea typeface="Calibri" panose="020F0502020204030204" pitchFamily="34" charset="0"/>
                <a:cs typeface="Times New Roman" panose="02020603050405020304" pitchFamily="18" charset="0"/>
              </a:rPr>
              <a:t> going over there."</a:t>
            </a:r>
            <a:endParaRPr lang="en-US" sz="2000" dirty="0">
              <a:effectLst/>
              <a:latin typeface="Candara" panose="020E0502030303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015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6E4E36-F303-1EB4-BB24-AE176CD4B170}"/>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A0323BD1-BA26-BD95-346D-48DCEB4B1065}"/>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4A5EFDB0-0A5D-4C10-763F-CAD75DC9DEC8}"/>
              </a:ext>
            </a:extLst>
          </p:cNvPr>
          <p:cNvSpPr>
            <a:spLocks noGrp="1"/>
          </p:cNvSpPr>
          <p:nvPr>
            <p:ph type="sldNum" sz="quarter" idx="12"/>
          </p:nvPr>
        </p:nvSpPr>
        <p:spPr/>
        <p:txBody>
          <a:bodyPr/>
          <a:lstStyle/>
          <a:p>
            <a:pPr>
              <a:defRPr/>
            </a:pPr>
            <a:fld id="{E3132471-3D99-43CE-955E-894CB2ECB518}" type="slidenum">
              <a:rPr lang="en-US" smtClean="0"/>
              <a:pPr>
                <a:defRPr/>
              </a:pPr>
              <a:t>43</a:t>
            </a:fld>
            <a:endParaRPr lang="en-US"/>
          </a:p>
        </p:txBody>
      </p:sp>
      <p:sp>
        <p:nvSpPr>
          <p:cNvPr id="6" name="TextBox 5">
            <a:extLst>
              <a:ext uri="{FF2B5EF4-FFF2-40B4-BE49-F238E27FC236}">
                <a16:creationId xmlns:a16="http://schemas.microsoft.com/office/drawing/2014/main" id="{7BF490CE-B17B-6E3D-6479-3C3BF6459AFF}"/>
              </a:ext>
            </a:extLst>
          </p:cNvPr>
          <p:cNvSpPr txBox="1"/>
          <p:nvPr/>
        </p:nvSpPr>
        <p:spPr>
          <a:xfrm>
            <a:off x="152400" y="76200"/>
            <a:ext cx="11963400" cy="6740307"/>
          </a:xfrm>
          <a:prstGeom prst="rect">
            <a:avLst/>
          </a:prstGeom>
          <a:noFill/>
        </p:spPr>
        <p:txBody>
          <a:bodyPr wrap="square">
            <a:spAutoFit/>
          </a:bodyPr>
          <a:lstStyle/>
          <a:p>
            <a:pPr marL="0" marR="0" indent="457200">
              <a:spcBef>
                <a:spcPts val="0"/>
              </a:spcBef>
              <a:spcAft>
                <a:spcPts val="0"/>
              </a:spcAft>
            </a:pPr>
            <a:r>
              <a:rPr lang="en-US" sz="3600" dirty="0" err="1">
                <a:effectLst/>
                <a:latin typeface="+mn-lt"/>
                <a:ea typeface="Calibri" panose="020F0502020204030204" pitchFamily="34" charset="0"/>
                <a:cs typeface="Times New Roman" panose="02020603050405020304" pitchFamily="18" charset="0"/>
              </a:rPr>
              <a:t>Meda</a:t>
            </a:r>
            <a:r>
              <a:rPr lang="en-US" sz="3600" dirty="0">
                <a:effectLst/>
                <a:latin typeface="+mn-lt"/>
                <a:ea typeface="Calibri" panose="020F0502020204030204" pitchFamily="34" charset="0"/>
                <a:cs typeface="Times New Roman" panose="02020603050405020304" pitchFamily="18" charset="0"/>
              </a:rPr>
              <a:t> said, "No, I never said nothing about it. You know mother don't want you to do that; and you know it liked to killed your daddy when he heard you up there playing that boogie-woogie music with that girl. Now, he didn't want you to do that, and we don't want you to do that, Becky, but we just committed it to the Lord. I want you to know we love you. Whatever you do, we still love you."</a:t>
            </a:r>
          </a:p>
          <a:p>
            <a:pPr marL="0" marR="0" indent="457200">
              <a:spcBef>
                <a:spcPts val="0"/>
              </a:spcBef>
              <a:spcAft>
                <a:spcPts val="0"/>
              </a:spcAft>
            </a:pPr>
            <a:r>
              <a:rPr lang="en-US" sz="3600" dirty="0">
                <a:effectLst/>
                <a:latin typeface="+mn-lt"/>
                <a:ea typeface="Calibri" panose="020F0502020204030204" pitchFamily="34" charset="0"/>
                <a:cs typeface="Times New Roman" panose="02020603050405020304" pitchFamily="18" charset="0"/>
              </a:rPr>
              <a:t>She hollered, "I'm going anyhow." Said, "All right, I'll have supper ready when you get back." She never did go. No, she's never went since. Not long after that she met George; George is a Christian…</a:t>
            </a:r>
          </a:p>
          <a:p>
            <a:pPr indent="457200">
              <a:spcBef>
                <a:spcPts val="0"/>
              </a:spcBef>
              <a:spcAft>
                <a:spcPts val="0"/>
              </a:spcAft>
            </a:pPr>
            <a:endParaRPr lang="en-US" sz="2000" dirty="0">
              <a:effectLst/>
              <a:latin typeface="+mj-lt"/>
              <a:ea typeface="Calibri" panose="020F0502020204030204" pitchFamily="34" charset="0"/>
              <a:cs typeface="Times New Roman" panose="02020603050405020304" pitchFamily="18" charset="0"/>
            </a:endParaRPr>
          </a:p>
          <a:p>
            <a:pPr marL="0" marR="0" indent="457200">
              <a:spcBef>
                <a:spcPts val="0"/>
              </a:spcBef>
              <a:spcAft>
                <a:spcPts val="0"/>
              </a:spcAft>
            </a:pPr>
            <a:endParaRPr lang="en-US" sz="2000" dirty="0">
              <a:effectLst/>
              <a:latin typeface="Candara" panose="020E0502030303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929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866BF-3038-42FA-B19D-AAEBAA777DF5}"/>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B96497AC-B98B-4474-BD48-D9DDA193B911}"/>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F5AEC459-B844-4E95-9308-F159274FC1D4}"/>
              </a:ext>
            </a:extLst>
          </p:cNvPr>
          <p:cNvSpPr>
            <a:spLocks noGrp="1"/>
          </p:cNvSpPr>
          <p:nvPr>
            <p:ph type="sldNum" sz="quarter" idx="12"/>
          </p:nvPr>
        </p:nvSpPr>
        <p:spPr/>
        <p:txBody>
          <a:bodyPr/>
          <a:lstStyle/>
          <a:p>
            <a:pPr>
              <a:defRPr/>
            </a:pPr>
            <a:fld id="{E3132471-3D99-43CE-955E-894CB2ECB518}" type="slidenum">
              <a:rPr lang="en-US" smtClean="0"/>
              <a:pPr>
                <a:defRPr/>
              </a:pPr>
              <a:t>44</a:t>
            </a:fld>
            <a:endParaRPr lang="en-US"/>
          </a:p>
        </p:txBody>
      </p:sp>
      <p:sp>
        <p:nvSpPr>
          <p:cNvPr id="5" name="Rectangle 4">
            <a:extLst>
              <a:ext uri="{FF2B5EF4-FFF2-40B4-BE49-F238E27FC236}">
                <a16:creationId xmlns:a16="http://schemas.microsoft.com/office/drawing/2014/main" id="{DAFAA4E0-9A96-4F2D-8A15-CB02DAD05C2B}"/>
              </a:ext>
            </a:extLst>
          </p:cNvPr>
          <p:cNvSpPr/>
          <p:nvPr/>
        </p:nvSpPr>
        <p:spPr>
          <a:xfrm>
            <a:off x="228600" y="1"/>
            <a:ext cx="11734800" cy="6617196"/>
          </a:xfrm>
          <a:prstGeom prst="rect">
            <a:avLst/>
          </a:prstGeom>
        </p:spPr>
        <p:txBody>
          <a:bodyPr wrap="square">
            <a:spAutoFit/>
          </a:bodyPr>
          <a:lstStyle/>
          <a:p>
            <a:r>
              <a:rPr lang="en-US" sz="6000" b="1" u="sng" dirty="0">
                <a:latin typeface="Candara" panose="020E0502030303020204" pitchFamily="34" charset="0"/>
                <a:ea typeface="Times New Roman" panose="02020603050405020304" pitchFamily="18" charset="0"/>
                <a:cs typeface="Times New Roman" panose="02020603050405020304" pitchFamily="18" charset="0"/>
              </a:rPr>
              <a:t>Example</a:t>
            </a:r>
            <a:r>
              <a:rPr lang="en-US" sz="6000" b="1" dirty="0">
                <a:latin typeface="Candara" panose="020E0502030303020204" pitchFamily="34" charset="0"/>
                <a:ea typeface="Times New Roman" panose="02020603050405020304" pitchFamily="18" charset="0"/>
                <a:cs typeface="Times New Roman" panose="02020603050405020304" pitchFamily="18" charset="0"/>
              </a:rPr>
              <a:t>: Boundaries</a:t>
            </a:r>
          </a:p>
          <a:p>
            <a:r>
              <a:rPr lang="en-US" sz="4000" dirty="0">
                <a:latin typeface="Candara" panose="020E0502030303020204" pitchFamily="34" charset="0"/>
                <a:ea typeface="Times New Roman" panose="02020603050405020304" pitchFamily="18" charset="0"/>
                <a:cs typeface="Times New Roman" panose="02020603050405020304" pitchFamily="18" charset="0"/>
              </a:rPr>
              <a:t>     </a:t>
            </a:r>
            <a:r>
              <a:rPr lang="en-US" sz="3600" dirty="0">
                <a:latin typeface="Candara" panose="020E0502030303020204" pitchFamily="34" charset="0"/>
                <a:ea typeface="Times New Roman" panose="02020603050405020304" pitchFamily="18" charset="0"/>
                <a:cs typeface="Times New Roman" panose="02020603050405020304" pitchFamily="18" charset="0"/>
              </a:rPr>
              <a:t>The Lord’s instruction for parents is that they teach a child boundaries (</a:t>
            </a:r>
            <a:r>
              <a:rPr lang="en-US" sz="3600" i="1" dirty="0">
                <a:latin typeface="Candara" panose="020E0502030303020204" pitchFamily="34" charset="0"/>
                <a:ea typeface="Times New Roman" panose="02020603050405020304" pitchFamily="18" charset="0"/>
                <a:cs typeface="Times New Roman" panose="02020603050405020304" pitchFamily="18" charset="0"/>
              </a:rPr>
              <a:t>Chasten thy son while there is hope, and let not thy soul spare for his crying. </a:t>
            </a:r>
            <a:r>
              <a:rPr lang="en-US" sz="3600" dirty="0">
                <a:latin typeface="Candara" panose="020E0502030303020204" pitchFamily="34" charset="0"/>
                <a:ea typeface="Times New Roman" panose="02020603050405020304" pitchFamily="18" charset="0"/>
                <a:cs typeface="Times New Roman" panose="02020603050405020304" pitchFamily="18" charset="0"/>
              </a:rPr>
              <a:t>Prov. 19:18 ) </a:t>
            </a:r>
          </a:p>
          <a:p>
            <a:r>
              <a:rPr lang="en-US" sz="3600" dirty="0">
                <a:latin typeface="Candara" panose="020E0502030303020204" pitchFamily="34" charset="0"/>
                <a:ea typeface="Times New Roman" panose="02020603050405020304" pitchFamily="18" charset="0"/>
                <a:cs typeface="Times New Roman" panose="02020603050405020304" pitchFamily="18" charset="0"/>
              </a:rPr>
              <a:t>	Boundaries help a child see that life is not about pursuing what he wants but surrendering to the Lord and following Him. </a:t>
            </a:r>
          </a:p>
          <a:p>
            <a:r>
              <a:rPr lang="en-US" sz="3600" dirty="0">
                <a:latin typeface="Candara" panose="020E0502030303020204" pitchFamily="34" charset="0"/>
                <a:ea typeface="Times New Roman" panose="02020603050405020304" pitchFamily="18" charset="0"/>
                <a:cs typeface="Times New Roman" panose="02020603050405020304" pitchFamily="18" charset="0"/>
              </a:rPr>
              <a:t>	Boundaries set with unconditional love will teach children to surrender to the Lord because they trust that God knows what is best and will bring true contentment.</a:t>
            </a:r>
            <a:br>
              <a:rPr lang="en-US" sz="4000" dirty="0">
                <a:latin typeface="Candara" panose="020E0502030303020204" pitchFamily="34" charset="0"/>
                <a:ea typeface="Times New Roman" panose="02020603050405020304" pitchFamily="18" charset="0"/>
                <a:cs typeface="Times New Roman" panose="02020603050405020304" pitchFamily="18" charset="0"/>
              </a:rPr>
            </a:br>
            <a:endParaRPr lang="en-US" sz="4000" dirty="0">
              <a:latin typeface="Candara" panose="020E0502030303020204" pitchFamily="34" charset="0"/>
            </a:endParaRPr>
          </a:p>
        </p:txBody>
      </p:sp>
    </p:spTree>
    <p:extLst>
      <p:ext uri="{BB962C8B-B14F-4D97-AF65-F5344CB8AC3E}">
        <p14:creationId xmlns:p14="http://schemas.microsoft.com/office/powerpoint/2010/main" val="351342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152400" y="-66973"/>
            <a:ext cx="11811000" cy="6924973"/>
          </a:xfrm>
          <a:prstGeom prst="rect">
            <a:avLst/>
          </a:prstGeom>
          <a:noFill/>
          <a:ln w="9525">
            <a:noFill/>
            <a:miter lim="800000"/>
            <a:headEnd/>
            <a:tailEnd/>
          </a:ln>
        </p:spPr>
        <p:txBody>
          <a:bodyPr wrap="square" anchor="ctr">
            <a:spAutoFit/>
          </a:bodyPr>
          <a:lstStyle/>
          <a:p>
            <a:r>
              <a:rPr lang="en-US" sz="4800" b="1" u="sng" dirty="0">
                <a:latin typeface="+mn-lt"/>
              </a:rPr>
              <a:t>Example</a:t>
            </a:r>
            <a:r>
              <a:rPr lang="en-US" sz="4800" b="1" dirty="0">
                <a:latin typeface="+mn-lt"/>
              </a:rPr>
              <a:t>: DEUT. 6:4-9</a:t>
            </a:r>
          </a:p>
          <a:p>
            <a:r>
              <a:rPr lang="en-US" sz="3600" i="1" dirty="0">
                <a:latin typeface="+mn-lt"/>
              </a:rPr>
              <a:t>	Hear, O Israel: The LORD our God is one LORD: 5 And </a:t>
            </a:r>
            <a:r>
              <a:rPr lang="en-US" sz="3600" b="1" i="1" dirty="0">
                <a:latin typeface="+mn-lt"/>
              </a:rPr>
              <a:t>thou shalt love the LORD thy God</a:t>
            </a:r>
            <a:r>
              <a:rPr lang="en-US" sz="3600" i="1" dirty="0">
                <a:latin typeface="+mn-lt"/>
              </a:rPr>
              <a:t> with all thine heart, and with all thy soul, and with all thy might. 6 And these words, which I command thee this day, shall be in </a:t>
            </a:r>
            <a:r>
              <a:rPr lang="en-US" sz="3600" i="1" dirty="0" err="1">
                <a:latin typeface="+mn-lt"/>
              </a:rPr>
              <a:t>thine</a:t>
            </a:r>
            <a:r>
              <a:rPr lang="en-US" sz="3600" i="1" dirty="0">
                <a:latin typeface="+mn-lt"/>
              </a:rPr>
              <a:t> heart: 7 And </a:t>
            </a:r>
            <a:r>
              <a:rPr lang="en-US" sz="3600" b="1" i="1" dirty="0">
                <a:latin typeface="+mn-lt"/>
              </a:rPr>
              <a:t>thou </a:t>
            </a:r>
            <a:r>
              <a:rPr lang="en-US" sz="3600" b="1" i="1" dirty="0" err="1">
                <a:latin typeface="+mn-lt"/>
              </a:rPr>
              <a:t>shalt</a:t>
            </a:r>
            <a:r>
              <a:rPr lang="en-US" sz="3600" b="1" i="1" dirty="0">
                <a:latin typeface="+mn-lt"/>
              </a:rPr>
              <a:t> teach them diligently unto thy children</a:t>
            </a:r>
            <a:r>
              <a:rPr lang="en-US" sz="3600" i="1" dirty="0">
                <a:latin typeface="+mn-lt"/>
              </a:rPr>
              <a:t>, and </a:t>
            </a:r>
            <a:r>
              <a:rPr lang="en-US" sz="3600" i="1" dirty="0" err="1">
                <a:latin typeface="+mn-lt"/>
              </a:rPr>
              <a:t>shalt</a:t>
            </a:r>
            <a:r>
              <a:rPr lang="en-US" sz="3600" i="1" dirty="0">
                <a:latin typeface="+mn-lt"/>
              </a:rPr>
              <a:t> talk of them when thou </a:t>
            </a:r>
            <a:r>
              <a:rPr lang="en-US" sz="3600" i="1" dirty="0" err="1">
                <a:latin typeface="+mn-lt"/>
              </a:rPr>
              <a:t>sittest</a:t>
            </a:r>
            <a:r>
              <a:rPr lang="en-US" sz="3600" i="1" dirty="0">
                <a:latin typeface="+mn-lt"/>
              </a:rPr>
              <a:t> in </a:t>
            </a:r>
            <a:r>
              <a:rPr lang="en-US" sz="3600" i="1" dirty="0" err="1">
                <a:latin typeface="+mn-lt"/>
              </a:rPr>
              <a:t>thine</a:t>
            </a:r>
            <a:r>
              <a:rPr lang="en-US" sz="3600" i="1" dirty="0">
                <a:latin typeface="+mn-lt"/>
              </a:rPr>
              <a:t> house, and when thou </a:t>
            </a:r>
            <a:r>
              <a:rPr lang="en-US" sz="3600" i="1" dirty="0" err="1">
                <a:latin typeface="+mn-lt"/>
              </a:rPr>
              <a:t>walkest</a:t>
            </a:r>
            <a:r>
              <a:rPr lang="en-US" sz="3600" i="1" dirty="0">
                <a:latin typeface="+mn-lt"/>
              </a:rPr>
              <a:t> by the way, and when thou </a:t>
            </a:r>
            <a:r>
              <a:rPr lang="en-US" sz="3600" i="1" dirty="0" err="1">
                <a:latin typeface="+mn-lt"/>
              </a:rPr>
              <a:t>liest</a:t>
            </a:r>
            <a:r>
              <a:rPr lang="en-US" sz="3600" i="1" dirty="0">
                <a:latin typeface="+mn-lt"/>
              </a:rPr>
              <a:t> down, and when thou </a:t>
            </a:r>
            <a:r>
              <a:rPr lang="en-US" sz="3600" i="1" dirty="0" err="1">
                <a:latin typeface="+mn-lt"/>
              </a:rPr>
              <a:t>risest</a:t>
            </a:r>
            <a:r>
              <a:rPr lang="en-US" sz="3600" i="1" dirty="0">
                <a:latin typeface="+mn-lt"/>
              </a:rPr>
              <a:t> up. 8 And thou </a:t>
            </a:r>
            <a:r>
              <a:rPr lang="en-US" sz="3600" i="1" dirty="0" err="1">
                <a:latin typeface="+mn-lt"/>
              </a:rPr>
              <a:t>shalt</a:t>
            </a:r>
            <a:r>
              <a:rPr lang="en-US" sz="3600" i="1" dirty="0">
                <a:latin typeface="+mn-lt"/>
              </a:rPr>
              <a:t> bind them for a sign upon </a:t>
            </a:r>
            <a:r>
              <a:rPr lang="en-US" sz="3600" i="1" dirty="0" err="1">
                <a:latin typeface="+mn-lt"/>
              </a:rPr>
              <a:t>thine</a:t>
            </a:r>
            <a:r>
              <a:rPr lang="en-US" sz="3600" i="1" dirty="0">
                <a:latin typeface="+mn-lt"/>
              </a:rPr>
              <a:t> hand, and they shall be as frontlets between </a:t>
            </a:r>
            <a:r>
              <a:rPr lang="en-US" sz="3600" i="1" dirty="0" err="1">
                <a:latin typeface="+mn-lt"/>
              </a:rPr>
              <a:t>thine</a:t>
            </a:r>
            <a:r>
              <a:rPr lang="en-US" sz="3600" i="1" dirty="0">
                <a:latin typeface="+mn-lt"/>
              </a:rPr>
              <a:t> eyes. 9 And thou </a:t>
            </a:r>
            <a:r>
              <a:rPr lang="en-US" sz="3600" i="1" dirty="0" err="1">
                <a:latin typeface="+mn-lt"/>
              </a:rPr>
              <a:t>shalt</a:t>
            </a:r>
            <a:r>
              <a:rPr lang="en-US" sz="3600" i="1" dirty="0">
                <a:latin typeface="+mn-lt"/>
              </a:rPr>
              <a:t> write them upon the posts of thy house, and on thy gates. </a:t>
            </a:r>
            <a:endParaRPr lang="en-US" sz="2800" i="1" dirty="0">
              <a:latin typeface="+mn-lt"/>
            </a:endParaRPr>
          </a:p>
        </p:txBody>
      </p:sp>
      <p:sp>
        <p:nvSpPr>
          <p:cNvPr id="3" name="Date Placeholder 2"/>
          <p:cNvSpPr>
            <a:spLocks noGrp="1"/>
          </p:cNvSpPr>
          <p:nvPr>
            <p:ph type="dt" sz="half" idx="10"/>
          </p:nvPr>
        </p:nvSpPr>
        <p:spPr/>
        <p:txBody>
          <a:bodyPr/>
          <a:lstStyle/>
          <a:p>
            <a:pPr>
              <a:defRPr/>
            </a:pPr>
            <a:r>
              <a:rPr lang="en-US"/>
              <a:t>11-04-2026</a:t>
            </a:r>
          </a:p>
        </p:txBody>
      </p:sp>
      <p:sp>
        <p:nvSpPr>
          <p:cNvPr id="5" name="Footer Placeholder 4"/>
          <p:cNvSpPr>
            <a:spLocks noGrp="1"/>
          </p:cNvSpPr>
          <p:nvPr>
            <p:ph type="ftr" sz="quarter" idx="11"/>
          </p:nvPr>
        </p:nvSpPr>
        <p:spPr/>
        <p:txBody>
          <a:bodyPr/>
          <a:lstStyle/>
          <a:p>
            <a:pPr>
              <a:defRPr/>
            </a:pPr>
            <a:r>
              <a:rPr lang="en-US"/>
              <a:t>Safe &amp; Secure 2</a:t>
            </a:r>
          </a:p>
        </p:txBody>
      </p:sp>
      <p:sp>
        <p:nvSpPr>
          <p:cNvPr id="4" name="Slide Number Placeholder 3"/>
          <p:cNvSpPr>
            <a:spLocks noGrp="1"/>
          </p:cNvSpPr>
          <p:nvPr>
            <p:ph type="sldNum" sz="quarter" idx="12"/>
          </p:nvPr>
        </p:nvSpPr>
        <p:spPr/>
        <p:txBody>
          <a:bodyPr/>
          <a:lstStyle/>
          <a:p>
            <a:pPr>
              <a:defRPr/>
            </a:pPr>
            <a:fld id="{E3132471-3D99-43CE-955E-894CB2ECB518}" type="slidenum">
              <a:rPr lang="en-US" smtClean="0"/>
              <a:pPr>
                <a:defRPr/>
              </a:pPr>
              <a:t>45</a:t>
            </a:fld>
            <a:endParaRPr lang="en-US"/>
          </a:p>
        </p:txBody>
      </p:sp>
    </p:spTree>
    <p:extLst>
      <p:ext uri="{BB962C8B-B14F-4D97-AF65-F5344CB8AC3E}">
        <p14:creationId xmlns:p14="http://schemas.microsoft.com/office/powerpoint/2010/main" val="362151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43D194-69CD-63DE-BF50-4BB4183A983A}"/>
              </a:ext>
            </a:extLst>
          </p:cNvPr>
          <p:cNvSpPr>
            <a:spLocks noGrp="1"/>
          </p:cNvSpPr>
          <p:nvPr>
            <p:ph type="title"/>
          </p:nvPr>
        </p:nvSpPr>
        <p:spPr>
          <a:xfrm>
            <a:off x="478200" y="154708"/>
            <a:ext cx="10353762" cy="1199050"/>
          </a:xfrm>
        </p:spPr>
        <p:txBody>
          <a:bodyPr>
            <a:normAutofit/>
          </a:bodyPr>
          <a:lstStyle/>
          <a:p>
            <a:r>
              <a:rPr lang="en-US" sz="6600" u="sng" dirty="0"/>
              <a:t>Taking the Promised Land</a:t>
            </a:r>
          </a:p>
        </p:txBody>
      </p:sp>
      <p:sp>
        <p:nvSpPr>
          <p:cNvPr id="8" name="Content Placeholder 7">
            <a:extLst>
              <a:ext uri="{FF2B5EF4-FFF2-40B4-BE49-F238E27FC236}">
                <a16:creationId xmlns:a16="http://schemas.microsoft.com/office/drawing/2014/main" id="{A3DE7CE3-C529-4775-C498-2F5C5C5776EA}"/>
              </a:ext>
            </a:extLst>
          </p:cNvPr>
          <p:cNvSpPr>
            <a:spLocks noGrp="1"/>
          </p:cNvSpPr>
          <p:nvPr>
            <p:ph sz="half" idx="1"/>
          </p:nvPr>
        </p:nvSpPr>
        <p:spPr>
          <a:xfrm>
            <a:off x="609600" y="1353758"/>
            <a:ext cx="5364693" cy="5275641"/>
          </a:xfrm>
        </p:spPr>
        <p:txBody>
          <a:bodyPr>
            <a:normAutofit fontScale="92500" lnSpcReduction="10000"/>
          </a:bodyPr>
          <a:lstStyle/>
          <a:p>
            <a:r>
              <a:rPr lang="en-US" sz="4000" b="1" dirty="0">
                <a:latin typeface="Candara" panose="020E0502030303020204" pitchFamily="34" charset="0"/>
              </a:rPr>
              <a:t>DEUTERONOMY 6:20</a:t>
            </a:r>
            <a:endParaRPr lang="en-US" sz="4000" b="1" i="1" dirty="0">
              <a:latin typeface="Candara" panose="020E0502030303020204" pitchFamily="34" charset="0"/>
            </a:endParaRPr>
          </a:p>
          <a:p>
            <a:pPr marL="36900" indent="0">
              <a:buNone/>
            </a:pPr>
            <a:r>
              <a:rPr lang="en-US" sz="3200" i="1" dirty="0">
                <a:latin typeface="Candara" panose="020E0502030303020204" pitchFamily="34" charset="0"/>
              </a:rPr>
              <a:t>And when thy son </a:t>
            </a:r>
            <a:r>
              <a:rPr lang="en-US" sz="3200" i="1" dirty="0" err="1">
                <a:latin typeface="Candara" panose="020E0502030303020204" pitchFamily="34" charset="0"/>
              </a:rPr>
              <a:t>asketh</a:t>
            </a:r>
            <a:r>
              <a:rPr lang="en-US" sz="3200" i="1" dirty="0">
                <a:latin typeface="Candara" panose="020E0502030303020204" pitchFamily="34" charset="0"/>
              </a:rPr>
              <a:t> thee in time to come, saying, What mean the testimonies, and the statutes, and the judgments, which the LORD our God hath commanded you? 21 Then thou shalt say unto thy son, We were Pharaoh's bondmen in Egypt; and the LORD brought us out of Egypt with a mighty hand:</a:t>
            </a:r>
          </a:p>
          <a:p>
            <a:endParaRPr lang="en-US" sz="3200" dirty="0"/>
          </a:p>
        </p:txBody>
      </p:sp>
      <p:sp>
        <p:nvSpPr>
          <p:cNvPr id="9" name="Content Placeholder 8">
            <a:extLst>
              <a:ext uri="{FF2B5EF4-FFF2-40B4-BE49-F238E27FC236}">
                <a16:creationId xmlns:a16="http://schemas.microsoft.com/office/drawing/2014/main" id="{6B1D2B17-BE17-A298-5BA5-2FA266BCBF8B}"/>
              </a:ext>
            </a:extLst>
          </p:cNvPr>
          <p:cNvSpPr>
            <a:spLocks noGrp="1"/>
          </p:cNvSpPr>
          <p:nvPr>
            <p:ph sz="half" idx="2"/>
          </p:nvPr>
        </p:nvSpPr>
        <p:spPr>
          <a:xfrm>
            <a:off x="6202892" y="1295401"/>
            <a:ext cx="5531908" cy="5181600"/>
          </a:xfrm>
        </p:spPr>
        <p:txBody>
          <a:bodyPr>
            <a:normAutofit fontScale="92500" lnSpcReduction="10000"/>
          </a:bodyPr>
          <a:lstStyle/>
          <a:p>
            <a:r>
              <a:rPr lang="en-US" sz="3500" b="1" dirty="0">
                <a:latin typeface="Candara" panose="020E0502030303020204" pitchFamily="34" charset="0"/>
              </a:rPr>
              <a:t>DEUTERONOMY 7:3</a:t>
            </a:r>
          </a:p>
          <a:p>
            <a:pPr marL="36900" indent="0">
              <a:buNone/>
            </a:pPr>
            <a:r>
              <a:rPr lang="en-US" sz="3200" i="1" dirty="0">
                <a:latin typeface="Candara" panose="020E0502030303020204" pitchFamily="34" charset="0"/>
              </a:rPr>
              <a:t>Neither shalt thou make marriages with them; thy daughter thou shalt not give unto his son, nor his daughter shalt thou take unto thy son. 4 For they will turn away thy son from following me, that they may serve other gods: so will the anger of the LORD be kindled against you, and destroy thee suddenly.</a:t>
            </a:r>
          </a:p>
          <a:p>
            <a:endParaRPr lang="en-US" sz="2800" dirty="0"/>
          </a:p>
        </p:txBody>
      </p:sp>
      <p:sp>
        <p:nvSpPr>
          <p:cNvPr id="2" name="Date Placeholder 1">
            <a:extLst>
              <a:ext uri="{FF2B5EF4-FFF2-40B4-BE49-F238E27FC236}">
                <a16:creationId xmlns:a16="http://schemas.microsoft.com/office/drawing/2014/main" id="{FCD87A48-876A-0CC3-4497-6DE3FAA52B6E}"/>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289ABC8A-698B-A01D-D089-4E6E16F53459}"/>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0DF21F46-21D2-9532-C3B1-DA8F65AFBB04}"/>
              </a:ext>
            </a:extLst>
          </p:cNvPr>
          <p:cNvSpPr>
            <a:spLocks noGrp="1"/>
          </p:cNvSpPr>
          <p:nvPr>
            <p:ph type="sldNum" sz="quarter" idx="12"/>
          </p:nvPr>
        </p:nvSpPr>
        <p:spPr/>
        <p:txBody>
          <a:bodyPr/>
          <a:lstStyle/>
          <a:p>
            <a:pPr>
              <a:defRPr/>
            </a:pPr>
            <a:fld id="{E3132471-3D99-43CE-955E-894CB2ECB518}" type="slidenum">
              <a:rPr lang="en-US" smtClean="0"/>
              <a:pPr>
                <a:defRPr/>
              </a:pPr>
              <a:t>46</a:t>
            </a:fld>
            <a:endParaRPr lang="en-US"/>
          </a:p>
        </p:txBody>
      </p:sp>
    </p:spTree>
    <p:extLst>
      <p:ext uri="{BB962C8B-B14F-4D97-AF65-F5344CB8AC3E}">
        <p14:creationId xmlns:p14="http://schemas.microsoft.com/office/powerpoint/2010/main" val="95869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9084A0-EF53-4528-B615-78FC2E116FA8}"/>
              </a:ext>
            </a:extLst>
          </p:cNvPr>
          <p:cNvSpPr/>
          <p:nvPr/>
        </p:nvSpPr>
        <p:spPr>
          <a:xfrm>
            <a:off x="152400" y="228600"/>
            <a:ext cx="11887200" cy="5816977"/>
          </a:xfrm>
          <a:prstGeom prst="rect">
            <a:avLst/>
          </a:prstGeom>
        </p:spPr>
        <p:txBody>
          <a:bodyPr wrap="square">
            <a:spAutoFit/>
          </a:bodyPr>
          <a:lstStyle/>
          <a:p>
            <a:r>
              <a:rPr lang="en-US" sz="4800" b="1" dirty="0">
                <a:latin typeface="+mn-lt"/>
              </a:rPr>
              <a:t>ONENESS</a:t>
            </a:r>
          </a:p>
          <a:p>
            <a:r>
              <a:rPr lang="en-US" sz="3600" dirty="0">
                <a:latin typeface="+mn-lt"/>
              </a:rPr>
              <a:t>	15 Any man and his family, a correct, good, noble, obedient family is one with another, any family. And </a:t>
            </a:r>
            <a:r>
              <a:rPr lang="en-US" sz="3600" i="1" dirty="0">
                <a:latin typeface="+mn-lt"/>
              </a:rPr>
              <a:t>if there's something in the family that moves them apart</a:t>
            </a:r>
            <a:r>
              <a:rPr lang="en-US" sz="3600" dirty="0">
                <a:latin typeface="+mn-lt"/>
              </a:rPr>
              <a:t>, then it's not right, the family's broken somewhere. </a:t>
            </a:r>
          </a:p>
          <a:p>
            <a:r>
              <a:rPr lang="en-US" sz="3600" dirty="0">
                <a:latin typeface="+mn-lt"/>
              </a:rPr>
              <a:t>	They should all be one, father with mother, mother with father, children with parent, parent with children, all in agreement. And, when you see that, you'll see one lovely picture.</a:t>
            </a:r>
          </a:p>
          <a:p>
            <a:pPr algn="r"/>
            <a:r>
              <a:rPr lang="en-US" sz="3600" dirty="0">
                <a:latin typeface="+mn-lt"/>
              </a:rPr>
              <a:t>62-0211</a:t>
            </a:r>
          </a:p>
        </p:txBody>
      </p:sp>
      <p:sp>
        <p:nvSpPr>
          <p:cNvPr id="3" name="Date Placeholder 2">
            <a:extLst>
              <a:ext uri="{FF2B5EF4-FFF2-40B4-BE49-F238E27FC236}">
                <a16:creationId xmlns:a16="http://schemas.microsoft.com/office/drawing/2014/main" id="{B91FDEBC-A8ED-4114-919B-EEC50DA1BD7D}"/>
              </a:ext>
            </a:extLst>
          </p:cNvPr>
          <p:cNvSpPr>
            <a:spLocks noGrp="1"/>
          </p:cNvSpPr>
          <p:nvPr>
            <p:ph type="dt" sz="half" idx="10"/>
          </p:nvPr>
        </p:nvSpPr>
        <p:spPr/>
        <p:txBody>
          <a:bodyPr/>
          <a:lstStyle/>
          <a:p>
            <a:r>
              <a:rPr lang="en-US"/>
              <a:t>11-04-2026</a:t>
            </a:r>
          </a:p>
        </p:txBody>
      </p:sp>
      <p:sp>
        <p:nvSpPr>
          <p:cNvPr id="4" name="Footer Placeholder 3">
            <a:extLst>
              <a:ext uri="{FF2B5EF4-FFF2-40B4-BE49-F238E27FC236}">
                <a16:creationId xmlns:a16="http://schemas.microsoft.com/office/drawing/2014/main" id="{2528AFD3-D336-46D1-ACE3-66D69E381596}"/>
              </a:ext>
            </a:extLst>
          </p:cNvPr>
          <p:cNvSpPr>
            <a:spLocks noGrp="1"/>
          </p:cNvSpPr>
          <p:nvPr>
            <p:ph type="ftr" sz="quarter" idx="11"/>
          </p:nvPr>
        </p:nvSpPr>
        <p:spPr/>
        <p:txBody>
          <a:bodyPr/>
          <a:lstStyle/>
          <a:p>
            <a:r>
              <a:rPr lang="en-US"/>
              <a:t>Safe &amp; Secure 2</a:t>
            </a:r>
          </a:p>
        </p:txBody>
      </p:sp>
      <p:sp>
        <p:nvSpPr>
          <p:cNvPr id="5" name="Slide Number Placeholder 4">
            <a:extLst>
              <a:ext uri="{FF2B5EF4-FFF2-40B4-BE49-F238E27FC236}">
                <a16:creationId xmlns:a16="http://schemas.microsoft.com/office/drawing/2014/main" id="{0AAE9B5F-3FE4-4CAF-9415-8EC49A76CFB3}"/>
              </a:ext>
            </a:extLst>
          </p:cNvPr>
          <p:cNvSpPr>
            <a:spLocks noGrp="1"/>
          </p:cNvSpPr>
          <p:nvPr>
            <p:ph type="sldNum" sz="quarter" idx="12"/>
          </p:nvPr>
        </p:nvSpPr>
        <p:spPr/>
        <p:txBody>
          <a:bodyPr/>
          <a:lstStyle/>
          <a:p>
            <a:fld id="{CF33F5EA-20C0-41CB-B2D2-606919A2D288}" type="slidenum">
              <a:rPr lang="en-US" smtClean="0"/>
              <a:t>47</a:t>
            </a:fld>
            <a:endParaRPr lang="en-US"/>
          </a:p>
        </p:txBody>
      </p:sp>
    </p:spTree>
    <p:extLst>
      <p:ext uri="{BB962C8B-B14F-4D97-AF65-F5344CB8AC3E}">
        <p14:creationId xmlns:p14="http://schemas.microsoft.com/office/powerpoint/2010/main" val="386882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4B0106-BF13-2106-DCAE-9746F9CB0863}"/>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B7EA44E6-E036-650C-34A3-58387BDAA960}"/>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3FA3B253-3AF9-8C95-2399-67E8A5FC4BA5}"/>
              </a:ext>
            </a:extLst>
          </p:cNvPr>
          <p:cNvSpPr>
            <a:spLocks noGrp="1"/>
          </p:cNvSpPr>
          <p:nvPr>
            <p:ph type="sldNum" sz="quarter" idx="12"/>
          </p:nvPr>
        </p:nvSpPr>
        <p:spPr/>
        <p:txBody>
          <a:bodyPr/>
          <a:lstStyle/>
          <a:p>
            <a:pPr>
              <a:defRPr/>
            </a:pPr>
            <a:fld id="{E3132471-3D99-43CE-955E-894CB2ECB518}" type="slidenum">
              <a:rPr lang="en-US" smtClean="0"/>
              <a:pPr>
                <a:defRPr/>
              </a:pPr>
              <a:t>48</a:t>
            </a:fld>
            <a:endParaRPr lang="en-US"/>
          </a:p>
        </p:txBody>
      </p:sp>
      <p:sp>
        <p:nvSpPr>
          <p:cNvPr id="5" name="Rectangle 1">
            <a:extLst>
              <a:ext uri="{FF2B5EF4-FFF2-40B4-BE49-F238E27FC236}">
                <a16:creationId xmlns:a16="http://schemas.microsoft.com/office/drawing/2014/main" id="{FEC1E998-048F-4606-E2B4-96CDB3182F29}"/>
              </a:ext>
            </a:extLst>
          </p:cNvPr>
          <p:cNvSpPr>
            <a:spLocks noChangeArrowheads="1"/>
          </p:cNvSpPr>
          <p:nvPr/>
        </p:nvSpPr>
        <p:spPr bwMode="auto">
          <a:xfrm>
            <a:off x="228600" y="-125820"/>
            <a:ext cx="11963400" cy="710963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6000" b="1" i="0" dirty="0">
                <a:effectLst/>
                <a:latin typeface="+mj-lt"/>
              </a:rPr>
              <a:t>The Empty </a:t>
            </a:r>
            <a:r>
              <a:rPr lang="en-US" sz="6000" b="1" i="0" dirty="0" err="1">
                <a:effectLst/>
                <a:latin typeface="+mj-lt"/>
              </a:rPr>
              <a:t>Nest</a:t>
            </a:r>
            <a:r>
              <a:rPr lang="en-US" sz="3600" b="1" i="0" dirty="0" err="1">
                <a:solidFill>
                  <a:srgbClr val="292B2C"/>
                </a:solidFill>
                <a:effectLst/>
                <a:latin typeface="+mj-lt"/>
              </a:rPr>
              <a:t>y</a:t>
            </a:r>
            <a:r>
              <a:rPr lang="en-US" sz="3600" b="1" i="0" dirty="0">
                <a:solidFill>
                  <a:srgbClr val="292B2C"/>
                </a:solidFill>
                <a:effectLst/>
                <a:latin typeface="+mj-lt"/>
              </a:rPr>
              <a:t> nest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latin typeface="+mj-lt"/>
              </a:rPr>
              <a:t>“…all those years of meals, school clothes, and then a peck on the cheek and farewell—until you realize it’s just the way it is, and even biblical: </a:t>
            </a:r>
            <a:r>
              <a:rPr lang="en-US" altLang="en-US" sz="3600" i="1" dirty="0">
                <a:latin typeface="+mj-lt"/>
              </a:rPr>
              <a:t>“Therefore a man shall leave his father and mother …”</a:t>
            </a:r>
            <a:r>
              <a:rPr lang="en-US" altLang="en-US" sz="3600" dirty="0">
                <a:latin typeface="+mj-lt"/>
              </a:rPr>
              <a:t> (</a:t>
            </a:r>
            <a:r>
              <a:rPr lang="en-US" altLang="en-US" sz="3600" dirty="0">
                <a:latin typeface="+mj-lt"/>
                <a:hlinkClick r:id="rId2">
                  <a:extLst>
                    <a:ext uri="{A12FA001-AC4F-418D-AE19-62706E023703}">
                      <ahyp:hlinkClr xmlns:ahyp="http://schemas.microsoft.com/office/drawing/2018/hyperlinkcolor" val="tx"/>
                    </a:ext>
                  </a:extLst>
                </a:hlinkClick>
              </a:rPr>
              <a:t>Eph. 5:31</a:t>
            </a:r>
            <a:r>
              <a:rPr lang="en-US" altLang="en-US" sz="3600" dirty="0">
                <a:latin typeface="+mj-lt"/>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latin typeface="+mj-lt"/>
              </a:rPr>
              <a:t>	I have seen a photo of a mother bird pushing her baby out of a nest so it will learn to fly. When it stopped raining, Noah sent the dove out until it never returned…”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dirty="0">
                <a:latin typeface="+mj-lt"/>
              </a:rPr>
              <a:t>	It makes me sad each time I hear that part. </a:t>
            </a:r>
            <a:r>
              <a:rPr lang="en-US" altLang="en-US" sz="3600" u="sng" dirty="0">
                <a:latin typeface="+mj-lt"/>
              </a:rPr>
              <a:t>But the thing about loving someone is that it always changes you</a:t>
            </a:r>
            <a:r>
              <a:rPr lang="en-US" altLang="en-US" sz="3600" dirty="0">
                <a:latin typeface="+mj-lt"/>
              </a:rPr>
              <a:t>. That is part of the bargain. No one’s ever loved and not been wounded. </a:t>
            </a:r>
          </a:p>
        </p:txBody>
      </p:sp>
    </p:spTree>
    <p:extLst>
      <p:ext uri="{BB962C8B-B14F-4D97-AF65-F5344CB8AC3E}">
        <p14:creationId xmlns:p14="http://schemas.microsoft.com/office/powerpoint/2010/main" val="184319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140719-49C4-3746-1FC7-1D763242F845}"/>
              </a:ext>
            </a:extLst>
          </p:cNvPr>
          <p:cNvSpPr>
            <a:spLocks noGrp="1"/>
          </p:cNvSpPr>
          <p:nvPr>
            <p:ph type="title"/>
          </p:nvPr>
        </p:nvSpPr>
        <p:spPr>
          <a:xfrm>
            <a:off x="913795" y="304800"/>
            <a:ext cx="10353762" cy="1275250"/>
          </a:xfrm>
        </p:spPr>
        <p:txBody>
          <a:bodyPr>
            <a:noAutofit/>
          </a:bodyPr>
          <a:lstStyle/>
          <a:p>
            <a:r>
              <a:rPr lang="en-US" sz="9600" b="1" dirty="0"/>
              <a:t>Priorities</a:t>
            </a:r>
          </a:p>
        </p:txBody>
      </p:sp>
      <p:sp>
        <p:nvSpPr>
          <p:cNvPr id="6" name="Content Placeholder 5">
            <a:extLst>
              <a:ext uri="{FF2B5EF4-FFF2-40B4-BE49-F238E27FC236}">
                <a16:creationId xmlns:a16="http://schemas.microsoft.com/office/drawing/2014/main" id="{AF208088-14C8-8736-9DE1-C36B1BD4D3F0}"/>
              </a:ext>
            </a:extLst>
          </p:cNvPr>
          <p:cNvSpPr>
            <a:spLocks noGrp="1"/>
          </p:cNvSpPr>
          <p:nvPr>
            <p:ph sz="half" idx="1"/>
          </p:nvPr>
        </p:nvSpPr>
        <p:spPr>
          <a:xfrm>
            <a:off x="2514600" y="2002733"/>
            <a:ext cx="7434865" cy="4058750"/>
          </a:xfrm>
        </p:spPr>
        <p:txBody>
          <a:bodyPr>
            <a:normAutofit/>
          </a:bodyPr>
          <a:lstStyle/>
          <a:p>
            <a:pPr algn="ctr"/>
            <a:r>
              <a:rPr lang="en-US" sz="5400" dirty="0"/>
              <a:t>Christ</a:t>
            </a:r>
          </a:p>
          <a:p>
            <a:pPr algn="ctr"/>
            <a:r>
              <a:rPr lang="en-US" sz="5400" dirty="0"/>
              <a:t>Marriage Covenant</a:t>
            </a:r>
          </a:p>
          <a:p>
            <a:pPr algn="ctr"/>
            <a:r>
              <a:rPr lang="en-US" sz="5400" dirty="0"/>
              <a:t>Children</a:t>
            </a:r>
          </a:p>
        </p:txBody>
      </p:sp>
      <p:sp>
        <p:nvSpPr>
          <p:cNvPr id="2" name="Date Placeholder 1">
            <a:extLst>
              <a:ext uri="{FF2B5EF4-FFF2-40B4-BE49-F238E27FC236}">
                <a16:creationId xmlns:a16="http://schemas.microsoft.com/office/drawing/2014/main" id="{5C31ADA0-A915-18A0-AB16-DD70DE3C25FB}"/>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9B8C4916-9EC7-C872-0DAB-36698D0E15A9}"/>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448CED3A-A247-266A-CBE9-1F3F3F7DBE86}"/>
              </a:ext>
            </a:extLst>
          </p:cNvPr>
          <p:cNvSpPr>
            <a:spLocks noGrp="1"/>
          </p:cNvSpPr>
          <p:nvPr>
            <p:ph type="sldNum" sz="quarter" idx="12"/>
          </p:nvPr>
        </p:nvSpPr>
        <p:spPr/>
        <p:txBody>
          <a:bodyPr/>
          <a:lstStyle/>
          <a:p>
            <a:pPr>
              <a:defRPr/>
            </a:pPr>
            <a:fld id="{E3132471-3D99-43CE-955E-894CB2ECB518}" type="slidenum">
              <a:rPr lang="en-US" smtClean="0"/>
              <a:pPr>
                <a:defRPr/>
              </a:pPr>
              <a:t>49</a:t>
            </a:fld>
            <a:endParaRPr lang="en-US"/>
          </a:p>
        </p:txBody>
      </p:sp>
    </p:spTree>
    <p:extLst>
      <p:ext uri="{BB962C8B-B14F-4D97-AF65-F5344CB8AC3E}">
        <p14:creationId xmlns:p14="http://schemas.microsoft.com/office/powerpoint/2010/main" val="279590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09F25A-4620-6ACA-B208-C9F336AB7A24}"/>
              </a:ext>
            </a:extLst>
          </p:cNvPr>
          <p:cNvSpPr>
            <a:spLocks noGrp="1"/>
          </p:cNvSpPr>
          <p:nvPr>
            <p:ph type="dt" sz="half" idx="10"/>
          </p:nvPr>
        </p:nvSpPr>
        <p:spPr/>
        <p:txBody>
          <a:bodyPr/>
          <a:lstStyle/>
          <a:p>
            <a:pPr>
              <a:defRPr/>
            </a:pPr>
            <a:r>
              <a:rPr lang="en-US"/>
              <a:t>11-04-2026</a:t>
            </a:r>
          </a:p>
        </p:txBody>
      </p:sp>
      <p:sp>
        <p:nvSpPr>
          <p:cNvPr id="3" name="Footer Placeholder 2">
            <a:extLst>
              <a:ext uri="{FF2B5EF4-FFF2-40B4-BE49-F238E27FC236}">
                <a16:creationId xmlns:a16="http://schemas.microsoft.com/office/drawing/2014/main" id="{B36907D2-FE13-61B1-6A06-4980E5ED5E55}"/>
              </a:ext>
            </a:extLst>
          </p:cNvPr>
          <p:cNvSpPr>
            <a:spLocks noGrp="1"/>
          </p:cNvSpPr>
          <p:nvPr>
            <p:ph type="ftr" sz="quarter" idx="11"/>
          </p:nvPr>
        </p:nvSpPr>
        <p:spPr/>
        <p:txBody>
          <a:bodyPr/>
          <a:lstStyle/>
          <a:p>
            <a:pPr>
              <a:defRPr/>
            </a:pPr>
            <a:r>
              <a:rPr lang="en-US"/>
              <a:t>Safe &amp; Secure 2</a:t>
            </a:r>
          </a:p>
        </p:txBody>
      </p:sp>
      <p:sp>
        <p:nvSpPr>
          <p:cNvPr id="4" name="Slide Number Placeholder 3">
            <a:extLst>
              <a:ext uri="{FF2B5EF4-FFF2-40B4-BE49-F238E27FC236}">
                <a16:creationId xmlns:a16="http://schemas.microsoft.com/office/drawing/2014/main" id="{4015C295-136A-9C38-50D5-281B37776DA6}"/>
              </a:ext>
            </a:extLst>
          </p:cNvPr>
          <p:cNvSpPr>
            <a:spLocks noGrp="1"/>
          </p:cNvSpPr>
          <p:nvPr>
            <p:ph type="sldNum" sz="quarter" idx="12"/>
          </p:nvPr>
        </p:nvSpPr>
        <p:spPr/>
        <p:txBody>
          <a:bodyPr/>
          <a:lstStyle/>
          <a:p>
            <a:pPr>
              <a:defRPr/>
            </a:pPr>
            <a:fld id="{E3132471-3D99-43CE-955E-894CB2ECB518}" type="slidenum">
              <a:rPr lang="en-US" smtClean="0"/>
              <a:pPr>
                <a:defRPr/>
              </a:pPr>
              <a:t>50</a:t>
            </a:fld>
            <a:endParaRPr lang="en-US"/>
          </a:p>
        </p:txBody>
      </p:sp>
      <p:sp>
        <p:nvSpPr>
          <p:cNvPr id="6" name="TextBox 5">
            <a:extLst>
              <a:ext uri="{FF2B5EF4-FFF2-40B4-BE49-F238E27FC236}">
                <a16:creationId xmlns:a16="http://schemas.microsoft.com/office/drawing/2014/main" id="{1F5F6C09-9C69-4A1D-9EB7-9B57C31DDEFD}"/>
              </a:ext>
            </a:extLst>
          </p:cNvPr>
          <p:cNvSpPr txBox="1"/>
          <p:nvPr/>
        </p:nvSpPr>
        <p:spPr>
          <a:xfrm>
            <a:off x="533400" y="304800"/>
            <a:ext cx="10896600" cy="4524315"/>
          </a:xfrm>
          <a:prstGeom prst="rect">
            <a:avLst/>
          </a:prstGeom>
          <a:noFill/>
        </p:spPr>
        <p:txBody>
          <a:bodyPr wrap="square">
            <a:spAutoFit/>
          </a:bodyPr>
          <a:lstStyle/>
          <a:p>
            <a:r>
              <a:rPr lang="en-US" sz="4800" b="1" dirty="0">
                <a:latin typeface="+mj-lt"/>
              </a:rPr>
              <a:t>GENESIS 2:23-24</a:t>
            </a:r>
          </a:p>
          <a:p>
            <a:r>
              <a:rPr lang="en-US" sz="4000" i="1" dirty="0">
                <a:latin typeface="+mj-lt"/>
              </a:rPr>
              <a:t>	And Adam said, This is now bone of my bones, and flesh of my flesh: she shall be called Woman, because she was taken out of Man. 24 Therefore shall a man leave his father and his mother, and shall cleave unto his wife: and they shall be one flesh</a:t>
            </a:r>
            <a:r>
              <a:rPr lang="en-US" sz="4000" dirty="0">
                <a:latin typeface="+mj-lt"/>
              </a:rPr>
              <a:t>.</a:t>
            </a:r>
          </a:p>
        </p:txBody>
      </p:sp>
    </p:spTree>
    <p:extLst>
      <p:ext uri="{BB962C8B-B14F-4D97-AF65-F5344CB8AC3E}">
        <p14:creationId xmlns:p14="http://schemas.microsoft.com/office/powerpoint/2010/main" val="329762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rinthian columns design template">
  <a:themeElements>
    <a:clrScheme name="Corinthian column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Corinthian columns design template">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rinthian columns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rinthian columns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rinthian columns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rinthian columns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rinthian columns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rinthian columns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rinthian columns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rinthian columns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rinthian columns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rinthian columns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rinthian columns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rinthian columns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2135</TotalTime>
  <Words>5007</Words>
  <Application>Microsoft Office PowerPoint</Application>
  <PresentationFormat>Widescreen</PresentationFormat>
  <Paragraphs>378</Paragraphs>
  <Slides>50</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50</vt:i4>
      </vt:variant>
    </vt:vector>
  </HeadingPairs>
  <TitlesOfParts>
    <vt:vector size="59" baseType="lpstr">
      <vt:lpstr>Palatino Linotype</vt:lpstr>
      <vt:lpstr>Edwardian Script ITC</vt:lpstr>
      <vt:lpstr>Arial</vt:lpstr>
      <vt:lpstr>Wingdings</vt:lpstr>
      <vt:lpstr>Wingdings 2</vt:lpstr>
      <vt:lpstr>Candara</vt:lpstr>
      <vt:lpstr>Eras Medium ITC</vt:lpstr>
      <vt:lpstr>Corinthian columns design template</vt:lpstr>
      <vt:lpstr>Slate</vt:lpstr>
      <vt:lpstr>PowerPoint Presentation</vt:lpstr>
      <vt:lpstr>PowerPoint Presentation</vt:lpstr>
      <vt:lpstr>PowerPoint Presentation</vt:lpstr>
      <vt:lpstr>PowerPoint Presentation</vt:lpstr>
      <vt:lpstr>PowerPoint Presentation</vt:lpstr>
      <vt:lpstr>We Are Family</vt:lpstr>
      <vt:lpstr>The Claim</vt:lpstr>
      <vt:lpstr>The Claim (continued)</vt:lpstr>
      <vt:lpstr>PowerPoint Presentation</vt:lpstr>
      <vt:lpstr>Teens Online “Almost  Constantly”</vt:lpstr>
      <vt:lpstr>Hours a Day on Screens for Entertainment</vt:lpstr>
      <vt:lpstr>Teens and Online Pornography (2023)</vt:lpstr>
      <vt:lpstr>What Parents of Teens Fear from Social Media</vt:lpstr>
      <vt:lpstr>High Schoolers Persistently Sad or Hopeless</vt:lpstr>
      <vt:lpstr>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Taking the Promised Land</vt:lpstr>
      <vt:lpstr>PowerPoint Presentation</vt:lpstr>
      <vt:lpstr>PowerPoint Presentation</vt:lpstr>
      <vt:lpstr>Priorities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Coffey</dc:creator>
  <cp:lastModifiedBy>Bro. Barry - Vision Books</cp:lastModifiedBy>
  <cp:revision>84</cp:revision>
  <dcterms:created xsi:type="dcterms:W3CDTF">2020-03-14T02:29:43Z</dcterms:created>
  <dcterms:modified xsi:type="dcterms:W3CDTF">2026-11-05T00:23:37Z</dcterms:modified>
</cp:coreProperties>
</file>