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handoutMasterIdLst>
    <p:handoutMasterId r:id="rId32"/>
  </p:handoutMasterIdLst>
  <p:sldIdLst>
    <p:sldId id="265" r:id="rId2"/>
    <p:sldId id="437" r:id="rId3"/>
    <p:sldId id="586" r:id="rId4"/>
    <p:sldId id="588" r:id="rId5"/>
    <p:sldId id="556" r:id="rId6"/>
    <p:sldId id="495" r:id="rId7"/>
    <p:sldId id="587" r:id="rId8"/>
    <p:sldId id="589" r:id="rId9"/>
    <p:sldId id="575" r:id="rId10"/>
    <p:sldId id="576" r:id="rId11"/>
    <p:sldId id="583" r:id="rId12"/>
    <p:sldId id="582" r:id="rId13"/>
    <p:sldId id="584" r:id="rId14"/>
    <p:sldId id="579" r:id="rId15"/>
    <p:sldId id="585" r:id="rId16"/>
    <p:sldId id="580" r:id="rId17"/>
    <p:sldId id="578" r:id="rId18"/>
    <p:sldId id="564" r:id="rId19"/>
    <p:sldId id="427" r:id="rId20"/>
    <p:sldId id="553" r:id="rId21"/>
    <p:sldId id="546" r:id="rId22"/>
    <p:sldId id="561" r:id="rId23"/>
    <p:sldId id="554" r:id="rId24"/>
    <p:sldId id="551" r:id="rId25"/>
    <p:sldId id="317" r:id="rId26"/>
    <p:sldId id="262" r:id="rId27"/>
    <p:sldId id="275" r:id="rId28"/>
    <p:sldId id="312" r:id="rId29"/>
    <p:sldId id="577" r:id="rId30"/>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9" autoAdjust="0"/>
    <p:restoredTop sz="94629" autoAdjust="0"/>
  </p:normalViewPr>
  <p:slideViewPr>
    <p:cSldViewPr showGuides="1">
      <p:cViewPr varScale="1">
        <p:scale>
          <a:sx n="116" d="100"/>
          <a:sy n="116" d="100"/>
        </p:scale>
        <p:origin x="96" y="120"/>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latin typeface="Candara" panose="020E0502030303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latin typeface="Candara" panose="020E0502030303020204" pitchFamily="34" charset="0"/>
              </a:rPr>
              <a:t>11/1/2026</a:t>
            </a:fld>
            <a:endParaRPr dirty="0">
              <a:latin typeface="Candara" panose="020E0502030303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latin typeface="Candara" panose="020E0502030303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latin typeface="Candara" panose="020E0502030303020204" pitchFamily="34" charset="0"/>
              </a:rPr>
              <a:t>‹#›</a:t>
            </a:fld>
            <a:endParaRPr dirty="0">
              <a:latin typeface="Candara" panose="020E0502030303020204" pitchFamily="34" charset="0"/>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ndara" panose="020E0502030303020204"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ndara" panose="020E0502030303020204" pitchFamily="34" charset="0"/>
              </a:defRPr>
            </a:lvl1pPr>
          </a:lstStyle>
          <a:p>
            <a:fld id="{3ABD2D7A-D230-4F91-BD59-0A39C2703BA8}" type="datetimeFigureOut">
              <a:rPr lang="en-US" smtClean="0"/>
              <a:pPr/>
              <a:t>11/1/2026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ndara" panose="020E0502030303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ndara" panose="020E0502030303020204" pitchFamily="34" charset="0"/>
              </a:defRPr>
            </a:lvl1pPr>
          </a:lstStyle>
          <a:p>
            <a:fld id="{F93199CD-3E1B-4AE6-990F-76F925F5EA9F}" type="slidenum">
              <a:rPr lang="en-US" smtClean="0"/>
              <a:pPr/>
              <a:t>‹#›</a:t>
            </a:fld>
            <a:endParaRPr lang="en-US"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ndara" panose="020E0502030303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[Sources]</a:t>
            </a:r>
          </a:p>
          <a:p>
            <a:r>
              <a:t>AI-generated celebration image, created for this slide.</a:t>
            </a:r>
          </a:p>
          <a:p>
            <a:r>
              <a:t>[/Sources]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036797-64F4-4957-9A88-E548AC5B3CB2}" type="slidenum">
              <a:rPr lang="en-US" smtClean="0"/>
              <a:pPr/>
              <a:t>19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991F9A-06B7-48AD-93E8-4A939D60963D}" type="slidenum">
              <a:rPr lang="en-US" smtClean="0"/>
              <a:pPr/>
              <a:t>27</a:t>
            </a:fld>
            <a:endParaRPr lang="en-US"/>
          </a:p>
        </p:txBody>
      </p:sp>
    </p:spTree>
    <p:extLst>
      <p:ext uri="{BB962C8B-B14F-4D97-AF65-F5344CB8AC3E}">
        <p14:creationId xmlns:p14="http://schemas.microsoft.com/office/powerpoint/2010/main" val="41248070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491" y="1828800"/>
            <a:ext cx="8231744" cy="2895600"/>
          </a:xfrm>
        </p:spPr>
        <p:txBody>
          <a:bodyPr anchor="b">
            <a:normAutofit/>
          </a:bodyPr>
          <a:lstStyle>
            <a:lvl1pPr>
              <a:lnSpc>
                <a:spcPct val="80000"/>
              </a:lnSpc>
              <a:defRPr sz="4951">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065491" y="4800600"/>
            <a:ext cx="8231744" cy="1219200"/>
          </a:xfrm>
        </p:spPr>
        <p:txBody>
          <a:bodyPr>
            <a:normAutofit/>
          </a:bodyPr>
          <a:lstStyle>
            <a:lvl1pPr marL="0" indent="0" algn="l">
              <a:spcBef>
                <a:spcPts val="0"/>
              </a:spcBef>
              <a:buNone/>
              <a:defRPr sz="1500" cap="all" spc="150" baseline="0">
                <a:solidFill>
                  <a:schemeClr val="accent1"/>
                </a:solidFill>
              </a:defRPr>
            </a:lvl1pPr>
            <a:lvl2pPr marL="342991" indent="0" algn="ctr">
              <a:buNone/>
              <a:defRPr>
                <a:solidFill>
                  <a:schemeClr val="tx1">
                    <a:tint val="75000"/>
                  </a:schemeClr>
                </a:solidFill>
              </a:defRPr>
            </a:lvl2pPr>
            <a:lvl3pPr marL="685983" indent="0" algn="ctr">
              <a:buNone/>
              <a:defRPr>
                <a:solidFill>
                  <a:schemeClr val="tx1">
                    <a:tint val="75000"/>
                  </a:schemeClr>
                </a:solidFill>
              </a:defRPr>
            </a:lvl3pPr>
            <a:lvl4pPr marL="1028974" indent="0" algn="ctr">
              <a:buNone/>
              <a:defRPr>
                <a:solidFill>
                  <a:schemeClr val="tx1">
                    <a:tint val="75000"/>
                  </a:schemeClr>
                </a:solidFill>
              </a:defRPr>
            </a:lvl4pPr>
            <a:lvl5pPr marL="1371966" indent="0" algn="ctr">
              <a:buNone/>
              <a:defRPr>
                <a:solidFill>
                  <a:schemeClr val="tx1">
                    <a:tint val="75000"/>
                  </a:schemeClr>
                </a:solidFill>
              </a:defRPr>
            </a:lvl5pPr>
            <a:lvl6pPr marL="1714957" indent="0" algn="ctr">
              <a:buNone/>
              <a:defRPr>
                <a:solidFill>
                  <a:schemeClr val="tx1">
                    <a:tint val="75000"/>
                  </a:schemeClr>
                </a:solidFill>
              </a:defRPr>
            </a:lvl6pPr>
            <a:lvl7pPr marL="2057949" indent="0" algn="ctr">
              <a:buNone/>
              <a:defRPr>
                <a:solidFill>
                  <a:schemeClr val="tx1">
                    <a:tint val="75000"/>
                  </a:schemeClr>
                </a:solidFill>
              </a:defRPr>
            </a:lvl7pPr>
            <a:lvl8pPr marL="2400940" indent="0" algn="ctr">
              <a:buNone/>
              <a:defRPr>
                <a:solidFill>
                  <a:schemeClr val="tx1">
                    <a:tint val="75000"/>
                  </a:schemeClr>
                </a:solidFill>
              </a:defRPr>
            </a:lvl8pPr>
            <a:lvl9pPr marL="2743932"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r>
              <a:rPr lang="en-US"/>
              <a:t>9-29-2024</a:t>
            </a:r>
            <a:endParaRPr/>
          </a:p>
        </p:txBody>
      </p:sp>
      <p:sp>
        <p:nvSpPr>
          <p:cNvPr id="5" name="Footer Placeholder 4"/>
          <p:cNvSpPr>
            <a:spLocks noGrp="1"/>
          </p:cNvSpPr>
          <p:nvPr>
            <p:ph type="ftr" sz="quarter" idx="11"/>
          </p:nvPr>
        </p:nvSpPr>
        <p:spPr/>
        <p:txBody>
          <a:bodyPr/>
          <a:lstStyle/>
          <a:p>
            <a:r>
              <a:rPr lang="en-US"/>
              <a:t>The Press Around Us</a:t>
            </a:r>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891" y="2514600"/>
            <a:ext cx="8694663" cy="2819400"/>
          </a:xfrm>
        </p:spPr>
        <p:txBody>
          <a:bodyPr anchor="b">
            <a:normAutofit/>
          </a:bodyPr>
          <a:lstStyle>
            <a:lvl1pPr algn="l">
              <a:lnSpc>
                <a:spcPct val="80000"/>
              </a:lnSpc>
              <a:defRPr sz="3601" b="0" cap="none" baseline="0"/>
            </a:lvl1pPr>
          </a:lstStyle>
          <a:p>
            <a:r>
              <a:rPr lang="en-US"/>
              <a:t>Click to edit Master title style</a:t>
            </a:r>
            <a:endParaRPr/>
          </a:p>
        </p:txBody>
      </p:sp>
      <p:sp>
        <p:nvSpPr>
          <p:cNvPr id="3" name="Text Placeholder 2"/>
          <p:cNvSpPr>
            <a:spLocks noGrp="1"/>
          </p:cNvSpPr>
          <p:nvPr>
            <p:ph type="body" idx="1"/>
          </p:nvPr>
        </p:nvSpPr>
        <p:spPr>
          <a:xfrm>
            <a:off x="1065491" y="5410202"/>
            <a:ext cx="8689596" cy="609601"/>
          </a:xfrm>
        </p:spPr>
        <p:txBody>
          <a:bodyPr anchor="t">
            <a:normAutofit/>
          </a:bodyPr>
          <a:lstStyle>
            <a:lvl1pPr marL="0" indent="0">
              <a:spcBef>
                <a:spcPts val="0"/>
              </a:spcBef>
              <a:buNone/>
              <a:defRPr sz="1500" cap="all" spc="150" baseline="0">
                <a:solidFill>
                  <a:schemeClr val="accent1"/>
                </a:solidFill>
              </a:defRPr>
            </a:lvl1pPr>
            <a:lvl2pPr marL="342991" indent="0">
              <a:buNone/>
              <a:defRPr sz="1350">
                <a:solidFill>
                  <a:schemeClr val="tx1">
                    <a:tint val="75000"/>
                  </a:schemeClr>
                </a:solidFill>
              </a:defRPr>
            </a:lvl2pPr>
            <a:lvl3pPr marL="685983" indent="0">
              <a:buNone/>
              <a:defRPr sz="1200">
                <a:solidFill>
                  <a:schemeClr val="tx1">
                    <a:tint val="75000"/>
                  </a:schemeClr>
                </a:solidFill>
              </a:defRPr>
            </a:lvl3pPr>
            <a:lvl4pPr marL="1028974" indent="0">
              <a:buNone/>
              <a:defRPr sz="1050">
                <a:solidFill>
                  <a:schemeClr val="tx1">
                    <a:tint val="75000"/>
                  </a:schemeClr>
                </a:solidFill>
              </a:defRPr>
            </a:lvl4pPr>
            <a:lvl5pPr marL="1371966" indent="0">
              <a:buNone/>
              <a:defRPr sz="1050">
                <a:solidFill>
                  <a:schemeClr val="tx1">
                    <a:tint val="75000"/>
                  </a:schemeClr>
                </a:solidFill>
              </a:defRPr>
            </a:lvl5pPr>
            <a:lvl6pPr marL="1714957" indent="0">
              <a:buNone/>
              <a:defRPr sz="1050">
                <a:solidFill>
                  <a:schemeClr val="tx1">
                    <a:tint val="75000"/>
                  </a:schemeClr>
                </a:solidFill>
              </a:defRPr>
            </a:lvl6pPr>
            <a:lvl7pPr marL="2057949" indent="0">
              <a:buNone/>
              <a:defRPr sz="1050">
                <a:solidFill>
                  <a:schemeClr val="tx1">
                    <a:tint val="75000"/>
                  </a:schemeClr>
                </a:solidFill>
              </a:defRPr>
            </a:lvl7pPr>
            <a:lvl8pPr marL="2400940" indent="0">
              <a:buNone/>
              <a:defRPr sz="1050">
                <a:solidFill>
                  <a:schemeClr val="tx1">
                    <a:tint val="75000"/>
                  </a:schemeClr>
                </a:solidFill>
              </a:defRPr>
            </a:lvl8pPr>
            <a:lvl9pPr marL="27439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9-29-2024</a:t>
            </a:r>
            <a:endParaRPr/>
          </a:p>
        </p:txBody>
      </p:sp>
      <p:sp>
        <p:nvSpPr>
          <p:cNvPr id="5" name="Footer Placeholder 4"/>
          <p:cNvSpPr>
            <a:spLocks noGrp="1"/>
          </p:cNvSpPr>
          <p:nvPr>
            <p:ph type="ftr" sz="quarter" idx="11"/>
          </p:nvPr>
        </p:nvSpPr>
        <p:spPr/>
        <p:txBody>
          <a:bodyPr/>
          <a:lstStyle/>
          <a:p>
            <a:r>
              <a:rPr lang="en-US"/>
              <a:t>The Press Around Us</a:t>
            </a:r>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05174" y="1905001"/>
            <a:ext cx="4420751" cy="41148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30806" y="1905001"/>
            <a:ext cx="4420751" cy="41148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r>
              <a:rPr lang="en-US"/>
              <a:t>9-29-2024</a:t>
            </a:r>
            <a:endParaRPr/>
          </a:p>
        </p:txBody>
      </p:sp>
      <p:sp>
        <p:nvSpPr>
          <p:cNvPr id="6" name="Footer Placeholder 5"/>
          <p:cNvSpPr>
            <a:spLocks noGrp="1"/>
          </p:cNvSpPr>
          <p:nvPr>
            <p:ph type="ftr" sz="quarter" idx="11"/>
          </p:nvPr>
        </p:nvSpPr>
        <p:spPr/>
        <p:txBody>
          <a:bodyPr/>
          <a:lstStyle/>
          <a:p>
            <a:r>
              <a:rPr lang="en-US"/>
              <a:t>The Press Around Us</a:t>
            </a:r>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809" y="1905000"/>
            <a:ext cx="4417703" cy="762000"/>
          </a:xfrm>
        </p:spPr>
        <p:txBody>
          <a:bodyPr anchor="ctr">
            <a:noAutofit/>
          </a:bodyPr>
          <a:lstStyle>
            <a:lvl1pPr marL="0" indent="0">
              <a:spcBef>
                <a:spcPts val="0"/>
              </a:spcBef>
              <a:buNone/>
              <a:defRPr sz="1500" b="0" cap="all" spc="150" baseline="0">
                <a:solidFill>
                  <a:schemeClr val="accent1"/>
                </a:solidFill>
              </a:defRPr>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4" name="Content Placeholder 3"/>
          <p:cNvSpPr>
            <a:spLocks noGrp="1"/>
          </p:cNvSpPr>
          <p:nvPr>
            <p:ph sz="half" idx="2"/>
          </p:nvPr>
        </p:nvSpPr>
        <p:spPr>
          <a:xfrm>
            <a:off x="1522809" y="2743201"/>
            <a:ext cx="4417703" cy="32766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51490" y="1905000"/>
            <a:ext cx="4417703" cy="762000"/>
          </a:xfrm>
        </p:spPr>
        <p:txBody>
          <a:bodyPr anchor="ctr">
            <a:noAutofit/>
          </a:bodyPr>
          <a:lstStyle>
            <a:lvl1pPr marL="0" indent="0">
              <a:spcBef>
                <a:spcPts val="0"/>
              </a:spcBef>
              <a:buNone/>
              <a:defRPr sz="1500" b="0" cap="all" spc="150" baseline="0">
                <a:solidFill>
                  <a:schemeClr val="accent1"/>
                </a:solidFill>
              </a:defRPr>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51490" y="2743201"/>
            <a:ext cx="4417703" cy="32766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r>
              <a:rPr lang="en-US"/>
              <a:t>9-29-2024</a:t>
            </a:r>
            <a:endParaRPr/>
          </a:p>
        </p:txBody>
      </p:sp>
      <p:sp>
        <p:nvSpPr>
          <p:cNvPr id="8" name="Footer Placeholder 7"/>
          <p:cNvSpPr>
            <a:spLocks noGrp="1"/>
          </p:cNvSpPr>
          <p:nvPr>
            <p:ph type="ftr" sz="quarter" idx="11"/>
          </p:nvPr>
        </p:nvSpPr>
        <p:spPr/>
        <p:txBody>
          <a:bodyPr/>
          <a:lstStyle/>
          <a:p>
            <a:r>
              <a:rPr lang="en-US"/>
              <a:t>The Press Around Us</a:t>
            </a:r>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r>
              <a:rPr lang="en-US"/>
              <a:t>9-29-2024</a:t>
            </a:r>
            <a:endParaRPr/>
          </a:p>
        </p:txBody>
      </p:sp>
      <p:sp>
        <p:nvSpPr>
          <p:cNvPr id="4" name="Footer Placeholder 3"/>
          <p:cNvSpPr>
            <a:spLocks noGrp="1"/>
          </p:cNvSpPr>
          <p:nvPr>
            <p:ph type="ftr" sz="quarter" idx="11"/>
          </p:nvPr>
        </p:nvSpPr>
        <p:spPr/>
        <p:txBody>
          <a:bodyPr/>
          <a:lstStyle/>
          <a:p>
            <a:r>
              <a:rPr lang="en-US"/>
              <a:t>The Press Around Us</a:t>
            </a:r>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9-29-2024</a:t>
            </a:r>
            <a:endParaRPr/>
          </a:p>
        </p:txBody>
      </p:sp>
      <p:sp>
        <p:nvSpPr>
          <p:cNvPr id="3" name="Footer Placeholder 2"/>
          <p:cNvSpPr>
            <a:spLocks noGrp="1"/>
          </p:cNvSpPr>
          <p:nvPr>
            <p:ph type="ftr" sz="quarter" idx="11"/>
          </p:nvPr>
        </p:nvSpPr>
        <p:spPr/>
        <p:txBody>
          <a:bodyPr/>
          <a:lstStyle/>
          <a:p>
            <a:r>
              <a:rPr lang="en-US"/>
              <a:t>The Press Around Us</a:t>
            </a:r>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880" y="1905000"/>
            <a:ext cx="3597544" cy="2667000"/>
          </a:xfrm>
        </p:spPr>
        <p:txBody>
          <a:bodyPr anchor="b">
            <a:noAutofit/>
          </a:bodyPr>
          <a:lstStyle>
            <a:lvl1pPr algn="l">
              <a:lnSpc>
                <a:spcPct val="90000"/>
              </a:lnSpc>
              <a:defRPr sz="2701" b="0" baseline="0">
                <a:solidFill>
                  <a:schemeClr val="tx1"/>
                </a:solidFill>
              </a:defRPr>
            </a:lvl1pPr>
          </a:lstStyle>
          <a:p>
            <a:r>
              <a:rPr lang="en-US"/>
              <a:t>Click to edit Master title style</a:t>
            </a:r>
            <a:endParaRPr/>
          </a:p>
        </p:txBody>
      </p:sp>
      <p:sp>
        <p:nvSpPr>
          <p:cNvPr id="3" name="Content Placeholder 2"/>
          <p:cNvSpPr>
            <a:spLocks noGrp="1"/>
          </p:cNvSpPr>
          <p:nvPr>
            <p:ph idx="1"/>
          </p:nvPr>
        </p:nvSpPr>
        <p:spPr>
          <a:xfrm>
            <a:off x="4952704" y="685800"/>
            <a:ext cx="6402467" cy="53340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491" y="4648200"/>
            <a:ext cx="3582332" cy="1371600"/>
          </a:xfrm>
        </p:spPr>
        <p:txBody>
          <a:bodyPr>
            <a:normAutofit/>
          </a:bodyPr>
          <a:lstStyle>
            <a:lvl1pPr marL="0" indent="0">
              <a:lnSpc>
                <a:spcPct val="90000"/>
              </a:lnSpc>
              <a:spcBef>
                <a:spcPts val="900"/>
              </a:spcBef>
              <a:buNone/>
              <a:defRPr sz="135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9-29-2024</a:t>
            </a:r>
            <a:endParaRPr/>
          </a:p>
        </p:txBody>
      </p:sp>
      <p:sp>
        <p:nvSpPr>
          <p:cNvPr id="6" name="Footer Placeholder 5"/>
          <p:cNvSpPr>
            <a:spLocks noGrp="1"/>
          </p:cNvSpPr>
          <p:nvPr>
            <p:ph type="ftr" sz="quarter" idx="11"/>
          </p:nvPr>
        </p:nvSpPr>
        <p:spPr/>
        <p:txBody>
          <a:bodyPr/>
          <a:lstStyle/>
          <a:p>
            <a:r>
              <a:rPr lang="en-US"/>
              <a:t>The Press Around Us</a:t>
            </a:r>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952704" y="685800"/>
            <a:ext cx="6402467" cy="5334000"/>
          </a:xfrm>
          <a:solidFill>
            <a:schemeClr val="bg2"/>
          </a:solidFill>
          <a:ln w="76200">
            <a:solidFill>
              <a:schemeClr val="tx1"/>
            </a:solidFill>
            <a:miter lim="800000"/>
          </a:ln>
        </p:spPr>
        <p:txBody>
          <a:bodyPr>
            <a:normAutofit/>
          </a:bodyPr>
          <a:lstStyle>
            <a:lvl1pPr marL="0" indent="0" algn="ctr">
              <a:buNone/>
              <a:defRPr sz="1800"/>
            </a:lvl1pPr>
            <a:lvl2pPr marL="342991" indent="0">
              <a:buNone/>
              <a:defRPr sz="2101"/>
            </a:lvl2pPr>
            <a:lvl3pPr marL="685983" indent="0">
              <a:buNone/>
              <a:defRPr sz="1800"/>
            </a:lvl3pPr>
            <a:lvl4pPr marL="1028974" indent="0">
              <a:buNone/>
              <a:defRPr sz="1500"/>
            </a:lvl4pPr>
            <a:lvl5pPr marL="1371966" indent="0">
              <a:buNone/>
              <a:defRPr sz="1500"/>
            </a:lvl5pPr>
            <a:lvl6pPr marL="1714957" indent="0">
              <a:buNone/>
              <a:defRPr sz="1500"/>
            </a:lvl6pPr>
            <a:lvl7pPr marL="2057949" indent="0">
              <a:buNone/>
              <a:defRPr sz="1500"/>
            </a:lvl7pPr>
            <a:lvl8pPr marL="2400940" indent="0">
              <a:buNone/>
              <a:defRPr sz="1500"/>
            </a:lvl8pPr>
            <a:lvl9pPr marL="2743932" indent="0">
              <a:buNone/>
              <a:defRPr sz="1500"/>
            </a:lvl9pPr>
          </a:lstStyle>
          <a:p>
            <a:r>
              <a:rPr lang="en-US"/>
              <a:t>Click icon to add picture</a:t>
            </a:r>
            <a:endParaRPr/>
          </a:p>
        </p:txBody>
      </p:sp>
      <p:sp>
        <p:nvSpPr>
          <p:cNvPr id="2" name="Title 1"/>
          <p:cNvSpPr>
            <a:spLocks noGrp="1"/>
          </p:cNvSpPr>
          <p:nvPr>
            <p:ph type="title"/>
          </p:nvPr>
        </p:nvSpPr>
        <p:spPr>
          <a:xfrm>
            <a:off x="1055880" y="1905000"/>
            <a:ext cx="3597544" cy="2667000"/>
          </a:xfrm>
        </p:spPr>
        <p:txBody>
          <a:bodyPr anchor="b">
            <a:normAutofit/>
          </a:bodyPr>
          <a:lstStyle>
            <a:lvl1pPr algn="l">
              <a:lnSpc>
                <a:spcPct val="90000"/>
              </a:lnSpc>
              <a:defRPr sz="2701"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491" y="4648200"/>
            <a:ext cx="3582332" cy="1371600"/>
          </a:xfrm>
        </p:spPr>
        <p:txBody>
          <a:bodyPr>
            <a:normAutofit/>
          </a:bodyPr>
          <a:lstStyle>
            <a:lvl1pPr marL="0" indent="0">
              <a:lnSpc>
                <a:spcPct val="90000"/>
              </a:lnSpc>
              <a:spcBef>
                <a:spcPts val="900"/>
              </a:spcBef>
              <a:buNone/>
              <a:defRPr sz="135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9-29-2024</a:t>
            </a:r>
            <a:endParaRPr/>
          </a:p>
        </p:txBody>
      </p:sp>
      <p:sp>
        <p:nvSpPr>
          <p:cNvPr id="6" name="Footer Placeholder 5"/>
          <p:cNvSpPr>
            <a:spLocks noGrp="1"/>
          </p:cNvSpPr>
          <p:nvPr>
            <p:ph type="ftr" sz="quarter" idx="11"/>
          </p:nvPr>
        </p:nvSpPr>
        <p:spPr/>
        <p:txBody>
          <a:bodyPr/>
          <a:lstStyle/>
          <a:p>
            <a:r>
              <a:rPr lang="en-US"/>
              <a:t>The Press Around Us</a:t>
            </a:r>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r>
              <a:rPr lang="en-US"/>
              <a:t>9-29-2024</a:t>
            </a:r>
            <a:endParaRPr/>
          </a:p>
        </p:txBody>
      </p:sp>
      <p:sp>
        <p:nvSpPr>
          <p:cNvPr id="5" name="Footer Placeholder 4"/>
          <p:cNvSpPr>
            <a:spLocks noGrp="1"/>
          </p:cNvSpPr>
          <p:nvPr>
            <p:ph type="ftr" sz="quarter" idx="11"/>
          </p:nvPr>
        </p:nvSpPr>
        <p:spPr/>
        <p:txBody>
          <a:bodyPr/>
          <a:lstStyle/>
          <a:p>
            <a:r>
              <a:rPr lang="en-US"/>
              <a:t>The Press Around Us</a:t>
            </a:r>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795" y="381001"/>
            <a:ext cx="1524397"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810" y="381001"/>
            <a:ext cx="7393324"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r>
              <a:rPr lang="en-US"/>
              <a:t>9-29-2024</a:t>
            </a:r>
            <a:endParaRPr/>
          </a:p>
        </p:txBody>
      </p:sp>
      <p:sp>
        <p:nvSpPr>
          <p:cNvPr id="5" name="Footer Placeholder 4"/>
          <p:cNvSpPr>
            <a:spLocks noGrp="1"/>
          </p:cNvSpPr>
          <p:nvPr>
            <p:ph type="ftr" sz="quarter" idx="11"/>
          </p:nvPr>
        </p:nvSpPr>
        <p:spPr/>
        <p:txBody>
          <a:bodyPr/>
          <a:lstStyle/>
          <a:p>
            <a:r>
              <a:rPr lang="en-US"/>
              <a:t>The Press Around Us</a:t>
            </a:r>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811" y="381000"/>
            <a:ext cx="9146383" cy="1371600"/>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522809" y="1904999"/>
            <a:ext cx="9136771" cy="41148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2"/>
          </p:nvPr>
        </p:nvSpPr>
        <p:spPr>
          <a:xfrm>
            <a:off x="8228566" y="6400800"/>
            <a:ext cx="1449767" cy="276228"/>
          </a:xfrm>
          <a:prstGeom prst="rect">
            <a:avLst/>
          </a:prstGeom>
        </p:spPr>
        <p:txBody>
          <a:bodyPr vert="horz" lIns="91440" tIns="45720" rIns="91440" bIns="45720" rtlCol="0" anchor="ctr"/>
          <a:lstStyle>
            <a:lvl1pPr algn="r">
              <a:defRPr sz="750">
                <a:solidFill>
                  <a:schemeClr val="tx1">
                    <a:tint val="75000"/>
                  </a:schemeClr>
                </a:solidFill>
                <a:latin typeface="Candara" panose="020E0502030303020204" pitchFamily="34" charset="0"/>
              </a:defRPr>
            </a:lvl1pPr>
          </a:lstStyle>
          <a:p>
            <a:r>
              <a:rPr lang="en-US" dirty="0"/>
              <a:t>9-29-2024</a:t>
            </a:r>
          </a:p>
        </p:txBody>
      </p:sp>
      <p:sp>
        <p:nvSpPr>
          <p:cNvPr id="5" name="Footer Placeholder 4"/>
          <p:cNvSpPr>
            <a:spLocks noGrp="1"/>
          </p:cNvSpPr>
          <p:nvPr>
            <p:ph type="ftr" sz="quarter" idx="3"/>
          </p:nvPr>
        </p:nvSpPr>
        <p:spPr>
          <a:xfrm>
            <a:off x="1522809" y="6400800"/>
            <a:ext cx="6554907" cy="276228"/>
          </a:xfrm>
          <a:prstGeom prst="rect">
            <a:avLst/>
          </a:prstGeom>
        </p:spPr>
        <p:txBody>
          <a:bodyPr vert="horz" lIns="91440" tIns="45720" rIns="91440" bIns="45720" rtlCol="0" anchor="ctr"/>
          <a:lstStyle>
            <a:lvl1pPr algn="l">
              <a:defRPr sz="750">
                <a:solidFill>
                  <a:schemeClr val="tx1">
                    <a:tint val="75000"/>
                  </a:schemeClr>
                </a:solidFill>
                <a:latin typeface="Candara" panose="020E0502030303020204" pitchFamily="34" charset="0"/>
              </a:defRPr>
            </a:lvl1pPr>
          </a:lstStyle>
          <a:p>
            <a:r>
              <a:rPr lang="en-US" dirty="0"/>
              <a:t>The Press Around Us</a:t>
            </a:r>
          </a:p>
        </p:txBody>
      </p:sp>
      <p:sp>
        <p:nvSpPr>
          <p:cNvPr id="6" name="Slide Number Placeholder 5"/>
          <p:cNvSpPr>
            <a:spLocks noGrp="1"/>
          </p:cNvSpPr>
          <p:nvPr>
            <p:ph type="sldNum" sz="quarter" idx="4"/>
          </p:nvPr>
        </p:nvSpPr>
        <p:spPr>
          <a:xfrm>
            <a:off x="9830771" y="6400800"/>
            <a:ext cx="838420" cy="276228"/>
          </a:xfrm>
          <a:prstGeom prst="rect">
            <a:avLst/>
          </a:prstGeom>
        </p:spPr>
        <p:txBody>
          <a:bodyPr vert="horz" lIns="91440" tIns="45720" rIns="91440" bIns="45720" rtlCol="0" anchor="ctr"/>
          <a:lstStyle>
            <a:lvl1pPr algn="r">
              <a:defRPr sz="750">
                <a:solidFill>
                  <a:schemeClr val="tx1">
                    <a:tint val="75000"/>
                  </a:schemeClr>
                </a:solidFill>
                <a:latin typeface="Candara" panose="020E0502030303020204" pitchFamily="34" charset="0"/>
              </a:defRPr>
            </a:lvl1pPr>
          </a:lstStyle>
          <a:p>
            <a:fld id="{2A013F82-EE5E-44EE-A61D-E31C6657F26F}" type="slidenum">
              <a:rPr lang="en-US" smtClean="0"/>
              <a:pPr/>
              <a:t>‹#›</a:t>
            </a:fld>
            <a:endParaRPr lang="en-US" dirty="0"/>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685983" rtl="0" eaLnBrk="1" latinLnBrk="0" hangingPunct="1">
        <a:lnSpc>
          <a:spcPct val="90000"/>
        </a:lnSpc>
        <a:spcBef>
          <a:spcPct val="0"/>
        </a:spcBef>
        <a:buNone/>
        <a:defRPr sz="2701" kern="1200" spc="75" baseline="0">
          <a:solidFill>
            <a:schemeClr val="tx1"/>
          </a:solidFill>
          <a:latin typeface="Candara" panose="020E0502030303020204" pitchFamily="34" charset="0"/>
          <a:ea typeface="+mj-ea"/>
          <a:cs typeface="+mj-cs"/>
        </a:defRPr>
      </a:lvl1pPr>
    </p:titleStyle>
    <p:bodyStyle>
      <a:lvl1pPr marL="167923" indent="-167923" algn="l" defTabSz="685983" rtl="0" eaLnBrk="1" latinLnBrk="0" hangingPunct="1">
        <a:lnSpc>
          <a:spcPct val="90000"/>
        </a:lnSpc>
        <a:spcBef>
          <a:spcPts val="1350"/>
        </a:spcBef>
        <a:buClr>
          <a:schemeClr val="accent1"/>
        </a:buClr>
        <a:buSzPct val="100000"/>
        <a:buFont typeface="Arial" pitchFamily="34" charset="0"/>
        <a:buChar char="•"/>
        <a:defRPr sz="1800" kern="1200">
          <a:solidFill>
            <a:schemeClr val="tx1"/>
          </a:solidFill>
          <a:latin typeface="Candara" panose="020E0502030303020204" pitchFamily="34" charset="0"/>
          <a:ea typeface="+mn-ea"/>
          <a:cs typeface="+mn-cs"/>
        </a:defRPr>
      </a:lvl1pPr>
      <a:lvl2pPr marL="347755" indent="-173878" algn="l" defTabSz="685983" rtl="0" eaLnBrk="1" latinLnBrk="0" hangingPunct="1">
        <a:lnSpc>
          <a:spcPct val="90000"/>
        </a:lnSpc>
        <a:spcBef>
          <a:spcPts val="900"/>
        </a:spcBef>
        <a:buClr>
          <a:schemeClr val="accent1"/>
        </a:buClr>
        <a:buSzPct val="100000"/>
        <a:buFont typeface="Arial" pitchFamily="34" charset="0"/>
        <a:buChar char="•"/>
        <a:defRPr sz="1500" kern="1200">
          <a:solidFill>
            <a:schemeClr val="tx1"/>
          </a:solidFill>
          <a:latin typeface="Candara" panose="020E0502030303020204" pitchFamily="34" charset="0"/>
          <a:ea typeface="+mn-ea"/>
          <a:cs typeface="+mn-cs"/>
        </a:defRPr>
      </a:lvl2pPr>
      <a:lvl3pPr marL="512105" indent="-164350" algn="l" defTabSz="685983" rtl="0" eaLnBrk="1" latinLnBrk="0" hangingPunct="1">
        <a:lnSpc>
          <a:spcPct val="90000"/>
        </a:lnSpc>
        <a:spcBef>
          <a:spcPts val="450"/>
        </a:spcBef>
        <a:buClr>
          <a:schemeClr val="accent1"/>
        </a:buClr>
        <a:buSzPct val="100000"/>
        <a:buFont typeface="Arial" pitchFamily="34" charset="0"/>
        <a:buChar char="•"/>
        <a:defRPr sz="1350" kern="1200">
          <a:solidFill>
            <a:schemeClr val="tx1"/>
          </a:solidFill>
          <a:latin typeface="Candara" panose="020E0502030303020204" pitchFamily="34" charset="0"/>
          <a:ea typeface="+mn-ea"/>
          <a:cs typeface="+mn-cs"/>
        </a:defRPr>
      </a:lvl3pPr>
      <a:lvl4pPr marL="643109" indent="-131004" algn="l" defTabSz="685983" rtl="0" eaLnBrk="1" latinLnBrk="0" hangingPunct="1">
        <a:lnSpc>
          <a:spcPct val="90000"/>
        </a:lnSpc>
        <a:spcBef>
          <a:spcPts val="450"/>
        </a:spcBef>
        <a:buClr>
          <a:schemeClr val="accent1"/>
        </a:buClr>
        <a:buSzPct val="100000"/>
        <a:buFont typeface="Arial" pitchFamily="34" charset="0"/>
        <a:buChar char="•"/>
        <a:defRPr sz="1200" kern="1200">
          <a:solidFill>
            <a:schemeClr val="tx1"/>
          </a:solidFill>
          <a:latin typeface="Candara" panose="020E0502030303020204" pitchFamily="34" charset="0"/>
          <a:ea typeface="+mn-ea"/>
          <a:cs typeface="+mn-cs"/>
        </a:defRPr>
      </a:lvl4pPr>
      <a:lvl5pPr marL="772922" indent="-129813" algn="l" defTabSz="685983" rtl="0" eaLnBrk="1" latinLnBrk="0" hangingPunct="1">
        <a:lnSpc>
          <a:spcPct val="90000"/>
        </a:lnSpc>
        <a:spcBef>
          <a:spcPts val="450"/>
        </a:spcBef>
        <a:buClr>
          <a:schemeClr val="accent1"/>
        </a:buClr>
        <a:buSzPct val="100000"/>
        <a:buFont typeface="Arial" pitchFamily="34" charset="0"/>
        <a:buChar char="•"/>
        <a:defRPr sz="1200" kern="1200">
          <a:solidFill>
            <a:schemeClr val="tx1"/>
          </a:solidFill>
          <a:latin typeface="Candara" panose="020E0502030303020204" pitchFamily="34" charset="0"/>
          <a:ea typeface="+mn-ea"/>
          <a:cs typeface="+mn-cs"/>
        </a:defRPr>
      </a:lvl5pPr>
      <a:lvl6pPr marL="905497" indent="-130337" algn="l" defTabSz="685983"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6pPr>
      <a:lvl7pPr marL="1035834" indent="-130337" algn="l" defTabSz="685983"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7pPr>
      <a:lvl8pPr marL="1166171" indent="-130337" algn="l" defTabSz="685983"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8pPr>
      <a:lvl9pPr marL="1296508" indent="-130337" algn="l" defTabSz="685983"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9pPr>
    </p:bodyStyle>
    <p:otherStyle>
      <a:defPPr>
        <a:defRPr/>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image depicts a person stirring a glowing, smoky metal furnace, highlighting the intense heat and focus of the process.&#10;&#10;AI-generated content may be incorrect.">
            <a:extLst>
              <a:ext uri="{FF2B5EF4-FFF2-40B4-BE49-F238E27FC236}">
                <a16:creationId xmlns:a16="http://schemas.microsoft.com/office/drawing/2014/main" id="{37BCD008-9F4E-FDC6-49A1-E584E1AF1429}"/>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a:off x="2971800" y="1143000"/>
            <a:ext cx="9136771" cy="4800600"/>
          </a:xfrm>
          <a:prstGeom prst="rect">
            <a:avLst/>
          </a:prstGeom>
          <a:ln>
            <a:noFill/>
          </a:ln>
          <a:effectLst>
            <a:softEdge rad="112500"/>
          </a:effectLst>
        </p:spPr>
      </p:pic>
      <p:sp>
        <p:nvSpPr>
          <p:cNvPr id="3" name="Title 2"/>
          <p:cNvSpPr>
            <a:spLocks noGrp="1"/>
          </p:cNvSpPr>
          <p:nvPr>
            <p:ph type="title"/>
          </p:nvPr>
        </p:nvSpPr>
        <p:spPr>
          <a:xfrm>
            <a:off x="685800" y="2514600"/>
            <a:ext cx="11191119" cy="4648200"/>
          </a:xfrm>
        </p:spPr>
        <p:txBody>
          <a:bodyPr anchor="b">
            <a:normAutofit fontScale="90000"/>
          </a:bodyPr>
          <a:lstStyle/>
          <a:p>
            <a:r>
              <a:rPr lang="en-US" sz="8000" b="1" dirty="0"/>
              <a:t>The Crucible</a:t>
            </a:r>
            <a:br>
              <a:rPr lang="en-US" sz="6000" dirty="0"/>
            </a:br>
            <a:br>
              <a:rPr lang="en-US" sz="6000" dirty="0"/>
            </a:br>
            <a:r>
              <a:rPr lang="en-US" sz="6000" dirty="0"/>
              <a:t>The Press </a:t>
            </a:r>
            <a:br>
              <a:rPr lang="en-US" sz="6000" dirty="0"/>
            </a:br>
            <a:r>
              <a:rPr lang="en-US" sz="6000" dirty="0"/>
              <a:t>Around Us</a:t>
            </a:r>
            <a:br>
              <a:rPr lang="en-US" sz="6000" dirty="0"/>
            </a:br>
            <a:br>
              <a:rPr lang="en-US" sz="6000" dirty="0"/>
            </a:br>
            <a:r>
              <a:rPr lang="en-US" sz="3100" b="1" dirty="0"/>
              <a:t>Mal. 3:2-3; </a:t>
            </a:r>
            <a:r>
              <a:rPr lang="en-US" sz="2700" b="1" dirty="0"/>
              <a:t>I </a:t>
            </a:r>
            <a:r>
              <a:rPr lang="en-US" sz="3100" b="1" dirty="0"/>
              <a:t>Peter 4:12-13 </a:t>
            </a:r>
            <a:br>
              <a:rPr lang="en-US" sz="2700" dirty="0"/>
            </a:br>
            <a:r>
              <a:rPr lang="en-US" sz="2700" i="1" dirty="0"/>
              <a:t>Beloved, think it not strange concerning </a:t>
            </a:r>
            <a:br>
              <a:rPr lang="en-US" sz="2700" i="1" dirty="0"/>
            </a:br>
            <a:r>
              <a:rPr lang="en-US" sz="2700" i="1" dirty="0"/>
              <a:t>the fiery trial which is to try you, as though </a:t>
            </a:r>
            <a:br>
              <a:rPr lang="en-US" sz="2700" i="1" dirty="0"/>
            </a:br>
            <a:r>
              <a:rPr lang="en-US" sz="2700" i="1" dirty="0"/>
              <a:t>some strange thing happened unto you: </a:t>
            </a:r>
            <a:br>
              <a:rPr lang="en-US" sz="2700" dirty="0"/>
            </a:br>
            <a:br>
              <a:rPr lang="en-US" sz="2700" dirty="0"/>
            </a:br>
            <a:endParaRPr lang="en-US" sz="6000" dirty="0"/>
          </a:p>
        </p:txBody>
      </p:sp>
      <p:sp>
        <p:nvSpPr>
          <p:cNvPr id="18" name="Slide Number Placeholder 5">
            <a:extLst>
              <a:ext uri="{FF2B5EF4-FFF2-40B4-BE49-F238E27FC236}">
                <a16:creationId xmlns:a16="http://schemas.microsoft.com/office/drawing/2014/main" id="{9EF819E1-9C62-1B0C-C671-05E633253620}"/>
              </a:ext>
            </a:extLst>
          </p:cNvPr>
          <p:cNvSpPr>
            <a:spLocks noGrp="1"/>
          </p:cNvSpPr>
          <p:nvPr>
            <p:ph type="sldNum" sz="quarter" idx="12"/>
          </p:nvPr>
        </p:nvSpPr>
        <p:spPr>
          <a:xfrm>
            <a:off x="9830771" y="6400800"/>
            <a:ext cx="838420" cy="276228"/>
          </a:xfrm>
        </p:spPr>
        <p:txBody>
          <a:bodyPr/>
          <a:lstStyle/>
          <a:p>
            <a:pPr>
              <a:spcAft>
                <a:spcPts val="600"/>
              </a:spcAft>
            </a:pPr>
            <a:endParaRPr lang="en-US" dirty="0"/>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3CC6-E9D7-652D-D406-46A0954647F9}"/>
              </a:ext>
            </a:extLst>
          </p:cNvPr>
          <p:cNvSpPr>
            <a:spLocks noGrp="1"/>
          </p:cNvSpPr>
          <p:nvPr>
            <p:ph type="title"/>
          </p:nvPr>
        </p:nvSpPr>
        <p:spPr>
          <a:xfrm>
            <a:off x="228600" y="-776986"/>
            <a:ext cx="10933651" cy="1873887"/>
          </a:xfrm>
        </p:spPr>
        <p:txBody>
          <a:bodyPr>
            <a:normAutofit/>
          </a:bodyPr>
          <a:lstStyle/>
          <a:p>
            <a:r>
              <a:rPr lang="en-US" sz="5400" dirty="0">
                <a:solidFill>
                  <a:srgbClr val="00B0F0"/>
                </a:solidFill>
              </a:rPr>
              <a:t>Birthdays &amp; Anniversaries &amp; Events</a:t>
            </a:r>
          </a:p>
        </p:txBody>
      </p:sp>
      <p:sp>
        <p:nvSpPr>
          <p:cNvPr id="3" name="Content Placeholder 2">
            <a:extLst>
              <a:ext uri="{FF2B5EF4-FFF2-40B4-BE49-F238E27FC236}">
                <a16:creationId xmlns:a16="http://schemas.microsoft.com/office/drawing/2014/main" id="{FC42EBA7-FE7B-BA8B-9698-EB2927EE257A}"/>
              </a:ext>
            </a:extLst>
          </p:cNvPr>
          <p:cNvSpPr>
            <a:spLocks noGrp="1"/>
          </p:cNvSpPr>
          <p:nvPr>
            <p:ph idx="1"/>
          </p:nvPr>
        </p:nvSpPr>
        <p:spPr>
          <a:xfrm>
            <a:off x="620038" y="1014607"/>
            <a:ext cx="10657562" cy="5623303"/>
          </a:xfrm>
        </p:spPr>
        <p:txBody>
          <a:bodyPr>
            <a:normAutofit/>
          </a:bodyPr>
          <a:lstStyle/>
          <a:p>
            <a:endParaRPr lang="en-US" sz="1200" dirty="0"/>
          </a:p>
          <a:p>
            <a:r>
              <a:rPr lang="en-US" sz="3600" dirty="0"/>
              <a:t>Nov. 1</a:t>
            </a:r>
            <a:r>
              <a:rPr lang="en-US" sz="3600" baseline="30000" dirty="0"/>
              <a:t>st</a:t>
            </a:r>
            <a:r>
              <a:rPr lang="en-US" sz="3600" dirty="0"/>
              <a:t> Hunter &amp; Caroline McIntosh</a:t>
            </a:r>
          </a:p>
          <a:p>
            <a:r>
              <a:rPr lang="en-US" sz="3600" dirty="0"/>
              <a:t>Nov. 2</a:t>
            </a:r>
            <a:r>
              <a:rPr lang="en-US" sz="3600" baseline="30000" dirty="0"/>
              <a:t>nd</a:t>
            </a:r>
            <a:r>
              <a:rPr lang="en-US" sz="3600" dirty="0"/>
              <a:t> Jonah Cross</a:t>
            </a:r>
          </a:p>
          <a:p>
            <a:r>
              <a:rPr lang="en-US" sz="3600" dirty="0"/>
              <a:t>Nov. 5</a:t>
            </a:r>
            <a:r>
              <a:rPr lang="en-US" sz="3600" baseline="30000" dirty="0"/>
              <a:t>th</a:t>
            </a:r>
            <a:r>
              <a:rPr lang="en-US" sz="3600" dirty="0"/>
              <a:t> Ben Pritchard, Pierce Jackson</a:t>
            </a:r>
          </a:p>
          <a:p>
            <a:r>
              <a:rPr lang="en-US" sz="3600" dirty="0"/>
              <a:t>Nov. 7</a:t>
            </a:r>
            <a:r>
              <a:rPr lang="en-US" sz="3600" baseline="30000" dirty="0"/>
              <a:t>th</a:t>
            </a:r>
            <a:r>
              <a:rPr lang="en-US" sz="3600" dirty="0"/>
              <a:t> Amber McCall, </a:t>
            </a:r>
          </a:p>
          <a:p>
            <a:pPr lvl="1"/>
            <a:r>
              <a:rPr lang="en-US" sz="3600" dirty="0"/>
              <a:t>         David &amp; Karen </a:t>
            </a:r>
            <a:r>
              <a:rPr lang="en-US" sz="3600" dirty="0" err="1"/>
              <a:t>Mourglea</a:t>
            </a:r>
            <a:endParaRPr lang="en-US" sz="3600" dirty="0"/>
          </a:p>
          <a:p>
            <a:endParaRPr lang="en-US" sz="3600" dirty="0"/>
          </a:p>
          <a:p>
            <a:r>
              <a:rPr lang="en-US" sz="3600" dirty="0"/>
              <a:t>Dec. 19</a:t>
            </a:r>
            <a:r>
              <a:rPr lang="en-US" sz="3600" baseline="30000" dirty="0"/>
              <a:t>th</a:t>
            </a:r>
            <a:r>
              <a:rPr lang="en-US" sz="3600" dirty="0"/>
              <a:t> Annual Dinner </a:t>
            </a:r>
          </a:p>
        </p:txBody>
      </p:sp>
      <p:sp>
        <p:nvSpPr>
          <p:cNvPr id="4" name="Date Placeholder 3">
            <a:extLst>
              <a:ext uri="{FF2B5EF4-FFF2-40B4-BE49-F238E27FC236}">
                <a16:creationId xmlns:a16="http://schemas.microsoft.com/office/drawing/2014/main" id="{82A59F1E-2BFF-F410-2B7B-EFEDE7A83C8C}"/>
              </a:ext>
            </a:extLst>
          </p:cNvPr>
          <p:cNvSpPr>
            <a:spLocks noGrp="1"/>
          </p:cNvSpPr>
          <p:nvPr>
            <p:ph type="dt" sz="half" idx="10"/>
          </p:nvPr>
        </p:nvSpPr>
        <p:spPr/>
        <p:txBody>
          <a:bodyPr/>
          <a:lstStyle/>
          <a:p>
            <a:r>
              <a:rPr lang="en-US"/>
              <a:t>10-18_2026</a:t>
            </a:r>
            <a:endParaRPr lang="en-US" dirty="0"/>
          </a:p>
        </p:txBody>
      </p:sp>
      <p:sp>
        <p:nvSpPr>
          <p:cNvPr id="5" name="Footer Placeholder 4">
            <a:extLst>
              <a:ext uri="{FF2B5EF4-FFF2-40B4-BE49-F238E27FC236}">
                <a16:creationId xmlns:a16="http://schemas.microsoft.com/office/drawing/2014/main" id="{93DF76C5-632D-BD82-569E-C4C38072A335}"/>
              </a:ext>
            </a:extLst>
          </p:cNvPr>
          <p:cNvSpPr>
            <a:spLocks noGrp="1"/>
          </p:cNvSpPr>
          <p:nvPr>
            <p:ph type="ftr" sz="quarter" idx="11"/>
          </p:nvPr>
        </p:nvSpPr>
        <p:spPr/>
        <p:txBody>
          <a:bodyPr/>
          <a:lstStyle/>
          <a:p>
            <a:r>
              <a:rPr lang="en-US"/>
              <a:t>The Ascending Order 2</a:t>
            </a:r>
            <a:endParaRPr lang="en-US" dirty="0"/>
          </a:p>
        </p:txBody>
      </p:sp>
      <p:sp>
        <p:nvSpPr>
          <p:cNvPr id="6" name="Slide Number Placeholder 5">
            <a:extLst>
              <a:ext uri="{FF2B5EF4-FFF2-40B4-BE49-F238E27FC236}">
                <a16:creationId xmlns:a16="http://schemas.microsoft.com/office/drawing/2014/main" id="{9164CA52-D6D3-F0B8-3DA1-7E4A60040C30}"/>
              </a:ext>
            </a:extLst>
          </p:cNvPr>
          <p:cNvSpPr>
            <a:spLocks noGrp="1"/>
          </p:cNvSpPr>
          <p:nvPr>
            <p:ph type="sldNum" sz="quarter" idx="12"/>
          </p:nvPr>
        </p:nvSpPr>
        <p:spPr/>
        <p:txBody>
          <a:bodyPr/>
          <a:lstStyle/>
          <a:p>
            <a:fld id="{4FAB73BC-B049-4115-A692-8D63A059BFB8}" type="slidenum">
              <a:rPr lang="en-US" smtClean="0"/>
              <a:t>2</a:t>
            </a:fld>
            <a:endParaRPr lang="en-US" dirty="0"/>
          </a:p>
        </p:txBody>
      </p:sp>
      <p:pic>
        <p:nvPicPr>
          <p:cNvPr id="7" name="Generated celebration image" descr="AI-generated birthday cake, gifts and blue and gold balloons on a black background."/>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201975" y="1122898"/>
            <a:ext cx="3823401" cy="5735102"/>
          </a:xfrm>
          <a:prstGeom prst="rect">
            <a:avLst/>
          </a:prstGeom>
          <a:ln>
            <a:noFill/>
          </a:ln>
          <a:effectLst>
            <a:softEdge rad="112500"/>
          </a:effectLst>
        </p:spPr>
      </p:pic>
    </p:spTree>
    <p:extLst>
      <p:ext uri="{BB962C8B-B14F-4D97-AF65-F5344CB8AC3E}">
        <p14:creationId xmlns:p14="http://schemas.microsoft.com/office/powerpoint/2010/main" val="405687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7F08884-E497-0D52-3C32-C006B1959DAE}"/>
              </a:ext>
            </a:extLst>
          </p:cNvPr>
          <p:cNvSpPr>
            <a:spLocks noGrp="1"/>
          </p:cNvSpPr>
          <p:nvPr>
            <p:ph type="dt" sz="half" idx="10"/>
          </p:nvPr>
        </p:nvSpPr>
        <p:spPr/>
        <p:txBody>
          <a:bodyPr/>
          <a:lstStyle/>
          <a:p>
            <a:r>
              <a:rPr lang="en-US"/>
              <a:t>9-29-2024</a:t>
            </a:r>
          </a:p>
        </p:txBody>
      </p:sp>
      <p:sp>
        <p:nvSpPr>
          <p:cNvPr id="5" name="Footer Placeholder 4">
            <a:extLst>
              <a:ext uri="{FF2B5EF4-FFF2-40B4-BE49-F238E27FC236}">
                <a16:creationId xmlns:a16="http://schemas.microsoft.com/office/drawing/2014/main" id="{D571931C-AF6B-A200-6334-781B623F7A48}"/>
              </a:ext>
            </a:extLst>
          </p:cNvPr>
          <p:cNvSpPr>
            <a:spLocks noGrp="1"/>
          </p:cNvSpPr>
          <p:nvPr>
            <p:ph type="ftr" sz="quarter" idx="11"/>
          </p:nvPr>
        </p:nvSpPr>
        <p:spPr/>
        <p:txBody>
          <a:bodyPr/>
          <a:lstStyle/>
          <a:p>
            <a:r>
              <a:rPr lang="en-US"/>
              <a:t>The Press Around Us</a:t>
            </a:r>
          </a:p>
        </p:txBody>
      </p:sp>
      <p:sp>
        <p:nvSpPr>
          <p:cNvPr id="6" name="Slide Number Placeholder 5">
            <a:extLst>
              <a:ext uri="{FF2B5EF4-FFF2-40B4-BE49-F238E27FC236}">
                <a16:creationId xmlns:a16="http://schemas.microsoft.com/office/drawing/2014/main" id="{2D6095AB-74D5-1A7A-F369-05367299BF26}"/>
              </a:ext>
            </a:extLst>
          </p:cNvPr>
          <p:cNvSpPr>
            <a:spLocks noGrp="1"/>
          </p:cNvSpPr>
          <p:nvPr>
            <p:ph type="sldNum" sz="quarter" idx="12"/>
          </p:nvPr>
        </p:nvSpPr>
        <p:spPr/>
        <p:txBody>
          <a:bodyPr/>
          <a:lstStyle/>
          <a:p>
            <a:fld id="{2A013F82-EE5E-44EE-A61D-E31C6657F26F}" type="slidenum">
              <a:rPr lang="en-US" smtClean="0"/>
              <a:t>3</a:t>
            </a:fld>
            <a:endParaRPr lang="en-US"/>
          </a:p>
        </p:txBody>
      </p:sp>
      <p:pic>
        <p:nvPicPr>
          <p:cNvPr id="7" name="WhatsApp Video 2026-10-31 at 7.15.05 PM">
            <a:hlinkClick r:id="" action="ppaction://media"/>
            <a:extLst>
              <a:ext uri="{FF2B5EF4-FFF2-40B4-BE49-F238E27FC236}">
                <a16:creationId xmlns:a16="http://schemas.microsoft.com/office/drawing/2014/main" id="{82C1F1C8-E332-5E29-754D-BE2864D3C81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05200" y="32657"/>
            <a:ext cx="3635375" cy="6324600"/>
          </a:xfrm>
          <a:prstGeom prst="rect">
            <a:avLst/>
          </a:prstGeom>
        </p:spPr>
      </p:pic>
    </p:spTree>
    <p:extLst>
      <p:ext uri="{BB962C8B-B14F-4D97-AF65-F5344CB8AC3E}">
        <p14:creationId xmlns:p14="http://schemas.microsoft.com/office/powerpoint/2010/main" val="1626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842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0DF7B-4540-2A6F-489B-B5E5B9C89DA7}"/>
            </a:ext>
          </a:extLst>
        </p:cNvPr>
        <p:cNvGrpSpPr/>
        <p:nvPr/>
      </p:nvGrpSpPr>
      <p:grpSpPr>
        <a:xfrm>
          <a:off x="0" y="0"/>
          <a:ext cx="0" cy="0"/>
          <a:chOff x="0" y="0"/>
          <a:chExt cx="0" cy="0"/>
        </a:xfrm>
      </p:grpSpPr>
      <p:pic>
        <p:nvPicPr>
          <p:cNvPr id="5" name="Picture 4" descr="The image depicts a person stirring a glowing, smoky metal furnace, highlighting the intense heat and focus of the process.&#10;&#10;AI-generated content may be incorrect.">
            <a:extLst>
              <a:ext uri="{FF2B5EF4-FFF2-40B4-BE49-F238E27FC236}">
                <a16:creationId xmlns:a16="http://schemas.microsoft.com/office/drawing/2014/main" id="{1051E319-AE76-C9D2-759C-5DADC4EC5B77}"/>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a:off x="2971800" y="1143000"/>
            <a:ext cx="9136771" cy="4800600"/>
          </a:xfrm>
          <a:prstGeom prst="rect">
            <a:avLst/>
          </a:prstGeom>
          <a:ln>
            <a:noFill/>
          </a:ln>
          <a:effectLst>
            <a:softEdge rad="112500"/>
          </a:effectLst>
        </p:spPr>
      </p:pic>
      <p:sp>
        <p:nvSpPr>
          <p:cNvPr id="3" name="Title 2">
            <a:extLst>
              <a:ext uri="{FF2B5EF4-FFF2-40B4-BE49-F238E27FC236}">
                <a16:creationId xmlns:a16="http://schemas.microsoft.com/office/drawing/2014/main" id="{2CD9FE0A-1AA9-C2AA-3CF8-5325EBBAE417}"/>
              </a:ext>
            </a:extLst>
          </p:cNvPr>
          <p:cNvSpPr>
            <a:spLocks noGrp="1"/>
          </p:cNvSpPr>
          <p:nvPr>
            <p:ph type="title"/>
          </p:nvPr>
        </p:nvSpPr>
        <p:spPr>
          <a:xfrm>
            <a:off x="685800" y="2514600"/>
            <a:ext cx="11191119" cy="4648200"/>
          </a:xfrm>
        </p:spPr>
        <p:txBody>
          <a:bodyPr anchor="b">
            <a:normAutofit fontScale="90000"/>
          </a:bodyPr>
          <a:lstStyle/>
          <a:p>
            <a:r>
              <a:rPr lang="en-US" sz="8000" b="1" dirty="0"/>
              <a:t>The Crucible</a:t>
            </a:r>
            <a:br>
              <a:rPr lang="en-US" sz="6000" dirty="0"/>
            </a:br>
            <a:br>
              <a:rPr lang="en-US" sz="6000" dirty="0"/>
            </a:br>
            <a:r>
              <a:rPr lang="en-US" sz="6000" dirty="0"/>
              <a:t>The Press </a:t>
            </a:r>
            <a:br>
              <a:rPr lang="en-US" sz="6000" dirty="0"/>
            </a:br>
            <a:r>
              <a:rPr lang="en-US" sz="6000" dirty="0"/>
              <a:t>Around Us</a:t>
            </a:r>
            <a:br>
              <a:rPr lang="en-US" sz="6000" dirty="0"/>
            </a:br>
            <a:br>
              <a:rPr lang="en-US" sz="6000" dirty="0"/>
            </a:br>
            <a:r>
              <a:rPr lang="en-US" sz="3100" b="1" dirty="0"/>
              <a:t>Mal. 3:2-3; </a:t>
            </a:r>
            <a:r>
              <a:rPr lang="en-US" sz="2700" b="1" dirty="0"/>
              <a:t>I </a:t>
            </a:r>
            <a:r>
              <a:rPr lang="en-US" sz="3100" b="1" dirty="0"/>
              <a:t>Peter 4:12-13 </a:t>
            </a:r>
            <a:br>
              <a:rPr lang="en-US" sz="2700" dirty="0"/>
            </a:br>
            <a:r>
              <a:rPr lang="en-US" sz="2700" i="1" dirty="0"/>
              <a:t>Beloved, think it not strange concerning </a:t>
            </a:r>
            <a:br>
              <a:rPr lang="en-US" sz="2700" i="1" dirty="0"/>
            </a:br>
            <a:r>
              <a:rPr lang="en-US" sz="2700" i="1" dirty="0"/>
              <a:t>the fiery trial which is to try you, as though </a:t>
            </a:r>
            <a:br>
              <a:rPr lang="en-US" sz="2700" i="1" dirty="0"/>
            </a:br>
            <a:r>
              <a:rPr lang="en-US" sz="2700" i="1" dirty="0"/>
              <a:t>some strange thing happened unto you: </a:t>
            </a:r>
            <a:br>
              <a:rPr lang="en-US" sz="2700" dirty="0"/>
            </a:br>
            <a:br>
              <a:rPr lang="en-US" sz="2700" dirty="0"/>
            </a:br>
            <a:endParaRPr lang="en-US" sz="6000" dirty="0"/>
          </a:p>
        </p:txBody>
      </p:sp>
      <p:sp>
        <p:nvSpPr>
          <p:cNvPr id="18" name="Slide Number Placeholder 5">
            <a:extLst>
              <a:ext uri="{FF2B5EF4-FFF2-40B4-BE49-F238E27FC236}">
                <a16:creationId xmlns:a16="http://schemas.microsoft.com/office/drawing/2014/main" id="{9EDED7F9-C47C-A202-2577-B1C2F43A8FBA}"/>
              </a:ext>
            </a:extLst>
          </p:cNvPr>
          <p:cNvSpPr>
            <a:spLocks noGrp="1"/>
          </p:cNvSpPr>
          <p:nvPr>
            <p:ph type="sldNum" sz="quarter" idx="12"/>
          </p:nvPr>
        </p:nvSpPr>
        <p:spPr>
          <a:xfrm>
            <a:off x="9830771" y="6400800"/>
            <a:ext cx="838420" cy="276228"/>
          </a:xfrm>
        </p:spPr>
        <p:txBody>
          <a:bodyPr/>
          <a:lstStyle/>
          <a:p>
            <a:pPr>
              <a:spcAft>
                <a:spcPts val="600"/>
              </a:spcAft>
            </a:pPr>
            <a:endParaRPr lang="en-US" dirty="0"/>
          </a:p>
        </p:txBody>
      </p:sp>
    </p:spTree>
    <p:extLst>
      <p:ext uri="{BB962C8B-B14F-4D97-AF65-F5344CB8AC3E}">
        <p14:creationId xmlns:p14="http://schemas.microsoft.com/office/powerpoint/2010/main" val="30717547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E21A8E-6ABA-4120-B071-BBF90A778963}"/>
              </a:ext>
            </a:extLst>
          </p:cNvPr>
          <p:cNvSpPr>
            <a:spLocks noGrp="1"/>
          </p:cNvSpPr>
          <p:nvPr>
            <p:ph type="dt" sz="half" idx="10"/>
          </p:nvPr>
        </p:nvSpPr>
        <p:spPr/>
        <p:txBody>
          <a:bodyPr/>
          <a:lstStyle/>
          <a:p>
            <a:r>
              <a:rPr lang="en-US"/>
              <a:t>9-29-2024</a:t>
            </a:r>
          </a:p>
        </p:txBody>
      </p:sp>
      <p:sp>
        <p:nvSpPr>
          <p:cNvPr id="5" name="Footer Placeholder 4">
            <a:extLst>
              <a:ext uri="{FF2B5EF4-FFF2-40B4-BE49-F238E27FC236}">
                <a16:creationId xmlns:a16="http://schemas.microsoft.com/office/drawing/2014/main" id="{7078B25E-96C3-44DB-8DC0-42F450DBB18B}"/>
              </a:ext>
            </a:extLst>
          </p:cNvPr>
          <p:cNvSpPr>
            <a:spLocks noGrp="1"/>
          </p:cNvSpPr>
          <p:nvPr>
            <p:ph type="ftr" sz="quarter" idx="11"/>
          </p:nvPr>
        </p:nvSpPr>
        <p:spPr/>
        <p:txBody>
          <a:bodyPr/>
          <a:lstStyle/>
          <a:p>
            <a:r>
              <a:rPr lang="en-US"/>
              <a:t>The Press Around Us</a:t>
            </a:r>
          </a:p>
        </p:txBody>
      </p:sp>
      <p:sp>
        <p:nvSpPr>
          <p:cNvPr id="6" name="Slide Number Placeholder 5">
            <a:extLst>
              <a:ext uri="{FF2B5EF4-FFF2-40B4-BE49-F238E27FC236}">
                <a16:creationId xmlns:a16="http://schemas.microsoft.com/office/drawing/2014/main" id="{19CE1DE8-9D6A-4628-8A42-AE79E9DC3736}"/>
              </a:ext>
            </a:extLst>
          </p:cNvPr>
          <p:cNvSpPr>
            <a:spLocks noGrp="1"/>
          </p:cNvSpPr>
          <p:nvPr>
            <p:ph type="sldNum" sz="quarter" idx="12"/>
          </p:nvPr>
        </p:nvSpPr>
        <p:spPr/>
        <p:txBody>
          <a:bodyPr/>
          <a:lstStyle/>
          <a:p>
            <a:fld id="{2A013F82-EE5E-44EE-A61D-E31C6657F26F}" type="slidenum">
              <a:rPr lang="en-US" smtClean="0"/>
              <a:t>5</a:t>
            </a:fld>
            <a:endParaRPr lang="en-US"/>
          </a:p>
        </p:txBody>
      </p:sp>
      <p:sp>
        <p:nvSpPr>
          <p:cNvPr id="10" name="TextBox 9">
            <a:extLst>
              <a:ext uri="{FF2B5EF4-FFF2-40B4-BE49-F238E27FC236}">
                <a16:creationId xmlns:a16="http://schemas.microsoft.com/office/drawing/2014/main" id="{B93CBE50-1661-41CF-9C38-08F13072C3C0}"/>
              </a:ext>
            </a:extLst>
          </p:cNvPr>
          <p:cNvSpPr txBox="1"/>
          <p:nvPr/>
        </p:nvSpPr>
        <p:spPr>
          <a:xfrm>
            <a:off x="228600" y="180973"/>
            <a:ext cx="11811000" cy="4955203"/>
          </a:xfrm>
          <a:prstGeom prst="rect">
            <a:avLst/>
          </a:prstGeom>
          <a:noFill/>
        </p:spPr>
        <p:txBody>
          <a:bodyPr wrap="square">
            <a:spAutoFit/>
          </a:bodyPr>
          <a:lstStyle/>
          <a:p>
            <a:r>
              <a:rPr lang="en-US" sz="4800" b="1" dirty="0">
                <a:latin typeface="Candara" panose="020E0502030303020204" pitchFamily="34" charset="0"/>
              </a:rPr>
              <a:t>LETTING.OFF.THE.PRESSURE</a:t>
            </a:r>
            <a:endParaRPr lang="en-US" sz="4000" b="1" dirty="0">
              <a:latin typeface="Candara" panose="020E0502030303020204" pitchFamily="34" charset="0"/>
            </a:endParaRPr>
          </a:p>
          <a:p>
            <a:r>
              <a:rPr lang="en-US" sz="4000" dirty="0">
                <a:latin typeface="Candara" panose="020E0502030303020204" pitchFamily="34" charset="0"/>
              </a:rPr>
              <a:t>	17  I want to take a text tonight that comes to my mind on the subject of "Letting Off The Pressure." I thought that would be very appropriate.</a:t>
            </a:r>
          </a:p>
          <a:p>
            <a:r>
              <a:rPr lang="en-US" sz="4000" dirty="0">
                <a:latin typeface="Candara" panose="020E0502030303020204" pitchFamily="34" charset="0"/>
              </a:rPr>
              <a:t>	There's so much pressure everywhere. Everybody seems to be under a pressure. What's the matter? Everything... it's a day of pressure.</a:t>
            </a:r>
          </a:p>
          <a:p>
            <a:pPr algn="r"/>
            <a:r>
              <a:rPr lang="en-US" sz="2800" dirty="0">
                <a:latin typeface="Candara" panose="020E0502030303020204" pitchFamily="34" charset="0"/>
              </a:rPr>
              <a:t>62-0518</a:t>
            </a:r>
          </a:p>
        </p:txBody>
      </p:sp>
    </p:spTree>
    <p:extLst>
      <p:ext uri="{BB962C8B-B14F-4D97-AF65-F5344CB8AC3E}">
        <p14:creationId xmlns:p14="http://schemas.microsoft.com/office/powerpoint/2010/main" val="2110305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C7EBD1-1A2F-4B1D-B842-214EF6034A84}" type="datetime1">
              <a:rPr lang="en-US" smtClean="0"/>
              <a:t>11/1/2026</a:t>
            </a:fld>
            <a:endParaRPr lang="en-US"/>
          </a:p>
        </p:txBody>
      </p:sp>
      <p:sp>
        <p:nvSpPr>
          <p:cNvPr id="3" name="Footer Placeholder 2"/>
          <p:cNvSpPr>
            <a:spLocks noGrp="1"/>
          </p:cNvSpPr>
          <p:nvPr>
            <p:ph type="ftr" sz="quarter" idx="11"/>
          </p:nvPr>
        </p:nvSpPr>
        <p:spPr/>
        <p:txBody>
          <a:bodyPr/>
          <a:lstStyle/>
          <a:p>
            <a:r>
              <a:rPr lang="en-US"/>
              <a:t>The Press Around Us 2</a:t>
            </a:r>
          </a:p>
        </p:txBody>
      </p:sp>
      <p:sp>
        <p:nvSpPr>
          <p:cNvPr id="4" name="Slide Number Placeholder 3"/>
          <p:cNvSpPr>
            <a:spLocks noGrp="1"/>
          </p:cNvSpPr>
          <p:nvPr>
            <p:ph type="sldNum" sz="quarter" idx="12"/>
          </p:nvPr>
        </p:nvSpPr>
        <p:spPr/>
        <p:txBody>
          <a:bodyPr/>
          <a:lstStyle/>
          <a:p>
            <a:fld id="{C2BF1E84-A84F-4D0C-80C6-C48842CA343E}" type="slidenum">
              <a:rPr lang="en-US" smtClean="0"/>
              <a:pPr/>
              <a:t>6</a:t>
            </a:fld>
            <a:endParaRPr lang="en-US"/>
          </a:p>
        </p:txBody>
      </p:sp>
      <p:sp>
        <p:nvSpPr>
          <p:cNvPr id="5" name="TextBox 4"/>
          <p:cNvSpPr txBox="1"/>
          <p:nvPr/>
        </p:nvSpPr>
        <p:spPr>
          <a:xfrm>
            <a:off x="381000" y="152400"/>
            <a:ext cx="11506200" cy="6524863"/>
          </a:xfrm>
          <a:prstGeom prst="rect">
            <a:avLst/>
          </a:prstGeom>
          <a:solidFill>
            <a:schemeClr val="bg1"/>
          </a:solidFill>
        </p:spPr>
        <p:txBody>
          <a:bodyPr wrap="square" rtlCol="0">
            <a:spAutoFit/>
          </a:bodyPr>
          <a:lstStyle/>
          <a:p>
            <a:r>
              <a:rPr lang="en-US" sz="5400" b="1" dirty="0">
                <a:solidFill>
                  <a:srgbClr val="FFFF00"/>
                </a:solidFill>
                <a:latin typeface="Candara" panose="020E0502030303020204" pitchFamily="34" charset="0"/>
              </a:rPr>
              <a:t>At the End of the Ages:</a:t>
            </a:r>
          </a:p>
          <a:p>
            <a:r>
              <a:rPr lang="en-US" sz="3600" dirty="0">
                <a:latin typeface="Candara" panose="020E0502030303020204" pitchFamily="34" charset="0"/>
              </a:rPr>
              <a:t>	Rev. 2 &amp; 3, (Candlesticks) </a:t>
            </a:r>
          </a:p>
          <a:p>
            <a:r>
              <a:rPr lang="en-US" sz="3600" dirty="0">
                <a:latin typeface="Candara" panose="020E0502030303020204" pitchFamily="34" charset="0"/>
              </a:rPr>
              <a:t>	A Distinct Change that takes place.</a:t>
            </a:r>
          </a:p>
          <a:p>
            <a:pPr marL="342900" indent="-342900">
              <a:buAutoNum type="arabicPeriod"/>
            </a:pPr>
            <a:endParaRPr lang="en-US" sz="3600" dirty="0">
              <a:latin typeface="Candara" panose="020E0502030303020204" pitchFamily="34" charset="0"/>
            </a:endParaRPr>
          </a:p>
          <a:p>
            <a:pPr marL="342900" indent="-342900">
              <a:buAutoNum type="arabicPeriod"/>
            </a:pPr>
            <a:r>
              <a:rPr lang="en-US" sz="3600" dirty="0">
                <a:latin typeface="Candara" panose="020E0502030303020204" pitchFamily="34" charset="0"/>
              </a:rPr>
              <a:t> The Church goes into Apostasy (Laodicean Darkness). A judgment cycle begins; </a:t>
            </a:r>
          </a:p>
          <a:p>
            <a:pPr marL="342900" indent="-342900">
              <a:buAutoNum type="arabicPeriod"/>
            </a:pPr>
            <a:r>
              <a:rPr lang="en-US" sz="3600" dirty="0">
                <a:latin typeface="Candara" panose="020E0502030303020204" pitchFamily="34" charset="0"/>
              </a:rPr>
              <a:t> The Bride enters into what is identified as the “Bride Age.” (Rapture Cycle Begins);</a:t>
            </a:r>
          </a:p>
          <a:p>
            <a:pPr marL="342900" indent="-342900">
              <a:buAutoNum type="arabicPeriod"/>
            </a:pPr>
            <a:r>
              <a:rPr lang="en-US" sz="3600" dirty="0">
                <a:latin typeface="Candara" panose="020E0502030303020204" pitchFamily="34" charset="0"/>
              </a:rPr>
              <a:t>The Cycle of Restoration of Israel Begins;</a:t>
            </a:r>
          </a:p>
          <a:p>
            <a:pPr marL="342900" indent="-342900">
              <a:buAutoNum type="arabicPeriod"/>
            </a:pPr>
            <a:r>
              <a:rPr lang="en-US" sz="3600" dirty="0">
                <a:latin typeface="Candara" panose="020E0502030303020204" pitchFamily="34" charset="0"/>
              </a:rPr>
              <a:t> The Antichrist Begins to Rise.</a:t>
            </a:r>
          </a:p>
          <a:p>
            <a:pPr marL="342900" indent="-342900">
              <a:buAutoNum type="arabicPeriod"/>
            </a:pPr>
            <a:endParaRPr lang="en-US" sz="4000" dirty="0">
              <a:latin typeface="Candara" panose="020E0502030303020204" pitchFamily="34" charset="0"/>
            </a:endParaRPr>
          </a:p>
        </p:txBody>
      </p:sp>
    </p:spTree>
    <p:extLst>
      <p:ext uri="{BB962C8B-B14F-4D97-AF65-F5344CB8AC3E}">
        <p14:creationId xmlns:p14="http://schemas.microsoft.com/office/powerpoint/2010/main" val="35572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dissolve">
                                      <p:cBhvr>
                                        <p:cTn id="7" dur="500"/>
                                        <p:tgtEl>
                                          <p:spTgt spid="5">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6" end="6"/>
                                            </p:txEl>
                                          </p:spTgt>
                                        </p:tgtEl>
                                        <p:attrNameLst>
                                          <p:attrName>style.visibility</p:attrName>
                                        </p:attrNameLst>
                                      </p:cBhvr>
                                      <p:to>
                                        <p:strVal val="visible"/>
                                      </p:to>
                                    </p:set>
                                    <p:animEffect transition="in" filter="dissolve">
                                      <p:cBhvr>
                                        <p:cTn id="12" dur="500"/>
                                        <p:tgtEl>
                                          <p:spTgt spid="5">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Effect transition="in" filter="dissolve">
                                      <p:cBhvr>
                                        <p:cTn id="1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551186-930F-A044-78D1-2058FDED4F13}"/>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028E2A24-208C-5479-7DB3-401252335465}"/>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3A9A8441-F5D1-7BDC-031D-046B33AFE398}"/>
              </a:ext>
            </a:extLst>
          </p:cNvPr>
          <p:cNvSpPr>
            <a:spLocks noGrp="1"/>
          </p:cNvSpPr>
          <p:nvPr>
            <p:ph type="sldNum" sz="quarter" idx="12"/>
          </p:nvPr>
        </p:nvSpPr>
        <p:spPr/>
        <p:txBody>
          <a:bodyPr/>
          <a:lstStyle/>
          <a:p>
            <a:fld id="{2A013F82-EE5E-44EE-A61D-E31C6657F26F}" type="slidenum">
              <a:rPr lang="en-US" smtClean="0"/>
              <a:t>7</a:t>
            </a:fld>
            <a:endParaRPr lang="en-US"/>
          </a:p>
        </p:txBody>
      </p:sp>
      <p:sp>
        <p:nvSpPr>
          <p:cNvPr id="6" name="TextBox 5">
            <a:extLst>
              <a:ext uri="{FF2B5EF4-FFF2-40B4-BE49-F238E27FC236}">
                <a16:creationId xmlns:a16="http://schemas.microsoft.com/office/drawing/2014/main" id="{9D9CD4A3-DB5A-B5B4-B15C-738637591BFB}"/>
              </a:ext>
            </a:extLst>
          </p:cNvPr>
          <p:cNvSpPr txBox="1"/>
          <p:nvPr/>
        </p:nvSpPr>
        <p:spPr>
          <a:xfrm>
            <a:off x="228600" y="152401"/>
            <a:ext cx="11811000" cy="5755422"/>
          </a:xfrm>
          <a:prstGeom prst="rect">
            <a:avLst/>
          </a:prstGeom>
          <a:noFill/>
        </p:spPr>
        <p:txBody>
          <a:bodyPr wrap="square">
            <a:spAutoFit/>
          </a:bodyPr>
          <a:lstStyle/>
          <a:p>
            <a:r>
              <a:rPr lang="en-US" sz="4800" b="1" dirty="0">
                <a:latin typeface="Candara" panose="020E0502030303020204" pitchFamily="34" charset="0"/>
              </a:rPr>
              <a:t>PRESENT.STAGE.OF.MY.MINISTRY</a:t>
            </a:r>
          </a:p>
          <a:p>
            <a:r>
              <a:rPr lang="en-US" sz="4000" dirty="0">
                <a:latin typeface="Candara" panose="020E0502030303020204" pitchFamily="34" charset="0"/>
              </a:rPr>
              <a:t>	138  See, you couldn't go up There with this kind of a body. Neither could you go up like these astronauts, you have to be in a pressurized tank. 	You're not pressurized for it. But </a:t>
            </a:r>
            <a:r>
              <a:rPr lang="en-US" sz="4000" u="sng" dirty="0">
                <a:latin typeface="Candara" panose="020E0502030303020204" pitchFamily="34" charset="0"/>
              </a:rPr>
              <a:t>when God changes you, you're pressurized then, you're going in the Rapture then</a:t>
            </a:r>
            <a:r>
              <a:rPr lang="en-US" sz="4000" dirty="0">
                <a:latin typeface="Candara" panose="020E0502030303020204" pitchFamily="34" charset="0"/>
              </a:rPr>
              <a:t>. When these old earthly senses has been lost, and you're gone on in that glorious way of the cross, going Home with Jesus. 		62-0908 </a:t>
            </a:r>
          </a:p>
        </p:txBody>
      </p:sp>
    </p:spTree>
    <p:extLst>
      <p:ext uri="{BB962C8B-B14F-4D97-AF65-F5344CB8AC3E}">
        <p14:creationId xmlns:p14="http://schemas.microsoft.com/office/powerpoint/2010/main" val="378649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2CA7E8-5339-2E8D-C006-F2616AAF4FDB}"/>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6C09D94B-D7FB-207B-7DD0-7C135FFAE452}"/>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E67777D1-383C-D89A-791E-B38B7D09BBDD}"/>
              </a:ext>
            </a:extLst>
          </p:cNvPr>
          <p:cNvSpPr>
            <a:spLocks noGrp="1"/>
          </p:cNvSpPr>
          <p:nvPr>
            <p:ph type="sldNum" sz="quarter" idx="12"/>
          </p:nvPr>
        </p:nvSpPr>
        <p:spPr/>
        <p:txBody>
          <a:bodyPr/>
          <a:lstStyle/>
          <a:p>
            <a:fld id="{2A013F82-EE5E-44EE-A61D-E31C6657F26F}" type="slidenum">
              <a:rPr lang="en-US" smtClean="0"/>
              <a:t>8</a:t>
            </a:fld>
            <a:endParaRPr lang="en-US"/>
          </a:p>
        </p:txBody>
      </p:sp>
      <p:sp>
        <p:nvSpPr>
          <p:cNvPr id="6" name="TextBox 5">
            <a:extLst>
              <a:ext uri="{FF2B5EF4-FFF2-40B4-BE49-F238E27FC236}">
                <a16:creationId xmlns:a16="http://schemas.microsoft.com/office/drawing/2014/main" id="{B52E9D51-C395-F83A-7D68-CE87DEFE9E58}"/>
              </a:ext>
            </a:extLst>
          </p:cNvPr>
          <p:cNvSpPr txBox="1"/>
          <p:nvPr/>
        </p:nvSpPr>
        <p:spPr>
          <a:xfrm>
            <a:off x="5029200" y="180972"/>
            <a:ext cx="7010400" cy="6309420"/>
          </a:xfrm>
          <a:prstGeom prst="rect">
            <a:avLst/>
          </a:prstGeom>
          <a:noFill/>
        </p:spPr>
        <p:txBody>
          <a:bodyPr wrap="square">
            <a:spAutoFit/>
          </a:bodyPr>
          <a:lstStyle/>
          <a:p>
            <a:r>
              <a:rPr lang="en-US" sz="4400" b="1" dirty="0">
                <a:latin typeface="Candara" panose="020E0502030303020204" pitchFamily="34" charset="0"/>
              </a:rPr>
              <a:t>ISAIAH 48:9</a:t>
            </a:r>
          </a:p>
          <a:p>
            <a:r>
              <a:rPr lang="en-US" sz="3600" i="1" dirty="0">
                <a:latin typeface="Candara" panose="020E0502030303020204" pitchFamily="34" charset="0"/>
              </a:rPr>
              <a:t>For my name's sake will I defer mine anger, and for my praise will I refrain for thee, that I cut thee not off. 10 Behold, I have refined thee, but not with silver; I have chosen thee in the furnace of affliction. 11 For mine own sake, even for mine own sake, will I do it: for how should my name be polluted? and I will not give my glory unto another.</a:t>
            </a:r>
          </a:p>
        </p:txBody>
      </p:sp>
      <p:pic>
        <p:nvPicPr>
          <p:cNvPr id="8" name="Picture 7" descr="The image depicts a person skillfully crafting metal, surrounded by a warm, glowing fire, in a rustic, industrial setting.&#10;&#10;AI-generated content may be incorrect.">
            <a:extLst>
              <a:ext uri="{FF2B5EF4-FFF2-40B4-BE49-F238E27FC236}">
                <a16:creationId xmlns:a16="http://schemas.microsoft.com/office/drawing/2014/main" id="{5B16685B-1C2C-BB55-C7A2-348BD491468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152400" y="304800"/>
            <a:ext cx="4740767" cy="3933828"/>
          </a:xfrm>
          <a:prstGeom prst="rect">
            <a:avLst/>
          </a:prstGeom>
          <a:ln>
            <a:noFill/>
          </a:ln>
          <a:effectLst>
            <a:softEdge rad="112500"/>
          </a:effectLst>
        </p:spPr>
      </p:pic>
    </p:spTree>
    <p:extLst>
      <p:ext uri="{BB962C8B-B14F-4D97-AF65-F5344CB8AC3E}">
        <p14:creationId xmlns:p14="http://schemas.microsoft.com/office/powerpoint/2010/main" val="403511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E68B59-37D6-4FE7-B7B8-139D8C69FAAB}"/>
              </a:ext>
            </a:extLst>
          </p:cNvPr>
          <p:cNvSpPr>
            <a:spLocks noGrp="1"/>
          </p:cNvSpPr>
          <p:nvPr>
            <p:ph type="dt" sz="half" idx="10"/>
          </p:nvPr>
        </p:nvSpPr>
        <p:spPr/>
        <p:txBody>
          <a:bodyPr/>
          <a:lstStyle/>
          <a:p>
            <a:fld id="{15D5BEDF-1873-4FFA-B725-582FD9ABA29A}" type="datetime1">
              <a:rPr lang="en-US" smtClean="0"/>
              <a:t>11/1/2026</a:t>
            </a:fld>
            <a:endParaRPr lang="en-US"/>
          </a:p>
        </p:txBody>
      </p:sp>
      <p:sp>
        <p:nvSpPr>
          <p:cNvPr id="3" name="Footer Placeholder 2">
            <a:extLst>
              <a:ext uri="{FF2B5EF4-FFF2-40B4-BE49-F238E27FC236}">
                <a16:creationId xmlns:a16="http://schemas.microsoft.com/office/drawing/2014/main" id="{31D4C460-3E05-40EF-B57E-DB0B6AA5A2B2}"/>
              </a:ext>
            </a:extLst>
          </p:cNvPr>
          <p:cNvSpPr>
            <a:spLocks noGrp="1"/>
          </p:cNvSpPr>
          <p:nvPr>
            <p:ph type="ftr" sz="quarter" idx="11"/>
          </p:nvPr>
        </p:nvSpPr>
        <p:spPr/>
        <p:txBody>
          <a:bodyPr/>
          <a:lstStyle/>
          <a:p>
            <a:r>
              <a:rPr lang="en-US"/>
              <a:t>The Press Around Us 2</a:t>
            </a:r>
          </a:p>
        </p:txBody>
      </p:sp>
      <p:sp>
        <p:nvSpPr>
          <p:cNvPr id="4" name="Slide Number Placeholder 3">
            <a:extLst>
              <a:ext uri="{FF2B5EF4-FFF2-40B4-BE49-F238E27FC236}">
                <a16:creationId xmlns:a16="http://schemas.microsoft.com/office/drawing/2014/main" id="{15097081-BE83-4A6D-92F7-8C1C4A30E0B2}"/>
              </a:ext>
            </a:extLst>
          </p:cNvPr>
          <p:cNvSpPr>
            <a:spLocks noGrp="1"/>
          </p:cNvSpPr>
          <p:nvPr>
            <p:ph type="sldNum" sz="quarter" idx="12"/>
          </p:nvPr>
        </p:nvSpPr>
        <p:spPr/>
        <p:txBody>
          <a:bodyPr/>
          <a:lstStyle/>
          <a:p>
            <a:fld id="{07CE569E-9B7C-4CB9-AB80-C0841F922CFF}" type="slidenum">
              <a:rPr lang="en-US" smtClean="0"/>
              <a:t>9</a:t>
            </a:fld>
            <a:endParaRPr lang="en-US"/>
          </a:p>
        </p:txBody>
      </p:sp>
      <p:sp>
        <p:nvSpPr>
          <p:cNvPr id="6" name="TextBox 5">
            <a:extLst>
              <a:ext uri="{FF2B5EF4-FFF2-40B4-BE49-F238E27FC236}">
                <a16:creationId xmlns:a16="http://schemas.microsoft.com/office/drawing/2014/main" id="{F08B6637-C05F-4E13-A9A3-6182794B886A}"/>
              </a:ext>
            </a:extLst>
          </p:cNvPr>
          <p:cNvSpPr txBox="1"/>
          <p:nvPr/>
        </p:nvSpPr>
        <p:spPr>
          <a:xfrm>
            <a:off x="152400" y="76200"/>
            <a:ext cx="11887200" cy="5755422"/>
          </a:xfrm>
          <a:prstGeom prst="rect">
            <a:avLst/>
          </a:prstGeom>
          <a:noFill/>
        </p:spPr>
        <p:txBody>
          <a:bodyPr wrap="square">
            <a:spAutoFit/>
          </a:bodyPr>
          <a:lstStyle/>
          <a:p>
            <a:r>
              <a:rPr lang="en-US" sz="4400" b="1" dirty="0">
                <a:latin typeface="Candara" panose="020E0502030303020204" pitchFamily="34" charset="0"/>
              </a:rPr>
              <a:t>THE.REACTION.TO.AN.ACTION</a:t>
            </a:r>
          </a:p>
          <a:p>
            <a:r>
              <a:rPr lang="en-US" sz="3600" dirty="0">
                <a:latin typeface="Candara" panose="020E0502030303020204" pitchFamily="34" charset="0"/>
              </a:rPr>
              <a:t>	22  A chemist will always test something. I used to work for a gas company. And they'd test those pipes by putting a plug in the end and a valve, they’d put [pressure] on them pipes to see if there's a little sand hole that would blow. If they could not stand the test, then it was throwed into the scrap heap.</a:t>
            </a:r>
          </a:p>
          <a:p>
            <a:r>
              <a:rPr lang="en-US" sz="3600" dirty="0">
                <a:latin typeface="Candara" panose="020E0502030303020204" pitchFamily="34" charset="0"/>
              </a:rPr>
              <a:t>	And when you're put under a test, when you're fixing to be used for God for a testimony... Like the lady here in the wheelchair, the man, the little boy, some of you people out</a:t>
            </a:r>
          </a:p>
        </p:txBody>
      </p:sp>
    </p:spTree>
    <p:extLst>
      <p:ext uri="{BB962C8B-B14F-4D97-AF65-F5344CB8AC3E}">
        <p14:creationId xmlns:p14="http://schemas.microsoft.com/office/powerpoint/2010/main" val="290011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174B06-F49D-45BF-9C9D-A58A95B60355}"/>
              </a:ext>
            </a:extLst>
          </p:cNvPr>
          <p:cNvSpPr>
            <a:spLocks noGrp="1"/>
          </p:cNvSpPr>
          <p:nvPr>
            <p:ph type="dt" sz="half" idx="10"/>
          </p:nvPr>
        </p:nvSpPr>
        <p:spPr/>
        <p:txBody>
          <a:bodyPr/>
          <a:lstStyle/>
          <a:p>
            <a:fld id="{15D5BEDF-1873-4FFA-B725-582FD9ABA29A}" type="datetime1">
              <a:rPr lang="en-US" smtClean="0"/>
              <a:t>11/1/2026</a:t>
            </a:fld>
            <a:endParaRPr lang="en-US"/>
          </a:p>
        </p:txBody>
      </p:sp>
      <p:sp>
        <p:nvSpPr>
          <p:cNvPr id="3" name="Footer Placeholder 2">
            <a:extLst>
              <a:ext uri="{FF2B5EF4-FFF2-40B4-BE49-F238E27FC236}">
                <a16:creationId xmlns:a16="http://schemas.microsoft.com/office/drawing/2014/main" id="{3B31B298-F851-47E9-BA4E-19CA931627B1}"/>
              </a:ext>
            </a:extLst>
          </p:cNvPr>
          <p:cNvSpPr>
            <a:spLocks noGrp="1"/>
          </p:cNvSpPr>
          <p:nvPr>
            <p:ph type="ftr" sz="quarter" idx="11"/>
          </p:nvPr>
        </p:nvSpPr>
        <p:spPr/>
        <p:txBody>
          <a:bodyPr/>
          <a:lstStyle/>
          <a:p>
            <a:r>
              <a:rPr lang="en-US"/>
              <a:t>The Press Around Us 2</a:t>
            </a:r>
          </a:p>
        </p:txBody>
      </p:sp>
      <p:sp>
        <p:nvSpPr>
          <p:cNvPr id="4" name="Slide Number Placeholder 3">
            <a:extLst>
              <a:ext uri="{FF2B5EF4-FFF2-40B4-BE49-F238E27FC236}">
                <a16:creationId xmlns:a16="http://schemas.microsoft.com/office/drawing/2014/main" id="{176DCC86-DCA3-4BC7-BC40-B0D8638E5D62}"/>
              </a:ext>
            </a:extLst>
          </p:cNvPr>
          <p:cNvSpPr>
            <a:spLocks noGrp="1"/>
          </p:cNvSpPr>
          <p:nvPr>
            <p:ph type="sldNum" sz="quarter" idx="12"/>
          </p:nvPr>
        </p:nvSpPr>
        <p:spPr/>
        <p:txBody>
          <a:bodyPr/>
          <a:lstStyle/>
          <a:p>
            <a:fld id="{07CE569E-9B7C-4CB9-AB80-C0841F922CFF}" type="slidenum">
              <a:rPr lang="en-US" smtClean="0"/>
              <a:t>10</a:t>
            </a:fld>
            <a:endParaRPr lang="en-US"/>
          </a:p>
        </p:txBody>
      </p:sp>
      <p:sp>
        <p:nvSpPr>
          <p:cNvPr id="6" name="TextBox 5">
            <a:extLst>
              <a:ext uri="{FF2B5EF4-FFF2-40B4-BE49-F238E27FC236}">
                <a16:creationId xmlns:a16="http://schemas.microsoft.com/office/drawing/2014/main" id="{DFCD8C98-DDF5-4F25-BFBD-EAFB02442A51}"/>
              </a:ext>
            </a:extLst>
          </p:cNvPr>
          <p:cNvSpPr txBox="1"/>
          <p:nvPr/>
        </p:nvSpPr>
        <p:spPr>
          <a:xfrm>
            <a:off x="304800" y="194322"/>
            <a:ext cx="11506200" cy="4401205"/>
          </a:xfrm>
          <a:prstGeom prst="rect">
            <a:avLst/>
          </a:prstGeom>
          <a:solidFill>
            <a:schemeClr val="bg1"/>
          </a:solidFill>
        </p:spPr>
        <p:txBody>
          <a:bodyPr wrap="square">
            <a:spAutoFit/>
          </a:bodyPr>
          <a:lstStyle/>
          <a:p>
            <a:r>
              <a:rPr lang="en-US" sz="4000" dirty="0">
                <a:latin typeface="Candara" panose="020E0502030303020204" pitchFamily="34" charset="0"/>
              </a:rPr>
              <a:t> there, maybe you're Christians and wonder why you're put under this test. God's fixing to use your testimony, but He wants to see how you'll react, so He puts the pressure on. If you blow up, well then, He can't do nothing with you. But if you'll hold on, stand the test... </a:t>
            </a:r>
          </a:p>
          <a:p>
            <a:pPr algn="r"/>
            <a:r>
              <a:rPr lang="en-US" sz="4000" dirty="0">
                <a:latin typeface="Candara" panose="020E0502030303020204" pitchFamily="34" charset="0"/>
              </a:rPr>
              <a:t>59-0810 </a:t>
            </a:r>
          </a:p>
        </p:txBody>
      </p:sp>
    </p:spTree>
    <p:extLst>
      <p:ext uri="{BB962C8B-B14F-4D97-AF65-F5344CB8AC3E}">
        <p14:creationId xmlns:p14="http://schemas.microsoft.com/office/powerpoint/2010/main" val="4200068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BA1D8-AC66-110F-BAF1-3203C7D6AFEA}"/>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9E34C7CD-ACC5-E780-68C6-032E610A186D}"/>
              </a:ext>
            </a:extLst>
          </p:cNvPr>
          <p:cNvSpPr>
            <a:spLocks noGrp="1"/>
          </p:cNvSpPr>
          <p:nvPr>
            <p:ph type="dt" sz="half" idx="10"/>
          </p:nvPr>
        </p:nvSpPr>
        <p:spPr/>
        <p:txBody>
          <a:bodyPr/>
          <a:lstStyle/>
          <a:p>
            <a:r>
              <a:rPr lang="en-US"/>
              <a:t>9-29-2024</a:t>
            </a:r>
          </a:p>
        </p:txBody>
      </p:sp>
      <p:sp>
        <p:nvSpPr>
          <p:cNvPr id="5" name="Footer Placeholder 4">
            <a:extLst>
              <a:ext uri="{FF2B5EF4-FFF2-40B4-BE49-F238E27FC236}">
                <a16:creationId xmlns:a16="http://schemas.microsoft.com/office/drawing/2014/main" id="{657E764B-9455-1932-F776-2A7EBAE6A8E0}"/>
              </a:ext>
            </a:extLst>
          </p:cNvPr>
          <p:cNvSpPr>
            <a:spLocks noGrp="1"/>
          </p:cNvSpPr>
          <p:nvPr>
            <p:ph type="ftr" sz="quarter" idx="11"/>
          </p:nvPr>
        </p:nvSpPr>
        <p:spPr/>
        <p:txBody>
          <a:bodyPr/>
          <a:lstStyle/>
          <a:p>
            <a:r>
              <a:rPr lang="en-US"/>
              <a:t>The Press Around Us</a:t>
            </a:r>
          </a:p>
        </p:txBody>
      </p:sp>
      <p:sp>
        <p:nvSpPr>
          <p:cNvPr id="6" name="Slide Number Placeholder 5">
            <a:extLst>
              <a:ext uri="{FF2B5EF4-FFF2-40B4-BE49-F238E27FC236}">
                <a16:creationId xmlns:a16="http://schemas.microsoft.com/office/drawing/2014/main" id="{2CB66D5A-0C20-1D0A-72F1-D133BB16BAE0}"/>
              </a:ext>
            </a:extLst>
          </p:cNvPr>
          <p:cNvSpPr>
            <a:spLocks noGrp="1"/>
          </p:cNvSpPr>
          <p:nvPr>
            <p:ph type="sldNum" sz="quarter" idx="12"/>
          </p:nvPr>
        </p:nvSpPr>
        <p:spPr/>
        <p:txBody>
          <a:bodyPr/>
          <a:lstStyle/>
          <a:p>
            <a:fld id="{2A013F82-EE5E-44EE-A61D-E31C6657F26F}" type="slidenum">
              <a:rPr lang="en-US" smtClean="0"/>
              <a:t>11</a:t>
            </a:fld>
            <a:endParaRPr lang="en-US"/>
          </a:p>
        </p:txBody>
      </p:sp>
      <p:sp>
        <p:nvSpPr>
          <p:cNvPr id="8" name="Frame 7">
            <a:extLst>
              <a:ext uri="{FF2B5EF4-FFF2-40B4-BE49-F238E27FC236}">
                <a16:creationId xmlns:a16="http://schemas.microsoft.com/office/drawing/2014/main" id="{ACF8F4F2-5C59-2F8F-9097-C9E3CD83B118}"/>
              </a:ext>
            </a:extLst>
          </p:cNvPr>
          <p:cNvSpPr/>
          <p:nvPr/>
        </p:nvSpPr>
        <p:spPr>
          <a:xfrm>
            <a:off x="685800" y="2085261"/>
            <a:ext cx="2286000" cy="2057400"/>
          </a:xfrm>
          <a:prstGeom prst="fram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 name="Picture 2">
            <a:extLst>
              <a:ext uri="{FF2B5EF4-FFF2-40B4-BE49-F238E27FC236}">
                <a16:creationId xmlns:a16="http://schemas.microsoft.com/office/drawing/2014/main" id="{CCF09A98-12C1-3CA0-B154-8F766D2DA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8340" y="2089926"/>
            <a:ext cx="2298391" cy="2072820"/>
          </a:xfrm>
          <a:prstGeom prst="rect">
            <a:avLst/>
          </a:prstGeom>
        </p:spPr>
      </p:pic>
      <p:pic>
        <p:nvPicPr>
          <p:cNvPr id="9" name="Picture 8">
            <a:extLst>
              <a:ext uri="{FF2B5EF4-FFF2-40B4-BE49-F238E27FC236}">
                <a16:creationId xmlns:a16="http://schemas.microsoft.com/office/drawing/2014/main" id="{87472094-7FBD-27DB-F2E3-B93D13A85A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8200" y="2067076"/>
            <a:ext cx="2298391" cy="2072820"/>
          </a:xfrm>
          <a:prstGeom prst="rect">
            <a:avLst/>
          </a:prstGeom>
        </p:spPr>
      </p:pic>
      <p:sp>
        <p:nvSpPr>
          <p:cNvPr id="10" name="TextBox 9">
            <a:extLst>
              <a:ext uri="{FF2B5EF4-FFF2-40B4-BE49-F238E27FC236}">
                <a16:creationId xmlns:a16="http://schemas.microsoft.com/office/drawing/2014/main" id="{AF63C219-3F0D-CE0A-15AF-490A1047DEA6}"/>
              </a:ext>
            </a:extLst>
          </p:cNvPr>
          <p:cNvSpPr txBox="1"/>
          <p:nvPr/>
        </p:nvSpPr>
        <p:spPr>
          <a:xfrm>
            <a:off x="978185" y="2539650"/>
            <a:ext cx="1676400" cy="1077218"/>
          </a:xfrm>
          <a:prstGeom prst="rect">
            <a:avLst/>
          </a:prstGeom>
          <a:noFill/>
        </p:spPr>
        <p:txBody>
          <a:bodyPr wrap="square" rtlCol="0">
            <a:spAutoFit/>
          </a:bodyPr>
          <a:lstStyle/>
          <a:p>
            <a:pPr algn="ctr"/>
            <a:r>
              <a:rPr lang="en-US" sz="3200" dirty="0">
                <a:latin typeface="Candara" panose="020E0502030303020204" pitchFamily="34" charset="0"/>
              </a:rPr>
              <a:t>Extreme</a:t>
            </a:r>
          </a:p>
          <a:p>
            <a:pPr algn="ctr"/>
            <a:r>
              <a:rPr lang="en-US" sz="3200" dirty="0">
                <a:latin typeface="Candara" panose="020E0502030303020204" pitchFamily="34" charset="0"/>
              </a:rPr>
              <a:t>Heat</a:t>
            </a:r>
          </a:p>
        </p:txBody>
      </p:sp>
      <p:sp>
        <p:nvSpPr>
          <p:cNvPr id="13" name="TextBox 12">
            <a:extLst>
              <a:ext uri="{FF2B5EF4-FFF2-40B4-BE49-F238E27FC236}">
                <a16:creationId xmlns:a16="http://schemas.microsoft.com/office/drawing/2014/main" id="{F0E24080-A988-07C4-1558-E1E4C33C4CA0}"/>
              </a:ext>
            </a:extLst>
          </p:cNvPr>
          <p:cNvSpPr txBox="1"/>
          <p:nvPr/>
        </p:nvSpPr>
        <p:spPr>
          <a:xfrm flipH="1">
            <a:off x="4953000" y="2508219"/>
            <a:ext cx="1676400" cy="1077218"/>
          </a:xfrm>
          <a:prstGeom prst="rect">
            <a:avLst/>
          </a:prstGeom>
          <a:noFill/>
        </p:spPr>
        <p:txBody>
          <a:bodyPr wrap="square" rtlCol="0">
            <a:spAutoFit/>
          </a:bodyPr>
          <a:lstStyle/>
          <a:p>
            <a:pPr algn="ctr"/>
            <a:r>
              <a:rPr lang="en-US" sz="3200" dirty="0">
                <a:latin typeface="Candara" panose="020E0502030303020204" pitchFamily="34" charset="0"/>
              </a:rPr>
              <a:t>Rapid</a:t>
            </a:r>
          </a:p>
          <a:p>
            <a:pPr algn="ctr"/>
            <a:r>
              <a:rPr lang="en-US" sz="3200" dirty="0">
                <a:latin typeface="Candara" panose="020E0502030303020204" pitchFamily="34" charset="0"/>
              </a:rPr>
              <a:t>Quench</a:t>
            </a:r>
          </a:p>
        </p:txBody>
      </p:sp>
      <p:sp>
        <p:nvSpPr>
          <p:cNvPr id="14" name="TextBox 13">
            <a:extLst>
              <a:ext uri="{FF2B5EF4-FFF2-40B4-BE49-F238E27FC236}">
                <a16:creationId xmlns:a16="http://schemas.microsoft.com/office/drawing/2014/main" id="{07B63308-EB88-5182-8931-C21E81621028}"/>
              </a:ext>
            </a:extLst>
          </p:cNvPr>
          <p:cNvSpPr txBox="1"/>
          <p:nvPr/>
        </p:nvSpPr>
        <p:spPr>
          <a:xfrm>
            <a:off x="8844878" y="2590800"/>
            <a:ext cx="1525033" cy="584775"/>
          </a:xfrm>
          <a:prstGeom prst="rect">
            <a:avLst/>
          </a:prstGeom>
          <a:noFill/>
        </p:spPr>
        <p:txBody>
          <a:bodyPr wrap="square" rtlCol="0">
            <a:spAutoFit/>
          </a:bodyPr>
          <a:lstStyle/>
          <a:p>
            <a:r>
              <a:rPr lang="en-US" sz="3200" dirty="0">
                <a:latin typeface="Candara" panose="020E0502030303020204" pitchFamily="34" charset="0"/>
              </a:rPr>
              <a:t>Cooling</a:t>
            </a:r>
          </a:p>
        </p:txBody>
      </p:sp>
      <p:sp>
        <p:nvSpPr>
          <p:cNvPr id="15" name="TextBox 14">
            <a:extLst>
              <a:ext uri="{FF2B5EF4-FFF2-40B4-BE49-F238E27FC236}">
                <a16:creationId xmlns:a16="http://schemas.microsoft.com/office/drawing/2014/main" id="{4C8B5D3D-9F3A-44B5-06BD-E90B1B86A5FF}"/>
              </a:ext>
            </a:extLst>
          </p:cNvPr>
          <p:cNvSpPr txBox="1"/>
          <p:nvPr/>
        </p:nvSpPr>
        <p:spPr>
          <a:xfrm>
            <a:off x="762000" y="4495800"/>
            <a:ext cx="2286000" cy="1569660"/>
          </a:xfrm>
          <a:prstGeom prst="rect">
            <a:avLst/>
          </a:prstGeom>
          <a:noFill/>
        </p:spPr>
        <p:txBody>
          <a:bodyPr wrap="square" rtlCol="0">
            <a:spAutoFit/>
          </a:bodyPr>
          <a:lstStyle/>
          <a:p>
            <a:r>
              <a:rPr lang="en-US" sz="2400" dirty="0">
                <a:latin typeface="Candara" panose="020E0502030303020204" pitchFamily="34" charset="0"/>
              </a:rPr>
              <a:t>1400- 1750 Deg.</a:t>
            </a:r>
          </a:p>
          <a:p>
            <a:r>
              <a:rPr lang="en-US" sz="2400" b="1" dirty="0">
                <a:latin typeface="Candara" panose="020E0502030303020204" pitchFamily="34" charset="0"/>
              </a:rPr>
              <a:t>Intent: </a:t>
            </a:r>
            <a:r>
              <a:rPr lang="en-US" sz="2400" dirty="0">
                <a:latin typeface="Candara" panose="020E0502030303020204" pitchFamily="34" charset="0"/>
              </a:rPr>
              <a:t>Change the molecular structure</a:t>
            </a:r>
          </a:p>
        </p:txBody>
      </p:sp>
      <p:sp>
        <p:nvSpPr>
          <p:cNvPr id="16" name="TextBox 15">
            <a:extLst>
              <a:ext uri="{FF2B5EF4-FFF2-40B4-BE49-F238E27FC236}">
                <a16:creationId xmlns:a16="http://schemas.microsoft.com/office/drawing/2014/main" id="{24C57C64-25BC-2CE3-FB7A-C11FC5EF5F60}"/>
              </a:ext>
            </a:extLst>
          </p:cNvPr>
          <p:cNvSpPr txBox="1"/>
          <p:nvPr/>
        </p:nvSpPr>
        <p:spPr>
          <a:xfrm>
            <a:off x="4472570" y="4494245"/>
            <a:ext cx="2637260" cy="830997"/>
          </a:xfrm>
          <a:prstGeom prst="rect">
            <a:avLst/>
          </a:prstGeom>
          <a:noFill/>
        </p:spPr>
        <p:txBody>
          <a:bodyPr wrap="none" rtlCol="0">
            <a:spAutoFit/>
          </a:bodyPr>
          <a:lstStyle/>
          <a:p>
            <a:r>
              <a:rPr lang="en-US" sz="2400" dirty="0">
                <a:latin typeface="Candara" panose="020E0502030303020204" pitchFamily="34" charset="0"/>
              </a:rPr>
              <a:t>Freezes molecules </a:t>
            </a:r>
          </a:p>
          <a:p>
            <a:r>
              <a:rPr lang="en-US" sz="2400" dirty="0">
                <a:latin typeface="Candara" panose="020E0502030303020204" pitchFamily="34" charset="0"/>
              </a:rPr>
              <a:t>into “</a:t>
            </a:r>
            <a:r>
              <a:rPr lang="en-US" sz="2400" dirty="0" err="1">
                <a:latin typeface="Candara" panose="020E0502030303020204" pitchFamily="34" charset="0"/>
              </a:rPr>
              <a:t>martinsite</a:t>
            </a:r>
            <a:r>
              <a:rPr lang="en-US" sz="2400" dirty="0">
                <a:latin typeface="Candara" panose="020E0502030303020204" pitchFamily="34" charset="0"/>
              </a:rPr>
              <a:t>”</a:t>
            </a:r>
          </a:p>
        </p:txBody>
      </p:sp>
      <p:sp>
        <p:nvSpPr>
          <p:cNvPr id="18" name="TextBox 17">
            <a:extLst>
              <a:ext uri="{FF2B5EF4-FFF2-40B4-BE49-F238E27FC236}">
                <a16:creationId xmlns:a16="http://schemas.microsoft.com/office/drawing/2014/main" id="{3A7BF733-55B4-2C16-FC70-8BABCD80347B}"/>
              </a:ext>
            </a:extLst>
          </p:cNvPr>
          <p:cNvSpPr txBox="1"/>
          <p:nvPr/>
        </p:nvSpPr>
        <p:spPr>
          <a:xfrm>
            <a:off x="469591" y="423208"/>
            <a:ext cx="6096000" cy="830997"/>
          </a:xfrm>
          <a:prstGeom prst="rect">
            <a:avLst/>
          </a:prstGeom>
          <a:noFill/>
        </p:spPr>
        <p:txBody>
          <a:bodyPr wrap="square">
            <a:spAutoFit/>
          </a:bodyPr>
          <a:lstStyle/>
          <a:p>
            <a:r>
              <a:rPr lang="en-US" sz="4800" b="1" dirty="0">
                <a:latin typeface="Candara" panose="020E0502030303020204" pitchFamily="34" charset="0"/>
              </a:rPr>
              <a:t>The Crucible</a:t>
            </a:r>
          </a:p>
        </p:txBody>
      </p:sp>
      <p:sp>
        <p:nvSpPr>
          <p:cNvPr id="20" name="TextBox 19">
            <a:extLst>
              <a:ext uri="{FF2B5EF4-FFF2-40B4-BE49-F238E27FC236}">
                <a16:creationId xmlns:a16="http://schemas.microsoft.com/office/drawing/2014/main" id="{0A42F55E-53C3-DE13-0AC3-71C51B0FDEAE}"/>
              </a:ext>
            </a:extLst>
          </p:cNvPr>
          <p:cNvSpPr txBox="1"/>
          <p:nvPr/>
        </p:nvSpPr>
        <p:spPr>
          <a:xfrm>
            <a:off x="8757775" y="4495800"/>
            <a:ext cx="2145991" cy="1569660"/>
          </a:xfrm>
          <a:prstGeom prst="rect">
            <a:avLst/>
          </a:prstGeom>
          <a:noFill/>
        </p:spPr>
        <p:txBody>
          <a:bodyPr wrap="square">
            <a:spAutoFit/>
          </a:bodyPr>
          <a:lstStyle/>
          <a:p>
            <a:r>
              <a:rPr lang="en-US" sz="2400" dirty="0">
                <a:latin typeface="Candara" panose="020E0502030303020204" pitchFamily="34" charset="0"/>
              </a:rPr>
              <a:t>The steel is hardest but extremely</a:t>
            </a:r>
          </a:p>
          <a:p>
            <a:r>
              <a:rPr lang="en-US" sz="2400" dirty="0">
                <a:latin typeface="Candara" panose="020E0502030303020204" pitchFamily="34" charset="0"/>
              </a:rPr>
              <a:t>brittle</a:t>
            </a:r>
          </a:p>
        </p:txBody>
      </p:sp>
    </p:spTree>
    <p:extLst>
      <p:ext uri="{BB962C8B-B14F-4D97-AF65-F5344CB8AC3E}">
        <p14:creationId xmlns:p14="http://schemas.microsoft.com/office/powerpoint/2010/main" val="4235238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CC2E035-BA40-65BE-3B31-834744E444D8}"/>
              </a:ext>
            </a:extLst>
          </p:cNvPr>
          <p:cNvSpPr>
            <a:spLocks noGrp="1"/>
          </p:cNvSpPr>
          <p:nvPr>
            <p:ph type="dt" sz="half" idx="10"/>
          </p:nvPr>
        </p:nvSpPr>
        <p:spPr/>
        <p:txBody>
          <a:bodyPr/>
          <a:lstStyle/>
          <a:p>
            <a:r>
              <a:rPr lang="en-US"/>
              <a:t>9-29-2024</a:t>
            </a:r>
          </a:p>
        </p:txBody>
      </p:sp>
      <p:sp>
        <p:nvSpPr>
          <p:cNvPr id="5" name="Footer Placeholder 4">
            <a:extLst>
              <a:ext uri="{FF2B5EF4-FFF2-40B4-BE49-F238E27FC236}">
                <a16:creationId xmlns:a16="http://schemas.microsoft.com/office/drawing/2014/main" id="{DA5DE741-A3D8-4080-F300-B01316BD18E6}"/>
              </a:ext>
            </a:extLst>
          </p:cNvPr>
          <p:cNvSpPr>
            <a:spLocks noGrp="1"/>
          </p:cNvSpPr>
          <p:nvPr>
            <p:ph type="ftr" sz="quarter" idx="11"/>
          </p:nvPr>
        </p:nvSpPr>
        <p:spPr/>
        <p:txBody>
          <a:bodyPr/>
          <a:lstStyle/>
          <a:p>
            <a:r>
              <a:rPr lang="en-US"/>
              <a:t>The Press Around Us</a:t>
            </a:r>
          </a:p>
        </p:txBody>
      </p:sp>
      <p:sp>
        <p:nvSpPr>
          <p:cNvPr id="6" name="Slide Number Placeholder 5">
            <a:extLst>
              <a:ext uri="{FF2B5EF4-FFF2-40B4-BE49-F238E27FC236}">
                <a16:creationId xmlns:a16="http://schemas.microsoft.com/office/drawing/2014/main" id="{65135BAE-124C-7A4F-656E-3FCAE55F56DD}"/>
              </a:ext>
            </a:extLst>
          </p:cNvPr>
          <p:cNvSpPr>
            <a:spLocks noGrp="1"/>
          </p:cNvSpPr>
          <p:nvPr>
            <p:ph type="sldNum" sz="quarter" idx="12"/>
          </p:nvPr>
        </p:nvSpPr>
        <p:spPr/>
        <p:txBody>
          <a:bodyPr/>
          <a:lstStyle/>
          <a:p>
            <a:fld id="{2A013F82-EE5E-44EE-A61D-E31C6657F26F}" type="slidenum">
              <a:rPr lang="en-US" smtClean="0"/>
              <a:t>12</a:t>
            </a:fld>
            <a:endParaRPr lang="en-US"/>
          </a:p>
        </p:txBody>
      </p:sp>
      <p:sp>
        <p:nvSpPr>
          <p:cNvPr id="8" name="Frame 7">
            <a:extLst>
              <a:ext uri="{FF2B5EF4-FFF2-40B4-BE49-F238E27FC236}">
                <a16:creationId xmlns:a16="http://schemas.microsoft.com/office/drawing/2014/main" id="{C758A44A-8D74-5009-E75B-8FB90C147684}"/>
              </a:ext>
            </a:extLst>
          </p:cNvPr>
          <p:cNvSpPr/>
          <p:nvPr/>
        </p:nvSpPr>
        <p:spPr>
          <a:xfrm>
            <a:off x="990600" y="1524000"/>
            <a:ext cx="2971800" cy="2667000"/>
          </a:xfrm>
          <a:prstGeom prst="fram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144E2579-AC07-36B0-495B-D96E8035FCF1}"/>
              </a:ext>
            </a:extLst>
          </p:cNvPr>
          <p:cNvSpPr txBox="1"/>
          <p:nvPr/>
        </p:nvSpPr>
        <p:spPr>
          <a:xfrm>
            <a:off x="457200" y="303435"/>
            <a:ext cx="6096000" cy="1015663"/>
          </a:xfrm>
          <a:prstGeom prst="rect">
            <a:avLst/>
          </a:prstGeom>
          <a:noFill/>
        </p:spPr>
        <p:txBody>
          <a:bodyPr wrap="square">
            <a:spAutoFit/>
          </a:bodyPr>
          <a:lstStyle/>
          <a:p>
            <a:r>
              <a:rPr lang="en-US" sz="6000" b="1" dirty="0">
                <a:latin typeface="Candara" panose="020E0502030303020204" pitchFamily="34" charset="0"/>
              </a:rPr>
              <a:t>The Crucible</a:t>
            </a:r>
          </a:p>
        </p:txBody>
      </p:sp>
      <p:sp>
        <p:nvSpPr>
          <p:cNvPr id="11" name="TextBox 10">
            <a:extLst>
              <a:ext uri="{FF2B5EF4-FFF2-40B4-BE49-F238E27FC236}">
                <a16:creationId xmlns:a16="http://schemas.microsoft.com/office/drawing/2014/main" id="{17A4BAD2-2247-3F4A-8144-AC2599817F09}"/>
              </a:ext>
            </a:extLst>
          </p:cNvPr>
          <p:cNvSpPr txBox="1"/>
          <p:nvPr/>
        </p:nvSpPr>
        <p:spPr>
          <a:xfrm>
            <a:off x="1489691" y="2273588"/>
            <a:ext cx="1973617" cy="1077218"/>
          </a:xfrm>
          <a:prstGeom prst="rect">
            <a:avLst/>
          </a:prstGeom>
          <a:noFill/>
        </p:spPr>
        <p:txBody>
          <a:bodyPr wrap="none" rtlCol="0">
            <a:spAutoFit/>
          </a:bodyPr>
          <a:lstStyle/>
          <a:p>
            <a:pPr algn="ctr"/>
            <a:r>
              <a:rPr lang="en-US" sz="3200" b="1" dirty="0">
                <a:latin typeface="Candara" panose="020E0502030303020204" pitchFamily="34" charset="0"/>
              </a:rPr>
              <a:t>Releasing </a:t>
            </a:r>
          </a:p>
          <a:p>
            <a:pPr algn="ctr"/>
            <a:r>
              <a:rPr lang="en-US" sz="3200" b="1" dirty="0">
                <a:latin typeface="Candara" panose="020E0502030303020204" pitchFamily="34" charset="0"/>
              </a:rPr>
              <a:t>Stress</a:t>
            </a:r>
          </a:p>
        </p:txBody>
      </p:sp>
      <p:sp>
        <p:nvSpPr>
          <p:cNvPr id="12" name="TextBox 11">
            <a:extLst>
              <a:ext uri="{FF2B5EF4-FFF2-40B4-BE49-F238E27FC236}">
                <a16:creationId xmlns:a16="http://schemas.microsoft.com/office/drawing/2014/main" id="{2306276C-B044-C039-42A4-D95FCF44BBD0}"/>
              </a:ext>
            </a:extLst>
          </p:cNvPr>
          <p:cNvSpPr txBox="1"/>
          <p:nvPr/>
        </p:nvSpPr>
        <p:spPr>
          <a:xfrm>
            <a:off x="980090" y="4267200"/>
            <a:ext cx="3276600" cy="1815882"/>
          </a:xfrm>
          <a:prstGeom prst="rect">
            <a:avLst/>
          </a:prstGeom>
          <a:noFill/>
        </p:spPr>
        <p:txBody>
          <a:bodyPr wrap="square" rtlCol="0">
            <a:spAutoFit/>
          </a:bodyPr>
          <a:lstStyle/>
          <a:p>
            <a:r>
              <a:rPr lang="en-US" sz="2800" dirty="0">
                <a:latin typeface="Candara" panose="020E0502030303020204" pitchFamily="34" charset="0"/>
              </a:rPr>
              <a:t>“Relaxes” internal </a:t>
            </a:r>
          </a:p>
          <a:p>
            <a:r>
              <a:rPr lang="en-US" sz="2800" dirty="0">
                <a:latin typeface="Candara" panose="020E0502030303020204" pitchFamily="34" charset="0"/>
              </a:rPr>
              <a:t>Structure and </a:t>
            </a:r>
          </a:p>
          <a:p>
            <a:r>
              <a:rPr lang="en-US" sz="2800" dirty="0">
                <a:latin typeface="Candara" panose="020E0502030303020204" pitchFamily="34" charset="0"/>
              </a:rPr>
              <a:t>allows trapped carbon to escape.</a:t>
            </a:r>
          </a:p>
        </p:txBody>
      </p:sp>
      <p:pic>
        <p:nvPicPr>
          <p:cNvPr id="14" name="Picture 13">
            <a:extLst>
              <a:ext uri="{FF2B5EF4-FFF2-40B4-BE49-F238E27FC236}">
                <a16:creationId xmlns:a16="http://schemas.microsoft.com/office/drawing/2014/main" id="{E3F97771-C574-561F-C342-62118AA20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9627" y="350604"/>
            <a:ext cx="1899078" cy="1708782"/>
          </a:xfrm>
          <a:prstGeom prst="rect">
            <a:avLst/>
          </a:prstGeom>
        </p:spPr>
      </p:pic>
      <p:pic>
        <p:nvPicPr>
          <p:cNvPr id="16" name="Picture 15">
            <a:extLst>
              <a:ext uri="{FF2B5EF4-FFF2-40B4-BE49-F238E27FC236}">
                <a16:creationId xmlns:a16="http://schemas.microsoft.com/office/drawing/2014/main" id="{7C902EAF-A1CD-4A46-8556-FD9D8ABA12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08612" y="4460680"/>
            <a:ext cx="1884558" cy="1695717"/>
          </a:xfrm>
          <a:prstGeom prst="rect">
            <a:avLst/>
          </a:prstGeom>
        </p:spPr>
      </p:pic>
      <p:pic>
        <p:nvPicPr>
          <p:cNvPr id="18" name="Picture 17">
            <a:extLst>
              <a:ext uri="{FF2B5EF4-FFF2-40B4-BE49-F238E27FC236}">
                <a16:creationId xmlns:a16="http://schemas.microsoft.com/office/drawing/2014/main" id="{77FBA45B-4444-1E33-D4CC-D62D0BDFA9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2460383"/>
            <a:ext cx="1884558" cy="1695717"/>
          </a:xfrm>
          <a:prstGeom prst="rect">
            <a:avLst/>
          </a:prstGeom>
        </p:spPr>
      </p:pic>
      <p:sp>
        <p:nvSpPr>
          <p:cNvPr id="19" name="TextBox 18">
            <a:extLst>
              <a:ext uri="{FF2B5EF4-FFF2-40B4-BE49-F238E27FC236}">
                <a16:creationId xmlns:a16="http://schemas.microsoft.com/office/drawing/2014/main" id="{60F28315-1130-EC4A-FE86-60C445910274}"/>
              </a:ext>
            </a:extLst>
          </p:cNvPr>
          <p:cNvSpPr txBox="1"/>
          <p:nvPr/>
        </p:nvSpPr>
        <p:spPr>
          <a:xfrm>
            <a:off x="6374254" y="857433"/>
            <a:ext cx="1229824" cy="461665"/>
          </a:xfrm>
          <a:prstGeom prst="rect">
            <a:avLst/>
          </a:prstGeom>
          <a:noFill/>
        </p:spPr>
        <p:txBody>
          <a:bodyPr wrap="none" rtlCol="0">
            <a:spAutoFit/>
          </a:bodyPr>
          <a:lstStyle/>
          <a:p>
            <a:r>
              <a:rPr lang="en-US" sz="2400" dirty="0">
                <a:latin typeface="Candara" panose="020E0502030303020204" pitchFamily="34" charset="0"/>
              </a:rPr>
              <a:t>300-450</a:t>
            </a:r>
          </a:p>
        </p:txBody>
      </p:sp>
      <p:sp>
        <p:nvSpPr>
          <p:cNvPr id="22" name="TextBox 21">
            <a:extLst>
              <a:ext uri="{FF2B5EF4-FFF2-40B4-BE49-F238E27FC236}">
                <a16:creationId xmlns:a16="http://schemas.microsoft.com/office/drawing/2014/main" id="{7E275508-1642-2E43-9F90-C009E0C06172}"/>
              </a:ext>
            </a:extLst>
          </p:cNvPr>
          <p:cNvSpPr txBox="1"/>
          <p:nvPr/>
        </p:nvSpPr>
        <p:spPr>
          <a:xfrm>
            <a:off x="6400800" y="3048000"/>
            <a:ext cx="1335851" cy="461665"/>
          </a:xfrm>
          <a:prstGeom prst="rect">
            <a:avLst/>
          </a:prstGeom>
          <a:noFill/>
        </p:spPr>
        <p:txBody>
          <a:bodyPr wrap="square" rtlCol="0">
            <a:spAutoFit/>
          </a:bodyPr>
          <a:lstStyle/>
          <a:p>
            <a:r>
              <a:rPr lang="en-US" sz="2400" dirty="0">
                <a:latin typeface="Candara" panose="020E0502030303020204" pitchFamily="34" charset="0"/>
              </a:rPr>
              <a:t>450-650</a:t>
            </a:r>
          </a:p>
        </p:txBody>
      </p:sp>
      <p:sp>
        <p:nvSpPr>
          <p:cNvPr id="23" name="TextBox 22">
            <a:extLst>
              <a:ext uri="{FF2B5EF4-FFF2-40B4-BE49-F238E27FC236}">
                <a16:creationId xmlns:a16="http://schemas.microsoft.com/office/drawing/2014/main" id="{668DAFCC-38EB-111C-5B54-D6B493E82C7B}"/>
              </a:ext>
            </a:extLst>
          </p:cNvPr>
          <p:cNvSpPr txBox="1"/>
          <p:nvPr/>
        </p:nvSpPr>
        <p:spPr>
          <a:xfrm>
            <a:off x="6400800" y="5061545"/>
            <a:ext cx="1301959" cy="461665"/>
          </a:xfrm>
          <a:prstGeom prst="rect">
            <a:avLst/>
          </a:prstGeom>
          <a:noFill/>
        </p:spPr>
        <p:txBody>
          <a:bodyPr wrap="none" rtlCol="0">
            <a:spAutoFit/>
          </a:bodyPr>
          <a:lstStyle/>
          <a:p>
            <a:r>
              <a:rPr lang="en-US" sz="2400" dirty="0">
                <a:latin typeface="Candara" panose="020E0502030303020204" pitchFamily="34" charset="0"/>
              </a:rPr>
              <a:t>650-1100</a:t>
            </a:r>
          </a:p>
        </p:txBody>
      </p:sp>
      <p:sp>
        <p:nvSpPr>
          <p:cNvPr id="24" name="TextBox 23">
            <a:extLst>
              <a:ext uri="{FF2B5EF4-FFF2-40B4-BE49-F238E27FC236}">
                <a16:creationId xmlns:a16="http://schemas.microsoft.com/office/drawing/2014/main" id="{0B49D546-4AED-1336-DDA6-447342F2512C}"/>
              </a:ext>
            </a:extLst>
          </p:cNvPr>
          <p:cNvSpPr txBox="1"/>
          <p:nvPr/>
        </p:nvSpPr>
        <p:spPr>
          <a:xfrm>
            <a:off x="8273332" y="480334"/>
            <a:ext cx="2895600" cy="1384995"/>
          </a:xfrm>
          <a:prstGeom prst="rect">
            <a:avLst/>
          </a:prstGeom>
          <a:noFill/>
        </p:spPr>
        <p:txBody>
          <a:bodyPr wrap="square" rtlCol="0">
            <a:spAutoFit/>
          </a:bodyPr>
          <a:lstStyle/>
          <a:p>
            <a:r>
              <a:rPr lang="en-US" sz="2800" dirty="0">
                <a:latin typeface="Candara" panose="020E0502030303020204" pitchFamily="34" charset="0"/>
              </a:rPr>
              <a:t>Scalpels</a:t>
            </a:r>
          </a:p>
          <a:p>
            <a:r>
              <a:rPr lang="en-US" sz="2800" dirty="0">
                <a:latin typeface="Candara" panose="020E0502030303020204" pitchFamily="34" charset="0"/>
              </a:rPr>
              <a:t>Razor blades</a:t>
            </a:r>
          </a:p>
          <a:p>
            <a:r>
              <a:rPr lang="en-US" sz="2800" dirty="0">
                <a:latin typeface="Candara" panose="020E0502030303020204" pitchFamily="34" charset="0"/>
              </a:rPr>
              <a:t>Carving Knives</a:t>
            </a:r>
          </a:p>
        </p:txBody>
      </p:sp>
      <p:sp>
        <p:nvSpPr>
          <p:cNvPr id="25" name="TextBox 24">
            <a:extLst>
              <a:ext uri="{FF2B5EF4-FFF2-40B4-BE49-F238E27FC236}">
                <a16:creationId xmlns:a16="http://schemas.microsoft.com/office/drawing/2014/main" id="{01256244-036A-8ED2-AC98-34378576DE0A}"/>
              </a:ext>
            </a:extLst>
          </p:cNvPr>
          <p:cNvSpPr txBox="1"/>
          <p:nvPr/>
        </p:nvSpPr>
        <p:spPr>
          <a:xfrm>
            <a:off x="8323354" y="2498220"/>
            <a:ext cx="2308902" cy="1384995"/>
          </a:xfrm>
          <a:prstGeom prst="rect">
            <a:avLst/>
          </a:prstGeom>
          <a:noFill/>
        </p:spPr>
        <p:txBody>
          <a:bodyPr wrap="none" rtlCol="0">
            <a:spAutoFit/>
          </a:bodyPr>
          <a:lstStyle/>
          <a:p>
            <a:r>
              <a:rPr lang="en-US" sz="2800" dirty="0">
                <a:latin typeface="Candara" panose="020E0502030303020204" pitchFamily="34" charset="0"/>
              </a:rPr>
              <a:t>Pocket Knives</a:t>
            </a:r>
          </a:p>
          <a:p>
            <a:r>
              <a:rPr lang="en-US" sz="2800" dirty="0">
                <a:latin typeface="Candara" panose="020E0502030303020204" pitchFamily="34" charset="0"/>
              </a:rPr>
              <a:t>Hammers</a:t>
            </a:r>
          </a:p>
          <a:p>
            <a:r>
              <a:rPr lang="en-US" sz="2800" dirty="0">
                <a:latin typeface="Candara" panose="020E0502030303020204" pitchFamily="34" charset="0"/>
              </a:rPr>
              <a:t>Axes</a:t>
            </a:r>
          </a:p>
        </p:txBody>
      </p:sp>
      <p:sp>
        <p:nvSpPr>
          <p:cNvPr id="26" name="TextBox 25">
            <a:extLst>
              <a:ext uri="{FF2B5EF4-FFF2-40B4-BE49-F238E27FC236}">
                <a16:creationId xmlns:a16="http://schemas.microsoft.com/office/drawing/2014/main" id="{2A7C1A49-2140-E1DD-ECF8-80F52D1F21FC}"/>
              </a:ext>
            </a:extLst>
          </p:cNvPr>
          <p:cNvSpPr txBox="1"/>
          <p:nvPr/>
        </p:nvSpPr>
        <p:spPr>
          <a:xfrm>
            <a:off x="8458200" y="4509800"/>
            <a:ext cx="2888556" cy="1384995"/>
          </a:xfrm>
          <a:prstGeom prst="rect">
            <a:avLst/>
          </a:prstGeom>
          <a:noFill/>
        </p:spPr>
        <p:txBody>
          <a:bodyPr wrap="square" rtlCol="0">
            <a:spAutoFit/>
          </a:bodyPr>
          <a:lstStyle/>
          <a:p>
            <a:r>
              <a:rPr lang="en-US" sz="2800" dirty="0">
                <a:latin typeface="Candara" panose="020E0502030303020204" pitchFamily="34" charset="0"/>
              </a:rPr>
              <a:t>Springs</a:t>
            </a:r>
          </a:p>
          <a:p>
            <a:r>
              <a:rPr lang="en-US" sz="2800" dirty="0">
                <a:latin typeface="Candara" panose="020E0502030303020204" pitchFamily="34" charset="0"/>
              </a:rPr>
              <a:t>Swords</a:t>
            </a:r>
          </a:p>
          <a:p>
            <a:r>
              <a:rPr lang="en-US" sz="2800" dirty="0">
                <a:latin typeface="Candara" panose="020E0502030303020204" pitchFamily="34" charset="0"/>
              </a:rPr>
              <a:t>Structural Beams</a:t>
            </a:r>
          </a:p>
        </p:txBody>
      </p:sp>
    </p:spTree>
    <p:extLst>
      <p:ext uri="{BB962C8B-B14F-4D97-AF65-F5344CB8AC3E}">
        <p14:creationId xmlns:p14="http://schemas.microsoft.com/office/powerpoint/2010/main" val="2430854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1000"/>
                                        <p:tgtEl>
                                          <p:spTgt spid="12">
                                            <p:txEl>
                                              <p:pRg st="1" end="1"/>
                                            </p:txEl>
                                          </p:spTgt>
                                        </p:tgtEl>
                                      </p:cBhvr>
                                    </p:animEffect>
                                    <p:anim calcmode="lin" valueType="num">
                                      <p:cBhvr>
                                        <p:cTn id="13"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1000"/>
                                        <p:tgtEl>
                                          <p:spTgt spid="12">
                                            <p:txEl>
                                              <p:pRg st="2" end="2"/>
                                            </p:txEl>
                                          </p:spTgt>
                                        </p:tgtEl>
                                      </p:cBhvr>
                                    </p:animEffect>
                                    <p:anim calcmode="lin" valueType="num">
                                      <p:cBhvr>
                                        <p:cTn id="18"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1+#ppt_w/2"/>
                                          </p:val>
                                        </p:tav>
                                        <p:tav tm="100000">
                                          <p:val>
                                            <p:strVal val="#ppt_x"/>
                                          </p:val>
                                        </p:tav>
                                      </p:tavLst>
                                    </p:anim>
                                    <p:anim calcmode="lin" valueType="num">
                                      <p:cBhvr additive="base">
                                        <p:cTn id="25" dur="500" fill="hold"/>
                                        <p:tgtEl>
                                          <p:spTgt spid="14"/>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1+#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1000"/>
                                        <p:tgtEl>
                                          <p:spTgt spid="23"/>
                                        </p:tgtEl>
                                      </p:cBhvr>
                                    </p:animEffect>
                                    <p:anim calcmode="lin" valueType="num">
                                      <p:cBhvr>
                                        <p:cTn id="61" dur="1000" fill="hold"/>
                                        <p:tgtEl>
                                          <p:spTgt spid="23"/>
                                        </p:tgtEl>
                                        <p:attrNameLst>
                                          <p:attrName>ppt_x</p:attrName>
                                        </p:attrNameLst>
                                      </p:cBhvr>
                                      <p:tavLst>
                                        <p:tav tm="0">
                                          <p:val>
                                            <p:strVal val="#ppt_x"/>
                                          </p:val>
                                        </p:tav>
                                        <p:tav tm="100000">
                                          <p:val>
                                            <p:strVal val="#ppt_x"/>
                                          </p:val>
                                        </p:tav>
                                      </p:tavLst>
                                    </p:anim>
                                    <p:anim calcmode="lin" valueType="num">
                                      <p:cBhvr>
                                        <p:cTn id="62" dur="1000" fill="hold"/>
                                        <p:tgtEl>
                                          <p:spTgt spid="23"/>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1000"/>
                                        <p:tgtEl>
                                          <p:spTgt spid="26"/>
                                        </p:tgtEl>
                                      </p:cBhvr>
                                    </p:animEffect>
                                    <p:anim calcmode="lin" valueType="num">
                                      <p:cBhvr>
                                        <p:cTn id="66" dur="1000" fill="hold"/>
                                        <p:tgtEl>
                                          <p:spTgt spid="26"/>
                                        </p:tgtEl>
                                        <p:attrNameLst>
                                          <p:attrName>ppt_x</p:attrName>
                                        </p:attrNameLst>
                                      </p:cBhvr>
                                      <p:tavLst>
                                        <p:tav tm="0">
                                          <p:val>
                                            <p:strVal val="#ppt_x"/>
                                          </p:val>
                                        </p:tav>
                                        <p:tav tm="100000">
                                          <p:val>
                                            <p:strVal val="#ppt_x"/>
                                          </p:val>
                                        </p:tav>
                                      </p:tavLst>
                                    </p:anim>
                                    <p:anim calcmode="lin" valueType="num">
                                      <p:cBhvr>
                                        <p:cTn id="6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3" grpId="0"/>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3E83DB-5E3E-7DD1-F832-21F25EE68AB0}"/>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7C2BE3B6-4388-DC9F-8B8A-D9665D8D9839}"/>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BDA0E0CF-9192-03E0-CEAC-67D64275FBEF}"/>
              </a:ext>
            </a:extLst>
          </p:cNvPr>
          <p:cNvSpPr>
            <a:spLocks noGrp="1"/>
          </p:cNvSpPr>
          <p:nvPr>
            <p:ph type="sldNum" sz="quarter" idx="12"/>
          </p:nvPr>
        </p:nvSpPr>
        <p:spPr/>
        <p:txBody>
          <a:bodyPr/>
          <a:lstStyle/>
          <a:p>
            <a:fld id="{2A013F82-EE5E-44EE-A61D-E31C6657F26F}" type="slidenum">
              <a:rPr lang="en-US" smtClean="0"/>
              <a:t>13</a:t>
            </a:fld>
            <a:endParaRPr lang="en-US"/>
          </a:p>
        </p:txBody>
      </p:sp>
      <p:pic>
        <p:nvPicPr>
          <p:cNvPr id="6" name="Picture 5">
            <a:extLst>
              <a:ext uri="{FF2B5EF4-FFF2-40B4-BE49-F238E27FC236}">
                <a16:creationId xmlns:a16="http://schemas.microsoft.com/office/drawing/2014/main" id="{9510C997-E5D4-874C-DD8D-F50C45EA5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000" y="-14400"/>
            <a:ext cx="4953000" cy="7429500"/>
          </a:xfrm>
          <a:prstGeom prst="rect">
            <a:avLst/>
          </a:prstGeom>
          <a:ln>
            <a:noFill/>
          </a:ln>
          <a:effectLst>
            <a:softEdge rad="112500"/>
          </a:effectLst>
        </p:spPr>
      </p:pic>
      <p:sp>
        <p:nvSpPr>
          <p:cNvPr id="8" name="TextBox 7">
            <a:extLst>
              <a:ext uri="{FF2B5EF4-FFF2-40B4-BE49-F238E27FC236}">
                <a16:creationId xmlns:a16="http://schemas.microsoft.com/office/drawing/2014/main" id="{5AB3A960-EA62-6A7E-B366-7833F127B3DE}"/>
              </a:ext>
            </a:extLst>
          </p:cNvPr>
          <p:cNvSpPr txBox="1"/>
          <p:nvPr/>
        </p:nvSpPr>
        <p:spPr>
          <a:xfrm>
            <a:off x="152400" y="152400"/>
            <a:ext cx="7086600" cy="4093428"/>
          </a:xfrm>
          <a:prstGeom prst="rect">
            <a:avLst/>
          </a:prstGeom>
          <a:noFill/>
        </p:spPr>
        <p:txBody>
          <a:bodyPr wrap="square">
            <a:spAutoFit/>
          </a:bodyPr>
          <a:lstStyle/>
          <a:p>
            <a:r>
              <a:rPr lang="en-US" sz="3600" b="1" dirty="0">
                <a:latin typeface="Candara" panose="020E0502030303020204" pitchFamily="34" charset="0"/>
              </a:rPr>
              <a:t>MALACHI 3:2</a:t>
            </a:r>
          </a:p>
          <a:p>
            <a:r>
              <a:rPr lang="en-US" sz="2800" i="1" dirty="0">
                <a:latin typeface="Candara" panose="020E0502030303020204" pitchFamily="34" charset="0"/>
              </a:rPr>
              <a:t>	But who may abide the day of his coming? and who shall stand when he </a:t>
            </a:r>
            <a:r>
              <a:rPr lang="en-US" sz="2800" i="1" dirty="0" err="1">
                <a:latin typeface="Candara" panose="020E0502030303020204" pitchFamily="34" charset="0"/>
              </a:rPr>
              <a:t>appeareth</a:t>
            </a:r>
            <a:r>
              <a:rPr lang="en-US" sz="2800" i="1" dirty="0">
                <a:latin typeface="Candara" panose="020E0502030303020204" pitchFamily="34" charset="0"/>
              </a:rPr>
              <a:t>? for he is like a refiner's fire, and like fullers' soap: 3 And he shall sit as a refiner and purifier of silver: and he shall purify the sons of Levi, and purge them as gold and silver, that they may offer unto the LORD an offering in righteousness.</a:t>
            </a:r>
          </a:p>
        </p:txBody>
      </p:sp>
      <p:sp>
        <p:nvSpPr>
          <p:cNvPr id="10" name="TextBox 9">
            <a:extLst>
              <a:ext uri="{FF2B5EF4-FFF2-40B4-BE49-F238E27FC236}">
                <a16:creationId xmlns:a16="http://schemas.microsoft.com/office/drawing/2014/main" id="{1AE9D8C2-8B89-E535-3016-88629C1739B7}"/>
              </a:ext>
            </a:extLst>
          </p:cNvPr>
          <p:cNvSpPr txBox="1"/>
          <p:nvPr/>
        </p:nvSpPr>
        <p:spPr>
          <a:xfrm>
            <a:off x="228600" y="4538484"/>
            <a:ext cx="7086600" cy="1569660"/>
          </a:xfrm>
          <a:prstGeom prst="rect">
            <a:avLst/>
          </a:prstGeom>
          <a:noFill/>
        </p:spPr>
        <p:txBody>
          <a:bodyPr wrap="square">
            <a:spAutoFit/>
          </a:bodyPr>
          <a:lstStyle/>
          <a:p>
            <a:pPr algn="ctr"/>
            <a:r>
              <a:rPr lang="en-US" sz="3200" i="1" dirty="0">
                <a:latin typeface="Candara" panose="020E0502030303020204" pitchFamily="34" charset="0"/>
              </a:rPr>
              <a:t>PSALM 119:71</a:t>
            </a:r>
          </a:p>
          <a:p>
            <a:pPr algn="ctr"/>
            <a:r>
              <a:rPr lang="en-US" sz="3200" i="1" dirty="0">
                <a:latin typeface="Candara" panose="020E0502030303020204" pitchFamily="34" charset="0"/>
              </a:rPr>
              <a:t>It is </a:t>
            </a:r>
            <a:r>
              <a:rPr lang="en-US" sz="3200" i="1" u="sng" dirty="0">
                <a:latin typeface="Candara" panose="020E0502030303020204" pitchFamily="34" charset="0"/>
              </a:rPr>
              <a:t>good</a:t>
            </a:r>
            <a:r>
              <a:rPr lang="en-US" sz="3200" i="1" dirty="0">
                <a:latin typeface="Candara" panose="020E0502030303020204" pitchFamily="34" charset="0"/>
              </a:rPr>
              <a:t> for me that I have been afflicted; that I might learn thy statutes.</a:t>
            </a:r>
          </a:p>
        </p:txBody>
      </p:sp>
    </p:spTree>
    <p:extLst>
      <p:ext uri="{BB962C8B-B14F-4D97-AF65-F5344CB8AC3E}">
        <p14:creationId xmlns:p14="http://schemas.microsoft.com/office/powerpoint/2010/main" val="496003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FFE396-7640-A439-0C94-A06D3877840C}"/>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CEE9C186-086E-8996-9AA7-BC4DB1BABF0F}"/>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2CFAB6C7-3A8E-C5F8-0325-F82B51EFC0EF}"/>
              </a:ext>
            </a:extLst>
          </p:cNvPr>
          <p:cNvSpPr>
            <a:spLocks noGrp="1"/>
          </p:cNvSpPr>
          <p:nvPr>
            <p:ph type="sldNum" sz="quarter" idx="12"/>
          </p:nvPr>
        </p:nvSpPr>
        <p:spPr/>
        <p:txBody>
          <a:bodyPr/>
          <a:lstStyle/>
          <a:p>
            <a:fld id="{2A013F82-EE5E-44EE-A61D-E31C6657F26F}" type="slidenum">
              <a:rPr lang="en-US" smtClean="0"/>
              <a:t>14</a:t>
            </a:fld>
            <a:endParaRPr lang="en-US"/>
          </a:p>
        </p:txBody>
      </p:sp>
      <p:sp>
        <p:nvSpPr>
          <p:cNvPr id="6" name="TextBox 5">
            <a:extLst>
              <a:ext uri="{FF2B5EF4-FFF2-40B4-BE49-F238E27FC236}">
                <a16:creationId xmlns:a16="http://schemas.microsoft.com/office/drawing/2014/main" id="{8BC8E416-973D-2981-A15B-189E69F8FA8E}"/>
              </a:ext>
            </a:extLst>
          </p:cNvPr>
          <p:cNvSpPr txBox="1"/>
          <p:nvPr/>
        </p:nvSpPr>
        <p:spPr>
          <a:xfrm>
            <a:off x="228600" y="180972"/>
            <a:ext cx="11811000" cy="5878532"/>
          </a:xfrm>
          <a:prstGeom prst="rect">
            <a:avLst/>
          </a:prstGeom>
          <a:noFill/>
        </p:spPr>
        <p:txBody>
          <a:bodyPr wrap="square">
            <a:spAutoFit/>
          </a:bodyPr>
          <a:lstStyle/>
          <a:p>
            <a:r>
              <a:rPr lang="en-US" sz="4400" b="1" dirty="0">
                <a:latin typeface="Candara" panose="020E0502030303020204" pitchFamily="34" charset="0"/>
              </a:rPr>
              <a:t>GO.WAKE.JESUS</a:t>
            </a:r>
          </a:p>
          <a:p>
            <a:r>
              <a:rPr lang="en-US" sz="4400" b="1" dirty="0">
                <a:latin typeface="Candara" panose="020E0502030303020204" pitchFamily="34" charset="0"/>
              </a:rPr>
              <a:t>	</a:t>
            </a:r>
            <a:r>
              <a:rPr lang="en-US" sz="3600" dirty="0">
                <a:latin typeface="Candara" panose="020E0502030303020204" pitchFamily="34" charset="0"/>
              </a:rPr>
              <a:t>130 That refiner's fire, a hundred percent, all the dross melted out, all the unbelief, an experience that you know! What the Hebrew children could testify, after they went through the fire, "</a:t>
            </a:r>
            <a:r>
              <a:rPr lang="en-US" sz="3600" i="1" dirty="0">
                <a:latin typeface="Candara" panose="020E0502030303020204" pitchFamily="34" charset="0"/>
              </a:rPr>
              <a:t>God is a Saviour, from fire</a:t>
            </a:r>
            <a:r>
              <a:rPr lang="en-US" sz="3600" dirty="0">
                <a:latin typeface="Candara" panose="020E0502030303020204" pitchFamily="34" charset="0"/>
              </a:rPr>
              <a:t>.“ Daniel knew, after the lions' den experience. Lazarus knew…</a:t>
            </a:r>
          </a:p>
          <a:p>
            <a:r>
              <a:rPr lang="en-US" sz="3600" dirty="0">
                <a:latin typeface="Candara" panose="020E0502030303020204" pitchFamily="34" charset="0"/>
              </a:rPr>
              <a:t>	132    After you went through these tests and trials, they're glorious to you. This is done to test their faith. Maybe some here has got sickness, and it's a test of faith, to see what you'll do about it. 					63-1103 </a:t>
            </a:r>
          </a:p>
        </p:txBody>
      </p:sp>
    </p:spTree>
    <p:extLst>
      <p:ext uri="{BB962C8B-B14F-4D97-AF65-F5344CB8AC3E}">
        <p14:creationId xmlns:p14="http://schemas.microsoft.com/office/powerpoint/2010/main" val="5530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A64BFD-59DB-789C-8C9E-55976B91EEF6}"/>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79D8985B-7398-8733-9267-B08D42D2A20C}"/>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CC14B60E-C9B3-9C0A-2031-F75676F1D245}"/>
              </a:ext>
            </a:extLst>
          </p:cNvPr>
          <p:cNvSpPr>
            <a:spLocks noGrp="1"/>
          </p:cNvSpPr>
          <p:nvPr>
            <p:ph type="sldNum" sz="quarter" idx="12"/>
          </p:nvPr>
        </p:nvSpPr>
        <p:spPr/>
        <p:txBody>
          <a:bodyPr/>
          <a:lstStyle/>
          <a:p>
            <a:fld id="{2A013F82-EE5E-44EE-A61D-E31C6657F26F}" type="slidenum">
              <a:rPr lang="en-US" smtClean="0"/>
              <a:t>15</a:t>
            </a:fld>
            <a:endParaRPr lang="en-US"/>
          </a:p>
        </p:txBody>
      </p:sp>
      <p:pic>
        <p:nvPicPr>
          <p:cNvPr id="8" name="Picture 7">
            <a:extLst>
              <a:ext uri="{FF2B5EF4-FFF2-40B4-BE49-F238E27FC236}">
                <a16:creationId xmlns:a16="http://schemas.microsoft.com/office/drawing/2014/main" id="{44BC262A-C8CD-E511-7883-9E6D9311D3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838200"/>
            <a:ext cx="4418128" cy="5181600"/>
          </a:xfrm>
          <a:prstGeom prst="rect">
            <a:avLst/>
          </a:prstGeom>
          <a:ln>
            <a:noFill/>
          </a:ln>
          <a:effectLst>
            <a:softEdge rad="112500"/>
          </a:effectLst>
        </p:spPr>
      </p:pic>
      <p:sp>
        <p:nvSpPr>
          <p:cNvPr id="6" name="TextBox 5">
            <a:extLst>
              <a:ext uri="{FF2B5EF4-FFF2-40B4-BE49-F238E27FC236}">
                <a16:creationId xmlns:a16="http://schemas.microsoft.com/office/drawing/2014/main" id="{0BF19AD2-0028-737D-7982-F3E58B598A12}"/>
              </a:ext>
            </a:extLst>
          </p:cNvPr>
          <p:cNvSpPr txBox="1"/>
          <p:nvPr/>
        </p:nvSpPr>
        <p:spPr>
          <a:xfrm>
            <a:off x="4875328" y="1371600"/>
            <a:ext cx="7086600" cy="3293209"/>
          </a:xfrm>
          <a:prstGeom prst="rect">
            <a:avLst/>
          </a:prstGeom>
          <a:noFill/>
        </p:spPr>
        <p:txBody>
          <a:bodyPr wrap="square">
            <a:spAutoFit/>
          </a:bodyPr>
          <a:lstStyle/>
          <a:p>
            <a:r>
              <a:rPr lang="en-US" sz="4400" b="1" dirty="0">
                <a:latin typeface="Candara" panose="020E0502030303020204" pitchFamily="34" charset="0"/>
              </a:rPr>
              <a:t>II SAMUEL 22:31</a:t>
            </a:r>
          </a:p>
          <a:p>
            <a:r>
              <a:rPr lang="en-US" sz="4400" i="1" dirty="0">
                <a:latin typeface="Candara" panose="020E0502030303020204" pitchFamily="34" charset="0"/>
              </a:rPr>
              <a:t>	</a:t>
            </a:r>
            <a:r>
              <a:rPr lang="en-US" sz="4000" i="1" dirty="0">
                <a:latin typeface="Candara" panose="020E0502030303020204" pitchFamily="34" charset="0"/>
              </a:rPr>
              <a:t>As for God, his way is perfect; </a:t>
            </a:r>
            <a:r>
              <a:rPr lang="en-US" sz="4000" i="1" u="sng" dirty="0">
                <a:latin typeface="Candara" panose="020E0502030303020204" pitchFamily="34" charset="0"/>
              </a:rPr>
              <a:t>the word of the LORD is tried</a:t>
            </a:r>
            <a:r>
              <a:rPr lang="en-US" sz="4000" i="1" dirty="0">
                <a:latin typeface="Candara" panose="020E0502030303020204" pitchFamily="34" charset="0"/>
              </a:rPr>
              <a:t>: he is a buckler to all them that trust in him.</a:t>
            </a:r>
            <a:endParaRPr lang="en-US" sz="4400" i="1" dirty="0">
              <a:latin typeface="Candara" panose="020E0502030303020204" pitchFamily="34" charset="0"/>
            </a:endParaRPr>
          </a:p>
        </p:txBody>
      </p:sp>
    </p:spTree>
    <p:extLst>
      <p:ext uri="{BB962C8B-B14F-4D97-AF65-F5344CB8AC3E}">
        <p14:creationId xmlns:p14="http://schemas.microsoft.com/office/powerpoint/2010/main" val="3556540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94F44B-E96E-064E-AB68-081A1EC26C99}"/>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FD32C058-3517-306A-C411-3C4296C048CF}"/>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A521E195-D968-A075-A369-ECBA5D626F4D}"/>
              </a:ext>
            </a:extLst>
          </p:cNvPr>
          <p:cNvSpPr>
            <a:spLocks noGrp="1"/>
          </p:cNvSpPr>
          <p:nvPr>
            <p:ph type="sldNum" sz="quarter" idx="12"/>
          </p:nvPr>
        </p:nvSpPr>
        <p:spPr/>
        <p:txBody>
          <a:bodyPr/>
          <a:lstStyle/>
          <a:p>
            <a:fld id="{2A013F82-EE5E-44EE-A61D-E31C6657F26F}" type="slidenum">
              <a:rPr lang="en-US" smtClean="0"/>
              <a:t>16</a:t>
            </a:fld>
            <a:endParaRPr lang="en-US"/>
          </a:p>
        </p:txBody>
      </p:sp>
      <p:sp>
        <p:nvSpPr>
          <p:cNvPr id="6" name="TextBox 5">
            <a:extLst>
              <a:ext uri="{FF2B5EF4-FFF2-40B4-BE49-F238E27FC236}">
                <a16:creationId xmlns:a16="http://schemas.microsoft.com/office/drawing/2014/main" id="{D6B010C9-9F54-52FD-8EB1-C540341338FB}"/>
              </a:ext>
            </a:extLst>
          </p:cNvPr>
          <p:cNvSpPr txBox="1"/>
          <p:nvPr/>
        </p:nvSpPr>
        <p:spPr>
          <a:xfrm>
            <a:off x="457200" y="381000"/>
            <a:ext cx="11353800" cy="4647426"/>
          </a:xfrm>
          <a:prstGeom prst="rect">
            <a:avLst/>
          </a:prstGeom>
          <a:noFill/>
        </p:spPr>
        <p:txBody>
          <a:bodyPr wrap="square">
            <a:spAutoFit/>
          </a:bodyPr>
          <a:lstStyle/>
          <a:p>
            <a:r>
              <a:rPr lang="en-US" sz="4400" b="1" dirty="0">
                <a:latin typeface="Candara" panose="020E0502030303020204" pitchFamily="34" charset="0"/>
              </a:rPr>
              <a:t>WE.HAVE.SEEN.HIS.STAR</a:t>
            </a:r>
          </a:p>
          <a:p>
            <a:r>
              <a:rPr lang="en-US" sz="3600" dirty="0">
                <a:latin typeface="Candara" panose="020E0502030303020204" pitchFamily="34" charset="0"/>
              </a:rPr>
              <a:t>	46 [Forging bells] God is our great Cupola. He is the great Refiner's Furnace, that where He has to put these things upon us, trials, and persecutions to mold it together, to make our testimony ring for a certain time, and a certain note that He wants rang out in a certain day.</a:t>
            </a:r>
          </a:p>
          <a:p>
            <a:r>
              <a:rPr lang="en-US" sz="3600" dirty="0">
                <a:latin typeface="Candara" panose="020E0502030303020204" pitchFamily="34" charset="0"/>
              </a:rPr>
              <a:t>	47 We're all made different. We see different. But we all see one thing, that's Jesus Christ. 			63-1216 </a:t>
            </a:r>
          </a:p>
        </p:txBody>
      </p:sp>
    </p:spTree>
    <p:extLst>
      <p:ext uri="{BB962C8B-B14F-4D97-AF65-F5344CB8AC3E}">
        <p14:creationId xmlns:p14="http://schemas.microsoft.com/office/powerpoint/2010/main" val="214873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D1C485-4FB5-225E-E8FB-F45564677261}"/>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BE7193E9-CF56-A58B-59F3-5DD0D83CA2A3}"/>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1AE819E7-1C10-F944-291A-E40256FB3B25}"/>
              </a:ext>
            </a:extLst>
          </p:cNvPr>
          <p:cNvSpPr>
            <a:spLocks noGrp="1"/>
          </p:cNvSpPr>
          <p:nvPr>
            <p:ph type="sldNum" sz="quarter" idx="12"/>
          </p:nvPr>
        </p:nvSpPr>
        <p:spPr/>
        <p:txBody>
          <a:bodyPr/>
          <a:lstStyle/>
          <a:p>
            <a:fld id="{2A013F82-EE5E-44EE-A61D-E31C6657F26F}" type="slidenum">
              <a:rPr lang="en-US" smtClean="0"/>
              <a:t>17</a:t>
            </a:fld>
            <a:endParaRPr lang="en-US"/>
          </a:p>
        </p:txBody>
      </p:sp>
      <p:sp>
        <p:nvSpPr>
          <p:cNvPr id="6" name="TextBox 5">
            <a:extLst>
              <a:ext uri="{FF2B5EF4-FFF2-40B4-BE49-F238E27FC236}">
                <a16:creationId xmlns:a16="http://schemas.microsoft.com/office/drawing/2014/main" id="{7BE40A33-8220-740A-35F7-70FC369D3DC6}"/>
              </a:ext>
            </a:extLst>
          </p:cNvPr>
          <p:cNvSpPr txBox="1"/>
          <p:nvPr/>
        </p:nvSpPr>
        <p:spPr>
          <a:xfrm>
            <a:off x="228600" y="152400"/>
            <a:ext cx="11734800" cy="6277153"/>
          </a:xfrm>
          <a:prstGeom prst="rect">
            <a:avLst/>
          </a:prstGeom>
          <a:noFill/>
        </p:spPr>
        <p:txBody>
          <a:bodyPr wrap="square">
            <a:spAutoFit/>
          </a:bodyPr>
          <a:lstStyle/>
          <a:p>
            <a:r>
              <a:rPr lang="en-US" sz="4000" b="1" dirty="0">
                <a:latin typeface="Candara" panose="020E0502030303020204" pitchFamily="34" charset="0"/>
              </a:rPr>
              <a:t>THE.EVENING.MESSENGER</a:t>
            </a:r>
          </a:p>
          <a:p>
            <a:r>
              <a:rPr lang="en-US" sz="3200" dirty="0">
                <a:latin typeface="Candara" panose="020E0502030303020204" pitchFamily="34" charset="0"/>
              </a:rPr>
              <a:t>	11 God's jewels are brought up from the dust. We're so happy that He gives us the privilege of going into His great refinery, and all the dross taken out. Before they had the smelter, the old Indians used to beat it and beat it  until they got all the dross beat out of it. And the way they knew that all of it was out (all the pyrite) when they </a:t>
            </a:r>
            <a:r>
              <a:rPr lang="en-US" sz="3200" dirty="0" err="1">
                <a:latin typeface="Candara" panose="020E0502030303020204" pitchFamily="34" charset="0"/>
              </a:rPr>
              <a:t>knowed</a:t>
            </a:r>
            <a:r>
              <a:rPr lang="en-US" sz="3200" dirty="0">
                <a:latin typeface="Candara" panose="020E0502030303020204" pitchFamily="34" charset="0"/>
              </a:rPr>
              <a:t> it [was] out, the beater seen his reflection he could see himself. Then he knew it was coming clear, when it reflect his own image. </a:t>
            </a:r>
          </a:p>
          <a:p>
            <a:r>
              <a:rPr lang="en-US" sz="3200" dirty="0">
                <a:latin typeface="Candara" panose="020E0502030303020204" pitchFamily="34" charset="0"/>
              </a:rPr>
              <a:t>	13 And I think God wants to do His Church that way, just beat all the world out until the reflection of Jesus Christ lives in each one of us and we reflect His Life. 						63-0116 </a:t>
            </a:r>
          </a:p>
        </p:txBody>
      </p:sp>
    </p:spTree>
    <p:extLst>
      <p:ext uri="{BB962C8B-B14F-4D97-AF65-F5344CB8AC3E}">
        <p14:creationId xmlns:p14="http://schemas.microsoft.com/office/powerpoint/2010/main" val="1343602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60638-DF59-4F62-9BCC-3465CF6E19DC}"/>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C24C83A3-35EF-46B9-897E-C946877340E2}"/>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AAC1432B-F39B-4B58-8775-DD46158567F1}"/>
              </a:ext>
            </a:extLst>
          </p:cNvPr>
          <p:cNvSpPr>
            <a:spLocks noGrp="1"/>
          </p:cNvSpPr>
          <p:nvPr>
            <p:ph type="sldNum" sz="quarter" idx="12"/>
          </p:nvPr>
        </p:nvSpPr>
        <p:spPr/>
        <p:txBody>
          <a:bodyPr/>
          <a:lstStyle/>
          <a:p>
            <a:fld id="{2A013F82-EE5E-44EE-A61D-E31C6657F26F}" type="slidenum">
              <a:rPr lang="en-US" smtClean="0"/>
              <a:t>18</a:t>
            </a:fld>
            <a:endParaRPr lang="en-US"/>
          </a:p>
        </p:txBody>
      </p:sp>
      <p:sp>
        <p:nvSpPr>
          <p:cNvPr id="6" name="TextBox 5">
            <a:extLst>
              <a:ext uri="{FF2B5EF4-FFF2-40B4-BE49-F238E27FC236}">
                <a16:creationId xmlns:a16="http://schemas.microsoft.com/office/drawing/2014/main" id="{420F4B29-8FED-4561-BBC0-FCE6F5417109}"/>
              </a:ext>
            </a:extLst>
          </p:cNvPr>
          <p:cNvSpPr txBox="1"/>
          <p:nvPr/>
        </p:nvSpPr>
        <p:spPr>
          <a:xfrm>
            <a:off x="76200" y="90611"/>
            <a:ext cx="12115800" cy="6124754"/>
          </a:xfrm>
          <a:prstGeom prst="rect">
            <a:avLst/>
          </a:prstGeom>
          <a:noFill/>
        </p:spPr>
        <p:txBody>
          <a:bodyPr wrap="square">
            <a:spAutoFit/>
          </a:bodyPr>
          <a:lstStyle/>
          <a:p>
            <a:r>
              <a:rPr lang="en-US" sz="4000" b="1" dirty="0">
                <a:latin typeface="Candara" panose="020E0502030303020204" pitchFamily="34" charset="0"/>
              </a:rPr>
              <a:t>ROMANS 11:33</a:t>
            </a:r>
          </a:p>
          <a:p>
            <a:r>
              <a:rPr lang="en-US" sz="3200" i="1" dirty="0">
                <a:latin typeface="Candara" panose="020E0502030303020204" pitchFamily="34" charset="0"/>
              </a:rPr>
              <a:t>O the depth of the riches both of the wisdom and knowledge of God! how unsearchable are his judgments, and </a:t>
            </a:r>
            <a:r>
              <a:rPr lang="en-US" sz="3200" i="1" u="sng" dirty="0">
                <a:latin typeface="Candara" panose="020E0502030303020204" pitchFamily="34" charset="0"/>
              </a:rPr>
              <a:t>his ways past finding out</a:t>
            </a:r>
            <a:r>
              <a:rPr lang="en-US" sz="3200" i="1" dirty="0">
                <a:latin typeface="Candara" panose="020E0502030303020204" pitchFamily="34" charset="0"/>
              </a:rPr>
              <a:t>! </a:t>
            </a:r>
          </a:p>
          <a:p>
            <a:endParaRPr lang="en-US" sz="3200" i="1" dirty="0">
              <a:latin typeface="Candara" panose="020E0502030303020204" pitchFamily="34" charset="0"/>
            </a:endParaRPr>
          </a:p>
          <a:p>
            <a:r>
              <a:rPr lang="en-US" sz="4000" b="1" dirty="0">
                <a:latin typeface="Candara" panose="020E0502030303020204" pitchFamily="34" charset="0"/>
              </a:rPr>
              <a:t>FAITH.IN.THE.SON.OF.GOD</a:t>
            </a:r>
          </a:p>
          <a:p>
            <a:r>
              <a:rPr lang="en-US" sz="3200" dirty="0">
                <a:latin typeface="Candara" panose="020E0502030303020204" pitchFamily="34" charset="0"/>
              </a:rPr>
              <a:t>	12 Don't ask me; I can't explain it. And there's nobody else can explain it. God’s ways is past finding out… there's no need of trying to figure it. You just believe it... And you see the results, you see what God does. 										</a:t>
            </a:r>
            <a:r>
              <a:rPr lang="en-US" sz="2400" dirty="0">
                <a:latin typeface="Candara" panose="020E0502030303020204" pitchFamily="34" charset="0"/>
              </a:rPr>
              <a:t>52-0715 </a:t>
            </a:r>
          </a:p>
          <a:p>
            <a:endParaRPr lang="en-US" sz="2400" dirty="0">
              <a:latin typeface="Candara" panose="020E0502030303020204" pitchFamily="34" charset="0"/>
            </a:endParaRPr>
          </a:p>
          <a:p>
            <a:pPr algn="ctr"/>
            <a:r>
              <a:rPr lang="en-US" sz="3200" b="1" dirty="0">
                <a:latin typeface="Candara" panose="020E0502030303020204" pitchFamily="34" charset="0"/>
              </a:rPr>
              <a:t>PSALM 128:1</a:t>
            </a:r>
          </a:p>
          <a:p>
            <a:pPr algn="ctr"/>
            <a:r>
              <a:rPr lang="en-US" sz="3200" i="1" dirty="0">
                <a:latin typeface="Candara" panose="020E0502030303020204" pitchFamily="34" charset="0"/>
              </a:rPr>
              <a:t>Blessed is every one that </a:t>
            </a:r>
            <a:r>
              <a:rPr lang="en-US" sz="3200" i="1" dirty="0" err="1">
                <a:latin typeface="Candara" panose="020E0502030303020204" pitchFamily="34" charset="0"/>
              </a:rPr>
              <a:t>feareth</a:t>
            </a:r>
            <a:r>
              <a:rPr lang="en-US" sz="3200" i="1" dirty="0">
                <a:latin typeface="Candara" panose="020E0502030303020204" pitchFamily="34" charset="0"/>
              </a:rPr>
              <a:t> the LORD; that walketh in his ways.</a:t>
            </a:r>
          </a:p>
        </p:txBody>
      </p:sp>
    </p:spTree>
    <p:extLst>
      <p:ext uri="{BB962C8B-B14F-4D97-AF65-F5344CB8AC3E}">
        <p14:creationId xmlns:p14="http://schemas.microsoft.com/office/powerpoint/2010/main" val="205835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anim calcmode="lin" valueType="num">
                                      <p:cBhvr additive="base">
                                        <p:cTn id="1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anim calcmode="lin" valueType="num">
                                      <p:cBhvr additive="base">
                                        <p:cTn id="15"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anim calcmode="lin" valueType="num">
                                      <p:cBhvr additive="base">
                                        <p:cTn id="1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9-29-2024</a:t>
            </a:r>
          </a:p>
        </p:txBody>
      </p:sp>
      <p:sp>
        <p:nvSpPr>
          <p:cNvPr id="3" name="Footer Placeholder 2"/>
          <p:cNvSpPr>
            <a:spLocks noGrp="1"/>
          </p:cNvSpPr>
          <p:nvPr>
            <p:ph type="ftr" sz="quarter" idx="11"/>
          </p:nvPr>
        </p:nvSpPr>
        <p:spPr/>
        <p:txBody>
          <a:bodyPr/>
          <a:lstStyle/>
          <a:p>
            <a:r>
              <a:rPr lang="en-US"/>
              <a:t>The Press Around Us</a:t>
            </a:r>
          </a:p>
        </p:txBody>
      </p:sp>
      <p:sp>
        <p:nvSpPr>
          <p:cNvPr id="4" name="Slide Number Placeholder 3"/>
          <p:cNvSpPr>
            <a:spLocks noGrp="1"/>
          </p:cNvSpPr>
          <p:nvPr>
            <p:ph type="sldNum" sz="quarter" idx="12"/>
          </p:nvPr>
        </p:nvSpPr>
        <p:spPr/>
        <p:txBody>
          <a:bodyPr/>
          <a:lstStyle/>
          <a:p>
            <a:fld id="{DADEC162-A861-4D4C-B618-86141005AFC7}" type="slidenum">
              <a:rPr lang="en-US" smtClean="0"/>
              <a:pPr/>
              <a:t>19</a:t>
            </a:fld>
            <a:endParaRPr lang="en-US"/>
          </a:p>
        </p:txBody>
      </p:sp>
      <p:sp>
        <p:nvSpPr>
          <p:cNvPr id="19457" name="Rectangle 1"/>
          <p:cNvSpPr>
            <a:spLocks noChangeArrowheads="1"/>
          </p:cNvSpPr>
          <p:nvPr/>
        </p:nvSpPr>
        <p:spPr bwMode="auto">
          <a:xfrm>
            <a:off x="152400" y="91380"/>
            <a:ext cx="11887200" cy="63094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sz="4800" b="1" dirty="0">
                <a:latin typeface="Candara" panose="020E0502030303020204" pitchFamily="34" charset="0"/>
                <a:ea typeface="Times New Roman" pitchFamily="18" charset="0"/>
              </a:rPr>
              <a:t>PSALMS 119:71</a:t>
            </a:r>
            <a:r>
              <a:rPr lang="en-US" sz="4800" dirty="0">
                <a:latin typeface="Candara" panose="020E0502030303020204" pitchFamily="34" charset="0"/>
                <a:ea typeface="Times New Roman" pitchFamily="18" charset="0"/>
              </a:rPr>
              <a:t>  </a:t>
            </a:r>
          </a:p>
          <a:p>
            <a:pPr fontAlgn="base">
              <a:spcBef>
                <a:spcPct val="0"/>
              </a:spcBef>
              <a:spcAft>
                <a:spcPct val="0"/>
              </a:spcAft>
            </a:pPr>
            <a:r>
              <a:rPr lang="en-US" sz="4000" i="1" dirty="0">
                <a:latin typeface="Candara" panose="020E0502030303020204" pitchFamily="34" charset="0"/>
                <a:ea typeface="Times New Roman" pitchFamily="18" charset="0"/>
              </a:rPr>
              <a:t>It is good for me that I have been </a:t>
            </a:r>
            <a:r>
              <a:rPr lang="en-US" sz="4000" i="1" u="sng" dirty="0">
                <a:latin typeface="Candara" panose="020E0502030303020204" pitchFamily="34" charset="0"/>
                <a:ea typeface="Times New Roman" pitchFamily="18" charset="0"/>
              </a:rPr>
              <a:t>afflicted</a:t>
            </a:r>
            <a:r>
              <a:rPr lang="en-US" sz="4000" i="1" dirty="0">
                <a:latin typeface="Candara" panose="020E0502030303020204" pitchFamily="34" charset="0"/>
                <a:ea typeface="Times New Roman" pitchFamily="18" charset="0"/>
              </a:rPr>
              <a:t>; that I might learn thy statutes. </a:t>
            </a:r>
            <a:endParaRPr lang="en-US" sz="2800" dirty="0">
              <a:latin typeface="Candara" panose="020E0502030303020204" pitchFamily="34" charset="0"/>
            </a:endParaRPr>
          </a:p>
          <a:p>
            <a:pPr eaLnBrk="0" fontAlgn="base" hangingPunct="0">
              <a:spcBef>
                <a:spcPct val="0"/>
              </a:spcBef>
              <a:spcAft>
                <a:spcPct val="0"/>
              </a:spcAft>
            </a:pPr>
            <a:r>
              <a:rPr lang="en-US" sz="3600" b="1" dirty="0">
                <a:latin typeface="Candara" panose="020E0502030303020204" pitchFamily="34" charset="0"/>
                <a:ea typeface="Times New Roman" pitchFamily="18" charset="0"/>
              </a:rPr>
              <a:t>   	 Afflicted:</a:t>
            </a:r>
            <a:r>
              <a:rPr lang="en-US" sz="3600" i="1" dirty="0">
                <a:latin typeface="Candara" panose="020E0502030303020204" pitchFamily="34" charset="0"/>
                <a:ea typeface="Times New Roman" pitchFamily="18" charset="0"/>
              </a:rPr>
              <a:t> </a:t>
            </a:r>
            <a:r>
              <a:rPr lang="en-US" sz="3600" dirty="0">
                <a:latin typeface="Candara" panose="020E0502030303020204" pitchFamily="34" charset="0"/>
                <a:ea typeface="Times New Roman" pitchFamily="18" charset="0"/>
              </a:rPr>
              <a:t>oppress, humble, bowed down.</a:t>
            </a:r>
            <a:endParaRPr lang="en-US" sz="3600" dirty="0">
              <a:latin typeface="Candara" panose="020E0502030303020204" pitchFamily="34" charset="0"/>
            </a:endParaRPr>
          </a:p>
          <a:p>
            <a:pPr eaLnBrk="0" fontAlgn="base" hangingPunct="0">
              <a:spcBef>
                <a:spcPct val="0"/>
              </a:spcBef>
              <a:spcAft>
                <a:spcPct val="0"/>
              </a:spcAft>
            </a:pPr>
            <a:r>
              <a:rPr lang="en-US" sz="4000" dirty="0">
                <a:latin typeface="Candara" panose="020E0502030303020204" pitchFamily="34" charset="0"/>
                <a:ea typeface="Times New Roman" pitchFamily="18" charset="0"/>
              </a:rPr>
              <a:t> </a:t>
            </a:r>
            <a:endParaRPr lang="en-US" sz="2800" dirty="0">
              <a:latin typeface="Candara" panose="020E0502030303020204" pitchFamily="34" charset="0"/>
            </a:endParaRPr>
          </a:p>
          <a:p>
            <a:pPr eaLnBrk="0" fontAlgn="base" hangingPunct="0">
              <a:spcBef>
                <a:spcPct val="0"/>
              </a:spcBef>
              <a:spcAft>
                <a:spcPct val="0"/>
              </a:spcAft>
            </a:pPr>
            <a:r>
              <a:rPr lang="en-US" sz="4000" b="1" dirty="0">
                <a:latin typeface="Candara" panose="020E0502030303020204" pitchFamily="34" charset="0"/>
                <a:ea typeface="Times New Roman" pitchFamily="18" charset="0"/>
              </a:rPr>
              <a:t>JOHN 16:33</a:t>
            </a:r>
            <a:r>
              <a:rPr lang="en-US" sz="4000" i="1" dirty="0">
                <a:latin typeface="Candara" panose="020E0502030303020204" pitchFamily="34" charset="0"/>
                <a:ea typeface="Times New Roman" pitchFamily="18" charset="0"/>
              </a:rPr>
              <a:t> </a:t>
            </a:r>
          </a:p>
          <a:p>
            <a:pPr eaLnBrk="0" fontAlgn="base" hangingPunct="0">
              <a:spcBef>
                <a:spcPct val="0"/>
              </a:spcBef>
              <a:spcAft>
                <a:spcPct val="0"/>
              </a:spcAft>
            </a:pPr>
            <a:r>
              <a:rPr lang="en-US" sz="4000" i="1" dirty="0">
                <a:latin typeface="Candara" panose="020E0502030303020204" pitchFamily="34" charset="0"/>
                <a:ea typeface="Times New Roman" pitchFamily="18" charset="0"/>
              </a:rPr>
              <a:t>	These things I have spoken unto you, that in me ye might have peace. In the world ye shall have tribulation: but be of good cheer; I have overcome the world.</a:t>
            </a:r>
            <a:endParaRPr lang="en-US" sz="2800" dirty="0">
              <a:latin typeface="Candara" panose="020E0502030303020204" pitchFamily="34" charset="0"/>
            </a:endParaRPr>
          </a:p>
          <a:p>
            <a:pPr eaLnBrk="0" fontAlgn="base" hangingPunct="0">
              <a:spcBef>
                <a:spcPct val="0"/>
              </a:spcBef>
              <a:spcAft>
                <a:spcPct val="0"/>
              </a:spcAft>
            </a:pPr>
            <a:r>
              <a:rPr lang="en-US" sz="4000" i="1" dirty="0">
                <a:latin typeface="Candara" panose="020E0502030303020204" pitchFamily="34" charset="0"/>
                <a:ea typeface="Times New Roman" pitchFamily="18" charset="0"/>
              </a:rPr>
              <a:t>	</a:t>
            </a:r>
            <a:endParaRPr lang="en-US" sz="2000" dirty="0">
              <a:latin typeface="Candara" panose="020E0502030303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DD97AA-6101-493F-BDE5-0CD4EDA8E2BB}"/>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42BA57BF-CE9A-42B5-9273-06209313891D}"/>
              </a:ext>
            </a:extLst>
          </p:cNvPr>
          <p:cNvSpPr>
            <a:spLocks noGrp="1"/>
          </p:cNvSpPr>
          <p:nvPr>
            <p:ph type="ftr" sz="quarter" idx="11"/>
          </p:nvPr>
        </p:nvSpPr>
        <p:spPr/>
        <p:txBody>
          <a:bodyPr/>
          <a:lstStyle/>
          <a:p>
            <a:r>
              <a:rPr lang="en-US" dirty="0"/>
              <a:t>The Press Around Us</a:t>
            </a:r>
          </a:p>
        </p:txBody>
      </p:sp>
      <p:sp>
        <p:nvSpPr>
          <p:cNvPr id="4" name="Slide Number Placeholder 3">
            <a:extLst>
              <a:ext uri="{FF2B5EF4-FFF2-40B4-BE49-F238E27FC236}">
                <a16:creationId xmlns:a16="http://schemas.microsoft.com/office/drawing/2014/main" id="{006C459C-1DF8-4C27-A951-D2131DB8F1B0}"/>
              </a:ext>
            </a:extLst>
          </p:cNvPr>
          <p:cNvSpPr>
            <a:spLocks noGrp="1"/>
          </p:cNvSpPr>
          <p:nvPr>
            <p:ph type="sldNum" sz="quarter" idx="12"/>
          </p:nvPr>
        </p:nvSpPr>
        <p:spPr/>
        <p:txBody>
          <a:bodyPr/>
          <a:lstStyle/>
          <a:p>
            <a:fld id="{2A013F82-EE5E-44EE-A61D-E31C6657F26F}" type="slidenum">
              <a:rPr lang="en-US" smtClean="0"/>
              <a:t>20</a:t>
            </a:fld>
            <a:endParaRPr lang="en-US"/>
          </a:p>
        </p:txBody>
      </p:sp>
      <p:sp>
        <p:nvSpPr>
          <p:cNvPr id="6" name="TextBox 5">
            <a:extLst>
              <a:ext uri="{FF2B5EF4-FFF2-40B4-BE49-F238E27FC236}">
                <a16:creationId xmlns:a16="http://schemas.microsoft.com/office/drawing/2014/main" id="{448A2083-6D78-406C-AC2F-F56E9174FA2D}"/>
              </a:ext>
            </a:extLst>
          </p:cNvPr>
          <p:cNvSpPr txBox="1"/>
          <p:nvPr/>
        </p:nvSpPr>
        <p:spPr>
          <a:xfrm>
            <a:off x="152400" y="76201"/>
            <a:ext cx="11963400" cy="6863417"/>
          </a:xfrm>
          <a:prstGeom prst="rect">
            <a:avLst/>
          </a:prstGeom>
          <a:noFill/>
        </p:spPr>
        <p:txBody>
          <a:bodyPr wrap="square">
            <a:spAutoFit/>
          </a:bodyPr>
          <a:lstStyle/>
          <a:p>
            <a:r>
              <a:rPr lang="en-US" sz="4000" b="1" dirty="0">
                <a:latin typeface="Candara" panose="020E0502030303020204" pitchFamily="34" charset="0"/>
              </a:rPr>
              <a:t>2 Corinthians 1:7-9</a:t>
            </a:r>
          </a:p>
          <a:p>
            <a:r>
              <a:rPr lang="en-US" sz="4000" i="1" dirty="0">
                <a:latin typeface="Candara" panose="020E0502030303020204" pitchFamily="34" charset="0"/>
              </a:rPr>
              <a:t>	And our hope of you is </a:t>
            </a:r>
            <a:r>
              <a:rPr lang="en-US" sz="4000" i="1" dirty="0" err="1">
                <a:latin typeface="Candara" panose="020E0502030303020204" pitchFamily="34" charset="0"/>
              </a:rPr>
              <a:t>stedfast</a:t>
            </a:r>
            <a:r>
              <a:rPr lang="en-US" sz="4000" i="1" dirty="0">
                <a:latin typeface="Candara" panose="020E0502030303020204" pitchFamily="34" charset="0"/>
              </a:rPr>
              <a:t>, knowing, that as ye are partakers of the sufferings, so shall ye be also of the consolation. </a:t>
            </a:r>
            <a:r>
              <a:rPr lang="en-US" sz="4000" i="1" baseline="30000" dirty="0">
                <a:latin typeface="Candara" panose="020E0502030303020204" pitchFamily="34" charset="0"/>
              </a:rPr>
              <a:t>8 </a:t>
            </a:r>
            <a:r>
              <a:rPr lang="en-US" sz="4000" i="1" dirty="0">
                <a:latin typeface="Candara" panose="020E0502030303020204" pitchFamily="34" charset="0"/>
              </a:rPr>
              <a:t>For we would not, brethren, have you ignorant of our trouble which came to us in Asia, that we were </a:t>
            </a:r>
            <a:r>
              <a:rPr lang="en-US" sz="4000" i="1" u="sng" dirty="0">
                <a:latin typeface="Candara" panose="020E0502030303020204" pitchFamily="34" charset="0"/>
              </a:rPr>
              <a:t>pressed out of measure</a:t>
            </a:r>
            <a:r>
              <a:rPr lang="en-US" sz="4000" i="1" dirty="0">
                <a:latin typeface="Candara" panose="020E0502030303020204" pitchFamily="34" charset="0"/>
              </a:rPr>
              <a:t>, </a:t>
            </a:r>
            <a:r>
              <a:rPr lang="en-US" sz="4000" i="1" u="sng" dirty="0">
                <a:latin typeface="Candara" panose="020E0502030303020204" pitchFamily="34" charset="0"/>
              </a:rPr>
              <a:t>above strength</a:t>
            </a:r>
            <a:r>
              <a:rPr lang="en-US" sz="4000" i="1" dirty="0">
                <a:latin typeface="Candara" panose="020E0502030303020204" pitchFamily="34" charset="0"/>
              </a:rPr>
              <a:t>, insomuch that we despaired even of life:</a:t>
            </a:r>
          </a:p>
          <a:p>
            <a:r>
              <a:rPr lang="en-US" sz="4000" i="1" baseline="30000" dirty="0">
                <a:latin typeface="Candara" panose="020E0502030303020204" pitchFamily="34" charset="0"/>
              </a:rPr>
              <a:t>	9 </a:t>
            </a:r>
            <a:r>
              <a:rPr lang="en-US" sz="4000" i="1" dirty="0">
                <a:latin typeface="Candara" panose="020E0502030303020204" pitchFamily="34" charset="0"/>
              </a:rPr>
              <a:t>But we had the sentence of death in ourselves, that we should not trust in ourselves, but in God which </a:t>
            </a:r>
            <a:r>
              <a:rPr lang="en-US" sz="4000" i="1" dirty="0" err="1">
                <a:latin typeface="Candara" panose="020E0502030303020204" pitchFamily="34" charset="0"/>
              </a:rPr>
              <a:t>raiseth</a:t>
            </a:r>
            <a:r>
              <a:rPr lang="en-US" sz="4000" i="1" dirty="0">
                <a:latin typeface="Candara" panose="020E0502030303020204" pitchFamily="34" charset="0"/>
              </a:rPr>
              <a:t> the dead:</a:t>
            </a:r>
          </a:p>
          <a:p>
            <a:endParaRPr lang="en-US" sz="4000" i="1" dirty="0">
              <a:latin typeface="Candara" panose="020E0502030303020204" pitchFamily="34" charset="0"/>
            </a:endParaRPr>
          </a:p>
        </p:txBody>
      </p:sp>
    </p:spTree>
    <p:extLst>
      <p:ext uri="{BB962C8B-B14F-4D97-AF65-F5344CB8AC3E}">
        <p14:creationId xmlns:p14="http://schemas.microsoft.com/office/powerpoint/2010/main" val="1903087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now covered mountain&#10;&#10;Description automatically generated">
            <a:extLst>
              <a:ext uri="{FF2B5EF4-FFF2-40B4-BE49-F238E27FC236}">
                <a16:creationId xmlns:a16="http://schemas.microsoft.com/office/drawing/2014/main" id="{5DD7EF6F-A49A-4C0B-A7D3-BE5529C5E0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 b="-1"/>
          <a:stretch/>
        </p:blipFill>
        <p:spPr>
          <a:xfrm>
            <a:off x="1524020" y="0"/>
            <a:ext cx="9143980" cy="6857990"/>
          </a:xfrm>
          <a:prstGeom prst="rect">
            <a:avLst/>
          </a:prstGeom>
          <a:noFill/>
        </p:spPr>
      </p:pic>
      <p:sp>
        <p:nvSpPr>
          <p:cNvPr id="2" name="Date Placeholder 1" hidden="1">
            <a:extLst>
              <a:ext uri="{FF2B5EF4-FFF2-40B4-BE49-F238E27FC236}">
                <a16:creationId xmlns:a16="http://schemas.microsoft.com/office/drawing/2014/main" id="{B29D4789-0AD3-43F4-B6A7-E752C2A90857}"/>
              </a:ext>
            </a:extLst>
          </p:cNvPr>
          <p:cNvSpPr>
            <a:spLocks noGrp="1"/>
          </p:cNvSpPr>
          <p:nvPr>
            <p:ph type="dt" sz="half" idx="10"/>
          </p:nvPr>
        </p:nvSpPr>
        <p:spPr/>
        <p:txBody>
          <a:bodyPr/>
          <a:lstStyle/>
          <a:p>
            <a:pPr>
              <a:spcAft>
                <a:spcPts val="600"/>
              </a:spcAft>
            </a:pPr>
            <a:r>
              <a:rPr lang="en-US"/>
              <a:t>9-29-2024</a:t>
            </a:r>
          </a:p>
        </p:txBody>
      </p:sp>
      <p:sp>
        <p:nvSpPr>
          <p:cNvPr id="4" name="Slide Number Placeholder 3" hidden="1">
            <a:extLst>
              <a:ext uri="{FF2B5EF4-FFF2-40B4-BE49-F238E27FC236}">
                <a16:creationId xmlns:a16="http://schemas.microsoft.com/office/drawing/2014/main" id="{CD506523-2299-445A-9DDD-926CDEC49BE7}"/>
              </a:ext>
            </a:extLst>
          </p:cNvPr>
          <p:cNvSpPr>
            <a:spLocks noGrp="1"/>
          </p:cNvSpPr>
          <p:nvPr>
            <p:ph type="sldNum" sz="quarter" idx="12"/>
          </p:nvPr>
        </p:nvSpPr>
        <p:spPr/>
        <p:txBody>
          <a:bodyPr/>
          <a:lstStyle/>
          <a:p>
            <a:pPr>
              <a:spcAft>
                <a:spcPts val="600"/>
              </a:spcAft>
            </a:pPr>
            <a:fld id="{2A013F82-EE5E-44EE-A61D-E31C6657F26F}" type="slidenum">
              <a:rPr lang="en-US" smtClean="0"/>
              <a:pPr>
                <a:spcAft>
                  <a:spcPts val="600"/>
                </a:spcAft>
              </a:pPr>
              <a:t>21</a:t>
            </a:fld>
            <a:endParaRPr lang="en-US"/>
          </a:p>
        </p:txBody>
      </p:sp>
      <p:sp>
        <p:nvSpPr>
          <p:cNvPr id="7" name="TextBox 6">
            <a:extLst>
              <a:ext uri="{FF2B5EF4-FFF2-40B4-BE49-F238E27FC236}">
                <a16:creationId xmlns:a16="http://schemas.microsoft.com/office/drawing/2014/main" id="{E66542F7-5FDC-4061-A01E-B6AE0977ED4C}"/>
              </a:ext>
            </a:extLst>
          </p:cNvPr>
          <p:cNvSpPr txBox="1"/>
          <p:nvPr/>
        </p:nvSpPr>
        <p:spPr>
          <a:xfrm>
            <a:off x="1752600" y="4114800"/>
            <a:ext cx="4620768" cy="1938992"/>
          </a:xfrm>
          <a:prstGeom prst="rect">
            <a:avLst/>
          </a:prstGeom>
          <a:noFill/>
        </p:spPr>
        <p:txBody>
          <a:bodyPr wrap="square">
            <a:spAutoFit/>
          </a:bodyPr>
          <a:lstStyle/>
          <a:p>
            <a:r>
              <a:rPr lang="en-US" sz="3600" dirty="0">
                <a:latin typeface="Candara" panose="020E0502030303020204" pitchFamily="34" charset="0"/>
              </a:rPr>
              <a:t>“We are pressurized for the place we live.”</a:t>
            </a:r>
          </a:p>
          <a:p>
            <a:r>
              <a:rPr lang="en-US" sz="2400" dirty="0">
                <a:latin typeface="Candara" panose="020E0502030303020204" pitchFamily="34" charset="0"/>
              </a:rPr>
              <a:t>PRESENT.STAGE.</a:t>
            </a:r>
          </a:p>
          <a:p>
            <a:r>
              <a:rPr lang="en-US" sz="2400" dirty="0">
                <a:latin typeface="Candara" panose="020E0502030303020204" pitchFamily="34" charset="0"/>
              </a:rPr>
              <a:t>OF.MY.MINISTRY</a:t>
            </a:r>
            <a:endParaRPr lang="en-US" sz="3200" dirty="0">
              <a:latin typeface="Candara" panose="020E0502030303020204" pitchFamily="34" charset="0"/>
            </a:endParaRPr>
          </a:p>
        </p:txBody>
      </p:sp>
      <p:sp>
        <p:nvSpPr>
          <p:cNvPr id="3" name="Footer Placeholder 2">
            <a:extLst>
              <a:ext uri="{FF2B5EF4-FFF2-40B4-BE49-F238E27FC236}">
                <a16:creationId xmlns:a16="http://schemas.microsoft.com/office/drawing/2014/main" id="{2841581F-DAA7-DDF2-42EC-5D1BC4A6AED6}"/>
              </a:ext>
            </a:extLst>
          </p:cNvPr>
          <p:cNvSpPr>
            <a:spLocks noGrp="1"/>
          </p:cNvSpPr>
          <p:nvPr>
            <p:ph type="ftr" sz="quarter" idx="11"/>
          </p:nvPr>
        </p:nvSpPr>
        <p:spPr/>
        <p:txBody>
          <a:bodyPr/>
          <a:lstStyle/>
          <a:p>
            <a:r>
              <a:rPr lang="en-US"/>
              <a:t>The Press Around Us</a:t>
            </a:r>
          </a:p>
        </p:txBody>
      </p:sp>
    </p:spTree>
    <p:extLst>
      <p:ext uri="{BB962C8B-B14F-4D97-AF65-F5344CB8AC3E}">
        <p14:creationId xmlns:p14="http://schemas.microsoft.com/office/powerpoint/2010/main" val="476935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D7887C-1DDA-4A87-9ED1-85958B2F5A4F}"/>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F163979C-69EF-413C-808F-358EE80C7C7F}"/>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DCAE7FA1-097A-4364-B94C-0BACF004AA13}"/>
              </a:ext>
            </a:extLst>
          </p:cNvPr>
          <p:cNvSpPr>
            <a:spLocks noGrp="1"/>
          </p:cNvSpPr>
          <p:nvPr>
            <p:ph type="sldNum" sz="quarter" idx="12"/>
          </p:nvPr>
        </p:nvSpPr>
        <p:spPr/>
        <p:txBody>
          <a:bodyPr/>
          <a:lstStyle/>
          <a:p>
            <a:fld id="{2A013F82-EE5E-44EE-A61D-E31C6657F26F}" type="slidenum">
              <a:rPr lang="en-US" smtClean="0"/>
              <a:t>22</a:t>
            </a:fld>
            <a:endParaRPr lang="en-US"/>
          </a:p>
        </p:txBody>
      </p:sp>
      <p:sp>
        <p:nvSpPr>
          <p:cNvPr id="6" name="TextBox 5">
            <a:extLst>
              <a:ext uri="{FF2B5EF4-FFF2-40B4-BE49-F238E27FC236}">
                <a16:creationId xmlns:a16="http://schemas.microsoft.com/office/drawing/2014/main" id="{74C995AA-4560-4747-A0D7-8FB0E7FD1520}"/>
              </a:ext>
            </a:extLst>
          </p:cNvPr>
          <p:cNvSpPr txBox="1"/>
          <p:nvPr/>
        </p:nvSpPr>
        <p:spPr>
          <a:xfrm>
            <a:off x="76200" y="76201"/>
            <a:ext cx="12039600" cy="6370975"/>
          </a:xfrm>
          <a:prstGeom prst="rect">
            <a:avLst/>
          </a:prstGeom>
          <a:noFill/>
        </p:spPr>
        <p:txBody>
          <a:bodyPr wrap="square">
            <a:spAutoFit/>
          </a:bodyPr>
          <a:lstStyle/>
          <a:p>
            <a:r>
              <a:rPr lang="en-US" sz="4800" b="1" dirty="0">
                <a:latin typeface="Candara" panose="020E0502030303020204" pitchFamily="34" charset="0"/>
              </a:rPr>
              <a:t>COUNTDOWN</a:t>
            </a:r>
          </a:p>
          <a:p>
            <a:r>
              <a:rPr lang="en-US" sz="4000" dirty="0">
                <a:latin typeface="Candara" panose="020E0502030303020204" pitchFamily="34" charset="0"/>
              </a:rPr>
              <a:t>	92 Now, astronauts is really no new thing. What about Elijah? He went where John Glenn never did think about going. One took off in slow motion one time, Enoch. He just walked up, he was an astronaut. </a:t>
            </a:r>
            <a:r>
              <a:rPr lang="en-US" sz="4000" u="sng" dirty="0">
                <a:latin typeface="Candara" panose="020E0502030303020204" pitchFamily="34" charset="0"/>
              </a:rPr>
              <a:t>He was pressurized, he didn't have to be changed</a:t>
            </a:r>
            <a:r>
              <a:rPr lang="en-US" sz="4000" dirty="0">
                <a:latin typeface="Candara" panose="020E0502030303020204" pitchFamily="34" charset="0"/>
              </a:rPr>
              <a:t>, nothing. </a:t>
            </a:r>
            <a:r>
              <a:rPr lang="en-US" sz="4000" u="sng" dirty="0">
                <a:latin typeface="Candara" panose="020E0502030303020204" pitchFamily="34" charset="0"/>
              </a:rPr>
              <a:t>No, he was already pressurized when he started walking</a:t>
            </a:r>
            <a:r>
              <a:rPr lang="en-US" sz="4000" dirty="0">
                <a:latin typeface="Candara" panose="020E0502030303020204" pitchFamily="34" charset="0"/>
              </a:rPr>
              <a:t>. Just walked right on out of all the dimensions and walked out in the Presence of God.</a:t>
            </a:r>
          </a:p>
          <a:p>
            <a:pPr algn="r"/>
            <a:r>
              <a:rPr lang="en-US" sz="4000" dirty="0">
                <a:latin typeface="Candara" panose="020E0502030303020204" pitchFamily="34" charset="0"/>
              </a:rPr>
              <a:t>62-0909</a:t>
            </a:r>
          </a:p>
        </p:txBody>
      </p:sp>
    </p:spTree>
    <p:extLst>
      <p:ext uri="{BB962C8B-B14F-4D97-AF65-F5344CB8AC3E}">
        <p14:creationId xmlns:p14="http://schemas.microsoft.com/office/powerpoint/2010/main" val="156973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4412EE-B007-4FC6-94F9-23C5BE48079D}"/>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4E165C9A-9653-4ED8-AC88-D68A0E16BE83}"/>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EB2834A4-C1A3-43E8-A0B8-474E70A9C606}"/>
              </a:ext>
            </a:extLst>
          </p:cNvPr>
          <p:cNvSpPr>
            <a:spLocks noGrp="1"/>
          </p:cNvSpPr>
          <p:nvPr>
            <p:ph type="sldNum" sz="quarter" idx="12"/>
          </p:nvPr>
        </p:nvSpPr>
        <p:spPr/>
        <p:txBody>
          <a:bodyPr/>
          <a:lstStyle/>
          <a:p>
            <a:fld id="{2A013F82-EE5E-44EE-A61D-E31C6657F26F}" type="slidenum">
              <a:rPr lang="en-US" smtClean="0"/>
              <a:t>23</a:t>
            </a:fld>
            <a:endParaRPr lang="en-US"/>
          </a:p>
        </p:txBody>
      </p:sp>
      <p:sp>
        <p:nvSpPr>
          <p:cNvPr id="6" name="TextBox 5">
            <a:extLst>
              <a:ext uri="{FF2B5EF4-FFF2-40B4-BE49-F238E27FC236}">
                <a16:creationId xmlns:a16="http://schemas.microsoft.com/office/drawing/2014/main" id="{B5FD544C-C9E5-4A43-9040-6C1DC8B83BE4}"/>
              </a:ext>
            </a:extLst>
          </p:cNvPr>
          <p:cNvSpPr txBox="1"/>
          <p:nvPr/>
        </p:nvSpPr>
        <p:spPr>
          <a:xfrm>
            <a:off x="228600" y="152401"/>
            <a:ext cx="11811000" cy="5755422"/>
          </a:xfrm>
          <a:prstGeom prst="rect">
            <a:avLst/>
          </a:prstGeom>
          <a:noFill/>
        </p:spPr>
        <p:txBody>
          <a:bodyPr wrap="square">
            <a:spAutoFit/>
          </a:bodyPr>
          <a:lstStyle/>
          <a:p>
            <a:r>
              <a:rPr lang="en-US" sz="4800" b="1" dirty="0">
                <a:latin typeface="Candara" panose="020E0502030303020204" pitchFamily="34" charset="0"/>
              </a:rPr>
              <a:t>Philippians 3:13-15</a:t>
            </a:r>
          </a:p>
          <a:p>
            <a:r>
              <a:rPr lang="en-US" sz="4000" b="1" baseline="30000" dirty="0">
                <a:latin typeface="Candara" panose="020E0502030303020204" pitchFamily="34" charset="0"/>
              </a:rPr>
              <a:t>	</a:t>
            </a:r>
            <a:r>
              <a:rPr lang="en-US" sz="4000" baseline="30000" dirty="0">
                <a:latin typeface="Candara" panose="020E0502030303020204" pitchFamily="34" charset="0"/>
              </a:rPr>
              <a:t> </a:t>
            </a:r>
            <a:r>
              <a:rPr lang="en-US" sz="4000" i="1" dirty="0">
                <a:latin typeface="Candara" panose="020E0502030303020204" pitchFamily="34" charset="0"/>
              </a:rPr>
              <a:t>Brethren, I count not myself to have apprehended: but this one thing I do, forgetting those things which are behind, and reaching forth unto those things which are before,</a:t>
            </a:r>
          </a:p>
          <a:p>
            <a:r>
              <a:rPr lang="en-US" sz="4000" i="1" baseline="30000" dirty="0">
                <a:latin typeface="Candara" panose="020E0502030303020204" pitchFamily="34" charset="0"/>
              </a:rPr>
              <a:t>	14 </a:t>
            </a:r>
            <a:r>
              <a:rPr lang="en-US" sz="4000" i="1" dirty="0">
                <a:latin typeface="Candara" panose="020E0502030303020204" pitchFamily="34" charset="0"/>
              </a:rPr>
              <a:t>I press toward the mark for the prize of the high calling of God in Christ Jesus. </a:t>
            </a:r>
            <a:r>
              <a:rPr lang="en-US" sz="4000" i="1" baseline="30000" dirty="0">
                <a:latin typeface="Candara" panose="020E0502030303020204" pitchFamily="34" charset="0"/>
              </a:rPr>
              <a:t>15 </a:t>
            </a:r>
            <a:r>
              <a:rPr lang="en-US" sz="4000" i="1" dirty="0">
                <a:latin typeface="Candara" panose="020E0502030303020204" pitchFamily="34" charset="0"/>
              </a:rPr>
              <a:t>Let us therefore, as many as be perfect, be thus minded: and if in any thing ye be otherwise minded, God shall reveal even this unto you.</a:t>
            </a:r>
          </a:p>
        </p:txBody>
      </p:sp>
    </p:spTree>
    <p:extLst>
      <p:ext uri="{BB962C8B-B14F-4D97-AF65-F5344CB8AC3E}">
        <p14:creationId xmlns:p14="http://schemas.microsoft.com/office/powerpoint/2010/main" val="2964378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3237C9-EA4E-4E3B-AC0A-A5DA62488F7D}"/>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4124D599-B06F-4854-8474-2F6F7C92175C}"/>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FE02BB60-5CB2-4273-B564-E144E6A8B424}"/>
              </a:ext>
            </a:extLst>
          </p:cNvPr>
          <p:cNvSpPr>
            <a:spLocks noGrp="1"/>
          </p:cNvSpPr>
          <p:nvPr>
            <p:ph type="sldNum" sz="quarter" idx="12"/>
          </p:nvPr>
        </p:nvSpPr>
        <p:spPr/>
        <p:txBody>
          <a:bodyPr/>
          <a:lstStyle/>
          <a:p>
            <a:fld id="{2A013F82-EE5E-44EE-A61D-E31C6657F26F}" type="slidenum">
              <a:rPr lang="en-US" smtClean="0"/>
              <a:t>24</a:t>
            </a:fld>
            <a:endParaRPr lang="en-US"/>
          </a:p>
        </p:txBody>
      </p:sp>
      <p:sp>
        <p:nvSpPr>
          <p:cNvPr id="6" name="TextBox 5">
            <a:extLst>
              <a:ext uri="{FF2B5EF4-FFF2-40B4-BE49-F238E27FC236}">
                <a16:creationId xmlns:a16="http://schemas.microsoft.com/office/drawing/2014/main" id="{39F18A3F-E9AC-4855-802F-F8121259FE65}"/>
              </a:ext>
            </a:extLst>
          </p:cNvPr>
          <p:cNvSpPr txBox="1"/>
          <p:nvPr/>
        </p:nvSpPr>
        <p:spPr>
          <a:xfrm>
            <a:off x="152400" y="1"/>
            <a:ext cx="11887200" cy="6247864"/>
          </a:xfrm>
          <a:prstGeom prst="rect">
            <a:avLst/>
          </a:prstGeom>
          <a:noFill/>
        </p:spPr>
        <p:txBody>
          <a:bodyPr wrap="square">
            <a:spAutoFit/>
          </a:bodyPr>
          <a:lstStyle/>
          <a:p>
            <a:r>
              <a:rPr lang="en-US" sz="4800" b="1" dirty="0">
                <a:latin typeface="Candara" panose="020E0502030303020204" pitchFamily="34" charset="0"/>
              </a:rPr>
              <a:t>I.WAS.NOT.DISOBEDIENT.</a:t>
            </a:r>
          </a:p>
          <a:p>
            <a:r>
              <a:rPr lang="en-US" sz="4000" dirty="0">
                <a:latin typeface="Candara" panose="020E0502030303020204" pitchFamily="34" charset="0"/>
              </a:rPr>
              <a:t>	</a:t>
            </a:r>
            <a:r>
              <a:rPr lang="en-US" sz="3600" dirty="0">
                <a:latin typeface="Candara" panose="020E0502030303020204" pitchFamily="34" charset="0"/>
              </a:rPr>
              <a:t>7 I was just thinking upon the subject of science… and what he has done. And how little the spiritual man has progressed in the Kingdom of God.</a:t>
            </a:r>
          </a:p>
          <a:p>
            <a:r>
              <a:rPr lang="en-US" sz="3600" dirty="0">
                <a:latin typeface="Candara" panose="020E0502030303020204" pitchFamily="34" charset="0"/>
              </a:rPr>
              <a:t>	If [the natural man] could do that [split the atom] in the natural realm, what ought the man of God to be doing? Friends the church is so far behind. Let's pray that God will move His church up. The natural man with the natural resource is getting greater results than people are that calls themself Christian. </a:t>
            </a:r>
            <a:r>
              <a:rPr lang="en-US" sz="3600" b="1" dirty="0">
                <a:solidFill>
                  <a:srgbClr val="FFFF00"/>
                </a:solidFill>
                <a:latin typeface="Candara" panose="020E0502030303020204" pitchFamily="34" charset="0"/>
              </a:rPr>
              <a:t>Let's press into the unseen</a:t>
            </a:r>
            <a:r>
              <a:rPr lang="en-US" sz="3600" dirty="0">
                <a:solidFill>
                  <a:srgbClr val="FFFF00"/>
                </a:solidFill>
                <a:latin typeface="Candara" panose="020E0502030303020204" pitchFamily="34" charset="0"/>
              </a:rPr>
              <a:t>. </a:t>
            </a:r>
          </a:p>
          <a:p>
            <a:pPr algn="r"/>
            <a:r>
              <a:rPr lang="en-US" sz="2400" dirty="0">
                <a:latin typeface="Candara" panose="020E0502030303020204" pitchFamily="34" charset="0"/>
              </a:rPr>
              <a:t>49-0718</a:t>
            </a:r>
          </a:p>
        </p:txBody>
      </p:sp>
    </p:spTree>
    <p:extLst>
      <p:ext uri="{BB962C8B-B14F-4D97-AF65-F5344CB8AC3E}">
        <p14:creationId xmlns:p14="http://schemas.microsoft.com/office/powerpoint/2010/main" val="1429088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D789E6-8D91-4FE4-B5B0-096179B4DBF7}"/>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92047151-7975-42F3-8629-80C3422E4E28}"/>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1D15F68A-192E-4227-8924-71C6AEDE3D93}"/>
              </a:ext>
            </a:extLst>
          </p:cNvPr>
          <p:cNvSpPr>
            <a:spLocks noGrp="1"/>
          </p:cNvSpPr>
          <p:nvPr>
            <p:ph type="sldNum" sz="quarter" idx="12"/>
          </p:nvPr>
        </p:nvSpPr>
        <p:spPr/>
        <p:txBody>
          <a:bodyPr/>
          <a:lstStyle/>
          <a:p>
            <a:fld id="{2A013F82-EE5E-44EE-A61D-E31C6657F26F}" type="slidenum">
              <a:rPr lang="en-US" smtClean="0"/>
              <a:t>25</a:t>
            </a:fld>
            <a:endParaRPr lang="en-US"/>
          </a:p>
        </p:txBody>
      </p:sp>
      <p:sp>
        <p:nvSpPr>
          <p:cNvPr id="6" name="TextBox 5">
            <a:extLst>
              <a:ext uri="{FF2B5EF4-FFF2-40B4-BE49-F238E27FC236}">
                <a16:creationId xmlns:a16="http://schemas.microsoft.com/office/drawing/2014/main" id="{8F99806A-1AEE-42A6-A131-006BCD273CEF}"/>
              </a:ext>
            </a:extLst>
          </p:cNvPr>
          <p:cNvSpPr txBox="1"/>
          <p:nvPr/>
        </p:nvSpPr>
        <p:spPr>
          <a:xfrm>
            <a:off x="76200" y="1"/>
            <a:ext cx="12039600" cy="6278642"/>
          </a:xfrm>
          <a:prstGeom prst="rect">
            <a:avLst/>
          </a:prstGeom>
          <a:noFill/>
        </p:spPr>
        <p:txBody>
          <a:bodyPr wrap="square">
            <a:spAutoFit/>
          </a:bodyPr>
          <a:lstStyle/>
          <a:p>
            <a:r>
              <a:rPr lang="en-US" sz="5400" b="1" dirty="0">
                <a:latin typeface="Candara" panose="020E0502030303020204" pitchFamily="34" charset="0"/>
              </a:rPr>
              <a:t>I.HAVE.HEARD.BUT.NOW.I.SEE</a:t>
            </a:r>
          </a:p>
          <a:p>
            <a:r>
              <a:rPr lang="en-US" sz="4400" dirty="0">
                <a:latin typeface="Candara" panose="020E0502030303020204" pitchFamily="34" charset="0"/>
              </a:rPr>
              <a:t>	110 He said, "</a:t>
            </a:r>
            <a:r>
              <a:rPr lang="en-US" sz="4400" i="1" dirty="0">
                <a:latin typeface="Candara" panose="020E0502030303020204" pitchFamily="34" charset="0"/>
              </a:rPr>
              <a:t>I'll give them a sign, an everlasting sign, 'A virgin shall conceive,' an everlasting sign."</a:t>
            </a:r>
          </a:p>
          <a:p>
            <a:r>
              <a:rPr lang="en-US" sz="4400" dirty="0">
                <a:latin typeface="Candara" panose="020E0502030303020204" pitchFamily="34" charset="0"/>
              </a:rPr>
              <a:t>	111 Now, </a:t>
            </a:r>
            <a:r>
              <a:rPr lang="en-US" sz="4400" u="sng" dirty="0">
                <a:latin typeface="Candara" panose="020E0502030303020204" pitchFamily="34" charset="0"/>
              </a:rPr>
              <a:t>we find that in those hours of real stress, that's usually when the Spirit of God moves in. </a:t>
            </a:r>
            <a:r>
              <a:rPr lang="en-US" sz="4400" dirty="0">
                <a:latin typeface="Candara" panose="020E0502030303020204" pitchFamily="34" charset="0"/>
              </a:rPr>
              <a:t>He let the Hebrew children walk right into the fiery furnace, before He ever moved a hand. But when He moves, He moves.</a:t>
            </a:r>
          </a:p>
          <a:p>
            <a:pPr algn="r"/>
            <a:r>
              <a:rPr lang="en-US" sz="4000" dirty="0">
                <a:latin typeface="Candara" panose="020E0502030303020204" pitchFamily="34" charset="0"/>
              </a:rPr>
              <a:t>65-1127</a:t>
            </a:r>
          </a:p>
        </p:txBody>
      </p:sp>
    </p:spTree>
    <p:extLst>
      <p:ext uri="{BB962C8B-B14F-4D97-AF65-F5344CB8AC3E}">
        <p14:creationId xmlns:p14="http://schemas.microsoft.com/office/powerpoint/2010/main" val="1735722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7E1887-8AB9-4365-A61F-DE1009A46158}"/>
              </a:ext>
            </a:extLst>
          </p:cNvPr>
          <p:cNvSpPr/>
          <p:nvPr/>
        </p:nvSpPr>
        <p:spPr>
          <a:xfrm>
            <a:off x="304800" y="76200"/>
            <a:ext cx="11430000" cy="5847755"/>
          </a:xfrm>
          <a:prstGeom prst="rect">
            <a:avLst/>
          </a:prstGeom>
        </p:spPr>
        <p:txBody>
          <a:bodyPr wrap="square">
            <a:spAutoFit/>
          </a:bodyPr>
          <a:lstStyle/>
          <a:p>
            <a:r>
              <a:rPr lang="en-US" sz="5400" b="1" dirty="0">
                <a:latin typeface="Candara" panose="020E0502030303020204" pitchFamily="34" charset="0"/>
              </a:rPr>
              <a:t>LIFE</a:t>
            </a:r>
          </a:p>
          <a:p>
            <a:r>
              <a:rPr lang="en-US" sz="4000" dirty="0">
                <a:latin typeface="Candara" panose="020E0502030303020204" pitchFamily="34" charset="0"/>
              </a:rPr>
              <a:t>	39 That's the way it is with some of this "shake-hands" religion. I believe in being born again: go back to the beginning, and die out, and be re-molded. If you don't, there's going to be a blowup somewhere down along the road. 	</a:t>
            </a:r>
          </a:p>
          <a:p>
            <a:r>
              <a:rPr lang="en-US" sz="4000" dirty="0">
                <a:latin typeface="Candara" panose="020E0502030303020204" pitchFamily="34" charset="0"/>
              </a:rPr>
              <a:t>	</a:t>
            </a:r>
            <a:r>
              <a:rPr lang="en-US" sz="4000" u="sng" dirty="0">
                <a:latin typeface="Candara" panose="020E0502030303020204" pitchFamily="34" charset="0"/>
              </a:rPr>
              <a:t>It'll blow up on you when the pressure comes. So let's hold the pressure</a:t>
            </a:r>
            <a:r>
              <a:rPr lang="en-US" sz="4000" dirty="0">
                <a:latin typeface="Candara" panose="020E0502030303020204" pitchFamily="34" charset="0"/>
              </a:rPr>
              <a:t>.</a:t>
            </a:r>
          </a:p>
          <a:p>
            <a:pPr algn="r"/>
            <a:r>
              <a:rPr lang="en-US" sz="4000" dirty="0">
                <a:latin typeface="Candara" panose="020E0502030303020204" pitchFamily="34" charset="0"/>
              </a:rPr>
              <a:t>62-0719</a:t>
            </a:r>
          </a:p>
        </p:txBody>
      </p:sp>
      <p:sp>
        <p:nvSpPr>
          <p:cNvPr id="3" name="Date Placeholder 2">
            <a:extLst>
              <a:ext uri="{FF2B5EF4-FFF2-40B4-BE49-F238E27FC236}">
                <a16:creationId xmlns:a16="http://schemas.microsoft.com/office/drawing/2014/main" id="{977752FC-22E8-4DD1-97F2-355AD2F420D3}"/>
              </a:ext>
            </a:extLst>
          </p:cNvPr>
          <p:cNvSpPr>
            <a:spLocks noGrp="1"/>
          </p:cNvSpPr>
          <p:nvPr>
            <p:ph type="dt" sz="half" idx="10"/>
          </p:nvPr>
        </p:nvSpPr>
        <p:spPr/>
        <p:txBody>
          <a:bodyPr/>
          <a:lstStyle/>
          <a:p>
            <a:fld id="{7AFE10C8-E693-4FB9-BE2D-A7E5E6BD5F58}" type="datetime1">
              <a:rPr lang="en-US" smtClean="0"/>
              <a:t>11/1/2026</a:t>
            </a:fld>
            <a:endParaRPr lang="en-US"/>
          </a:p>
        </p:txBody>
      </p:sp>
      <p:sp>
        <p:nvSpPr>
          <p:cNvPr id="4" name="Footer Placeholder 3">
            <a:extLst>
              <a:ext uri="{FF2B5EF4-FFF2-40B4-BE49-F238E27FC236}">
                <a16:creationId xmlns:a16="http://schemas.microsoft.com/office/drawing/2014/main" id="{0A6FC90E-2091-4DEF-B113-4B897C272599}"/>
              </a:ext>
            </a:extLst>
          </p:cNvPr>
          <p:cNvSpPr>
            <a:spLocks noGrp="1"/>
          </p:cNvSpPr>
          <p:nvPr>
            <p:ph type="ftr" sz="quarter" idx="11"/>
          </p:nvPr>
        </p:nvSpPr>
        <p:spPr/>
        <p:txBody>
          <a:bodyPr/>
          <a:lstStyle/>
          <a:p>
            <a:r>
              <a:rPr lang="en-US"/>
              <a:t>The Press Around Us</a:t>
            </a:r>
          </a:p>
        </p:txBody>
      </p:sp>
      <p:sp>
        <p:nvSpPr>
          <p:cNvPr id="5" name="Slide Number Placeholder 4">
            <a:extLst>
              <a:ext uri="{FF2B5EF4-FFF2-40B4-BE49-F238E27FC236}">
                <a16:creationId xmlns:a16="http://schemas.microsoft.com/office/drawing/2014/main" id="{48BCA2D4-1FBB-45D8-9B26-5222967BC531}"/>
              </a:ext>
            </a:extLst>
          </p:cNvPr>
          <p:cNvSpPr>
            <a:spLocks noGrp="1"/>
          </p:cNvSpPr>
          <p:nvPr>
            <p:ph type="sldNum" sz="quarter" idx="12"/>
          </p:nvPr>
        </p:nvSpPr>
        <p:spPr/>
        <p:txBody>
          <a:bodyPr/>
          <a:lstStyle/>
          <a:p>
            <a:fld id="{07CE569E-9B7C-4CB9-AB80-C0841F922CFF}" type="slidenum">
              <a:rPr lang="en-US" smtClean="0"/>
              <a:t>26</a:t>
            </a:fld>
            <a:endParaRPr lang="en-US"/>
          </a:p>
        </p:txBody>
      </p:sp>
    </p:spTree>
    <p:extLst>
      <p:ext uri="{BB962C8B-B14F-4D97-AF65-F5344CB8AC3E}">
        <p14:creationId xmlns:p14="http://schemas.microsoft.com/office/powerpoint/2010/main" val="3590606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228600" y="217843"/>
            <a:ext cx="11734800" cy="5293757"/>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7200" fontAlgn="base">
              <a:spcBef>
                <a:spcPct val="0"/>
              </a:spcBef>
              <a:spcAft>
                <a:spcPct val="0"/>
              </a:spcAft>
            </a:pPr>
            <a:r>
              <a:rPr lang="en-US" sz="5400" b="1" dirty="0">
                <a:latin typeface="Candara" panose="020E0502030303020204" pitchFamily="34" charset="0"/>
                <a:ea typeface="Calibri" pitchFamily="34" charset="0"/>
                <a:cs typeface="Times New Roman" pitchFamily="18" charset="0"/>
              </a:rPr>
              <a:t>CHURCH.AGE.BOOK </a:t>
            </a:r>
            <a:endParaRPr lang="en-US" sz="4400" b="1" dirty="0">
              <a:latin typeface="Candara" panose="020E0502030303020204" pitchFamily="34" charset="0"/>
            </a:endParaRPr>
          </a:p>
          <a:p>
            <a:pPr indent="457200" eaLnBrk="0" fontAlgn="base" hangingPunct="0">
              <a:spcBef>
                <a:spcPct val="0"/>
              </a:spcBef>
              <a:spcAft>
                <a:spcPct val="0"/>
              </a:spcAft>
            </a:pPr>
            <a:r>
              <a:rPr lang="en-US" sz="4000" dirty="0">
                <a:latin typeface="Candara" panose="020E0502030303020204" pitchFamily="34" charset="0"/>
                <a:ea typeface="Calibri" pitchFamily="34" charset="0"/>
                <a:cs typeface="Times New Roman" pitchFamily="18" charset="0"/>
              </a:rPr>
              <a:t>	</a:t>
            </a:r>
            <a:r>
              <a:rPr lang="en-US" sz="4400" b="1" dirty="0">
                <a:latin typeface="Candara" panose="020E0502030303020204" pitchFamily="34" charset="0"/>
                <a:ea typeface="Calibri" pitchFamily="34" charset="0"/>
                <a:cs typeface="Times New Roman" pitchFamily="18" charset="0"/>
              </a:rPr>
              <a:t> </a:t>
            </a:r>
            <a:r>
              <a:rPr lang="en-US" sz="2800" dirty="0">
                <a:latin typeface="Candara" panose="020E0502030303020204" pitchFamily="34" charset="0"/>
                <a:ea typeface="Calibri" pitchFamily="34" charset="0"/>
                <a:cs typeface="Times New Roman" pitchFamily="18" charset="0"/>
              </a:rPr>
              <a:t>224-1 </a:t>
            </a:r>
            <a:r>
              <a:rPr lang="en-US" sz="4000" dirty="0">
                <a:latin typeface="Candara" panose="020E0502030303020204" pitchFamily="34" charset="0"/>
                <a:ea typeface="Calibri" pitchFamily="34" charset="0"/>
                <a:cs typeface="Times New Roman" pitchFamily="18" charset="0"/>
              </a:rPr>
              <a:t>…Now </a:t>
            </a:r>
            <a:r>
              <a:rPr lang="en-US" sz="4000" u="sng" dirty="0">
                <a:latin typeface="Candara" panose="020E0502030303020204" pitchFamily="34" charset="0"/>
                <a:ea typeface="Calibri" pitchFamily="34" charset="0"/>
                <a:cs typeface="Times New Roman" pitchFamily="18" charset="0"/>
              </a:rPr>
              <a:t>faithfulness</a:t>
            </a:r>
            <a:r>
              <a:rPr lang="en-US" sz="4000" dirty="0">
                <a:latin typeface="Candara" panose="020E0502030303020204" pitchFamily="34" charset="0"/>
                <a:ea typeface="Calibri" pitchFamily="34" charset="0"/>
                <a:cs typeface="Times New Roman" pitchFamily="18" charset="0"/>
              </a:rPr>
              <a:t> and </a:t>
            </a:r>
            <a:r>
              <a:rPr lang="en-US" sz="4000" u="sng" dirty="0">
                <a:latin typeface="Candara" panose="020E0502030303020204" pitchFamily="34" charset="0"/>
                <a:ea typeface="Calibri" pitchFamily="34" charset="0"/>
                <a:cs typeface="Times New Roman" pitchFamily="18" charset="0"/>
              </a:rPr>
              <a:t>patience</a:t>
            </a:r>
            <a:r>
              <a:rPr lang="en-US" sz="4000" dirty="0">
                <a:latin typeface="Candara" panose="020E0502030303020204" pitchFamily="34" charset="0"/>
                <a:ea typeface="Calibri" pitchFamily="34" charset="0"/>
                <a:cs typeface="Times New Roman" pitchFamily="18" charset="0"/>
              </a:rPr>
              <a:t> go together. In fact patience is the outcome of faithfulness, for it says in James 1:3,  "</a:t>
            </a:r>
            <a:r>
              <a:rPr lang="en-US" sz="4000" i="1" dirty="0">
                <a:latin typeface="Candara" panose="020E0502030303020204" pitchFamily="34" charset="0"/>
                <a:ea typeface="Calibri" pitchFamily="34" charset="0"/>
                <a:cs typeface="Times New Roman" pitchFamily="18" charset="0"/>
              </a:rPr>
              <a:t>The trying of your faith worketh patience.</a:t>
            </a:r>
            <a:r>
              <a:rPr lang="en-US" sz="4000" dirty="0">
                <a:latin typeface="Candara" panose="020E0502030303020204" pitchFamily="34" charset="0"/>
                <a:ea typeface="Calibri" pitchFamily="34" charset="0"/>
                <a:cs typeface="Times New Roman" pitchFamily="18" charset="0"/>
              </a:rPr>
              <a:t>"  </a:t>
            </a:r>
          </a:p>
          <a:p>
            <a:pPr indent="457200" eaLnBrk="0" fontAlgn="base" hangingPunct="0">
              <a:spcBef>
                <a:spcPct val="0"/>
              </a:spcBef>
              <a:spcAft>
                <a:spcPct val="0"/>
              </a:spcAft>
            </a:pPr>
            <a:r>
              <a:rPr lang="en-US" sz="4000" dirty="0">
                <a:latin typeface="Candara" panose="020E0502030303020204" pitchFamily="34" charset="0"/>
                <a:ea typeface="Calibri" pitchFamily="34" charset="0"/>
                <a:cs typeface="Times New Roman" pitchFamily="18" charset="0"/>
              </a:rPr>
              <a:t>	</a:t>
            </a:r>
            <a:r>
              <a:rPr lang="en-US" sz="4000" u="sng" dirty="0">
                <a:latin typeface="Candara" panose="020E0502030303020204" pitchFamily="34" charset="0"/>
                <a:ea typeface="Calibri" pitchFamily="34" charset="0"/>
                <a:cs typeface="Times New Roman" pitchFamily="18" charset="0"/>
              </a:rPr>
              <a:t>There is absolutely </a:t>
            </a:r>
            <a:r>
              <a:rPr lang="en-US" sz="4000" b="1" u="sng" dirty="0">
                <a:latin typeface="Candara" panose="020E0502030303020204" pitchFamily="34" charset="0"/>
                <a:ea typeface="Calibri" pitchFamily="34" charset="0"/>
                <a:cs typeface="Times New Roman" pitchFamily="18" charset="0"/>
              </a:rPr>
              <a:t>no other way </a:t>
            </a:r>
            <a:r>
              <a:rPr lang="en-US" sz="4000" u="sng" dirty="0">
                <a:latin typeface="Candara" panose="020E0502030303020204" pitchFamily="34" charset="0"/>
                <a:ea typeface="Calibri" pitchFamily="34" charset="0"/>
                <a:cs typeface="Times New Roman" pitchFamily="18" charset="0"/>
              </a:rPr>
              <a:t>in which to gain patience</a:t>
            </a:r>
            <a:r>
              <a:rPr lang="en-US" sz="4000" dirty="0">
                <a:latin typeface="Candara" panose="020E0502030303020204" pitchFamily="34" charset="0"/>
                <a:ea typeface="Calibri" pitchFamily="34" charset="0"/>
                <a:cs typeface="Times New Roman" pitchFamily="18" charset="0"/>
              </a:rPr>
              <a:t>. It has to come by the trial of our faith. Rom. 5:3,  "</a:t>
            </a:r>
            <a:r>
              <a:rPr lang="en-US" sz="4000" i="1" dirty="0">
                <a:latin typeface="Candara" panose="020E0502030303020204" pitchFamily="34" charset="0"/>
                <a:ea typeface="Calibri" pitchFamily="34" charset="0"/>
                <a:cs typeface="Times New Roman" pitchFamily="18" charset="0"/>
              </a:rPr>
              <a:t>Tribulation worketh patience</a:t>
            </a:r>
            <a:r>
              <a:rPr lang="en-US" sz="4000" dirty="0">
                <a:latin typeface="Candara" panose="020E0502030303020204" pitchFamily="34" charset="0"/>
                <a:ea typeface="Calibri" pitchFamily="34" charset="0"/>
                <a:cs typeface="Times New Roman" pitchFamily="18" charset="0"/>
              </a:rPr>
              <a:t>."</a:t>
            </a:r>
            <a:endParaRPr lang="en-US" sz="4000" dirty="0">
              <a:latin typeface="Candara" panose="020E0502030303020204" pitchFamily="34" charset="0"/>
            </a:endParaRPr>
          </a:p>
        </p:txBody>
      </p:sp>
      <p:sp>
        <p:nvSpPr>
          <p:cNvPr id="2" name="Date Placeholder 1">
            <a:extLst>
              <a:ext uri="{FF2B5EF4-FFF2-40B4-BE49-F238E27FC236}">
                <a16:creationId xmlns:a16="http://schemas.microsoft.com/office/drawing/2014/main" id="{98E0558B-2F03-46CE-98B0-89421EAD3823}"/>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21F4AFC9-31EC-44F9-BEF7-8AB3CA88CD09}"/>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15221EC8-1DF1-4FC0-B391-837BB4A3C1EC}"/>
              </a:ext>
            </a:extLst>
          </p:cNvPr>
          <p:cNvSpPr>
            <a:spLocks noGrp="1"/>
          </p:cNvSpPr>
          <p:nvPr>
            <p:ph type="sldNum" sz="quarter" idx="12"/>
          </p:nvPr>
        </p:nvSpPr>
        <p:spPr/>
        <p:txBody>
          <a:bodyPr/>
          <a:lstStyle/>
          <a:p>
            <a:fld id="{5B62FEA9-4F7B-4CB1-BC6A-C4E0A24432EA}" type="slidenum">
              <a:rPr lang="en-US" smtClean="0"/>
              <a:pPr/>
              <a:t>27</a:t>
            </a:fld>
            <a:endParaRPr lang="en-US"/>
          </a:p>
        </p:txBody>
      </p:sp>
    </p:spTree>
    <p:extLst>
      <p:ext uri="{BB962C8B-B14F-4D97-AF65-F5344CB8AC3E}">
        <p14:creationId xmlns:p14="http://schemas.microsoft.com/office/powerpoint/2010/main" val="11452336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F5361E-AA79-4631-9F68-622520EA4D3A}"/>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3C3404D4-58D3-4882-A782-A63D1EC0A413}"/>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438E7F24-30BD-4407-82F2-0401E578FDA9}"/>
              </a:ext>
            </a:extLst>
          </p:cNvPr>
          <p:cNvSpPr>
            <a:spLocks noGrp="1"/>
          </p:cNvSpPr>
          <p:nvPr>
            <p:ph type="sldNum" sz="quarter" idx="12"/>
          </p:nvPr>
        </p:nvSpPr>
        <p:spPr/>
        <p:txBody>
          <a:bodyPr/>
          <a:lstStyle/>
          <a:p>
            <a:fld id="{5B62FEA9-4F7B-4CB1-BC6A-C4E0A24432EA}" type="slidenum">
              <a:rPr lang="en-US" smtClean="0"/>
              <a:pPr/>
              <a:t>28</a:t>
            </a:fld>
            <a:endParaRPr lang="en-US"/>
          </a:p>
        </p:txBody>
      </p:sp>
      <p:sp>
        <p:nvSpPr>
          <p:cNvPr id="5" name="Rectangle 4">
            <a:extLst>
              <a:ext uri="{FF2B5EF4-FFF2-40B4-BE49-F238E27FC236}">
                <a16:creationId xmlns:a16="http://schemas.microsoft.com/office/drawing/2014/main" id="{F4B110B8-E7E3-4554-A619-C3BEA614A7ED}"/>
              </a:ext>
            </a:extLst>
          </p:cNvPr>
          <p:cNvSpPr/>
          <p:nvPr/>
        </p:nvSpPr>
        <p:spPr>
          <a:xfrm>
            <a:off x="228600" y="152400"/>
            <a:ext cx="11887200" cy="5755422"/>
          </a:xfrm>
          <a:prstGeom prst="rect">
            <a:avLst/>
          </a:prstGeom>
          <a:solidFill>
            <a:schemeClr val="bg1"/>
          </a:solidFill>
        </p:spPr>
        <p:txBody>
          <a:bodyPr wrap="square">
            <a:spAutoFit/>
          </a:bodyPr>
          <a:lstStyle/>
          <a:p>
            <a:pPr indent="457200" eaLnBrk="0" fontAlgn="base" hangingPunct="0">
              <a:spcBef>
                <a:spcPct val="0"/>
              </a:spcBef>
              <a:spcAft>
                <a:spcPct val="0"/>
              </a:spcAft>
            </a:pPr>
            <a:r>
              <a:rPr lang="en-US" sz="4800" b="1" dirty="0">
                <a:latin typeface="Candara" panose="020E0502030303020204" pitchFamily="34" charset="0"/>
                <a:ea typeface="Calibri" pitchFamily="34" charset="0"/>
                <a:cs typeface="Times New Roman" pitchFamily="18" charset="0"/>
              </a:rPr>
              <a:t>CHURCH.AGE.BOOK </a:t>
            </a:r>
          </a:p>
          <a:p>
            <a:pPr indent="457200" eaLnBrk="0" fontAlgn="base" hangingPunct="0">
              <a:spcBef>
                <a:spcPct val="0"/>
              </a:spcBef>
              <a:spcAft>
                <a:spcPct val="0"/>
              </a:spcAft>
            </a:pPr>
            <a:r>
              <a:rPr lang="en-US" sz="4000" dirty="0">
                <a:latin typeface="Candara" panose="020E0502030303020204" pitchFamily="34" charset="0"/>
                <a:ea typeface="Calibri" pitchFamily="34" charset="0"/>
                <a:cs typeface="Times New Roman" pitchFamily="18" charset="0"/>
              </a:rPr>
              <a:t>	224 How highly God regards this </a:t>
            </a:r>
            <a:r>
              <a:rPr lang="en-US" sz="4000" b="1" dirty="0">
                <a:latin typeface="Candara" panose="020E0502030303020204" pitchFamily="34" charset="0"/>
                <a:ea typeface="Calibri" pitchFamily="34" charset="0"/>
                <a:cs typeface="Times New Roman" pitchFamily="18" charset="0"/>
              </a:rPr>
              <a:t>out-working of our patience </a:t>
            </a:r>
            <a:r>
              <a:rPr lang="en-US" sz="4000" dirty="0">
                <a:latin typeface="Candara" panose="020E0502030303020204" pitchFamily="34" charset="0"/>
                <a:ea typeface="Calibri" pitchFamily="34" charset="0"/>
                <a:cs typeface="Times New Roman" pitchFamily="18" charset="0"/>
              </a:rPr>
              <a:t>is seen in James 1:4,  "</a:t>
            </a:r>
            <a:r>
              <a:rPr lang="en-US" sz="4000" i="1" dirty="0">
                <a:latin typeface="Candara" panose="020E0502030303020204" pitchFamily="34" charset="0"/>
                <a:ea typeface="Calibri" pitchFamily="34" charset="0"/>
                <a:cs typeface="Times New Roman" pitchFamily="18" charset="0"/>
              </a:rPr>
              <a:t>But let patience have her perfect work, that ye may be perfect and entire lacking nothing</a:t>
            </a:r>
            <a:r>
              <a:rPr lang="en-US" sz="4000" dirty="0">
                <a:latin typeface="Candara" panose="020E0502030303020204" pitchFamily="34" charset="0"/>
                <a:ea typeface="Calibri" pitchFamily="34" charset="0"/>
                <a:cs typeface="Times New Roman" pitchFamily="18" charset="0"/>
              </a:rPr>
              <a:t>." God's will for us is Perfection. 	And that perfection is patience-</a:t>
            </a:r>
            <a:r>
              <a:rPr lang="en-US" sz="4000" b="1" dirty="0">
                <a:latin typeface="Candara" panose="020E0502030303020204" pitchFamily="34" charset="0"/>
                <a:ea typeface="Calibri" pitchFamily="34" charset="0"/>
                <a:cs typeface="Times New Roman" pitchFamily="18" charset="0"/>
              </a:rPr>
              <a:t>waiting on God and waiting for God</a:t>
            </a:r>
            <a:r>
              <a:rPr lang="en-US" sz="4000" dirty="0">
                <a:latin typeface="Candara" panose="020E0502030303020204" pitchFamily="34" charset="0"/>
                <a:ea typeface="Calibri" pitchFamily="34" charset="0"/>
                <a:cs typeface="Times New Roman" pitchFamily="18" charset="0"/>
              </a:rPr>
              <a:t>. This is </a:t>
            </a:r>
            <a:r>
              <a:rPr lang="en-US" sz="4000" b="1" dirty="0">
                <a:latin typeface="Candara" panose="020E0502030303020204" pitchFamily="34" charset="0"/>
                <a:ea typeface="Calibri" pitchFamily="34" charset="0"/>
                <a:cs typeface="Times New Roman" pitchFamily="18" charset="0"/>
              </a:rPr>
              <a:t>the process of character development</a:t>
            </a:r>
            <a:r>
              <a:rPr lang="en-US" sz="4000" dirty="0">
                <a:latin typeface="Candara" panose="020E0502030303020204" pitchFamily="34" charset="0"/>
                <a:ea typeface="Calibri" pitchFamily="34" charset="0"/>
                <a:cs typeface="Times New Roman" pitchFamily="18" charset="0"/>
              </a:rPr>
              <a:t>. </a:t>
            </a:r>
          </a:p>
          <a:p>
            <a:pPr indent="457200" eaLnBrk="0" fontAlgn="base" hangingPunct="0">
              <a:spcBef>
                <a:spcPct val="0"/>
              </a:spcBef>
              <a:spcAft>
                <a:spcPct val="0"/>
              </a:spcAft>
            </a:pPr>
            <a:endParaRPr lang="en-US" sz="4000" dirty="0">
              <a:latin typeface="Candara" panose="020E0502030303020204" pitchFamily="34" charset="0"/>
            </a:endParaRPr>
          </a:p>
        </p:txBody>
      </p:sp>
    </p:spTree>
    <p:extLst>
      <p:ext uri="{BB962C8B-B14F-4D97-AF65-F5344CB8AC3E}">
        <p14:creationId xmlns:p14="http://schemas.microsoft.com/office/powerpoint/2010/main" val="26108956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F4D419-7BDD-EC23-959A-4D0A167E77A9}"/>
              </a:ext>
            </a:extLst>
          </p:cNvPr>
          <p:cNvSpPr>
            <a:spLocks noGrp="1"/>
          </p:cNvSpPr>
          <p:nvPr>
            <p:ph type="dt" sz="half" idx="10"/>
          </p:nvPr>
        </p:nvSpPr>
        <p:spPr/>
        <p:txBody>
          <a:bodyPr/>
          <a:lstStyle/>
          <a:p>
            <a:r>
              <a:rPr lang="en-US"/>
              <a:t>9-29-2024</a:t>
            </a:r>
          </a:p>
        </p:txBody>
      </p:sp>
      <p:sp>
        <p:nvSpPr>
          <p:cNvPr id="3" name="Footer Placeholder 2">
            <a:extLst>
              <a:ext uri="{FF2B5EF4-FFF2-40B4-BE49-F238E27FC236}">
                <a16:creationId xmlns:a16="http://schemas.microsoft.com/office/drawing/2014/main" id="{5285EDFA-182B-6473-E89D-1511BC3CDE99}"/>
              </a:ext>
            </a:extLst>
          </p:cNvPr>
          <p:cNvSpPr>
            <a:spLocks noGrp="1"/>
          </p:cNvSpPr>
          <p:nvPr>
            <p:ph type="ftr" sz="quarter" idx="11"/>
          </p:nvPr>
        </p:nvSpPr>
        <p:spPr/>
        <p:txBody>
          <a:bodyPr/>
          <a:lstStyle/>
          <a:p>
            <a:r>
              <a:rPr lang="en-US"/>
              <a:t>The Press Around Us</a:t>
            </a:r>
          </a:p>
        </p:txBody>
      </p:sp>
      <p:sp>
        <p:nvSpPr>
          <p:cNvPr id="4" name="Slide Number Placeholder 3">
            <a:extLst>
              <a:ext uri="{FF2B5EF4-FFF2-40B4-BE49-F238E27FC236}">
                <a16:creationId xmlns:a16="http://schemas.microsoft.com/office/drawing/2014/main" id="{258CB3BA-3DC0-C86B-0F69-674E322B05E2}"/>
              </a:ext>
            </a:extLst>
          </p:cNvPr>
          <p:cNvSpPr>
            <a:spLocks noGrp="1"/>
          </p:cNvSpPr>
          <p:nvPr>
            <p:ph type="sldNum" sz="quarter" idx="12"/>
          </p:nvPr>
        </p:nvSpPr>
        <p:spPr/>
        <p:txBody>
          <a:bodyPr/>
          <a:lstStyle/>
          <a:p>
            <a:fld id="{2A013F82-EE5E-44EE-A61D-E31C6657F26F}" type="slidenum">
              <a:rPr lang="en-US" smtClean="0"/>
              <a:t>29</a:t>
            </a:fld>
            <a:endParaRPr lang="en-US"/>
          </a:p>
        </p:txBody>
      </p:sp>
      <p:sp>
        <p:nvSpPr>
          <p:cNvPr id="6" name="TextBox 5">
            <a:extLst>
              <a:ext uri="{FF2B5EF4-FFF2-40B4-BE49-F238E27FC236}">
                <a16:creationId xmlns:a16="http://schemas.microsoft.com/office/drawing/2014/main" id="{5D783D06-7B3E-566F-8F77-0A84C6A599FD}"/>
              </a:ext>
            </a:extLst>
          </p:cNvPr>
          <p:cNvSpPr txBox="1"/>
          <p:nvPr/>
        </p:nvSpPr>
        <p:spPr>
          <a:xfrm>
            <a:off x="304800" y="180972"/>
            <a:ext cx="11734800" cy="3908762"/>
          </a:xfrm>
          <a:prstGeom prst="rect">
            <a:avLst/>
          </a:prstGeom>
          <a:noFill/>
        </p:spPr>
        <p:txBody>
          <a:bodyPr wrap="square">
            <a:spAutoFit/>
          </a:bodyPr>
          <a:lstStyle/>
          <a:p>
            <a:r>
              <a:rPr lang="en-US" sz="4800" b="1" dirty="0">
                <a:latin typeface="Candara" panose="020E0502030303020204" pitchFamily="34" charset="0"/>
              </a:rPr>
              <a:t>GOD.CALLED.MAN</a:t>
            </a:r>
          </a:p>
          <a:p>
            <a:r>
              <a:rPr lang="en-US" sz="4000" dirty="0">
                <a:latin typeface="Candara" panose="020E0502030303020204" pitchFamily="34" charset="0"/>
              </a:rPr>
              <a:t>	100 Look what He's doing right here now… It's crossing Jordan. Get alone with God. Lay in His own furnace of refinery. Get on the big Master Potter's wheel and let Him mold you.</a:t>
            </a:r>
          </a:p>
          <a:p>
            <a:pPr algn="r"/>
            <a:r>
              <a:rPr lang="en-US" sz="4000" dirty="0">
                <a:latin typeface="Candara" panose="020E0502030303020204" pitchFamily="34" charset="0"/>
              </a:rPr>
              <a:t>58-1005</a:t>
            </a:r>
          </a:p>
        </p:txBody>
      </p:sp>
    </p:spTree>
    <p:extLst>
      <p:ext uri="{BB962C8B-B14F-4D97-AF65-F5344CB8AC3E}">
        <p14:creationId xmlns:p14="http://schemas.microsoft.com/office/powerpoint/2010/main" val="1488004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ue Template" id="{D4690985-50D9-45F6-BFF1-9A215B7A222F}" vid="{A90FBB0C-7EAB-4B2D-B1D6-2F512FB7C439}"/>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1377</TotalTime>
  <Words>2359</Words>
  <Application>Microsoft Office PowerPoint</Application>
  <PresentationFormat>Widescreen</PresentationFormat>
  <Paragraphs>211</Paragraphs>
  <Slides>29</Slides>
  <Notes>3</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Candara</vt:lpstr>
      <vt:lpstr>Digital Blue Tunnel 16x9</vt:lpstr>
      <vt:lpstr>The Crucible  The Press  Around Us  Mal. 3:2-3; I Peter 4:12-13  Beloved, think it not strange concerning  the fiery trial which is to try you, as though  some strange thing happened unto you:   </vt:lpstr>
      <vt:lpstr>Birthdays &amp; Anniversaries &amp; Events</vt:lpstr>
      <vt:lpstr>PowerPoint Presentation</vt:lpstr>
      <vt:lpstr>The Crucible  The Press  Around Us  Mal. 3:2-3; I Peter 4:12-13  Beloved, think it not strange concerning  the fiery trial which is to try you, as though  some strange thing happened unto you: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Press  Around Us Part 5</dc:title>
  <dc:creator>Barry Coffey</dc:creator>
  <cp:lastModifiedBy>Barry Coffey</cp:lastModifiedBy>
  <cp:revision>46</cp:revision>
  <dcterms:created xsi:type="dcterms:W3CDTF">2020-11-22T14:30:31Z</dcterms:created>
  <dcterms:modified xsi:type="dcterms:W3CDTF">2026-11-01T15:17:18Z</dcterms:modified>
</cp:coreProperties>
</file>