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48"/>
  </p:notesMasterIdLst>
  <p:sldIdLst>
    <p:sldId id="458" r:id="rId2"/>
    <p:sldId id="437" r:id="rId3"/>
    <p:sldId id="266" r:id="rId4"/>
    <p:sldId id="265" r:id="rId5"/>
    <p:sldId id="272" r:id="rId6"/>
    <p:sldId id="264" r:id="rId7"/>
    <p:sldId id="283" r:id="rId8"/>
    <p:sldId id="482" r:id="rId9"/>
    <p:sldId id="483" r:id="rId10"/>
    <p:sldId id="484" r:id="rId11"/>
    <p:sldId id="486" r:id="rId12"/>
    <p:sldId id="485" r:id="rId13"/>
    <p:sldId id="487" r:id="rId14"/>
    <p:sldId id="488" r:id="rId15"/>
    <p:sldId id="516" r:id="rId16"/>
    <p:sldId id="489" r:id="rId17"/>
    <p:sldId id="507" r:id="rId18"/>
    <p:sldId id="461" r:id="rId19"/>
    <p:sldId id="462" r:id="rId20"/>
    <p:sldId id="479" r:id="rId21"/>
    <p:sldId id="508" r:id="rId22"/>
    <p:sldId id="509" r:id="rId23"/>
    <p:sldId id="480" r:id="rId24"/>
    <p:sldId id="481" r:id="rId25"/>
    <p:sldId id="471" r:id="rId26"/>
    <p:sldId id="514" r:id="rId27"/>
    <p:sldId id="478" r:id="rId28"/>
    <p:sldId id="513" r:id="rId29"/>
    <p:sldId id="512" r:id="rId30"/>
    <p:sldId id="497" r:id="rId31"/>
    <p:sldId id="499" r:id="rId32"/>
    <p:sldId id="506" r:id="rId33"/>
    <p:sldId id="505" r:id="rId34"/>
    <p:sldId id="498" r:id="rId35"/>
    <p:sldId id="493" r:id="rId36"/>
    <p:sldId id="494" r:id="rId37"/>
    <p:sldId id="495" r:id="rId38"/>
    <p:sldId id="496" r:id="rId39"/>
    <p:sldId id="491" r:id="rId40"/>
    <p:sldId id="500" r:id="rId41"/>
    <p:sldId id="501" r:id="rId42"/>
    <p:sldId id="503" r:id="rId43"/>
    <p:sldId id="502" r:id="rId44"/>
    <p:sldId id="504" r:id="rId45"/>
    <p:sldId id="492" r:id="rId46"/>
    <p:sldId id="515"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8" autoAdjust="0"/>
    <p:restoredTop sz="94660"/>
  </p:normalViewPr>
  <p:slideViewPr>
    <p:cSldViewPr snapToGrid="0">
      <p:cViewPr varScale="1">
        <p:scale>
          <a:sx n="111" d="100"/>
          <a:sy n="111" d="100"/>
        </p:scale>
        <p:origin x="252" y="84"/>
      </p:cViewPr>
      <p:guideLst/>
    </p:cSldViewPr>
  </p:slideViewPr>
  <p:notesTextViewPr>
    <p:cViewPr>
      <p:scale>
        <a:sx n="3" d="2"/>
        <a:sy n="3" d="2"/>
      </p:scale>
      <p:origin x="0" y="0"/>
    </p:cViewPr>
  </p:notesTextViewPr>
  <p:sorterViewPr>
    <p:cViewPr varScale="1">
      <p:scale>
        <a:sx n="1" d="1"/>
        <a:sy n="1" d="1"/>
      </p:scale>
      <p:origin x="0" y="-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370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p:cNvSpPr>
            <a:spLocks noGrp="1"/>
          </p:cNvSpPr>
          <p:nvPr>
            <p:ph type="body" idx="1"/>
          </p:nvPr>
        </p:nvSpPr>
        <p:spPr/>
        <p:txBody>
          <a:bodyPr/>
          <a:lstStyle/>
          <a:p>
            <a:endParaRPr/>
          </a:p>
          <a:p>
            <a:r>
              <a:t>[Sources]</a:t>
            </a:r>
          </a:p>
          <a:p>
            <a:r>
              <a:t>AI-generated conceptual illustration: ascending path toward a sunlit landscape.</a:t>
            </a:r>
          </a:p>
          <a:p>
            <a:r>
              <a:t>[/Sources]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[Sources]</a:t>
            </a:r>
          </a:p>
          <a:p>
            <a:r>
              <a:t>AI-generated celebration image, created for this slide.</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B7E5-D2A8-4378-B753-8CD4A702F20C}"/>
            </a:ext>
          </a:extLst>
        </p:cNvPr>
        <p:cNvGrpSpPr/>
        <p:nvPr/>
      </p:nvGrpSpPr>
      <p:grpSpPr>
        <a:xfrm>
          <a:off x="0" y="0"/>
          <a:ext cx="0" cy="0"/>
          <a:chOff x="0" y="0"/>
          <a:chExt cx="0" cy="0"/>
        </a:xfrm>
      </p:grpSpPr>
      <p:sp>
        <p:nvSpPr>
          <p:cNvPr id="99" name="Notes">
            <a:extLst>
              <a:ext uri="{FF2B5EF4-FFF2-40B4-BE49-F238E27FC236}">
                <a16:creationId xmlns:a16="http://schemas.microsoft.com/office/drawing/2014/main" id="{8678057C-8E49-73BE-8834-038ED92B9724}"/>
              </a:ext>
            </a:extLst>
          </p:cNvPr>
          <p:cNvSpPr>
            <a:spLocks noGrp="1"/>
          </p:cNvSpPr>
          <p:nvPr>
            <p:ph type="body" idx="1"/>
          </p:nvPr>
        </p:nvSpPr>
        <p:spPr/>
        <p:txBody>
          <a:bodyPr/>
          <a:lstStyle/>
          <a:p>
            <a:endParaRPr/>
          </a:p>
          <a:p>
            <a:r>
              <a:t>[Sources]</a:t>
            </a:r>
          </a:p>
          <a:p>
            <a:r>
              <a:t>AI-generated conceptual illustration: ascending path toward a sunlit landscape.</a:t>
            </a:r>
          </a:p>
          <a:p>
            <a:r>
              <a:t>[/Sources]</a:t>
            </a:r>
          </a:p>
        </p:txBody>
      </p:sp>
    </p:spTree>
    <p:extLst>
      <p:ext uri="{BB962C8B-B14F-4D97-AF65-F5344CB8AC3E}">
        <p14:creationId xmlns:p14="http://schemas.microsoft.com/office/powerpoint/2010/main" val="2265321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Text"/>
          <p:cNvSpPr>
            <a:spLocks noGrp="1"/>
          </p:cNvSpPr>
          <p:nvPr>
            <p:ph type="body" idx="1"/>
          </p:nvPr>
        </p:nvSpPr>
        <p:spPr/>
        <p:txBody>
          <a:bodyPr/>
          <a:lstStyle/>
          <a:p>
            <a:endParaRPr/>
          </a:p>
          <a:p>
            <a:r>
              <a:t>[Sources]</a:t>
            </a:r>
          </a:p>
          <a:p>
            <a:r>
              <a:t>AI-generated conceptual globe illustration for new heavens and new earth.</a:t>
            </a:r>
          </a:p>
          <a:p>
            <a:r>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CFB1B-0E1A-A7AA-835A-89BAFFFEB33A}"/>
            </a:ext>
          </a:extLst>
        </p:cNvPr>
        <p:cNvGrpSpPr/>
        <p:nvPr/>
      </p:nvGrpSpPr>
      <p:grpSpPr>
        <a:xfrm>
          <a:off x="0" y="0"/>
          <a:ext cx="0" cy="0"/>
          <a:chOff x="0" y="0"/>
          <a:chExt cx="0" cy="0"/>
        </a:xfrm>
      </p:grpSpPr>
      <p:sp>
        <p:nvSpPr>
          <p:cNvPr id="100" name="Notes Text">
            <a:extLst>
              <a:ext uri="{FF2B5EF4-FFF2-40B4-BE49-F238E27FC236}">
                <a16:creationId xmlns:a16="http://schemas.microsoft.com/office/drawing/2014/main" id="{E4927297-4F58-7FD8-A9DD-954559004B0A}"/>
              </a:ext>
            </a:extLst>
          </p:cNvPr>
          <p:cNvSpPr>
            <a:spLocks noGrp="1"/>
          </p:cNvSpPr>
          <p:nvPr>
            <p:ph type="body" idx="1"/>
          </p:nvPr>
        </p:nvSpPr>
        <p:spPr/>
        <p:txBody>
          <a:bodyPr/>
          <a:lstStyle/>
          <a:p>
            <a:endParaRPr/>
          </a:p>
          <a:p>
            <a:r>
              <a:t>[Sources]</a:t>
            </a:r>
          </a:p>
          <a:p>
            <a:r>
              <a:t>AI-generated conceptual globe illustration for new heavens and new earth.</a:t>
            </a:r>
          </a:p>
          <a:p>
            <a:r>
              <a:t>[/Sources]</a:t>
            </a:r>
          </a:p>
        </p:txBody>
      </p:sp>
    </p:spTree>
    <p:extLst>
      <p:ext uri="{BB962C8B-B14F-4D97-AF65-F5344CB8AC3E}">
        <p14:creationId xmlns:p14="http://schemas.microsoft.com/office/powerpoint/2010/main" val="3642060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Text"/>
          <p:cNvSpPr>
            <a:spLocks noGrp="1"/>
          </p:cNvSpPr>
          <p:nvPr>
            <p:ph type="body" idx="1"/>
          </p:nvPr>
        </p:nvSpPr>
        <p:spPr/>
        <p:txBody>
          <a:bodyPr/>
          <a:lstStyle/>
          <a:p>
            <a:endParaRPr/>
          </a:p>
          <a:p>
            <a:r>
              <a:t>[Sources]</a:t>
            </a:r>
          </a:p>
          <a:p>
            <a:r>
              <a:t>AI-generated symbolic hourglass illustration, inspired by the quotation on this slide.</a:t>
            </a:r>
          </a:p>
          <a:p>
            <a:r>
              <a:t>[/Sources]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p:cNvSpPr>
            <a:spLocks noGrp="1"/>
          </p:cNvSpPr>
          <p:nvPr>
            <p:ph type="body" idx="1"/>
          </p:nvPr>
        </p:nvSpPr>
        <p:spPr/>
        <p:txBody>
          <a:bodyPr/>
          <a:lstStyle/>
          <a:p>
            <a:r>
              <a:t>[Sources]</a:t>
            </a:r>
          </a:p>
          <a:p>
            <a:r>
              <a:t>Restored AI-generated schematic map with requested uniform West Bank fill. Fill is a visual styling choice, not a sovereignty claim. Labels and Green Line retained. Not a legal boundary survey or current military control map.</a:t>
            </a:r>
          </a:p>
          <a:p>
            <a:r>
              <a:t>https://www.britannica.com/place/Israel</a:t>
            </a:r>
          </a:p>
          <a:p>
            <a:r>
              <a:t>https://en.wikipedia.org/wiki/Borders_of_Israel</a:t>
            </a:r>
          </a:p>
          <a:p>
            <a:r>
              <a:t>https://en.wikipedia.org/wiki/Green_Line_%28Israel%29</a:t>
            </a:r>
          </a:p>
          <a:p>
            <a:r>
              <a:t>Kadesh-barnea: Tell el-Qudeirat, commonly identified site in northeastern Sinai, Egypt.</a:t>
            </a:r>
          </a:p>
          <a:p>
            <a:r>
              <a:t>https://www.biblicalarchaeology.org/daily/biblical-sites-places/biblical-archaeology-places/wilderness-wanderings-where-is-kadesh/</a:t>
            </a:r>
          </a:p>
          <a:p>
            <a:r>
              <a:t>[/Sources]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Text"/>
          <p:cNvSpPr>
            <a:spLocks noGrp="1"/>
          </p:cNvSpPr>
          <p:nvPr>
            <p:ph type="body" idx="1"/>
          </p:nvPr>
        </p:nvSpPr>
        <p:spPr/>
        <p:txBody>
          <a:bodyPr/>
          <a:lstStyle/>
          <a:p>
            <a:endParaRPr/>
          </a:p>
          <a:p>
            <a:r>
              <a:t>[Sources]</a:t>
            </a:r>
          </a:p>
          <a:p>
            <a:r>
              <a:t>AI-generated artistic interpretation of Abram setting out toward a new land, inspired by the Genesis 12:1-3 passage on this slide.</a:t>
            </a:r>
          </a:p>
          <a:p>
            <a:r>
              <a:t>[/Sources]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14400" y="1346948"/>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8" name="Rectangle 7"/>
          <p:cNvSpPr/>
          <p:nvPr/>
        </p:nvSpPr>
        <p:spPr>
          <a:xfrm>
            <a:off x="914400" y="4282764"/>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9" name="Rectangle 8"/>
          <p:cNvSpPr/>
          <p:nvPr/>
        </p:nvSpPr>
        <p:spPr>
          <a:xfrm>
            <a:off x="914400" y="1484779"/>
            <a:ext cx="10363200" cy="274320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grpSp>
        <p:nvGrpSpPr>
          <p:cNvPr id="10" name="Group 9"/>
          <p:cNvGrpSpPr>
            <a:grpSpLocks noChangeAspect="1"/>
          </p:cNvGrpSpPr>
          <p:nvPr/>
        </p:nvGrpSpPr>
        <p:grpSpPr>
          <a:xfrm>
            <a:off x="9646373" y="4107023"/>
            <a:ext cx="12192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a:ext>
                </a:extLst>
              </a:blip>
              <a:srcRect/>
              <a:tile tx="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sz="1800" dirty="0">
                <a:latin typeface="Candara" panose="020E0502030303020204" pitchFamily="34" charset="0"/>
              </a:endParaRPr>
            </a:p>
          </p:txBody>
        </p:sp>
      </p:grpSp>
      <p:sp>
        <p:nvSpPr>
          <p:cNvPr id="2" name="Title 1"/>
          <p:cNvSpPr>
            <a:spLocks noGrp="1"/>
          </p:cNvSpPr>
          <p:nvPr>
            <p:ph type="ctrTitle"/>
          </p:nvPr>
        </p:nvSpPr>
        <p:spPr>
          <a:xfrm>
            <a:off x="1051560" y="1432223"/>
            <a:ext cx="10124440" cy="3035808"/>
          </a:xfrm>
        </p:spPr>
        <p:txBody>
          <a:bodyPr anchor="ctr">
            <a:noAutofit/>
          </a:bodyPr>
          <a:lstStyle>
            <a:lvl1pPr algn="l">
              <a:lnSpc>
                <a:spcPct val="80000"/>
              </a:lnSpc>
              <a:defRPr sz="6400" b="0" cap="all" baseline="0">
                <a:blipFill dpi="0" rotWithShape="1">
                  <a:blip r:embed="rId6"/>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10-18_2026</a:t>
            </a:r>
            <a:endParaRPr lang="en-US" dirty="0"/>
          </a:p>
        </p:txBody>
      </p:sp>
      <p:sp>
        <p:nvSpPr>
          <p:cNvPr id="5" name="Footer Placeholder 4"/>
          <p:cNvSpPr>
            <a:spLocks noGrp="1"/>
          </p:cNvSpPr>
          <p:nvPr>
            <p:ph type="ftr" sz="quarter" idx="11"/>
          </p:nvPr>
        </p:nvSpPr>
        <p:spPr>
          <a:xfrm>
            <a:off x="1083740" y="6272786"/>
            <a:ext cx="6327648" cy="365125"/>
          </a:xfrm>
        </p:spPr>
        <p:txBody>
          <a:bodyPr/>
          <a:lstStyle/>
          <a:p>
            <a:r>
              <a:rPr lang="en-US"/>
              <a:t>The Ascending Order 2</a:t>
            </a:r>
            <a:endParaRPr lang="en-US" dirty="0"/>
          </a:p>
        </p:txBody>
      </p:sp>
      <p:sp>
        <p:nvSpPr>
          <p:cNvPr id="6" name="Slide Number Placeholder 5"/>
          <p:cNvSpPr>
            <a:spLocks noGrp="1"/>
          </p:cNvSpPr>
          <p:nvPr>
            <p:ph type="sldNum" sz="quarter" idx="12"/>
          </p:nvPr>
        </p:nvSpPr>
        <p:spPr>
          <a:xfrm>
            <a:off x="9659041" y="4227195"/>
            <a:ext cx="1193868"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9928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10-18_2026</a:t>
            </a:r>
            <a:endParaRPr lang="en-US" dirty="0"/>
          </a:p>
        </p:txBody>
      </p:sp>
      <p:sp>
        <p:nvSpPr>
          <p:cNvPr id="8" name="Footer Placeholder 7"/>
          <p:cNvSpPr>
            <a:spLocks noGrp="1"/>
          </p:cNvSpPr>
          <p:nvPr>
            <p:ph type="ftr" sz="quarter" idx="11"/>
          </p:nvPr>
        </p:nvSpPr>
        <p:spPr/>
        <p:txBody>
          <a:bodyPr/>
          <a:lstStyle/>
          <a:p>
            <a:r>
              <a:rPr lang="en-US"/>
              <a:t>The Ascending Order 2</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781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2165773" y="5020056"/>
            <a:ext cx="905256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786"/>
            <a:ext cx="2644309" cy="365125"/>
          </a:xfrm>
        </p:spPr>
        <p:txBody>
          <a:bodyPr/>
          <a:lstStyle>
            <a:lvl1pPr>
              <a:defRPr>
                <a:solidFill>
                  <a:schemeClr val="accent1">
                    <a:lumMod val="50000"/>
                  </a:schemeClr>
                </a:solidFill>
              </a:defRPr>
            </a:lvl1pPr>
          </a:lstStyle>
          <a:p>
            <a:r>
              <a:rPr lang="en-US"/>
              <a:t>10-18_2026</a:t>
            </a:r>
            <a:endParaRPr lang="en-US" dirty="0"/>
          </a:p>
        </p:txBody>
      </p:sp>
      <p:sp>
        <p:nvSpPr>
          <p:cNvPr id="5" name="Footer Placeholder 4"/>
          <p:cNvSpPr>
            <a:spLocks noGrp="1"/>
          </p:cNvSpPr>
          <p:nvPr>
            <p:ph type="ftr" sz="quarter" idx="11"/>
          </p:nvPr>
        </p:nvSpPr>
        <p:spPr>
          <a:xfrm>
            <a:off x="2181465" y="6272785"/>
            <a:ext cx="6327648" cy="365125"/>
          </a:xfrm>
        </p:spPr>
        <p:txBody>
          <a:bodyPr/>
          <a:lstStyle>
            <a:lvl1pPr>
              <a:defRPr>
                <a:solidFill>
                  <a:schemeClr val="accent1">
                    <a:lumMod val="50000"/>
                  </a:schemeClr>
                </a:solidFill>
              </a:defRPr>
            </a:lvl1pPr>
          </a:lstStyle>
          <a:p>
            <a:r>
              <a:rPr lang="en-US"/>
              <a:t>The Ascending Order 2</a:t>
            </a:r>
            <a:endParaRPr lang="en-US" dirty="0"/>
          </a:p>
        </p:txBody>
      </p:sp>
      <p:grpSp>
        <p:nvGrpSpPr>
          <p:cNvPr id="8" name="Group 7"/>
          <p:cNvGrpSpPr>
            <a:grpSpLocks noChangeAspect="1"/>
          </p:cNvGrpSpPr>
          <p:nvPr/>
        </p:nvGrpSpPr>
        <p:grpSpPr>
          <a:xfrm>
            <a:off x="845149" y="2430623"/>
            <a:ext cx="12192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60600" y="2508607"/>
            <a:ext cx="1188299"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4132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10-18_2026</a:t>
            </a:r>
            <a:endParaRPr lang="en-US" dirty="0"/>
          </a:p>
        </p:txBody>
      </p:sp>
      <p:sp>
        <p:nvSpPr>
          <p:cNvPr id="6" name="Footer Placeholder 5"/>
          <p:cNvSpPr>
            <a:spLocks noGrp="1"/>
          </p:cNvSpPr>
          <p:nvPr>
            <p:ph type="ftr" sz="quarter" idx="11"/>
          </p:nvPr>
        </p:nvSpPr>
        <p:spPr/>
        <p:txBody>
          <a:bodyPr/>
          <a:lstStyle/>
          <a:p>
            <a:r>
              <a:rPr lang="en-US"/>
              <a:t>The Ascending Order 2</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969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10-18_2026</a:t>
            </a:r>
            <a:endParaRPr lang="en-US" dirty="0"/>
          </a:p>
        </p:txBody>
      </p:sp>
      <p:sp>
        <p:nvSpPr>
          <p:cNvPr id="8" name="Footer Placeholder 7"/>
          <p:cNvSpPr>
            <a:spLocks noGrp="1"/>
          </p:cNvSpPr>
          <p:nvPr>
            <p:ph type="ftr" sz="quarter" idx="11"/>
          </p:nvPr>
        </p:nvSpPr>
        <p:spPr/>
        <p:txBody>
          <a:bodyPr/>
          <a:lstStyle/>
          <a:p>
            <a:r>
              <a:rPr lang="en-US"/>
              <a:t>The Ascending Order 2</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007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t>10-18_2026</a:t>
            </a:r>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lang="en-US"/>
              <a:t>The Ascending Order 2</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458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10-18_2026</a:t>
            </a:r>
            <a:endParaRPr lang="en-US" dirty="0"/>
          </a:p>
        </p:txBody>
      </p:sp>
      <p:sp>
        <p:nvSpPr>
          <p:cNvPr id="3" name="Footer Placeholder 2"/>
          <p:cNvSpPr>
            <a:spLocks noGrp="1"/>
          </p:cNvSpPr>
          <p:nvPr>
            <p:ph type="ftr" sz="quarter" idx="11"/>
          </p:nvPr>
        </p:nvSpPr>
        <p:spPr/>
        <p:txBody>
          <a:bodyPr/>
          <a:lstStyle/>
          <a:p>
            <a:r>
              <a:rPr lang="en-US"/>
              <a:t>The Ascending Order 2</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25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r>
              <a:rPr lang="en-US"/>
              <a:t>10-18_2026</a:t>
            </a:r>
            <a:endParaRPr lang="en-US" dirty="0"/>
          </a:p>
        </p:txBody>
      </p:sp>
      <p:sp>
        <p:nvSpPr>
          <p:cNvPr id="10" name="Footer Placeholder 9"/>
          <p:cNvSpPr>
            <a:spLocks noGrp="1"/>
          </p:cNvSpPr>
          <p:nvPr>
            <p:ph type="ftr" sz="quarter" idx="11"/>
          </p:nvPr>
        </p:nvSpPr>
        <p:spPr/>
        <p:txBody>
          <a:bodyPr/>
          <a:lstStyle/>
          <a:p>
            <a:r>
              <a:rPr lang="en-US"/>
              <a:t>The Ascending Order 2</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053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r>
              <a:rPr lang="en-US"/>
              <a:t>10-18_2026</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556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10-18_2026</a:t>
            </a:r>
            <a:endParaRPr lang="en-US" dirty="0"/>
          </a:p>
        </p:txBody>
      </p:sp>
      <p:sp>
        <p:nvSpPr>
          <p:cNvPr id="8" name="Footer Placeholder 7"/>
          <p:cNvSpPr>
            <a:spLocks noGrp="1"/>
          </p:cNvSpPr>
          <p:nvPr>
            <p:ph type="ftr" sz="quarter" idx="11"/>
          </p:nvPr>
        </p:nvSpPr>
        <p:spPr/>
        <p:txBody>
          <a:bodyPr/>
          <a:lstStyle/>
          <a:p>
            <a:r>
              <a:rPr lang="en-US"/>
              <a:t>The Ascending Order 2</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289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10-18_2026</a:t>
            </a:r>
            <a:endParaRPr lang="en-US" dirty="0"/>
          </a:p>
        </p:txBody>
      </p:sp>
      <p:sp>
        <p:nvSpPr>
          <p:cNvPr id="8" name="Footer Placeholder 7"/>
          <p:cNvSpPr>
            <a:spLocks noGrp="1"/>
          </p:cNvSpPr>
          <p:nvPr>
            <p:ph type="ftr" sz="quarter" idx="11"/>
          </p:nvPr>
        </p:nvSpPr>
        <p:spPr/>
        <p:txBody>
          <a:bodyPr/>
          <a:lstStyle/>
          <a:p>
            <a:r>
              <a:rPr lang="en-US"/>
              <a:t>The Ascending Order 2</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570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12" name="Group 11"/>
          <p:cNvGrpSpPr/>
          <p:nvPr/>
        </p:nvGrpSpPr>
        <p:grpSpPr>
          <a:xfrm>
            <a:off x="11363552" y="6255258"/>
            <a:ext cx="524256"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cstate="email">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sz="1800" dirty="0">
                <a:latin typeface="Candara" panose="020E0502030303020204" pitchFamily="34" charset="0"/>
              </a:endParaRPr>
            </a:p>
          </p:txBody>
        </p:sp>
      </p:grpSp>
      <p:sp>
        <p:nvSpPr>
          <p:cNvPr id="2" name="Title Placeholder 1"/>
          <p:cNvSpPr>
            <a:spLocks noGrp="1"/>
          </p:cNvSpPr>
          <p:nvPr>
            <p:ph type="title"/>
          </p:nvPr>
        </p:nvSpPr>
        <p:spPr>
          <a:xfrm>
            <a:off x="914400" y="484632"/>
            <a:ext cx="10363200" cy="16093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121408"/>
            <a:ext cx="10363200" cy="4050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989824" y="6272786"/>
            <a:ext cx="3273552" cy="365125"/>
          </a:xfrm>
          <a:prstGeom prst="rect">
            <a:avLst/>
          </a:prstGeom>
        </p:spPr>
        <p:txBody>
          <a:bodyPr vert="horz" lIns="91440" tIns="45720" rIns="91440" bIns="45720" rtlCol="0" anchor="ctr"/>
          <a:lstStyle>
            <a:lvl1pPr algn="r">
              <a:defRPr sz="1000">
                <a:solidFill>
                  <a:schemeClr val="accent1">
                    <a:lumMod val="50000"/>
                  </a:schemeClr>
                </a:solidFill>
                <a:latin typeface="Candara" panose="020E0502030303020204" pitchFamily="34" charset="0"/>
              </a:defRPr>
            </a:lvl1pPr>
          </a:lstStyle>
          <a:p>
            <a:r>
              <a:rPr lang="en-US"/>
              <a:t>10-18_2026</a:t>
            </a:r>
            <a:endParaRPr lang="en-US" dirty="0"/>
          </a:p>
        </p:txBody>
      </p:sp>
      <p:sp>
        <p:nvSpPr>
          <p:cNvPr id="5" name="Footer Placeholder 4"/>
          <p:cNvSpPr>
            <a:spLocks noGrp="1"/>
          </p:cNvSpPr>
          <p:nvPr>
            <p:ph type="ftr" sz="quarter" idx="3"/>
          </p:nvPr>
        </p:nvSpPr>
        <p:spPr>
          <a:xfrm>
            <a:off x="914400" y="6272786"/>
            <a:ext cx="6327648" cy="365125"/>
          </a:xfrm>
          <a:prstGeom prst="rect">
            <a:avLst/>
          </a:prstGeom>
        </p:spPr>
        <p:txBody>
          <a:bodyPr vert="horz" lIns="91440" tIns="45720" rIns="91440" bIns="45720" rtlCol="0" anchor="ctr"/>
          <a:lstStyle>
            <a:lvl1pPr algn="l">
              <a:defRPr sz="1000">
                <a:solidFill>
                  <a:schemeClr val="accent1">
                    <a:lumMod val="50000"/>
                  </a:schemeClr>
                </a:solidFill>
                <a:latin typeface="Candara" panose="020E0502030303020204" pitchFamily="34" charset="0"/>
              </a:defRPr>
            </a:lvl1pPr>
          </a:lstStyle>
          <a:p>
            <a:r>
              <a:rPr lang="en-US"/>
              <a:t>The Ascending Order 2</a:t>
            </a:r>
            <a:endParaRPr lang="en-US" dirty="0"/>
          </a:p>
        </p:txBody>
      </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100" b="1" spc="-70" baseline="0">
                <a:solidFill>
                  <a:srgbClr val="FFFFFF"/>
                </a:solidFill>
                <a:latin typeface="Candara" panose="020E0502030303020204" pitchFamily="34" charset="0"/>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1448201"/>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Candara" panose="020E0502030303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Candara" panose="020E0502030303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Candara" panose="020E0502030303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21.jpeg"/><Relationship Id="rId2" Type="http://schemas.openxmlformats.org/officeDocument/2006/relationships/image" Target="../media/image18.pn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microsoft.com/office/2007/relationships/hdphoto" Target="../media/hdphoto3.wdp"/><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microsoft.com/office/2007/relationships/hdphoto" Target="../media/hdphoto6.wdp"/><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3.jpeg"/><Relationship Id="rId4" Type="http://schemas.microsoft.com/office/2007/relationships/hdphoto" Target="../media/hdphoto6.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7"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microsoft.com/office/2007/relationships/hdphoto" Target="../media/hdphoto6.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scending path toward a sunlit landscape" descr="image-be436f5e09944059b1dae5f8922e5e3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0"/>
            <a:ext cx="12191980" cy="6857989"/>
          </a:xfrm>
          <a:prstGeom prst="rect">
            <a:avLst/>
          </a:prstGeom>
        </p:spPr>
      </p:pic>
      <p:sp>
        <p:nvSpPr>
          <p:cNvPr id="45" name="Rectangle 44">
            <a:extLst>
              <a:ext uri="{FF2B5EF4-FFF2-40B4-BE49-F238E27FC236}">
                <a16:creationId xmlns:a16="http://schemas.microsoft.com/office/drawing/2014/main" id="{55BE2824-A619-43D4-8CEE-814E76EAC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4">
              <a:alphaModFix amt="17000"/>
              <a:duotone>
                <a:schemeClr val="accent1">
                  <a:shade val="45000"/>
                  <a:satMod val="135000"/>
                </a:schemeClr>
                <a:prstClr val="white"/>
              </a:duotone>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F757314-8028-429F-A691-15514DF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CFB0F09-9A6D-4393-94DE-D19BB32F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1A8FF86-3729-44D9-9029-E0816A7E2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A924F705-30C0-4ED8-9364-62609FAD4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34" name="Oval 33">
              <a:extLst>
                <a:ext uri="{FF2B5EF4-FFF2-40B4-BE49-F238E27FC236}">
                  <a16:creationId xmlns:a16="http://schemas.microsoft.com/office/drawing/2014/main" id="{2011EC6B-5921-4E83-802A-C8EDBFF94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A6591F3A-6CC6-475E-B681-19B2E17DC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Title 4">
            <a:extLst>
              <a:ext uri="{FF2B5EF4-FFF2-40B4-BE49-F238E27FC236}">
                <a16:creationId xmlns:a16="http://schemas.microsoft.com/office/drawing/2014/main" id="{7973E3C9-C134-8C52-F3FD-5231FCD39D2B}"/>
              </a:ext>
            </a:extLst>
          </p:cNvPr>
          <p:cNvSpPr>
            <a:spLocks noGrp="1"/>
          </p:cNvSpPr>
          <p:nvPr>
            <p:ph type="ctrTitle"/>
          </p:nvPr>
        </p:nvSpPr>
        <p:spPr>
          <a:xfrm>
            <a:off x="1051560" y="2612367"/>
            <a:ext cx="9966960" cy="3017156"/>
          </a:xfrm>
        </p:spPr>
        <p:txBody>
          <a:bodyPr>
            <a:normAutofit/>
          </a:bodyPr>
          <a:lstStyle/>
          <a:p>
            <a:r>
              <a:rPr lang="en-US"/>
              <a:t>The ascending order of our journey 2</a:t>
            </a:r>
          </a:p>
        </p:txBody>
      </p:sp>
      <p:sp>
        <p:nvSpPr>
          <p:cNvPr id="6" name="Subtitle 5">
            <a:extLst>
              <a:ext uri="{FF2B5EF4-FFF2-40B4-BE49-F238E27FC236}">
                <a16:creationId xmlns:a16="http://schemas.microsoft.com/office/drawing/2014/main" id="{0969215B-E4F0-1A4B-AA4A-D1CCF4E2750C}"/>
              </a:ext>
            </a:extLst>
          </p:cNvPr>
          <p:cNvSpPr>
            <a:spLocks noGrp="1"/>
          </p:cNvSpPr>
          <p:nvPr>
            <p:ph type="subTitle" idx="1"/>
          </p:nvPr>
        </p:nvSpPr>
        <p:spPr>
          <a:xfrm>
            <a:off x="920834" y="5565117"/>
            <a:ext cx="8711166" cy="995171"/>
          </a:xfrm>
          <a:ln>
            <a:noFill/>
          </a:ln>
        </p:spPr>
        <p:txBody>
          <a:bodyPr>
            <a:normAutofit fontScale="92500" lnSpcReduction="10000"/>
          </a:bodyPr>
          <a:lstStyle/>
          <a:p>
            <a:r>
              <a:rPr lang="en-US" sz="1600" b="1" dirty="0"/>
              <a:t>EXODUS 3:8</a:t>
            </a:r>
            <a:endParaRPr lang="en-US" sz="1600" i="1" dirty="0"/>
          </a:p>
          <a:p>
            <a:r>
              <a:rPr lang="en-US" sz="1600" i="1" dirty="0"/>
              <a:t>And I am come down to deliver them out of the hand of the Egyptians, and to bring them up out of that land unto a good land and a large, unto a land flowing with milk and honey; unto the place of the Canaanites, and the Hittites, and the Amorites, and the Perizzites, and the Hivites, and the Jebusites.</a:t>
            </a:r>
          </a:p>
        </p:txBody>
      </p:sp>
    </p:spTree>
    <p:extLst>
      <p:ext uri="{BB962C8B-B14F-4D97-AF65-F5344CB8AC3E}">
        <p14:creationId xmlns:p14="http://schemas.microsoft.com/office/powerpoint/2010/main" val="3891986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CC6-E9D7-652D-D406-46A0954647F9}"/>
              </a:ext>
            </a:extLst>
          </p:cNvPr>
          <p:cNvSpPr>
            <a:spLocks noGrp="1"/>
          </p:cNvSpPr>
          <p:nvPr>
            <p:ph type="title"/>
          </p:nvPr>
        </p:nvSpPr>
        <p:spPr>
          <a:xfrm>
            <a:off x="181111" y="-304572"/>
            <a:ext cx="10933651" cy="1873887"/>
          </a:xfrm>
        </p:spPr>
        <p:txBody>
          <a:bodyPr/>
          <a:lstStyle/>
          <a:p>
            <a:r>
              <a:rPr lang="en-US" dirty="0">
                <a:solidFill>
                  <a:srgbClr val="00B0F0"/>
                </a:solidFill>
              </a:rPr>
              <a:t>Birthdays &amp; Anniversaries &amp; Events</a:t>
            </a:r>
          </a:p>
        </p:txBody>
      </p:sp>
      <p:sp>
        <p:nvSpPr>
          <p:cNvPr id="3" name="Content Placeholder 2">
            <a:extLst>
              <a:ext uri="{FF2B5EF4-FFF2-40B4-BE49-F238E27FC236}">
                <a16:creationId xmlns:a16="http://schemas.microsoft.com/office/drawing/2014/main" id="{FC42EBA7-FE7B-BA8B-9698-EB2927EE257A}"/>
              </a:ext>
            </a:extLst>
          </p:cNvPr>
          <p:cNvSpPr>
            <a:spLocks noGrp="1"/>
          </p:cNvSpPr>
          <p:nvPr>
            <p:ph idx="1"/>
          </p:nvPr>
        </p:nvSpPr>
        <p:spPr>
          <a:xfrm>
            <a:off x="620038" y="1014607"/>
            <a:ext cx="10657562" cy="5623303"/>
          </a:xfrm>
        </p:spPr>
        <p:txBody>
          <a:bodyPr>
            <a:normAutofit fontScale="92500" lnSpcReduction="20000"/>
          </a:bodyPr>
          <a:lstStyle/>
          <a:p>
            <a:endParaRPr lang="en-US" sz="1200" dirty="0"/>
          </a:p>
          <a:p>
            <a:r>
              <a:rPr lang="en-US" sz="3600" dirty="0"/>
              <a:t>Oct. 12</a:t>
            </a:r>
            <a:r>
              <a:rPr lang="en-US" sz="3600" baseline="30000" dirty="0"/>
              <a:t>th</a:t>
            </a:r>
            <a:r>
              <a:rPr lang="en-US" sz="3600" dirty="0"/>
              <a:t> Tafara </a:t>
            </a:r>
            <a:r>
              <a:rPr lang="en-US" sz="3600" dirty="0" err="1"/>
              <a:t>Nengomazha</a:t>
            </a:r>
            <a:r>
              <a:rPr lang="en-US" sz="3600" dirty="0"/>
              <a:t>, Tom Ward</a:t>
            </a:r>
          </a:p>
          <a:p>
            <a:r>
              <a:rPr lang="en-US" sz="3600" dirty="0"/>
              <a:t>Oct. 13</a:t>
            </a:r>
            <a:r>
              <a:rPr lang="en-US" sz="3600" baseline="30000" dirty="0"/>
              <a:t>th</a:t>
            </a:r>
            <a:r>
              <a:rPr lang="en-US" sz="3600" dirty="0"/>
              <a:t> Samuel Pugh</a:t>
            </a:r>
          </a:p>
          <a:p>
            <a:r>
              <a:rPr lang="en-US" sz="3600" dirty="0"/>
              <a:t>Oct. 15</a:t>
            </a:r>
            <a:r>
              <a:rPr lang="en-US" sz="3600" baseline="30000" dirty="0"/>
              <a:t>th</a:t>
            </a:r>
            <a:r>
              <a:rPr lang="en-US" sz="3600" dirty="0"/>
              <a:t> Alora Clayville</a:t>
            </a:r>
          </a:p>
          <a:p>
            <a:r>
              <a:rPr lang="en-US" sz="3600" dirty="0"/>
              <a:t>Oct. 17</a:t>
            </a:r>
            <a:r>
              <a:rPr lang="en-US" sz="3600" baseline="30000" dirty="0"/>
              <a:t>th</a:t>
            </a:r>
            <a:r>
              <a:rPr lang="en-US" sz="3600" dirty="0"/>
              <a:t> Dennis Sheppard</a:t>
            </a:r>
          </a:p>
          <a:p>
            <a:r>
              <a:rPr lang="en-US" sz="3600" dirty="0"/>
              <a:t>Oct. 18</a:t>
            </a:r>
            <a:r>
              <a:rPr lang="en-US" sz="3600" baseline="30000" dirty="0"/>
              <a:t>th</a:t>
            </a:r>
            <a:r>
              <a:rPr lang="en-US" sz="3600" dirty="0"/>
              <a:t> Joseph Drum</a:t>
            </a:r>
          </a:p>
          <a:p>
            <a:r>
              <a:rPr lang="en-US" sz="3600" dirty="0"/>
              <a:t>Oct. 23</a:t>
            </a:r>
            <a:r>
              <a:rPr lang="en-US" sz="3600" baseline="30000" dirty="0"/>
              <a:t>rd</a:t>
            </a:r>
            <a:r>
              <a:rPr lang="en-US" sz="3600" dirty="0"/>
              <a:t> Ethan McCafferty</a:t>
            </a:r>
          </a:p>
          <a:p>
            <a:endParaRPr lang="en-US" sz="3600" dirty="0"/>
          </a:p>
          <a:p>
            <a:r>
              <a:rPr lang="en-US" sz="3600" dirty="0"/>
              <a:t>Oct. 24</a:t>
            </a:r>
            <a:r>
              <a:rPr lang="en-US" sz="3600" baseline="30000" dirty="0"/>
              <a:t>th</a:t>
            </a:r>
            <a:r>
              <a:rPr lang="en-US" sz="3600" dirty="0"/>
              <a:t> Fall Festival</a:t>
            </a:r>
          </a:p>
          <a:p>
            <a:r>
              <a:rPr lang="en-US" sz="3600" dirty="0"/>
              <a:t>Nov. 1</a:t>
            </a:r>
            <a:r>
              <a:rPr lang="en-US" sz="3600" baseline="30000" dirty="0"/>
              <a:t>st</a:t>
            </a:r>
            <a:r>
              <a:rPr lang="en-US" sz="3600" dirty="0"/>
              <a:t> Communion Service</a:t>
            </a:r>
          </a:p>
          <a:p>
            <a:r>
              <a:rPr lang="en-US" sz="3600" dirty="0"/>
              <a:t>Dec. 19</a:t>
            </a:r>
            <a:r>
              <a:rPr lang="en-US" sz="3600" baseline="30000" dirty="0"/>
              <a:t>th</a:t>
            </a:r>
            <a:r>
              <a:rPr lang="en-US" sz="3600" dirty="0"/>
              <a:t> Annual Dinner </a:t>
            </a:r>
          </a:p>
        </p:txBody>
      </p:sp>
      <p:sp>
        <p:nvSpPr>
          <p:cNvPr id="4" name="Date Placeholder 3">
            <a:extLst>
              <a:ext uri="{FF2B5EF4-FFF2-40B4-BE49-F238E27FC236}">
                <a16:creationId xmlns:a16="http://schemas.microsoft.com/office/drawing/2014/main" id="{82A59F1E-2BFF-F410-2B7B-EFEDE7A83C8C}"/>
              </a:ext>
            </a:extLst>
          </p:cNvPr>
          <p:cNvSpPr>
            <a:spLocks noGrp="1"/>
          </p:cNvSpPr>
          <p:nvPr>
            <p:ph type="dt" sz="half" idx="10"/>
          </p:nvPr>
        </p:nvSpPr>
        <p:spPr/>
        <p:txBody>
          <a:bodyPr/>
          <a:lstStyle/>
          <a:p>
            <a:r>
              <a:rPr lang="en-US"/>
              <a:t>10-18_2026</a:t>
            </a:r>
            <a:endParaRPr lang="en-US" dirty="0"/>
          </a:p>
        </p:txBody>
      </p:sp>
      <p:sp>
        <p:nvSpPr>
          <p:cNvPr id="5" name="Footer Placeholder 4">
            <a:extLst>
              <a:ext uri="{FF2B5EF4-FFF2-40B4-BE49-F238E27FC236}">
                <a16:creationId xmlns:a16="http://schemas.microsoft.com/office/drawing/2014/main" id="{93DF76C5-632D-BD82-569E-C4C38072A335}"/>
              </a:ext>
            </a:extLst>
          </p:cNvPr>
          <p:cNvSpPr>
            <a:spLocks noGrp="1"/>
          </p:cNvSpPr>
          <p:nvPr>
            <p:ph type="ftr" sz="quarter" idx="11"/>
          </p:nvPr>
        </p:nvSpPr>
        <p:spPr/>
        <p:txBody>
          <a:bodyPr/>
          <a:lstStyle/>
          <a:p>
            <a:r>
              <a:rPr lang="en-US"/>
              <a:t>The Ascending Order 2</a:t>
            </a:r>
            <a:endParaRPr lang="en-US" dirty="0"/>
          </a:p>
        </p:txBody>
      </p:sp>
      <p:sp>
        <p:nvSpPr>
          <p:cNvPr id="6" name="Slide Number Placeholder 5">
            <a:extLst>
              <a:ext uri="{FF2B5EF4-FFF2-40B4-BE49-F238E27FC236}">
                <a16:creationId xmlns:a16="http://schemas.microsoft.com/office/drawing/2014/main" id="{9164CA52-D6D3-F0B8-3DA1-7E4A60040C30}"/>
              </a:ext>
            </a:extLst>
          </p:cNvPr>
          <p:cNvSpPr>
            <a:spLocks noGrp="1"/>
          </p:cNvSpPr>
          <p:nvPr>
            <p:ph type="sldNum" sz="quarter" idx="12"/>
          </p:nvPr>
        </p:nvSpPr>
        <p:spPr/>
        <p:txBody>
          <a:bodyPr/>
          <a:lstStyle/>
          <a:p>
            <a:fld id="{4FAB73BC-B049-4115-A692-8D63A059BFB8}" type="slidenum">
              <a:rPr lang="en-US" smtClean="0"/>
              <a:t>2</a:t>
            </a:fld>
            <a:endParaRPr lang="en-US" dirty="0"/>
          </a:p>
        </p:txBody>
      </p:sp>
      <p:pic>
        <p:nvPicPr>
          <p:cNvPr id="7" name="Generated celebration image" descr="AI-generated birthday cake, gifts and blue and gold balloons on a black background."/>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01975" y="1122898"/>
            <a:ext cx="3823401" cy="5735102"/>
          </a:xfrm>
          <a:prstGeom prst="rect">
            <a:avLst/>
          </a:prstGeom>
          <a:ln>
            <a:noFill/>
          </a:ln>
          <a:effectLst>
            <a:softEdge rad="112500"/>
          </a:effectLst>
        </p:spPr>
      </p:pic>
    </p:spTree>
    <p:extLst>
      <p:ext uri="{BB962C8B-B14F-4D97-AF65-F5344CB8AC3E}">
        <p14:creationId xmlns:p14="http://schemas.microsoft.com/office/powerpoint/2010/main" val="405687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person, sky, people&#10;&#10;Description automatically generated">
            <a:extLst>
              <a:ext uri="{FF2B5EF4-FFF2-40B4-BE49-F238E27FC236}">
                <a16:creationId xmlns:a16="http://schemas.microsoft.com/office/drawing/2014/main" id="{FA1C6D80-9E2D-4522-9DD6-A28828EFB5A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1732" y="321732"/>
            <a:ext cx="5692244" cy="5892801"/>
          </a:xfrm>
          <a:prstGeom prst="rect">
            <a:avLst/>
          </a:prstGeom>
          <a:ln>
            <a:noFill/>
          </a:ln>
          <a:effectLst>
            <a:outerShdw blurRad="76200" dist="63500" dir="5040000" algn="tl" rotWithShape="0">
              <a:srgbClr val="000000">
                <a:alpha val="41000"/>
              </a:srgbClr>
            </a:outerShdw>
          </a:effectLst>
        </p:spPr>
      </p:pic>
      <p:pic>
        <p:nvPicPr>
          <p:cNvPr id="5" name="Picture 4">
            <a:extLst>
              <a:ext uri="{FF2B5EF4-FFF2-40B4-BE49-F238E27FC236}">
                <a16:creationId xmlns:a16="http://schemas.microsoft.com/office/drawing/2014/main" id="{78BAEF5E-C5E8-4916-A736-7534A766821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rot="5400000">
            <a:off x="6074564" y="422010"/>
            <a:ext cx="5892801" cy="5692244"/>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550576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 under a shelter&#10;&#10;Description automatically generated with medium confidence">
            <a:extLst>
              <a:ext uri="{FF2B5EF4-FFF2-40B4-BE49-F238E27FC236}">
                <a16:creationId xmlns:a16="http://schemas.microsoft.com/office/drawing/2014/main" id="{3A814519-5D3F-468F-A2D0-412AA0F49E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70207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646DA8-50CE-4E6B-82C1-D5B806EFA7A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1086" y="171715"/>
            <a:ext cx="5813197" cy="6129087"/>
          </a:xfrm>
          <a:prstGeom prst="rect">
            <a:avLst/>
          </a:prstGeom>
        </p:spPr>
      </p:pic>
      <p:pic>
        <p:nvPicPr>
          <p:cNvPr id="5" name="Picture 4">
            <a:extLst>
              <a:ext uri="{FF2B5EF4-FFF2-40B4-BE49-F238E27FC236}">
                <a16:creationId xmlns:a16="http://schemas.microsoft.com/office/drawing/2014/main" id="{D0DD2E28-A949-4CFF-86B9-E9922A01E20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96929" y="171716"/>
            <a:ext cx="5803986" cy="3171422"/>
          </a:xfrm>
          <a:prstGeom prst="rect">
            <a:avLst/>
          </a:prstGeom>
        </p:spPr>
      </p:pic>
      <p:pic>
        <p:nvPicPr>
          <p:cNvPr id="9" name="Picture 8" descr="A group of people playing football&#10;&#10;Description automatically generated with medium confidence">
            <a:extLst>
              <a:ext uri="{FF2B5EF4-FFF2-40B4-BE49-F238E27FC236}">
                <a16:creationId xmlns:a16="http://schemas.microsoft.com/office/drawing/2014/main" id="{08840C5C-257B-4A1A-A746-FA77DE36546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96929" y="3514856"/>
            <a:ext cx="5786386" cy="2785950"/>
          </a:xfrm>
          <a:prstGeom prst="rect">
            <a:avLst/>
          </a:prstGeom>
        </p:spPr>
      </p:pic>
      <p:sp>
        <p:nvSpPr>
          <p:cNvPr id="2" name="AutoShape 2">
            <a:extLst>
              <a:ext uri="{FF2B5EF4-FFF2-40B4-BE49-F238E27FC236}">
                <a16:creationId xmlns:a16="http://schemas.microsoft.com/office/drawing/2014/main" id="{9DEF3F1A-288C-437E-87C2-2A1391DF33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9509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outdoor, sky, person&#10;&#10;Description automatically generated">
            <a:extLst>
              <a:ext uri="{FF2B5EF4-FFF2-40B4-BE49-F238E27FC236}">
                <a16:creationId xmlns:a16="http://schemas.microsoft.com/office/drawing/2014/main" id="{B4FB1A66-E3F6-4D8E-9622-03FE99928C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321733" y="321732"/>
            <a:ext cx="11545354" cy="5892801"/>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135425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ve Must Haves for Planning a Fall Festival - Amazing Amusements">
            <a:extLst>
              <a:ext uri="{FF2B5EF4-FFF2-40B4-BE49-F238E27FC236}">
                <a16:creationId xmlns:a16="http://schemas.microsoft.com/office/drawing/2014/main" id="{DAF1A0B9-807B-4362-9D92-515640958EC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5887051" y="626533"/>
            <a:ext cx="5604933" cy="5604933"/>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1E03BE-3318-4A37-AAFC-CE3D6DFE6A7D}"/>
              </a:ext>
            </a:extLst>
          </p:cNvPr>
          <p:cNvSpPr txBox="1"/>
          <p:nvPr/>
        </p:nvSpPr>
        <p:spPr>
          <a:xfrm>
            <a:off x="700016" y="923923"/>
            <a:ext cx="4937386" cy="3847207"/>
          </a:xfrm>
          <a:prstGeom prst="rect">
            <a:avLst/>
          </a:prstGeom>
          <a:noFill/>
        </p:spPr>
        <p:txBody>
          <a:bodyPr wrap="square" rtlCol="0">
            <a:spAutoFit/>
          </a:bodyPr>
          <a:lstStyle/>
          <a:p>
            <a:pPr algn="r"/>
            <a:r>
              <a:rPr lang="en-US" sz="6000" b="1" baseline="30000" dirty="0"/>
              <a:t>October 24th</a:t>
            </a:r>
            <a:endParaRPr lang="en-US" sz="6000" b="1" dirty="0"/>
          </a:p>
          <a:p>
            <a:pPr algn="r"/>
            <a:r>
              <a:rPr lang="en-US" sz="4000" dirty="0"/>
              <a:t>12:00 pm to 6:00 pm</a:t>
            </a:r>
          </a:p>
          <a:p>
            <a:pPr algn="r"/>
            <a:endParaRPr lang="en-US" sz="4000" dirty="0"/>
          </a:p>
          <a:p>
            <a:pPr algn="r"/>
            <a:r>
              <a:rPr lang="en-US" sz="4000" dirty="0"/>
              <a:t>Dress Up Encouraged</a:t>
            </a:r>
          </a:p>
          <a:p>
            <a:pPr algn="r"/>
            <a:endParaRPr lang="en-US" sz="4000" dirty="0"/>
          </a:p>
          <a:p>
            <a:pPr algn="r"/>
            <a:endParaRPr lang="en-US" sz="2400" dirty="0"/>
          </a:p>
        </p:txBody>
      </p:sp>
    </p:spTree>
    <p:extLst>
      <p:ext uri="{BB962C8B-B14F-4D97-AF65-F5344CB8AC3E}">
        <p14:creationId xmlns:p14="http://schemas.microsoft.com/office/powerpoint/2010/main" val="2903327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22B115F-89D4-47C2-84D4-1E315037C9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0890B36C-8F31-4F4A-A665-095928EFD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cstate="email">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txBody>
            <a:bodyPr/>
            <a:lstStyle/>
            <a:p>
              <a:endParaRPr lang="en-US"/>
            </a:p>
          </p:txBody>
        </p:sp>
        <p:sp>
          <p:nvSpPr>
            <p:cNvPr id="19" name="Oval 18">
              <a:extLst>
                <a:ext uri="{FF2B5EF4-FFF2-40B4-BE49-F238E27FC236}">
                  <a16:creationId xmlns:a16="http://schemas.microsoft.com/office/drawing/2014/main" id="{2D61FFA7-532F-46DD-9402-6B9E338BA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useBgFill="1">
        <p:nvSpPr>
          <p:cNvPr id="21" name="Rectangle 20">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12" name="Picture 11">
            <a:extLst>
              <a:ext uri="{FF2B5EF4-FFF2-40B4-BE49-F238E27FC236}">
                <a16:creationId xmlns:a16="http://schemas.microsoft.com/office/drawing/2014/main" id="{D1C69EE0-951D-20C5-73E5-6917BF0AAD3F}"/>
              </a:ext>
            </a:extLst>
          </p:cNvPr>
          <p:cNvPicPr>
            <a:picLocks noChangeAspect="1"/>
          </p:cNvPicPr>
          <p:nvPr/>
        </p:nvPicPr>
        <p:blipFill>
          <a:blip r:embed="rId4" cstate="screen">
            <a:duotone>
              <a:prstClr val="black"/>
              <a:prstClr val="white"/>
            </a:duotone>
            <a:alphaModFix amt="80000"/>
            <a:extLst>
              <a:ext uri="{28A0092B-C50C-407E-A947-70E740481C1C}">
                <a14:useLocalDpi xmlns:a14="http://schemas.microsoft.com/office/drawing/2010/main"/>
              </a:ext>
            </a:extLst>
          </a:blip>
          <a:srcRect b="-1"/>
          <a:stretch>
            <a:fillRect/>
          </a:stretch>
        </p:blipFill>
        <p:spPr>
          <a:xfrm>
            <a:off x="3132160" y="1021"/>
            <a:ext cx="9059839" cy="6855958"/>
          </a:xfrm>
          <a:prstGeom prst="rect">
            <a:avLst/>
          </a:prstGeom>
        </p:spPr>
      </p:pic>
      <p:sp>
        <p:nvSpPr>
          <p:cNvPr id="23" name="Rectangle 22">
            <a:extLst>
              <a:ext uri="{FF2B5EF4-FFF2-40B4-BE49-F238E27FC236}">
                <a16:creationId xmlns:a16="http://schemas.microsoft.com/office/drawing/2014/main" id="{F6A67491-8DC4-4A39-8A37-58B2F0863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5" cstate="email">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5" name="Freeform: Shape 24">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8" name="Picture 7">
            <a:extLst>
              <a:ext uri="{FF2B5EF4-FFF2-40B4-BE49-F238E27FC236}">
                <a16:creationId xmlns:a16="http://schemas.microsoft.com/office/drawing/2014/main" id="{E1D1B014-30FB-8FC9-C6B7-1CC74AC55BC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10" name="TextBox 9">
            <a:extLst>
              <a:ext uri="{FF2B5EF4-FFF2-40B4-BE49-F238E27FC236}">
                <a16:creationId xmlns:a16="http://schemas.microsoft.com/office/drawing/2014/main" id="{1294A95D-7B3E-83F6-555D-6075E4D8DC2A}"/>
              </a:ext>
            </a:extLst>
          </p:cNvPr>
          <p:cNvSpPr txBox="1"/>
          <p:nvPr/>
        </p:nvSpPr>
        <p:spPr>
          <a:xfrm>
            <a:off x="6231699" y="3037562"/>
            <a:ext cx="5787023" cy="3134637"/>
          </a:xfrm>
          <a:prstGeom prst="rect">
            <a:avLst/>
          </a:prstGeom>
        </p:spPr>
        <p:txBody>
          <a:bodyPr vert="horz" lIns="91440" tIns="45720" rIns="91440" bIns="45720" rtlCol="0">
            <a:normAutofit/>
          </a:bodyPr>
          <a:lstStyle/>
          <a:p>
            <a:pPr defTabSz="914400">
              <a:lnSpc>
                <a:spcPct val="90000"/>
              </a:lnSpc>
              <a:spcAft>
                <a:spcPts val="600"/>
              </a:spcAft>
              <a:buClr>
                <a:schemeClr val="accent1">
                  <a:lumMod val="75000"/>
                </a:schemeClr>
              </a:buClr>
              <a:buSzPct val="85000"/>
            </a:pPr>
            <a:r>
              <a:rPr lang="en-US" sz="4000" b="1" dirty="0">
                <a:solidFill>
                  <a:srgbClr val="FFFFFF"/>
                </a:solidFill>
              </a:rPr>
              <a:t>Project ZIM01 Zimbabwe</a:t>
            </a:r>
          </a:p>
          <a:p>
            <a:pPr defTabSz="914400">
              <a:lnSpc>
                <a:spcPct val="90000"/>
              </a:lnSpc>
              <a:spcAft>
                <a:spcPts val="600"/>
              </a:spcAft>
              <a:buClr>
                <a:schemeClr val="accent1">
                  <a:lumMod val="75000"/>
                </a:schemeClr>
              </a:buClr>
              <a:buSzPct val="85000"/>
            </a:pPr>
            <a:r>
              <a:rPr lang="en-US" sz="2400" dirty="0">
                <a:solidFill>
                  <a:srgbClr val="FFFFFF"/>
                </a:solidFill>
              </a:rPr>
              <a:t>“When </a:t>
            </a:r>
            <a:r>
              <a:rPr lang="en-US" sz="2400" dirty="0" err="1">
                <a:solidFill>
                  <a:srgbClr val="FFFFFF"/>
                </a:solidFill>
              </a:rPr>
              <a:t>i</a:t>
            </a:r>
            <a:r>
              <a:rPr lang="en-US" sz="2400" dirty="0">
                <a:solidFill>
                  <a:srgbClr val="FFFFFF"/>
                </a:solidFill>
              </a:rPr>
              <a:t> visited them a few years ago, they were worshipping inside a believer’s home. Saw the church land at night and prayed over it.”</a:t>
            </a:r>
          </a:p>
        </p:txBody>
      </p:sp>
      <p:sp>
        <p:nvSpPr>
          <p:cNvPr id="4" name="Date Placeholder 3">
            <a:extLst>
              <a:ext uri="{FF2B5EF4-FFF2-40B4-BE49-F238E27FC236}">
                <a16:creationId xmlns:a16="http://schemas.microsoft.com/office/drawing/2014/main" id="{567CF1B6-E67E-5F17-4623-6018B4BB0C5E}"/>
              </a:ext>
            </a:extLst>
          </p:cNvPr>
          <p:cNvSpPr>
            <a:spLocks noGrp="1"/>
          </p:cNvSpPr>
          <p:nvPr>
            <p:ph type="dt" sz="half" idx="10"/>
          </p:nvPr>
        </p:nvSpPr>
        <p:spPr>
          <a:xfrm>
            <a:off x="473372" y="6272784"/>
            <a:ext cx="3273552" cy="365125"/>
          </a:xfrm>
        </p:spPr>
        <p:txBody>
          <a:bodyPr vert="horz" lIns="91440" tIns="45720" rIns="91440" bIns="45720" rtlCol="0" anchor="ctr">
            <a:normAutofit/>
          </a:bodyPr>
          <a:lstStyle/>
          <a:p>
            <a:pPr algn="l" defTabSz="914400">
              <a:spcAft>
                <a:spcPts val="600"/>
              </a:spcAft>
            </a:pPr>
            <a:r>
              <a:rPr lang="en-US" sz="1100">
                <a:solidFill>
                  <a:srgbClr val="FFFFFF"/>
                </a:solidFill>
                <a:latin typeface="+mn-lt"/>
              </a:rPr>
              <a:t>10-18_2026</a:t>
            </a:r>
          </a:p>
        </p:txBody>
      </p:sp>
      <p:sp>
        <p:nvSpPr>
          <p:cNvPr id="5" name="Footer Placeholder 4">
            <a:extLst>
              <a:ext uri="{FF2B5EF4-FFF2-40B4-BE49-F238E27FC236}">
                <a16:creationId xmlns:a16="http://schemas.microsoft.com/office/drawing/2014/main" id="{8B9E8273-DE25-D75B-B314-E8562FC454E9}"/>
              </a:ext>
            </a:extLst>
          </p:cNvPr>
          <p:cNvSpPr>
            <a:spLocks noGrp="1"/>
          </p:cNvSpPr>
          <p:nvPr>
            <p:ph type="ftr" sz="quarter" idx="11"/>
          </p:nvPr>
        </p:nvSpPr>
        <p:spPr>
          <a:xfrm>
            <a:off x="6550924" y="6272784"/>
            <a:ext cx="4688008" cy="365125"/>
          </a:xfrm>
        </p:spPr>
        <p:txBody>
          <a:bodyPr vert="horz" lIns="91440" tIns="45720" rIns="91440" bIns="45720" rtlCol="0" anchor="ctr">
            <a:normAutofit/>
          </a:bodyPr>
          <a:lstStyle/>
          <a:p>
            <a:pPr defTabSz="914400">
              <a:spcAft>
                <a:spcPts val="600"/>
              </a:spcAft>
            </a:pPr>
            <a:r>
              <a:rPr lang="en-US" sz="1100" kern="1200">
                <a:solidFill>
                  <a:srgbClr val="FFFFFF"/>
                </a:solidFill>
                <a:latin typeface="+mn-lt"/>
                <a:ea typeface="+mn-ea"/>
                <a:cs typeface="+mn-cs"/>
              </a:rPr>
              <a:t>The Ascending Order 2</a:t>
            </a:r>
          </a:p>
        </p:txBody>
      </p:sp>
      <p:grpSp>
        <p:nvGrpSpPr>
          <p:cNvPr id="27" name="Group 26">
            <a:extLst>
              <a:ext uri="{FF2B5EF4-FFF2-40B4-BE49-F238E27FC236}">
                <a16:creationId xmlns:a16="http://schemas.microsoft.com/office/drawing/2014/main" id="{987D9359-6216-4C32-9A60-D601E5582D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8" name="Oval 27">
              <a:extLst>
                <a:ext uri="{FF2B5EF4-FFF2-40B4-BE49-F238E27FC236}">
                  <a16:creationId xmlns:a16="http://schemas.microsoft.com/office/drawing/2014/main" id="{5409EBBC-4EF2-4ABA-A7EE-2D9F807F0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cstate="email">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txBody>
            <a:bodyPr/>
            <a:lstStyle/>
            <a:p>
              <a:endParaRPr lang="en-US"/>
            </a:p>
          </p:txBody>
        </p:sp>
        <p:sp>
          <p:nvSpPr>
            <p:cNvPr id="29" name="Oval 28">
              <a:extLst>
                <a:ext uri="{FF2B5EF4-FFF2-40B4-BE49-F238E27FC236}">
                  <a16:creationId xmlns:a16="http://schemas.microsoft.com/office/drawing/2014/main" id="{97983B73-5C22-4373-ACE8-713BB641D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a:extLst>
              <a:ext uri="{FF2B5EF4-FFF2-40B4-BE49-F238E27FC236}">
                <a16:creationId xmlns:a16="http://schemas.microsoft.com/office/drawing/2014/main" id="{21B5B72B-8641-2D2B-2C69-3C4284F4AA11}"/>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defTabSz="914400">
              <a:spcAft>
                <a:spcPts val="600"/>
              </a:spcAft>
            </a:pPr>
            <a:fld id="{4FAB73BC-B049-4115-A692-8D63A059BFB8}" type="slidenum">
              <a:rPr lang="en-US" sz="1400">
                <a:latin typeface="+mj-lt"/>
              </a:rPr>
              <a:pPr defTabSz="914400">
                <a:spcAft>
                  <a:spcPts val="600"/>
                </a:spcAft>
              </a:pPr>
              <a:t>8</a:t>
            </a:fld>
            <a:endParaRPr lang="en-US" sz="1400">
              <a:latin typeface="+mj-lt"/>
            </a:endParaRPr>
          </a:p>
        </p:txBody>
      </p:sp>
    </p:spTree>
    <p:extLst>
      <p:ext uri="{BB962C8B-B14F-4D97-AF65-F5344CB8AC3E}">
        <p14:creationId xmlns:p14="http://schemas.microsoft.com/office/powerpoint/2010/main" val="1694763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CB6BA-DC98-BAF1-C63C-9E6B2DF00F78}"/>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CD605464-AF45-981A-BCE7-03D311A6BF5F}"/>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F134B703-35B9-1F96-3F6B-AF9EEAB420C4}"/>
              </a:ext>
            </a:extLst>
          </p:cNvPr>
          <p:cNvSpPr>
            <a:spLocks noGrp="1"/>
          </p:cNvSpPr>
          <p:nvPr>
            <p:ph type="sldNum" sz="quarter" idx="12"/>
          </p:nvPr>
        </p:nvSpPr>
        <p:spPr/>
        <p:txBody>
          <a:bodyPr/>
          <a:lstStyle/>
          <a:p>
            <a:fld id="{4FAB73BC-B049-4115-A692-8D63A059BFB8}" type="slidenum">
              <a:rPr lang="en-US" smtClean="0"/>
              <a:t>9</a:t>
            </a:fld>
            <a:endParaRPr lang="en-US" dirty="0"/>
          </a:p>
        </p:txBody>
      </p:sp>
      <p:pic>
        <p:nvPicPr>
          <p:cNvPr id="6" name="Picture 5">
            <a:extLst>
              <a:ext uri="{FF2B5EF4-FFF2-40B4-BE49-F238E27FC236}">
                <a16:creationId xmlns:a16="http://schemas.microsoft.com/office/drawing/2014/main" id="{9301FAA5-85C4-5E24-FAFD-C7638E051A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19401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A3B786-5E3F-3259-AF0D-9D12311E86FB}"/>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783E974A-A18D-5B58-D443-644D4AB0C9B1}"/>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AC1CB7AA-9487-808E-3E5E-A91280D14B80}"/>
              </a:ext>
            </a:extLst>
          </p:cNvPr>
          <p:cNvSpPr>
            <a:spLocks noGrp="1"/>
          </p:cNvSpPr>
          <p:nvPr>
            <p:ph type="sldNum" sz="quarter" idx="12"/>
          </p:nvPr>
        </p:nvSpPr>
        <p:spPr/>
        <p:txBody>
          <a:bodyPr/>
          <a:lstStyle/>
          <a:p>
            <a:fld id="{4FAB73BC-B049-4115-A692-8D63A059BFB8}" type="slidenum">
              <a:rPr lang="en-US" smtClean="0"/>
              <a:t>10</a:t>
            </a:fld>
            <a:endParaRPr lang="en-US" dirty="0"/>
          </a:p>
        </p:txBody>
      </p:sp>
      <p:pic>
        <p:nvPicPr>
          <p:cNvPr id="6" name="Picture 5">
            <a:extLst>
              <a:ext uri="{FF2B5EF4-FFF2-40B4-BE49-F238E27FC236}">
                <a16:creationId xmlns:a16="http://schemas.microsoft.com/office/drawing/2014/main" id="{9B936D0F-1AA7-5181-A7EA-D7F6D6AF0E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90085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681BA5-AA48-4A26-949E-00C5A504E4A9}"/>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6CCD4CB7-9DDD-A870-1403-AEB348DD06A4}"/>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3B63CA92-4247-1F64-2E51-A354DB213EDD}"/>
              </a:ext>
            </a:extLst>
          </p:cNvPr>
          <p:cNvSpPr>
            <a:spLocks noGrp="1"/>
          </p:cNvSpPr>
          <p:nvPr>
            <p:ph type="sldNum" sz="quarter" idx="12"/>
          </p:nvPr>
        </p:nvSpPr>
        <p:spPr/>
        <p:txBody>
          <a:bodyPr/>
          <a:lstStyle/>
          <a:p>
            <a:fld id="{4FAB73BC-B049-4115-A692-8D63A059BFB8}" type="slidenum">
              <a:rPr lang="en-US" smtClean="0"/>
              <a:t>11</a:t>
            </a:fld>
            <a:endParaRPr lang="en-US" dirty="0"/>
          </a:p>
        </p:txBody>
      </p:sp>
      <p:pic>
        <p:nvPicPr>
          <p:cNvPr id="6" name="Picture 5">
            <a:extLst>
              <a:ext uri="{FF2B5EF4-FFF2-40B4-BE49-F238E27FC236}">
                <a16:creationId xmlns:a16="http://schemas.microsoft.com/office/drawing/2014/main" id="{3A3FBFDA-48D2-952B-A437-53AD8FB938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74038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152219-B67E-820F-F3E4-4AA863BCBEF2}"/>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9AB69373-B7A6-1CC7-5E6C-59F30E03EA7D}"/>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DF829A49-95CF-9753-B874-245EEC888D6C}"/>
              </a:ext>
            </a:extLst>
          </p:cNvPr>
          <p:cNvSpPr>
            <a:spLocks noGrp="1"/>
          </p:cNvSpPr>
          <p:nvPr>
            <p:ph type="sldNum" sz="quarter" idx="12"/>
          </p:nvPr>
        </p:nvSpPr>
        <p:spPr/>
        <p:txBody>
          <a:bodyPr/>
          <a:lstStyle/>
          <a:p>
            <a:fld id="{4FAB73BC-B049-4115-A692-8D63A059BFB8}" type="slidenum">
              <a:rPr lang="en-US" smtClean="0"/>
              <a:t>12</a:t>
            </a:fld>
            <a:endParaRPr lang="en-US" dirty="0"/>
          </a:p>
        </p:txBody>
      </p:sp>
      <p:pic>
        <p:nvPicPr>
          <p:cNvPr id="6" name="Picture 5">
            <a:extLst>
              <a:ext uri="{FF2B5EF4-FFF2-40B4-BE49-F238E27FC236}">
                <a16:creationId xmlns:a16="http://schemas.microsoft.com/office/drawing/2014/main" id="{EC335186-3CEC-48F5-8DFA-C4B228B5E2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90647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A2D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cstate="email">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7" name="Rectangle 16">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F91BDDD-20C6-9EEF-42B6-076D69B5A2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75100" y="803062"/>
            <a:ext cx="5041799" cy="5251874"/>
          </a:xfrm>
          <a:prstGeom prst="rect">
            <a:avLst/>
          </a:prstGeom>
        </p:spPr>
      </p:pic>
      <p:sp>
        <p:nvSpPr>
          <p:cNvPr id="3" name="Footer Placeholder 2">
            <a:extLst>
              <a:ext uri="{FF2B5EF4-FFF2-40B4-BE49-F238E27FC236}">
                <a16:creationId xmlns:a16="http://schemas.microsoft.com/office/drawing/2014/main" id="{A0BF3C71-12C0-C901-A1A9-A3EB2080B467}"/>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2</a:t>
            </a:r>
          </a:p>
        </p:txBody>
      </p:sp>
      <p:sp>
        <p:nvSpPr>
          <p:cNvPr id="2" name="Date Placeholder 1">
            <a:extLst>
              <a:ext uri="{FF2B5EF4-FFF2-40B4-BE49-F238E27FC236}">
                <a16:creationId xmlns:a16="http://schemas.microsoft.com/office/drawing/2014/main" id="{79DD9436-E092-187B-069B-6E5E8C4DD73B}"/>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10-18_2026</a:t>
            </a:r>
          </a:p>
        </p:txBody>
      </p:sp>
      <p:sp>
        <p:nvSpPr>
          <p:cNvPr id="4" name="Slide Number Placeholder 3">
            <a:extLst>
              <a:ext uri="{FF2B5EF4-FFF2-40B4-BE49-F238E27FC236}">
                <a16:creationId xmlns:a16="http://schemas.microsoft.com/office/drawing/2014/main" id="{FAE035CA-404C-6005-9FAF-A3B42DDEA2DA}"/>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13</a:t>
            </a:fld>
            <a:endParaRPr lang="en-US"/>
          </a:p>
        </p:txBody>
      </p:sp>
    </p:spTree>
    <p:extLst>
      <p:ext uri="{BB962C8B-B14F-4D97-AF65-F5344CB8AC3E}">
        <p14:creationId xmlns:p14="http://schemas.microsoft.com/office/powerpoint/2010/main" val="2032203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C6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cstate="email">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25124873-5059-A1DF-EB22-187D9EDDD93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40B5C6F1-640E-8C94-B1D4-F890E0BB8059}"/>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2</a:t>
            </a:r>
          </a:p>
        </p:txBody>
      </p:sp>
      <p:sp>
        <p:nvSpPr>
          <p:cNvPr id="2" name="Date Placeholder 1">
            <a:extLst>
              <a:ext uri="{FF2B5EF4-FFF2-40B4-BE49-F238E27FC236}">
                <a16:creationId xmlns:a16="http://schemas.microsoft.com/office/drawing/2014/main" id="{9A38B4B5-AB2D-5F25-3A51-52F58C6E5500}"/>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10-18_2026</a:t>
            </a:r>
          </a:p>
        </p:txBody>
      </p:sp>
      <p:sp>
        <p:nvSpPr>
          <p:cNvPr id="4" name="Slide Number Placeholder 3">
            <a:extLst>
              <a:ext uri="{FF2B5EF4-FFF2-40B4-BE49-F238E27FC236}">
                <a16:creationId xmlns:a16="http://schemas.microsoft.com/office/drawing/2014/main" id="{3CB23460-8068-6CCA-6913-863F1DA728FA}"/>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14</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0179DE8-9826-D00F-6A7B-E585F726FFF2}"/>
              </a:ext>
            </a:extLst>
          </p:cNvPr>
          <p:cNvSpPr txBox="1"/>
          <p:nvPr/>
        </p:nvSpPr>
        <p:spPr>
          <a:xfrm>
            <a:off x="718159" y="4558249"/>
            <a:ext cx="10467583" cy="1569660"/>
          </a:xfrm>
          <a:prstGeom prst="rect">
            <a:avLst/>
          </a:prstGeom>
          <a:noFill/>
        </p:spPr>
        <p:txBody>
          <a:bodyPr wrap="square">
            <a:spAutoFit/>
          </a:bodyPr>
          <a:lstStyle/>
          <a:p>
            <a:r>
              <a:rPr lang="en-US" sz="2400" b="1" dirty="0">
                <a:solidFill>
                  <a:schemeClr val="bg1"/>
                </a:solidFill>
              </a:rPr>
              <a:t>Shalom servant of our Lord Pastor Barry.</a:t>
            </a:r>
          </a:p>
          <a:p>
            <a:r>
              <a:rPr lang="en-US" sz="2400" b="1" dirty="0">
                <a:solidFill>
                  <a:schemeClr val="bg1"/>
                </a:solidFill>
              </a:rPr>
              <a:t>Attached are pictures of a church building in </a:t>
            </a:r>
            <a:r>
              <a:rPr lang="en-US" sz="2400" b="1" dirty="0" err="1">
                <a:solidFill>
                  <a:schemeClr val="bg1"/>
                </a:solidFill>
              </a:rPr>
              <a:t>Chinsali</a:t>
            </a:r>
            <a:r>
              <a:rPr lang="en-US" sz="2400" b="1" dirty="0">
                <a:solidFill>
                  <a:schemeClr val="bg1"/>
                </a:solidFill>
              </a:rPr>
              <a:t> District, they humbly request if possible to help them with roofing materials. They built this building 2 years now. Nearly all the believers are peasant farmers.</a:t>
            </a:r>
          </a:p>
        </p:txBody>
      </p:sp>
      <p:sp>
        <p:nvSpPr>
          <p:cNvPr id="9" name="TextBox 8">
            <a:extLst>
              <a:ext uri="{FF2B5EF4-FFF2-40B4-BE49-F238E27FC236}">
                <a16:creationId xmlns:a16="http://schemas.microsoft.com/office/drawing/2014/main" id="{78DBAE83-3956-6B5C-A04A-EB527A691CDC}"/>
              </a:ext>
            </a:extLst>
          </p:cNvPr>
          <p:cNvSpPr txBox="1"/>
          <p:nvPr/>
        </p:nvSpPr>
        <p:spPr>
          <a:xfrm>
            <a:off x="9017572" y="851770"/>
            <a:ext cx="2116285" cy="830997"/>
          </a:xfrm>
          <a:prstGeom prst="rect">
            <a:avLst/>
          </a:prstGeom>
          <a:noFill/>
        </p:spPr>
        <p:txBody>
          <a:bodyPr wrap="none" rtlCol="0">
            <a:spAutoFit/>
          </a:bodyPr>
          <a:lstStyle/>
          <a:p>
            <a:r>
              <a:rPr lang="en-US" sz="4800" b="1" dirty="0">
                <a:solidFill>
                  <a:schemeClr val="accent2">
                    <a:lumMod val="75000"/>
                  </a:schemeClr>
                </a:solidFill>
              </a:rPr>
              <a:t>Zambia</a:t>
            </a:r>
          </a:p>
        </p:txBody>
      </p:sp>
    </p:spTree>
    <p:extLst>
      <p:ext uri="{BB962C8B-B14F-4D97-AF65-F5344CB8AC3E}">
        <p14:creationId xmlns:p14="http://schemas.microsoft.com/office/powerpoint/2010/main" val="82476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17466A-1B1E-B417-49E7-239B47CACDE7}"/>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FB1F5173-C660-EE51-A86F-33F97F2AF97E}"/>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229BF728-1F92-E981-2681-C43D9E8AA648}"/>
              </a:ext>
            </a:extLst>
          </p:cNvPr>
          <p:cNvSpPr>
            <a:spLocks noGrp="1"/>
          </p:cNvSpPr>
          <p:nvPr>
            <p:ph type="sldNum" sz="quarter" idx="12"/>
          </p:nvPr>
        </p:nvSpPr>
        <p:spPr/>
        <p:txBody>
          <a:bodyPr/>
          <a:lstStyle/>
          <a:p>
            <a:fld id="{4FAB73BC-B049-4115-A692-8D63A059BFB8}" type="slidenum">
              <a:rPr lang="en-US" smtClean="0"/>
              <a:t>15</a:t>
            </a:fld>
            <a:endParaRPr lang="en-US" dirty="0"/>
          </a:p>
        </p:txBody>
      </p:sp>
      <p:pic>
        <p:nvPicPr>
          <p:cNvPr id="5" name="WhatsApp Video 2026-10-16 at 11.17.21 AM">
            <a:hlinkClick r:id="" action="ppaction://media"/>
            <a:extLst>
              <a:ext uri="{FF2B5EF4-FFF2-40B4-BE49-F238E27FC236}">
                <a16:creationId xmlns:a16="http://schemas.microsoft.com/office/drawing/2014/main" id="{F1874B3A-58C3-D88F-CA40-87813F38088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0934" y="118972"/>
            <a:ext cx="11090132" cy="6238199"/>
          </a:xfrm>
          <a:prstGeom prst="rect">
            <a:avLst/>
          </a:prstGeom>
        </p:spPr>
      </p:pic>
    </p:spTree>
    <p:extLst>
      <p:ext uri="{BB962C8B-B14F-4D97-AF65-F5344CB8AC3E}">
        <p14:creationId xmlns:p14="http://schemas.microsoft.com/office/powerpoint/2010/main" val="234721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C78E3E1-BBBA-4058-AAEB-714F04B02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86860FA5-CE2B-4019-8FD1-031D7D84E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392DF474-2C37-4DC7-B889-E88EAADEA6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 name="Rectangle 15">
            <a:extLst>
              <a:ext uri="{FF2B5EF4-FFF2-40B4-BE49-F238E27FC236}">
                <a16:creationId xmlns:a16="http://schemas.microsoft.com/office/drawing/2014/main" id="{F3AF35CD-DA30-4E34-B0F3-32C27766D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6">
              <a:alphaModFix amt="60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Zambia.Chinsali">
            <a:hlinkClick r:id="" action="ppaction://media"/>
            <a:extLst>
              <a:ext uri="{FF2B5EF4-FFF2-40B4-BE49-F238E27FC236}">
                <a16:creationId xmlns:a16="http://schemas.microsoft.com/office/drawing/2014/main" id="{373F432E-5B40-95D2-DF65-EAB417BD5A4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503480" y="640080"/>
            <a:ext cx="3143306" cy="5588101"/>
          </a:xfrm>
          <a:prstGeom prst="rect">
            <a:avLst/>
          </a:prstGeom>
        </p:spPr>
      </p:pic>
      <p:sp>
        <p:nvSpPr>
          <p:cNvPr id="7" name="TextBox 6">
            <a:extLst>
              <a:ext uri="{FF2B5EF4-FFF2-40B4-BE49-F238E27FC236}">
                <a16:creationId xmlns:a16="http://schemas.microsoft.com/office/drawing/2014/main" id="{D1D83ECB-2702-0E03-9366-A919CA496203}"/>
              </a:ext>
            </a:extLst>
          </p:cNvPr>
          <p:cNvSpPr txBox="1"/>
          <p:nvPr/>
        </p:nvSpPr>
        <p:spPr>
          <a:xfrm>
            <a:off x="8005556" y="444356"/>
            <a:ext cx="4017195" cy="5969286"/>
          </a:xfrm>
          <a:prstGeom prst="rect">
            <a:avLst/>
          </a:prstGeom>
        </p:spPr>
        <p:txBody>
          <a:bodyPr vert="horz" lIns="91440" tIns="45720" rIns="91440" bIns="45720" rtlCol="0">
            <a:normAutofit/>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4400" dirty="0"/>
              <a:t>ZAM01</a:t>
            </a:r>
          </a:p>
          <a:p>
            <a:pPr indent="-182880" defTabSz="914400">
              <a:lnSpc>
                <a:spcPct val="90000"/>
              </a:lnSpc>
              <a:spcAft>
                <a:spcPts val="600"/>
              </a:spcAft>
              <a:buClr>
                <a:schemeClr val="accent1">
                  <a:lumMod val="75000"/>
                </a:schemeClr>
              </a:buClr>
              <a:buSzPct val="85000"/>
              <a:buFont typeface="Wingdings" pitchFamily="2" charset="2"/>
              <a:buChar char="§"/>
            </a:pPr>
            <a:endParaRPr lang="en-US" sz="4400" dirty="0"/>
          </a:p>
          <a:p>
            <a:pPr indent="-182880" defTabSz="914400">
              <a:lnSpc>
                <a:spcPct val="90000"/>
              </a:lnSpc>
              <a:spcAft>
                <a:spcPts val="600"/>
              </a:spcAft>
              <a:buClr>
                <a:schemeClr val="accent1">
                  <a:lumMod val="75000"/>
                </a:schemeClr>
              </a:buClr>
              <a:buSzPct val="85000"/>
              <a:buFont typeface="Wingdings" pitchFamily="2" charset="2"/>
              <a:buChar char="§"/>
            </a:pPr>
            <a:r>
              <a:rPr lang="en-US" sz="4400" dirty="0"/>
              <a:t>$2,431.39</a:t>
            </a:r>
          </a:p>
          <a:p>
            <a:pPr indent="-182880" defTabSz="914400">
              <a:lnSpc>
                <a:spcPct val="90000"/>
              </a:lnSpc>
              <a:spcAft>
                <a:spcPts val="600"/>
              </a:spcAft>
              <a:buClr>
                <a:schemeClr val="accent1">
                  <a:lumMod val="75000"/>
                </a:schemeClr>
              </a:buClr>
              <a:buSzPct val="85000"/>
              <a:buFont typeface="Wingdings" pitchFamily="2" charset="2"/>
              <a:buChar char="§"/>
            </a:pPr>
            <a:endParaRPr lang="en-US" sz="4400" dirty="0"/>
          </a:p>
          <a:p>
            <a:pPr defTabSz="914400">
              <a:lnSpc>
                <a:spcPct val="90000"/>
              </a:lnSpc>
              <a:spcAft>
                <a:spcPts val="600"/>
              </a:spcAft>
              <a:buClr>
                <a:schemeClr val="accent1">
                  <a:lumMod val="75000"/>
                </a:schemeClr>
              </a:buClr>
              <a:buSzPct val="85000"/>
            </a:pPr>
            <a:r>
              <a:rPr lang="en-US" sz="4400" dirty="0"/>
              <a:t>This need is completed and </a:t>
            </a:r>
          </a:p>
          <a:p>
            <a:pPr defTabSz="914400">
              <a:lnSpc>
                <a:spcPct val="90000"/>
              </a:lnSpc>
              <a:spcAft>
                <a:spcPts val="600"/>
              </a:spcAft>
              <a:buClr>
                <a:schemeClr val="accent1">
                  <a:lumMod val="75000"/>
                </a:schemeClr>
              </a:buClr>
              <a:buSzPct val="85000"/>
            </a:pPr>
            <a:r>
              <a:rPr lang="en-US" sz="4400" dirty="0"/>
              <a:t>Funds are being sent to supplier. </a:t>
            </a:r>
          </a:p>
        </p:txBody>
      </p:sp>
      <p:sp>
        <p:nvSpPr>
          <p:cNvPr id="3" name="Footer Placeholder 2">
            <a:extLst>
              <a:ext uri="{FF2B5EF4-FFF2-40B4-BE49-F238E27FC236}">
                <a16:creationId xmlns:a16="http://schemas.microsoft.com/office/drawing/2014/main" id="{8F0867BC-592E-0469-230D-CC9B0A18348F}"/>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defTabSz="914400">
              <a:spcAft>
                <a:spcPts val="600"/>
              </a:spcAft>
            </a:pPr>
            <a:r>
              <a:rPr lang="en-US" sz="1100" kern="1200">
                <a:solidFill>
                  <a:schemeClr val="tx2"/>
                </a:solidFill>
                <a:latin typeface="+mn-lt"/>
                <a:ea typeface="+mn-ea"/>
                <a:cs typeface="+mn-cs"/>
              </a:rPr>
              <a:t>The Ascending Order 2</a:t>
            </a:r>
          </a:p>
        </p:txBody>
      </p:sp>
      <p:sp>
        <p:nvSpPr>
          <p:cNvPr id="2" name="Date Placeholder 1">
            <a:extLst>
              <a:ext uri="{FF2B5EF4-FFF2-40B4-BE49-F238E27FC236}">
                <a16:creationId xmlns:a16="http://schemas.microsoft.com/office/drawing/2014/main" id="{CF3F000E-CBCB-C8CD-9E90-DD3B1BFFDF0B}"/>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defTabSz="914400">
              <a:spcAft>
                <a:spcPts val="600"/>
              </a:spcAft>
            </a:pPr>
            <a:r>
              <a:rPr lang="en-US" sz="1100">
                <a:solidFill>
                  <a:schemeClr val="tx2"/>
                </a:solidFill>
                <a:latin typeface="+mn-lt"/>
              </a:rPr>
              <a:t>10-18_2026</a:t>
            </a:r>
          </a:p>
        </p:txBody>
      </p:sp>
      <p:grpSp>
        <p:nvGrpSpPr>
          <p:cNvPr id="18" name="Group 17">
            <a:extLst>
              <a:ext uri="{FF2B5EF4-FFF2-40B4-BE49-F238E27FC236}">
                <a16:creationId xmlns:a16="http://schemas.microsoft.com/office/drawing/2014/main" id="{BCFC42DC-2C46-47C4-BC61-530557385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54B91A37-AA1F-4966-8ACF-93023547D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17B17AC5-0931-432F-9A4A-DDCFAA010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17F37654-3A46-6B33-9DFF-8DDF6DA6E247}"/>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defTabSz="914400">
              <a:spcAft>
                <a:spcPts val="600"/>
              </a:spcAft>
            </a:pPr>
            <a:fld id="{4FAB73BC-B049-4115-A692-8D63A059BFB8}" type="slidenum">
              <a:rPr lang="en-US" sz="1400" smtClean="0">
                <a:latin typeface="+mj-lt"/>
              </a:rPr>
              <a:pPr defTabSz="914400">
                <a:spcAft>
                  <a:spcPts val="600"/>
                </a:spcAft>
              </a:pPr>
              <a:t>16</a:t>
            </a:fld>
            <a:endParaRPr lang="en-US" sz="1400">
              <a:latin typeface="+mj-lt"/>
            </a:endParaRPr>
          </a:p>
        </p:txBody>
      </p:sp>
    </p:spTree>
    <p:extLst>
      <p:ext uri="{BB962C8B-B14F-4D97-AF65-F5344CB8AC3E}">
        <p14:creationId xmlns:p14="http://schemas.microsoft.com/office/powerpoint/2010/main" val="212799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13920C-2405-F132-6843-FA806065D7E5}"/>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3F134727-01E8-5C70-1E7E-66A513F21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scending path toward a sunlit landscape" descr="image-be436f5e09944059b1dae5f8922e5e39.jpg">
            <a:extLst>
              <a:ext uri="{FF2B5EF4-FFF2-40B4-BE49-F238E27FC236}">
                <a16:creationId xmlns:a16="http://schemas.microsoft.com/office/drawing/2014/main" id="{E0BF9613-2C02-CCA3-1739-DB1CCE61DBC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0"/>
            <a:ext cx="12191980" cy="6857989"/>
          </a:xfrm>
          <a:prstGeom prst="rect">
            <a:avLst/>
          </a:prstGeom>
        </p:spPr>
      </p:pic>
      <p:sp>
        <p:nvSpPr>
          <p:cNvPr id="45" name="Rectangle 44">
            <a:extLst>
              <a:ext uri="{FF2B5EF4-FFF2-40B4-BE49-F238E27FC236}">
                <a16:creationId xmlns:a16="http://schemas.microsoft.com/office/drawing/2014/main" id="{295AC2CB-2687-2ACE-BD70-A89A45C330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4">
              <a:alphaModFix amt="17000"/>
              <a:duotone>
                <a:schemeClr val="accent1">
                  <a:shade val="45000"/>
                  <a:satMod val="135000"/>
                </a:schemeClr>
                <a:prstClr val="white"/>
              </a:duotone>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5271493-95AD-467B-9C2E-98E5F5A20A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155403-8E52-89F8-110F-4E06E5D672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BBEAE4D-0E87-E8D4-670C-C95AB3C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60A9D3D2-07D0-7EAA-7580-9E8A54E85D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34" name="Oval 33">
              <a:extLst>
                <a:ext uri="{FF2B5EF4-FFF2-40B4-BE49-F238E27FC236}">
                  <a16:creationId xmlns:a16="http://schemas.microsoft.com/office/drawing/2014/main" id="{17F6EF92-55A6-B366-278D-B4C9275DC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771AB1CB-1959-0822-CA70-F3C296E66F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Title 4">
            <a:extLst>
              <a:ext uri="{FF2B5EF4-FFF2-40B4-BE49-F238E27FC236}">
                <a16:creationId xmlns:a16="http://schemas.microsoft.com/office/drawing/2014/main" id="{A3FF998C-CF6F-D3AA-B219-70E5280A28E8}"/>
              </a:ext>
            </a:extLst>
          </p:cNvPr>
          <p:cNvSpPr>
            <a:spLocks noGrp="1"/>
          </p:cNvSpPr>
          <p:nvPr>
            <p:ph type="ctrTitle"/>
          </p:nvPr>
        </p:nvSpPr>
        <p:spPr>
          <a:xfrm>
            <a:off x="1051560" y="2612367"/>
            <a:ext cx="9966960" cy="3017156"/>
          </a:xfrm>
        </p:spPr>
        <p:txBody>
          <a:bodyPr>
            <a:normAutofit/>
          </a:bodyPr>
          <a:lstStyle/>
          <a:p>
            <a:r>
              <a:rPr lang="en-US"/>
              <a:t>The ascending order of our journey 2</a:t>
            </a:r>
          </a:p>
        </p:txBody>
      </p:sp>
      <p:sp>
        <p:nvSpPr>
          <p:cNvPr id="6" name="Subtitle 5">
            <a:extLst>
              <a:ext uri="{FF2B5EF4-FFF2-40B4-BE49-F238E27FC236}">
                <a16:creationId xmlns:a16="http://schemas.microsoft.com/office/drawing/2014/main" id="{41C93E07-9BD1-BE93-56E9-E7167F82C490}"/>
              </a:ext>
            </a:extLst>
          </p:cNvPr>
          <p:cNvSpPr>
            <a:spLocks noGrp="1"/>
          </p:cNvSpPr>
          <p:nvPr>
            <p:ph type="subTitle" idx="1"/>
          </p:nvPr>
        </p:nvSpPr>
        <p:spPr>
          <a:xfrm>
            <a:off x="920834" y="5565117"/>
            <a:ext cx="8711166" cy="995171"/>
          </a:xfrm>
          <a:ln>
            <a:noFill/>
          </a:ln>
        </p:spPr>
        <p:txBody>
          <a:bodyPr>
            <a:normAutofit fontScale="92500" lnSpcReduction="10000"/>
          </a:bodyPr>
          <a:lstStyle/>
          <a:p>
            <a:r>
              <a:rPr lang="en-US" sz="1600" b="1" dirty="0"/>
              <a:t>EXODUS 3:8</a:t>
            </a:r>
            <a:endParaRPr lang="en-US" sz="1600" i="1" dirty="0"/>
          </a:p>
          <a:p>
            <a:r>
              <a:rPr lang="en-US" sz="1600" i="1" dirty="0"/>
              <a:t>And I am come down to deliver them out of the hand of the Egyptians, and to bring them up out of that land unto a good land and a large, unto a land flowing with milk and honey; unto the place of the Canaanites, and the Hittites, and the Amorites, and the Perizzites, and the Hivites, and the Jebusites.</a:t>
            </a:r>
          </a:p>
        </p:txBody>
      </p:sp>
    </p:spTree>
    <p:extLst>
      <p:ext uri="{BB962C8B-B14F-4D97-AF65-F5344CB8AC3E}">
        <p14:creationId xmlns:p14="http://schemas.microsoft.com/office/powerpoint/2010/main" val="1289685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E901C-5DAA-0DA6-0932-4D60B3501B33}"/>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245FEC48-0BD2-5797-25C3-0195B653A6A3}"/>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4F71C939-C88F-17BF-3506-7E767E9BAF0D}"/>
              </a:ext>
            </a:extLst>
          </p:cNvPr>
          <p:cNvSpPr>
            <a:spLocks noGrp="1"/>
          </p:cNvSpPr>
          <p:nvPr>
            <p:ph type="sldNum" sz="quarter" idx="12"/>
          </p:nvPr>
        </p:nvSpPr>
        <p:spPr/>
        <p:txBody>
          <a:bodyPr/>
          <a:lstStyle/>
          <a:p>
            <a:fld id="{4FAB73BC-B049-4115-A692-8D63A059BFB8}" type="slidenum">
              <a:rPr lang="en-US" smtClean="0"/>
              <a:t>18</a:t>
            </a:fld>
            <a:endParaRPr lang="en-US" dirty="0"/>
          </a:p>
        </p:txBody>
      </p:sp>
      <p:sp>
        <p:nvSpPr>
          <p:cNvPr id="6" name="TextBox 5">
            <a:extLst>
              <a:ext uri="{FF2B5EF4-FFF2-40B4-BE49-F238E27FC236}">
                <a16:creationId xmlns:a16="http://schemas.microsoft.com/office/drawing/2014/main" id="{5D6DEA02-0486-98D9-57C8-4F5489CB56F9}"/>
              </a:ext>
            </a:extLst>
          </p:cNvPr>
          <p:cNvSpPr txBox="1"/>
          <p:nvPr/>
        </p:nvSpPr>
        <p:spPr>
          <a:xfrm>
            <a:off x="170761" y="104660"/>
            <a:ext cx="11881692" cy="6309420"/>
          </a:xfrm>
          <a:prstGeom prst="rect">
            <a:avLst/>
          </a:prstGeom>
          <a:noFill/>
        </p:spPr>
        <p:txBody>
          <a:bodyPr wrap="square">
            <a:spAutoFit/>
          </a:bodyPr>
          <a:lstStyle/>
          <a:p>
            <a:r>
              <a:rPr lang="en-US" sz="4400" b="1" dirty="0"/>
              <a:t>THE.THIRD.EXODUS</a:t>
            </a:r>
            <a:endParaRPr lang="en-US" sz="3600" b="1" dirty="0"/>
          </a:p>
          <a:p>
            <a:r>
              <a:rPr lang="en-US" sz="3600" b="1" dirty="0"/>
              <a:t>	</a:t>
            </a:r>
            <a:r>
              <a:rPr lang="en-US" sz="3600" dirty="0"/>
              <a:t>299 </a:t>
            </a:r>
            <a:r>
              <a:rPr lang="en-US" sz="3600" b="1" u="sng" dirty="0"/>
              <a:t>The first exodus</a:t>
            </a:r>
            <a:r>
              <a:rPr lang="en-US" sz="3600" dirty="0"/>
              <a:t>, what did He do? He brought them out of a natural land, to a natural land.</a:t>
            </a:r>
          </a:p>
          <a:p>
            <a:r>
              <a:rPr lang="en-US" sz="3600" dirty="0"/>
              <a:t>	300 </a:t>
            </a:r>
            <a:r>
              <a:rPr lang="en-US" sz="3600" b="1" u="sng" dirty="0"/>
              <a:t>The second exodus</a:t>
            </a:r>
            <a:r>
              <a:rPr lang="en-US" sz="3600" dirty="0"/>
              <a:t>, He brought them out from a spiritual condition, into a spiritual baptism of the Holy Ghost.</a:t>
            </a:r>
          </a:p>
          <a:p>
            <a:r>
              <a:rPr lang="en-US" sz="3600" dirty="0"/>
              <a:t>	301 </a:t>
            </a:r>
            <a:r>
              <a:rPr lang="en-US" sz="3600" b="1" u="sng" dirty="0"/>
              <a:t>Now</a:t>
            </a:r>
            <a:r>
              <a:rPr lang="en-US" sz="3600" u="sng" dirty="0"/>
              <a:t> </a:t>
            </a:r>
            <a:r>
              <a:rPr lang="en-US" sz="2800" u="sng" dirty="0"/>
              <a:t>[Third Exodus] </a:t>
            </a:r>
            <a:r>
              <a:rPr lang="en-US" sz="3600" dirty="0"/>
              <a:t>He is bringing them from the spiritual baptism of the Holy Ghost, right back into the Eternal Land of the Millennium and the great Hereafter. </a:t>
            </a:r>
          </a:p>
          <a:p>
            <a:r>
              <a:rPr lang="en-US" sz="3600" dirty="0"/>
              <a:t>	Same Pillar of Fire, by the same anointed system, the same God doing the same things! 																	</a:t>
            </a:r>
          </a:p>
        </p:txBody>
      </p:sp>
    </p:spTree>
    <p:extLst>
      <p:ext uri="{BB962C8B-B14F-4D97-AF65-F5344CB8AC3E}">
        <p14:creationId xmlns:p14="http://schemas.microsoft.com/office/powerpoint/2010/main" val="2638986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F30B77-3F4F-00AB-256D-613047D6FA49}"/>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D5D65700-A1D7-AF6E-19AA-9B09C9CFE102}"/>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967C700A-5DA1-C148-6AD3-92A1390CEC78}"/>
              </a:ext>
            </a:extLst>
          </p:cNvPr>
          <p:cNvSpPr>
            <a:spLocks noGrp="1"/>
          </p:cNvSpPr>
          <p:nvPr>
            <p:ph type="sldNum" sz="quarter" idx="12"/>
          </p:nvPr>
        </p:nvSpPr>
        <p:spPr/>
        <p:txBody>
          <a:bodyPr/>
          <a:lstStyle/>
          <a:p>
            <a:fld id="{4FAB73BC-B049-4115-A692-8D63A059BFB8}" type="slidenum">
              <a:rPr lang="en-US" smtClean="0"/>
              <a:t>19</a:t>
            </a:fld>
            <a:endParaRPr lang="en-US" dirty="0"/>
          </a:p>
        </p:txBody>
      </p:sp>
      <p:sp>
        <p:nvSpPr>
          <p:cNvPr id="6" name="TextBox 5">
            <a:extLst>
              <a:ext uri="{FF2B5EF4-FFF2-40B4-BE49-F238E27FC236}">
                <a16:creationId xmlns:a16="http://schemas.microsoft.com/office/drawing/2014/main" id="{53469B93-0CA2-3A57-A834-144E775BC89D}"/>
              </a:ext>
            </a:extLst>
          </p:cNvPr>
          <p:cNvSpPr txBox="1"/>
          <p:nvPr/>
        </p:nvSpPr>
        <p:spPr>
          <a:xfrm>
            <a:off x="240792" y="220089"/>
            <a:ext cx="11710416" cy="5016758"/>
          </a:xfrm>
          <a:prstGeom prst="rect">
            <a:avLst/>
          </a:prstGeom>
          <a:noFill/>
        </p:spPr>
        <p:txBody>
          <a:bodyPr wrap="square">
            <a:spAutoFit/>
          </a:bodyPr>
          <a:lstStyle/>
          <a:p>
            <a:r>
              <a:rPr lang="en-US" sz="4000" dirty="0"/>
              <a:t>	And the same Word, declared the first one, declared the second one. The same Word… has declared the third one, and here we see It among us.</a:t>
            </a:r>
          </a:p>
          <a:p>
            <a:r>
              <a:rPr lang="en-US" sz="4000" dirty="0"/>
              <a:t>	302  Come out. Oh! Come out of this chaos. Come to the living God. Come to the Word. "</a:t>
            </a:r>
            <a:r>
              <a:rPr lang="en-US" sz="4000" i="1" dirty="0"/>
              <a:t>And the Word was made flesh and dwelt among us</a:t>
            </a:r>
            <a:r>
              <a:rPr lang="en-US" sz="4000" dirty="0"/>
              <a:t>." And </a:t>
            </a:r>
            <a:r>
              <a:rPr lang="en-US" sz="4000" b="1" u="sng" dirty="0"/>
              <a:t>now He's in our flesh, dwelling among us</a:t>
            </a:r>
            <a:r>
              <a:rPr lang="en-US" sz="4000" dirty="0"/>
              <a:t>. Come out and serve the living God. 															63-0630 </a:t>
            </a:r>
          </a:p>
        </p:txBody>
      </p:sp>
    </p:spTree>
    <p:extLst>
      <p:ext uri="{BB962C8B-B14F-4D97-AF65-F5344CB8AC3E}">
        <p14:creationId xmlns:p14="http://schemas.microsoft.com/office/powerpoint/2010/main" val="1541469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depicts a vibrant and detailed view of Earth, highlighting its diverse landscapes, oceans, and atmospheric patterns, all illuminated by a radiant sun.&#10;&#10;AI-generated content may be incorrect.">
            <a:extLst>
              <a:ext uri="{FF2B5EF4-FFF2-40B4-BE49-F238E27FC236}">
                <a16:creationId xmlns:a16="http://schemas.microsoft.com/office/drawing/2014/main" id="{9D93DC33-A07D-1C14-8EC2-BABEB9C3E6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49991" y="585214"/>
            <a:ext cx="3857926" cy="3857926"/>
          </a:xfrm>
          <a:prstGeom prst="rect">
            <a:avLst/>
          </a:prstGeom>
        </p:spPr>
      </p:pic>
      <p:sp>
        <p:nvSpPr>
          <p:cNvPr id="2" name="Date Placeholder 1">
            <a:extLst>
              <a:ext uri="{FF2B5EF4-FFF2-40B4-BE49-F238E27FC236}">
                <a16:creationId xmlns:a16="http://schemas.microsoft.com/office/drawing/2014/main" id="{708AB79C-7564-0B19-C41A-24DB7D5C96B5}"/>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D0025B0E-190E-6DFA-3D29-410D7354E2C9}"/>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1D3B7B8-1C86-AA46-5D9D-AE171DF84605}"/>
              </a:ext>
            </a:extLst>
          </p:cNvPr>
          <p:cNvSpPr>
            <a:spLocks noGrp="1"/>
          </p:cNvSpPr>
          <p:nvPr>
            <p:ph type="sldNum" sz="quarter" idx="12"/>
          </p:nvPr>
        </p:nvSpPr>
        <p:spPr/>
        <p:txBody>
          <a:bodyPr/>
          <a:lstStyle/>
          <a:p>
            <a:fld id="{4FAB73BC-B049-4115-A692-8D63A059BFB8}" type="slidenum">
              <a:rPr lang="en-US" smtClean="0"/>
              <a:t>20</a:t>
            </a:fld>
            <a:endParaRPr lang="en-US" dirty="0"/>
          </a:p>
        </p:txBody>
      </p:sp>
      <p:sp>
        <p:nvSpPr>
          <p:cNvPr id="6" name="TextBox 5">
            <a:extLst>
              <a:ext uri="{FF2B5EF4-FFF2-40B4-BE49-F238E27FC236}">
                <a16:creationId xmlns:a16="http://schemas.microsoft.com/office/drawing/2014/main" id="{E538051A-8679-5514-82A9-93A18606CFF1}"/>
              </a:ext>
            </a:extLst>
          </p:cNvPr>
          <p:cNvSpPr txBox="1"/>
          <p:nvPr/>
        </p:nvSpPr>
        <p:spPr>
          <a:xfrm>
            <a:off x="240793" y="137786"/>
            <a:ext cx="8696528" cy="6309420"/>
          </a:xfrm>
          <a:prstGeom prst="rect">
            <a:avLst/>
          </a:prstGeom>
          <a:noFill/>
        </p:spPr>
        <p:txBody>
          <a:bodyPr wrap="square">
            <a:spAutoFit/>
          </a:bodyPr>
          <a:lstStyle/>
          <a:p>
            <a:pPr>
              <a:lnSpc>
                <a:spcPct val="100000"/>
              </a:lnSpc>
              <a:buNone/>
            </a:pPr>
            <a:r>
              <a:rPr lang="en-US" sz="4400" b="1" i="0" dirty="0">
                <a:solidFill>
                  <a:schemeClr val="tx1"/>
                </a:solidFill>
                <a:effectLst/>
                <a:latin typeface="+mn-lt"/>
              </a:rPr>
              <a:t>Isaiah 65:17</a:t>
            </a:r>
          </a:p>
          <a:p>
            <a:pPr>
              <a:lnSpc>
                <a:spcPct val="100000"/>
              </a:lnSpc>
              <a:buNone/>
            </a:pPr>
            <a:r>
              <a:rPr lang="en-US" sz="3600" b="0" i="1" dirty="0">
                <a:solidFill>
                  <a:schemeClr val="tx1"/>
                </a:solidFill>
                <a:effectLst/>
                <a:latin typeface="+mn-lt"/>
              </a:rPr>
              <a:t>For, behold, I create new heavens and a new earth: and the former shall not be remembered, nor come into mind.</a:t>
            </a:r>
            <a:endParaRPr lang="en-US" sz="2400" b="0" i="1" dirty="0">
              <a:solidFill>
                <a:schemeClr val="tx1"/>
              </a:solidFill>
              <a:effectLst/>
              <a:latin typeface="+mn-lt"/>
            </a:endParaRPr>
          </a:p>
          <a:p>
            <a:pPr>
              <a:lnSpc>
                <a:spcPct val="100000"/>
              </a:lnSpc>
              <a:buNone/>
            </a:pPr>
            <a:endParaRPr lang="en-US" sz="2400" i="1" dirty="0"/>
          </a:p>
          <a:p>
            <a:r>
              <a:rPr lang="en-US" sz="4400" b="1" dirty="0"/>
              <a:t>The Seven Church Ages </a:t>
            </a:r>
          </a:p>
          <a:p>
            <a:r>
              <a:rPr lang="en-US" sz="3600" dirty="0"/>
              <a:t>The truth is that it is writing the finish to all of man's ideas, programs and kingdoms, and the kingdom of God is being ushered in. Wake up people of God. Wake up.</a:t>
            </a:r>
          </a:p>
          <a:p>
            <a:pPr>
              <a:lnSpc>
                <a:spcPct val="100000"/>
              </a:lnSpc>
              <a:buNone/>
            </a:pPr>
            <a:endParaRPr lang="en-US" sz="2800" b="0" i="1" dirty="0">
              <a:solidFill>
                <a:srgbClr val="303030"/>
              </a:solidFill>
              <a:effectLst/>
              <a:latin typeface="Google Sans Code"/>
            </a:endParaRPr>
          </a:p>
        </p:txBody>
      </p:sp>
    </p:spTree>
    <p:extLst>
      <p:ext uri="{BB962C8B-B14F-4D97-AF65-F5344CB8AC3E}">
        <p14:creationId xmlns:p14="http://schemas.microsoft.com/office/powerpoint/2010/main" val="115862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2BECB1-0110-E5F1-BB44-208957CB61C5}"/>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D95DFDDA-258F-CB92-993A-E5725BB593FA}"/>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ACA0976-A0CD-8484-8037-1D89F0DF0858}"/>
              </a:ext>
            </a:extLst>
          </p:cNvPr>
          <p:cNvSpPr>
            <a:spLocks noGrp="1"/>
          </p:cNvSpPr>
          <p:nvPr>
            <p:ph type="sldNum" sz="quarter" idx="12"/>
          </p:nvPr>
        </p:nvSpPr>
        <p:spPr/>
        <p:txBody>
          <a:bodyPr/>
          <a:lstStyle/>
          <a:p>
            <a:fld id="{4FAB73BC-B049-4115-A692-8D63A059BFB8}" type="slidenum">
              <a:rPr lang="en-US" smtClean="0"/>
              <a:t>21</a:t>
            </a:fld>
            <a:endParaRPr lang="en-US" dirty="0"/>
          </a:p>
        </p:txBody>
      </p:sp>
      <p:sp>
        <p:nvSpPr>
          <p:cNvPr id="6" name="TextBox 5">
            <a:extLst>
              <a:ext uri="{FF2B5EF4-FFF2-40B4-BE49-F238E27FC236}">
                <a16:creationId xmlns:a16="http://schemas.microsoft.com/office/drawing/2014/main" id="{231DD495-72E9-EFF8-42CA-3C8AB85B0350}"/>
              </a:ext>
            </a:extLst>
          </p:cNvPr>
          <p:cNvSpPr txBox="1"/>
          <p:nvPr/>
        </p:nvSpPr>
        <p:spPr>
          <a:xfrm>
            <a:off x="240791" y="0"/>
            <a:ext cx="11846105" cy="5755422"/>
          </a:xfrm>
          <a:prstGeom prst="rect">
            <a:avLst/>
          </a:prstGeom>
          <a:noFill/>
        </p:spPr>
        <p:txBody>
          <a:bodyPr wrap="square">
            <a:spAutoFit/>
          </a:bodyPr>
          <a:lstStyle/>
          <a:p>
            <a:r>
              <a:rPr lang="en-US" sz="4400" b="1" dirty="0"/>
              <a:t>CHURCH.AGE.BOOK </a:t>
            </a:r>
          </a:p>
          <a:p>
            <a:r>
              <a:rPr lang="en-US" sz="3600" dirty="0"/>
              <a:t>	128-2 Now you might desire to scold me right here for what I have said… Tongues isn't the evidence of revival. It is the evidence of death. Tongues proclaimed the evidence that the ceremonial religion of the Jews was over, that a new era had begun. Tongues today is ringing down the curtain on the Gentile church ages and the Gospel is going back to the Jews. People are talking about tongues heralding in a great Spiritual move. They have missed the boat…</a:t>
            </a:r>
          </a:p>
        </p:txBody>
      </p:sp>
    </p:spTree>
    <p:extLst>
      <p:ext uri="{BB962C8B-B14F-4D97-AF65-F5344CB8AC3E}">
        <p14:creationId xmlns:p14="http://schemas.microsoft.com/office/powerpoint/2010/main" val="3075667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B94AE-DF94-66C7-BA3D-B39D385CE1A1}"/>
            </a:ext>
          </a:extLst>
        </p:cNvPr>
        <p:cNvGrpSpPr/>
        <p:nvPr/>
      </p:nvGrpSpPr>
      <p:grpSpPr>
        <a:xfrm>
          <a:off x="0" y="0"/>
          <a:ext cx="0" cy="0"/>
          <a:chOff x="0" y="0"/>
          <a:chExt cx="0" cy="0"/>
        </a:xfrm>
      </p:grpSpPr>
      <p:pic>
        <p:nvPicPr>
          <p:cNvPr id="5" name="Picture 4" descr="The image depicts a vibrant and detailed view of Earth, highlighting its diverse landscapes, oceans, and atmospheric patterns, all illuminated by a radiant sun.&#10;&#10;AI-generated content may be incorrect.">
            <a:extLst>
              <a:ext uri="{FF2B5EF4-FFF2-40B4-BE49-F238E27FC236}">
                <a16:creationId xmlns:a16="http://schemas.microsoft.com/office/drawing/2014/main" id="{189BBEF3-6527-D244-20BD-D9848276F5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49991" y="585214"/>
            <a:ext cx="3857926" cy="3857926"/>
          </a:xfrm>
          <a:prstGeom prst="rect">
            <a:avLst/>
          </a:prstGeom>
        </p:spPr>
      </p:pic>
      <p:sp>
        <p:nvSpPr>
          <p:cNvPr id="2" name="Date Placeholder 1">
            <a:extLst>
              <a:ext uri="{FF2B5EF4-FFF2-40B4-BE49-F238E27FC236}">
                <a16:creationId xmlns:a16="http://schemas.microsoft.com/office/drawing/2014/main" id="{BBE7A7DD-A174-138D-D8A1-CF41EECB11FE}"/>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F2C81C33-7BCF-2DE7-6AE6-806B1A1CEFC2}"/>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481B750-8514-2835-2947-EBD228FDB17A}"/>
              </a:ext>
            </a:extLst>
          </p:cNvPr>
          <p:cNvSpPr>
            <a:spLocks noGrp="1"/>
          </p:cNvSpPr>
          <p:nvPr>
            <p:ph type="sldNum" sz="quarter" idx="12"/>
          </p:nvPr>
        </p:nvSpPr>
        <p:spPr/>
        <p:txBody>
          <a:bodyPr/>
          <a:lstStyle/>
          <a:p>
            <a:fld id="{4FAB73BC-B049-4115-A692-8D63A059BFB8}" type="slidenum">
              <a:rPr lang="en-US" smtClean="0"/>
              <a:t>22</a:t>
            </a:fld>
            <a:endParaRPr lang="en-US" dirty="0"/>
          </a:p>
        </p:txBody>
      </p:sp>
      <p:sp>
        <p:nvSpPr>
          <p:cNvPr id="6" name="TextBox 5">
            <a:extLst>
              <a:ext uri="{FF2B5EF4-FFF2-40B4-BE49-F238E27FC236}">
                <a16:creationId xmlns:a16="http://schemas.microsoft.com/office/drawing/2014/main" id="{51AF1D56-53B5-0EF0-B7A8-2A70CB850355}"/>
              </a:ext>
            </a:extLst>
          </p:cNvPr>
          <p:cNvSpPr txBox="1"/>
          <p:nvPr/>
        </p:nvSpPr>
        <p:spPr>
          <a:xfrm>
            <a:off x="240793" y="137786"/>
            <a:ext cx="8696528" cy="6309420"/>
          </a:xfrm>
          <a:prstGeom prst="rect">
            <a:avLst/>
          </a:prstGeom>
          <a:noFill/>
        </p:spPr>
        <p:txBody>
          <a:bodyPr wrap="square">
            <a:spAutoFit/>
          </a:bodyPr>
          <a:lstStyle/>
          <a:p>
            <a:pPr>
              <a:lnSpc>
                <a:spcPct val="100000"/>
              </a:lnSpc>
              <a:buNone/>
            </a:pPr>
            <a:r>
              <a:rPr lang="en-US" sz="4400" b="1" i="0" dirty="0">
                <a:solidFill>
                  <a:schemeClr val="tx1"/>
                </a:solidFill>
                <a:effectLst/>
                <a:latin typeface="+mn-lt"/>
              </a:rPr>
              <a:t>Isaiah 65:17</a:t>
            </a:r>
          </a:p>
          <a:p>
            <a:pPr>
              <a:lnSpc>
                <a:spcPct val="100000"/>
              </a:lnSpc>
              <a:buNone/>
            </a:pPr>
            <a:r>
              <a:rPr lang="en-US" sz="3600" b="0" i="1" dirty="0">
                <a:solidFill>
                  <a:schemeClr val="tx1"/>
                </a:solidFill>
                <a:effectLst/>
                <a:latin typeface="+mn-lt"/>
              </a:rPr>
              <a:t>For, behold, I create new heavens and a new earth: and the former shall not be remembered, nor come into mind.</a:t>
            </a:r>
            <a:endParaRPr lang="en-US" sz="2400" b="0" i="1" dirty="0">
              <a:solidFill>
                <a:schemeClr val="tx1"/>
              </a:solidFill>
              <a:effectLst/>
              <a:latin typeface="+mn-lt"/>
            </a:endParaRPr>
          </a:p>
          <a:p>
            <a:pPr>
              <a:lnSpc>
                <a:spcPct val="100000"/>
              </a:lnSpc>
              <a:buNone/>
            </a:pPr>
            <a:endParaRPr lang="en-US" sz="2400" i="1" dirty="0"/>
          </a:p>
          <a:p>
            <a:r>
              <a:rPr lang="en-US" sz="4400" b="1" dirty="0"/>
              <a:t>The Seven Church Ages </a:t>
            </a:r>
          </a:p>
          <a:p>
            <a:r>
              <a:rPr lang="en-US" sz="3600" dirty="0"/>
              <a:t>	The truth is that it is writing the finish to all of man's ideas, programs and kingdoms, and the kingdom of God is being ushered in. Wake up people of God. Wake up.</a:t>
            </a:r>
          </a:p>
          <a:p>
            <a:pPr>
              <a:lnSpc>
                <a:spcPct val="100000"/>
              </a:lnSpc>
              <a:buNone/>
            </a:pPr>
            <a:endParaRPr lang="en-US" sz="2800" b="0" i="1" dirty="0">
              <a:solidFill>
                <a:srgbClr val="303030"/>
              </a:solidFill>
              <a:effectLst/>
              <a:latin typeface="Google Sans Code"/>
            </a:endParaRPr>
          </a:p>
        </p:txBody>
      </p:sp>
    </p:spTree>
    <p:extLst>
      <p:ext uri="{BB962C8B-B14F-4D97-AF65-F5344CB8AC3E}">
        <p14:creationId xmlns:p14="http://schemas.microsoft.com/office/powerpoint/2010/main" val="931969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2A0063-DE1B-9E4D-F86E-27566885192C}"/>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8632CABC-6E08-DC10-6D6E-D240583DCCAE}"/>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FFA5D6A2-DC9C-3D8F-00AC-411BCC7D2B6D}"/>
              </a:ext>
            </a:extLst>
          </p:cNvPr>
          <p:cNvSpPr>
            <a:spLocks noGrp="1"/>
          </p:cNvSpPr>
          <p:nvPr>
            <p:ph type="sldNum" sz="quarter" idx="12"/>
          </p:nvPr>
        </p:nvSpPr>
        <p:spPr/>
        <p:txBody>
          <a:bodyPr/>
          <a:lstStyle/>
          <a:p>
            <a:fld id="{4FAB73BC-B049-4115-A692-8D63A059BFB8}" type="slidenum">
              <a:rPr lang="en-US" smtClean="0"/>
              <a:t>23</a:t>
            </a:fld>
            <a:endParaRPr lang="en-US" dirty="0"/>
          </a:p>
        </p:txBody>
      </p:sp>
      <p:sp>
        <p:nvSpPr>
          <p:cNvPr id="6" name="TextBox 5">
            <a:extLst>
              <a:ext uri="{FF2B5EF4-FFF2-40B4-BE49-F238E27FC236}">
                <a16:creationId xmlns:a16="http://schemas.microsoft.com/office/drawing/2014/main" id="{9ED6DCAC-A9D1-1E55-9754-EDD1B080C66A}"/>
              </a:ext>
            </a:extLst>
          </p:cNvPr>
          <p:cNvSpPr txBox="1"/>
          <p:nvPr/>
        </p:nvSpPr>
        <p:spPr>
          <a:xfrm>
            <a:off x="620110" y="346841"/>
            <a:ext cx="11016569" cy="4985980"/>
          </a:xfrm>
          <a:prstGeom prst="rect">
            <a:avLst/>
          </a:prstGeom>
          <a:noFill/>
        </p:spPr>
        <p:txBody>
          <a:bodyPr wrap="square">
            <a:spAutoFit/>
          </a:bodyPr>
          <a:lstStyle/>
          <a:p>
            <a:pPr>
              <a:lnSpc>
                <a:spcPct val="100000"/>
              </a:lnSpc>
              <a:buNone/>
            </a:pPr>
            <a:r>
              <a:rPr lang="en-US" sz="5400" b="1" i="0" dirty="0">
                <a:solidFill>
                  <a:schemeClr val="tx1"/>
                </a:solidFill>
                <a:effectLst/>
                <a:latin typeface="+mn-lt"/>
              </a:rPr>
              <a:t>Seed Not Heir With Shuck</a:t>
            </a:r>
            <a:endParaRPr lang="en-US" sz="4400" b="0" i="0" dirty="0">
              <a:solidFill>
                <a:schemeClr val="tx1"/>
              </a:solidFill>
              <a:effectLst/>
              <a:latin typeface="+mn-lt"/>
            </a:endParaRPr>
          </a:p>
          <a:p>
            <a:pPr>
              <a:lnSpc>
                <a:spcPct val="100000"/>
              </a:lnSpc>
              <a:buNone/>
            </a:pPr>
            <a:r>
              <a:rPr lang="en-US" sz="4400" b="0" dirty="0">
                <a:solidFill>
                  <a:schemeClr val="tx1"/>
                </a:solidFill>
                <a:effectLst/>
                <a:latin typeface="+mn-lt"/>
              </a:rPr>
              <a:t>	Now, if we're to have a new earth, the new world and the old world cannot exist at the same time. There can't be two world orders together at the same time. </a:t>
            </a:r>
          </a:p>
          <a:p>
            <a:pPr>
              <a:lnSpc>
                <a:spcPct val="100000"/>
              </a:lnSpc>
              <a:buNone/>
            </a:pPr>
            <a:r>
              <a:rPr lang="en-US" sz="4400" dirty="0"/>
              <a:t>	</a:t>
            </a:r>
            <a:r>
              <a:rPr lang="en-US" sz="4400" b="0" dirty="0">
                <a:solidFill>
                  <a:schemeClr val="tx1"/>
                </a:solidFill>
                <a:effectLst/>
                <a:latin typeface="+mn-lt"/>
              </a:rPr>
              <a:t>Now, in order to get the new earth, the old one has to die.	</a:t>
            </a:r>
            <a:r>
              <a:rPr lang="en-US" sz="4000" b="0" dirty="0">
                <a:solidFill>
                  <a:schemeClr val="tx1"/>
                </a:solidFill>
                <a:effectLst/>
                <a:latin typeface="+mn-lt"/>
              </a:rPr>
              <a:t> 												</a:t>
            </a:r>
            <a:r>
              <a:rPr lang="en-US" sz="3200" dirty="0"/>
              <a:t>65-0218</a:t>
            </a:r>
            <a:endParaRPr lang="en-US" sz="3200" b="0" dirty="0">
              <a:solidFill>
                <a:srgbClr val="303030"/>
              </a:solidFill>
              <a:effectLst/>
              <a:latin typeface="Google Sans Code"/>
            </a:endParaRPr>
          </a:p>
        </p:txBody>
      </p:sp>
    </p:spTree>
    <p:extLst>
      <p:ext uri="{BB962C8B-B14F-4D97-AF65-F5344CB8AC3E}">
        <p14:creationId xmlns:p14="http://schemas.microsoft.com/office/powerpoint/2010/main" val="1665294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4" name="Oval 2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7" name="Junction of time hourglass" descr="AI-generated symbolic hourglass with golden dawn light representing transition from an old era to a new one."/>
          <p:cNvPicPr>
            <a:picLocks noChangeAspect="1"/>
          </p:cNvPicPr>
          <p:nvPr/>
        </p:nvPicPr>
        <p:blipFill>
          <a:blip r:embed="rId5" cstate="screen">
            <a:extLst>
              <a:ext uri="{28A0092B-C50C-407E-A947-70E740481C1C}">
                <a14:useLocalDpi xmlns:a14="http://schemas.microsoft.com/office/drawing/2010/main"/>
              </a:ext>
            </a:extLst>
          </a:blip>
          <a:srcRect r="-1"/>
          <a:stretch>
            <a:fillRect/>
          </a:stretch>
        </p:blipFill>
        <p:spPr>
          <a:xfrm>
            <a:off x="633999" y="640080"/>
            <a:ext cx="4001315" cy="5588101"/>
          </a:xfrm>
          <a:prstGeom prst="rect">
            <a:avLst/>
          </a:prstGeom>
        </p:spPr>
      </p:pic>
      <p:sp>
        <p:nvSpPr>
          <p:cNvPr id="6" name="TextBox 5">
            <a:extLst>
              <a:ext uri="{FF2B5EF4-FFF2-40B4-BE49-F238E27FC236}">
                <a16:creationId xmlns:a16="http://schemas.microsoft.com/office/drawing/2014/main" id="{AA8B9E42-D738-80E4-2FE0-EDF50F2D1AD2}"/>
              </a:ext>
            </a:extLst>
          </p:cNvPr>
          <p:cNvSpPr txBox="1"/>
          <p:nvPr/>
        </p:nvSpPr>
        <p:spPr>
          <a:xfrm>
            <a:off x="4719146" y="451945"/>
            <a:ext cx="7110586" cy="5720255"/>
          </a:xfrm>
          <a:prstGeom prst="rect">
            <a:avLst/>
          </a:prstGeom>
        </p:spPr>
        <p:txBody>
          <a:bodyPr vert="horz" lIns="91440" tIns="45720" rIns="91440" bIns="45720" rtlCol="0">
            <a:normAutofit/>
          </a:bodyPr>
          <a:lstStyle/>
          <a:p>
            <a:pPr defTabSz="914400">
              <a:lnSpc>
                <a:spcPct val="90000"/>
              </a:lnSpc>
              <a:spcAft>
                <a:spcPts val="600"/>
              </a:spcAft>
              <a:buClr>
                <a:schemeClr val="accent1">
                  <a:lumMod val="75000"/>
                </a:schemeClr>
              </a:buClr>
              <a:buSzPct val="85000"/>
            </a:pPr>
            <a:r>
              <a:rPr lang="en-US" sz="4800" b="1" i="0" dirty="0">
                <a:effectLst/>
              </a:rPr>
              <a:t>The Junction Of Time </a:t>
            </a:r>
          </a:p>
          <a:p>
            <a:pPr defTabSz="914400">
              <a:lnSpc>
                <a:spcPct val="90000"/>
              </a:lnSpc>
              <a:spcAft>
                <a:spcPts val="600"/>
              </a:spcAft>
              <a:buClr>
                <a:schemeClr val="accent1">
                  <a:lumMod val="75000"/>
                </a:schemeClr>
              </a:buClr>
              <a:buSzPct val="85000"/>
            </a:pPr>
            <a:r>
              <a:rPr lang="en-US" sz="4000" b="0" dirty="0">
                <a:effectLst/>
              </a:rPr>
              <a:t>        The junction, God always, before these great junctions comes or ending off time where He starts something new with the old to the new, with one dispensation to another  He always shows forth His power.  						</a:t>
            </a:r>
            <a:r>
              <a:rPr lang="en-US" sz="3200" dirty="0"/>
              <a:t>56-0115</a:t>
            </a:r>
            <a:endParaRPr lang="en-US" sz="4000" dirty="0"/>
          </a:p>
        </p:txBody>
      </p:sp>
      <p:sp>
        <p:nvSpPr>
          <p:cNvPr id="3" name="Footer Placeholder 2">
            <a:extLst>
              <a:ext uri="{FF2B5EF4-FFF2-40B4-BE49-F238E27FC236}">
                <a16:creationId xmlns:a16="http://schemas.microsoft.com/office/drawing/2014/main" id="{B8208F5C-9B9F-C7E9-F051-E57E8FF7EC5E}"/>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a:spcAft>
                <a:spcPts val="600"/>
              </a:spcAft>
            </a:pPr>
            <a:r>
              <a:rPr lang="en-US" sz="1100" kern="1200">
                <a:solidFill>
                  <a:schemeClr val="tx2"/>
                </a:solidFill>
                <a:latin typeface="+mn-lt"/>
                <a:ea typeface="+mn-ea"/>
                <a:cs typeface="+mn-cs"/>
              </a:rPr>
              <a:t>The Ascending Order 2</a:t>
            </a:r>
          </a:p>
        </p:txBody>
      </p:sp>
      <p:sp>
        <p:nvSpPr>
          <p:cNvPr id="2" name="Date Placeholder 1">
            <a:extLst>
              <a:ext uri="{FF2B5EF4-FFF2-40B4-BE49-F238E27FC236}">
                <a16:creationId xmlns:a16="http://schemas.microsoft.com/office/drawing/2014/main" id="{0D5001EA-2345-1434-A8CA-97BB28779853}"/>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a:spcAft>
                <a:spcPts val="600"/>
              </a:spcAft>
            </a:pPr>
            <a:r>
              <a:rPr lang="en-US" sz="1100">
                <a:solidFill>
                  <a:schemeClr val="tx2"/>
                </a:solidFill>
                <a:latin typeface="+mn-lt"/>
              </a:rPr>
              <a:t>10-18_2026</a:t>
            </a:r>
          </a:p>
        </p:txBody>
      </p:sp>
      <p:sp>
        <p:nvSpPr>
          <p:cNvPr id="4" name="Slide Number Placeholder 3">
            <a:extLst>
              <a:ext uri="{FF2B5EF4-FFF2-40B4-BE49-F238E27FC236}">
                <a16:creationId xmlns:a16="http://schemas.microsoft.com/office/drawing/2014/main" id="{0E9A2245-39A4-3DCA-D903-2447A661D721}"/>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a:spcAft>
                <a:spcPts val="600"/>
              </a:spcAft>
            </a:pPr>
            <a:fld id="{4FAB73BC-B049-4115-A692-8D63A059BFB8}" type="slidenum">
              <a:rPr lang="en-US" sz="1400" smtClean="0">
                <a:latin typeface="+mj-lt"/>
              </a:rPr>
              <a:pPr>
                <a:spcAft>
                  <a:spcPts val="600"/>
                </a:spcAft>
              </a:pPr>
              <a:t>24</a:t>
            </a:fld>
            <a:endParaRPr lang="en-US" sz="1400">
              <a:latin typeface="+mj-lt"/>
            </a:endParaRPr>
          </a:p>
        </p:txBody>
      </p:sp>
    </p:spTree>
    <p:extLst>
      <p:ext uri="{BB962C8B-B14F-4D97-AF65-F5344CB8AC3E}">
        <p14:creationId xmlns:p14="http://schemas.microsoft.com/office/powerpoint/2010/main" val="1225685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4322A5-05E2-0A20-4FDF-1BDC1EC411B2}"/>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383C9CC0-CD0C-C18D-247E-335670DB6AB6}"/>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1E0FFCD2-3A88-7DBF-D6F3-27499BE32AAF}"/>
              </a:ext>
            </a:extLst>
          </p:cNvPr>
          <p:cNvSpPr>
            <a:spLocks noGrp="1"/>
          </p:cNvSpPr>
          <p:nvPr>
            <p:ph type="sldNum" sz="quarter" idx="12"/>
          </p:nvPr>
        </p:nvSpPr>
        <p:spPr/>
        <p:txBody>
          <a:bodyPr/>
          <a:lstStyle/>
          <a:p>
            <a:fld id="{4FAB73BC-B049-4115-A692-8D63A059BFB8}" type="slidenum">
              <a:rPr lang="en-US" smtClean="0"/>
              <a:t>25</a:t>
            </a:fld>
            <a:endParaRPr lang="en-US" dirty="0"/>
          </a:p>
        </p:txBody>
      </p:sp>
      <p:sp>
        <p:nvSpPr>
          <p:cNvPr id="6" name="TextBox 5">
            <a:extLst>
              <a:ext uri="{FF2B5EF4-FFF2-40B4-BE49-F238E27FC236}">
                <a16:creationId xmlns:a16="http://schemas.microsoft.com/office/drawing/2014/main" id="{1586B3E0-7DCA-50DF-2680-4AADB7F55534}"/>
              </a:ext>
            </a:extLst>
          </p:cNvPr>
          <p:cNvSpPr txBox="1"/>
          <p:nvPr/>
        </p:nvSpPr>
        <p:spPr>
          <a:xfrm>
            <a:off x="156901" y="0"/>
            <a:ext cx="11889689" cy="6678751"/>
          </a:xfrm>
          <a:prstGeom prst="rect">
            <a:avLst/>
          </a:prstGeom>
          <a:noFill/>
        </p:spPr>
        <p:txBody>
          <a:bodyPr wrap="square">
            <a:spAutoFit/>
          </a:bodyPr>
          <a:lstStyle/>
          <a:p>
            <a:r>
              <a:rPr lang="en-US" sz="4400" b="1" dirty="0"/>
              <a:t>ISAIAH 61:1-4</a:t>
            </a:r>
          </a:p>
          <a:p>
            <a:r>
              <a:rPr lang="en-US" sz="3200" i="1" dirty="0"/>
              <a:t>	The Spirit of the Lord GOD is upon me; because the LORD hath anointed me to preach good tidings unto the meek; he hath sent me to bind up </a:t>
            </a:r>
            <a:r>
              <a:rPr lang="en-US" sz="3200" i="1" u="sng" dirty="0"/>
              <a:t>the brokenhearted</a:t>
            </a:r>
            <a:r>
              <a:rPr lang="en-US" sz="3200" i="1" dirty="0"/>
              <a:t>, to proclaim liberty to </a:t>
            </a:r>
            <a:r>
              <a:rPr lang="en-US" sz="3200" i="1" u="sng" dirty="0"/>
              <a:t>the captives</a:t>
            </a:r>
            <a:r>
              <a:rPr lang="en-US" sz="3200" i="1" dirty="0"/>
              <a:t>, and the opening of the prison to </a:t>
            </a:r>
            <a:r>
              <a:rPr lang="en-US" sz="3200" i="1" u="sng" dirty="0"/>
              <a:t>them that are bound</a:t>
            </a:r>
            <a:r>
              <a:rPr lang="en-US" sz="3200" i="1" dirty="0"/>
              <a:t>; 2 To proclaim the acceptable year of the LORD, and the day of vengeance of our God; to comfort all that mourn; 3 To appoint unto them that mourn in Zion, to give unto them </a:t>
            </a:r>
            <a:r>
              <a:rPr lang="en-US" sz="3200" i="1" u="sng" dirty="0"/>
              <a:t>beauty for ashes</a:t>
            </a:r>
            <a:r>
              <a:rPr lang="en-US" sz="3200" i="1" dirty="0"/>
              <a:t>, the </a:t>
            </a:r>
            <a:r>
              <a:rPr lang="en-US" sz="3200" i="1" u="sng" dirty="0"/>
              <a:t>oil of joy for mourning</a:t>
            </a:r>
            <a:r>
              <a:rPr lang="en-US" sz="3200" i="1" dirty="0"/>
              <a:t>, the </a:t>
            </a:r>
            <a:r>
              <a:rPr lang="en-US" sz="3200" i="1" u="sng" dirty="0"/>
              <a:t>garment of praise for the spirit of heaviness</a:t>
            </a:r>
            <a:r>
              <a:rPr lang="en-US" sz="3200" i="1" dirty="0"/>
              <a:t>; that they might be called trees of righteousness, the planting of the LORD, that he might be glorified. 4 </a:t>
            </a:r>
            <a:r>
              <a:rPr lang="en-US" sz="3200" b="1" i="1" dirty="0"/>
              <a:t>And </a:t>
            </a:r>
            <a:r>
              <a:rPr lang="en-US" sz="3200" b="1" i="1" u="sng" dirty="0"/>
              <a:t>they </a:t>
            </a:r>
            <a:r>
              <a:rPr lang="en-US" sz="3200" i="1" u="sng" dirty="0"/>
              <a:t>shall build the old wastes, they shall raise up the former desolations, and they shall repair the waste cities, the desolations of many generations</a:t>
            </a:r>
            <a:r>
              <a:rPr lang="en-US" sz="3200" i="1" dirty="0"/>
              <a:t>.</a:t>
            </a:r>
          </a:p>
        </p:txBody>
      </p:sp>
    </p:spTree>
    <p:extLst>
      <p:ext uri="{BB962C8B-B14F-4D97-AF65-F5344CB8AC3E}">
        <p14:creationId xmlns:p14="http://schemas.microsoft.com/office/powerpoint/2010/main" val="2472773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dern Israel with Kadesh-barnea, uniform West Bank fill" descr="image-36412fed041f104508f0d0d5ead3f1fc.jpg"/>
          <p:cNvPicPr>
            <a:picLocks noChangeAspect="1"/>
          </p:cNvPicPr>
          <p:nvPr/>
        </p:nvPicPr>
        <p:blipFill>
          <a:blip r:embed="rId3"/>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5CB6BFE-C8EA-0004-549A-3FF672C5F9EF}"/>
              </a:ext>
            </a:extLst>
          </p:cNvPr>
          <p:cNvSpPr txBox="1"/>
          <p:nvPr/>
        </p:nvSpPr>
        <p:spPr>
          <a:xfrm>
            <a:off x="8023286" y="3738923"/>
            <a:ext cx="4168714" cy="2308324"/>
          </a:xfrm>
          <a:prstGeom prst="rect">
            <a:avLst/>
          </a:prstGeom>
          <a:solidFill>
            <a:schemeClr val="accent2"/>
          </a:solidFill>
        </p:spPr>
        <p:txBody>
          <a:bodyPr wrap="square">
            <a:spAutoFit/>
          </a:bodyPr>
          <a:lstStyle/>
          <a:p>
            <a:pPr algn="ctr"/>
            <a:r>
              <a:rPr lang="en-US" sz="2400" dirty="0"/>
              <a:t>GENESIS 20:1</a:t>
            </a:r>
          </a:p>
          <a:p>
            <a:pPr algn="ctr"/>
            <a:r>
              <a:rPr lang="en-US" sz="2400" dirty="0"/>
              <a:t>And Abraham journeyed from thence toward the south country, and dwelled between Kadesh and Shur, and sojourned in Gerar.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3B0A94-F833-30DF-5872-7159E70DF61C}"/>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1114F390-35AD-11E8-7811-5123C3B29EDB}"/>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3EAF839D-F3EB-3913-18A0-AC57E03B4783}"/>
              </a:ext>
            </a:extLst>
          </p:cNvPr>
          <p:cNvSpPr>
            <a:spLocks noGrp="1"/>
          </p:cNvSpPr>
          <p:nvPr>
            <p:ph type="sldNum" sz="quarter" idx="12"/>
          </p:nvPr>
        </p:nvSpPr>
        <p:spPr/>
        <p:txBody>
          <a:bodyPr/>
          <a:lstStyle/>
          <a:p>
            <a:fld id="{4FAB73BC-B049-4115-A692-8D63A059BFB8}" type="slidenum">
              <a:rPr lang="en-US" smtClean="0"/>
              <a:t>27</a:t>
            </a:fld>
            <a:endParaRPr lang="en-US" dirty="0"/>
          </a:p>
        </p:txBody>
      </p:sp>
      <p:pic>
        <p:nvPicPr>
          <p:cNvPr id="6" name="Picture 5">
            <a:extLst>
              <a:ext uri="{FF2B5EF4-FFF2-40B4-BE49-F238E27FC236}">
                <a16:creationId xmlns:a16="http://schemas.microsoft.com/office/drawing/2014/main" id="{E42B510A-0D68-8F6E-7BC8-9284D23026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0091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The image depicts a historical route through the Middle East, starting from Jericho and ending at Mount Sinai, covering various regions like the Moab plains and the Red Sea, with distances marked along the journey.&#10;&#10;AI-generated content may be incorrect.">
            <a:extLst>
              <a:ext uri="{FF2B5EF4-FFF2-40B4-BE49-F238E27FC236}">
                <a16:creationId xmlns:a16="http://schemas.microsoft.com/office/drawing/2014/main" id="{7072FD69-1B9B-9599-51E7-0CC975923D1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3" name="Footer Placeholder 2">
            <a:extLst>
              <a:ext uri="{FF2B5EF4-FFF2-40B4-BE49-F238E27FC236}">
                <a16:creationId xmlns:a16="http://schemas.microsoft.com/office/drawing/2014/main" id="{248A18BF-A64C-4FBD-C85E-631773A3A0B8}"/>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 Ascending Order 2</a:t>
            </a:r>
          </a:p>
        </p:txBody>
      </p:sp>
      <p:sp>
        <p:nvSpPr>
          <p:cNvPr id="2" name="Date Placeholder 1">
            <a:extLst>
              <a:ext uri="{FF2B5EF4-FFF2-40B4-BE49-F238E27FC236}">
                <a16:creationId xmlns:a16="http://schemas.microsoft.com/office/drawing/2014/main" id="{5C018802-7B52-72CA-B880-FC8086AC449E}"/>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10-18_2026</a:t>
            </a:r>
          </a:p>
        </p:txBody>
      </p:sp>
      <p:sp>
        <p:nvSpPr>
          <p:cNvPr id="4" name="Slide Number Placeholder 3">
            <a:extLst>
              <a:ext uri="{FF2B5EF4-FFF2-40B4-BE49-F238E27FC236}">
                <a16:creationId xmlns:a16="http://schemas.microsoft.com/office/drawing/2014/main" id="{79312EDC-10B4-0D2E-236C-A6FBA80F09F3}"/>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28</a:t>
            </a:fld>
            <a:endParaRPr lang="en-US"/>
          </a:p>
        </p:txBody>
      </p:sp>
    </p:spTree>
    <p:extLst>
      <p:ext uri="{BB962C8B-B14F-4D97-AF65-F5344CB8AC3E}">
        <p14:creationId xmlns:p14="http://schemas.microsoft.com/office/powerpoint/2010/main" val="57659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he image depicts a traditional route illustrating the journey from Egypt to Canaan, including key locations such as the Jordan River, the Sea, and various cities like Jericho, Moab, and Kadesh-Barnea, highlighting the biblical accounts of Exodus, Numbers, and Joshua without confirming exact distances or locations.&#10;&#10;AI-generated content may be incorrect.">
            <a:extLst>
              <a:ext uri="{FF2B5EF4-FFF2-40B4-BE49-F238E27FC236}">
                <a16:creationId xmlns:a16="http://schemas.microsoft.com/office/drawing/2014/main" id="{1AD17594-57AC-72F0-AEED-264D0451C2C7}"/>
              </a:ext>
            </a:extLst>
          </p:cNvPr>
          <p:cNvPicPr>
            <a:picLocks noChangeAspect="1"/>
          </p:cNvPicPr>
          <p:nvPr/>
        </p:nvPicPr>
        <p:blipFill>
          <a:blip r:embed="rId2"/>
          <a:srcRect/>
          <a:stretch>
            <a:fillRect/>
          </a:stretch>
        </p:blipFill>
        <p:spPr>
          <a:xfrm>
            <a:off x="20" y="10"/>
            <a:ext cx="12191980" cy="6857990"/>
          </a:xfrm>
          <a:prstGeom prst="rect">
            <a:avLst/>
          </a:prstGeom>
        </p:spPr>
      </p:pic>
      <p:sp>
        <p:nvSpPr>
          <p:cNvPr id="3" name="Footer Placeholder 2">
            <a:extLst>
              <a:ext uri="{FF2B5EF4-FFF2-40B4-BE49-F238E27FC236}">
                <a16:creationId xmlns:a16="http://schemas.microsoft.com/office/drawing/2014/main" id="{9D9C7656-19C6-43B2-4A0C-7F79806A884C}"/>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 Ascending Order 2</a:t>
            </a:r>
          </a:p>
        </p:txBody>
      </p:sp>
      <p:sp>
        <p:nvSpPr>
          <p:cNvPr id="2" name="Date Placeholder 1">
            <a:extLst>
              <a:ext uri="{FF2B5EF4-FFF2-40B4-BE49-F238E27FC236}">
                <a16:creationId xmlns:a16="http://schemas.microsoft.com/office/drawing/2014/main" id="{9C320E60-F1C0-F0CA-8E07-2864076614D2}"/>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10-18_2026</a:t>
            </a:r>
          </a:p>
        </p:txBody>
      </p:sp>
      <p:sp>
        <p:nvSpPr>
          <p:cNvPr id="4" name="Slide Number Placeholder 3">
            <a:extLst>
              <a:ext uri="{FF2B5EF4-FFF2-40B4-BE49-F238E27FC236}">
                <a16:creationId xmlns:a16="http://schemas.microsoft.com/office/drawing/2014/main" id="{026196AA-3D6C-FA80-FA37-33CBF49E2E61}"/>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29</a:t>
            </a:fld>
            <a:endParaRPr lang="en-US"/>
          </a:p>
        </p:txBody>
      </p:sp>
    </p:spTree>
    <p:extLst>
      <p:ext uri="{BB962C8B-B14F-4D97-AF65-F5344CB8AC3E}">
        <p14:creationId xmlns:p14="http://schemas.microsoft.com/office/powerpoint/2010/main" val="3377853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847A3C-D371-F01D-5404-B58E2FDE40BE}"/>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D46DFC8B-F9D6-E471-1F7D-4CAEB5EFBD88}"/>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6D675CF-5052-D7A6-E14C-00860449E498}"/>
              </a:ext>
            </a:extLst>
          </p:cNvPr>
          <p:cNvSpPr>
            <a:spLocks noGrp="1"/>
          </p:cNvSpPr>
          <p:nvPr>
            <p:ph type="sldNum" sz="quarter" idx="12"/>
          </p:nvPr>
        </p:nvSpPr>
        <p:spPr/>
        <p:txBody>
          <a:bodyPr/>
          <a:lstStyle/>
          <a:p>
            <a:fld id="{4FAB73BC-B049-4115-A692-8D63A059BFB8}" type="slidenum">
              <a:rPr lang="en-US" smtClean="0"/>
              <a:t>30</a:t>
            </a:fld>
            <a:endParaRPr lang="en-US" dirty="0"/>
          </a:p>
        </p:txBody>
      </p:sp>
      <p:sp>
        <p:nvSpPr>
          <p:cNvPr id="6" name="TextBox 5">
            <a:extLst>
              <a:ext uri="{FF2B5EF4-FFF2-40B4-BE49-F238E27FC236}">
                <a16:creationId xmlns:a16="http://schemas.microsoft.com/office/drawing/2014/main" id="{2285D218-881A-F2CA-29D3-C1FA7344A390}"/>
              </a:ext>
            </a:extLst>
          </p:cNvPr>
          <p:cNvSpPr txBox="1"/>
          <p:nvPr/>
        </p:nvSpPr>
        <p:spPr>
          <a:xfrm>
            <a:off x="208104" y="132431"/>
            <a:ext cx="11918731" cy="6740307"/>
          </a:xfrm>
          <a:prstGeom prst="rect">
            <a:avLst/>
          </a:prstGeom>
          <a:noFill/>
        </p:spPr>
        <p:txBody>
          <a:bodyPr wrap="square">
            <a:spAutoFit/>
          </a:bodyPr>
          <a:lstStyle/>
          <a:p>
            <a:pPr>
              <a:lnSpc>
                <a:spcPct val="100000"/>
              </a:lnSpc>
              <a:buNone/>
            </a:pPr>
            <a:r>
              <a:rPr lang="en-US" sz="4000" b="1" dirty="0">
                <a:solidFill>
                  <a:schemeClr val="tx1"/>
                </a:solidFill>
                <a:effectLst/>
                <a:latin typeface="+mn-lt"/>
              </a:rPr>
              <a:t>Numbers 13:30</a:t>
            </a:r>
          </a:p>
          <a:p>
            <a:pPr>
              <a:lnSpc>
                <a:spcPct val="100000"/>
              </a:lnSpc>
              <a:buNone/>
            </a:pPr>
            <a:r>
              <a:rPr lang="en-US" sz="3200" b="0" i="1" dirty="0">
                <a:solidFill>
                  <a:schemeClr val="tx1"/>
                </a:solidFill>
                <a:effectLst/>
                <a:latin typeface="+mn-lt"/>
              </a:rPr>
              <a:t>	And </a:t>
            </a:r>
            <a:r>
              <a:rPr lang="en-US" sz="3200" b="0" i="1" u="sng" dirty="0">
                <a:solidFill>
                  <a:schemeClr val="tx1"/>
                </a:solidFill>
                <a:effectLst/>
                <a:latin typeface="+mn-lt"/>
              </a:rPr>
              <a:t>Caleb</a:t>
            </a:r>
            <a:r>
              <a:rPr lang="en-US" sz="3200" b="0" i="1" dirty="0">
                <a:solidFill>
                  <a:schemeClr val="tx1"/>
                </a:solidFill>
                <a:effectLst/>
                <a:latin typeface="+mn-lt"/>
              </a:rPr>
              <a:t> stilled the people before Moses, and said, Let us go up at once, and possess it; for we are well able to overcome it.</a:t>
            </a:r>
          </a:p>
          <a:p>
            <a:pPr>
              <a:lnSpc>
                <a:spcPct val="100000"/>
              </a:lnSpc>
              <a:buNone/>
            </a:pPr>
            <a:r>
              <a:rPr lang="en-US" sz="4000" b="1" dirty="0">
                <a:solidFill>
                  <a:schemeClr val="tx1"/>
                </a:solidFill>
                <a:effectLst/>
                <a:latin typeface="+mn-lt"/>
              </a:rPr>
              <a:t>Numbers 14:6–9</a:t>
            </a:r>
          </a:p>
          <a:p>
            <a:pPr>
              <a:lnSpc>
                <a:spcPct val="100000"/>
              </a:lnSpc>
              <a:buNone/>
            </a:pPr>
            <a:r>
              <a:rPr lang="en-US" sz="3200" i="1" dirty="0"/>
              <a:t>	</a:t>
            </a:r>
            <a:r>
              <a:rPr lang="en-US" sz="3200" b="0" i="1" dirty="0">
                <a:solidFill>
                  <a:schemeClr val="tx1"/>
                </a:solidFill>
                <a:effectLst/>
                <a:latin typeface="+mn-lt"/>
              </a:rPr>
              <a:t>And </a:t>
            </a:r>
            <a:r>
              <a:rPr lang="en-US" sz="3200" b="0" i="1" u="sng" dirty="0">
                <a:solidFill>
                  <a:schemeClr val="tx1"/>
                </a:solidFill>
                <a:effectLst/>
                <a:latin typeface="+mn-lt"/>
              </a:rPr>
              <a:t>Joshua</a:t>
            </a:r>
            <a:r>
              <a:rPr lang="en-US" sz="3200" b="0" i="1" dirty="0">
                <a:solidFill>
                  <a:schemeClr val="tx1"/>
                </a:solidFill>
                <a:effectLst/>
                <a:latin typeface="+mn-lt"/>
              </a:rPr>
              <a:t> the son of Nun, and </a:t>
            </a:r>
            <a:r>
              <a:rPr lang="en-US" sz="3200" b="0" i="1" u="sng" dirty="0">
                <a:solidFill>
                  <a:schemeClr val="tx1"/>
                </a:solidFill>
                <a:effectLst/>
                <a:latin typeface="+mn-lt"/>
              </a:rPr>
              <a:t>Caleb</a:t>
            </a:r>
            <a:r>
              <a:rPr lang="en-US" sz="3200" b="0" i="1" dirty="0">
                <a:solidFill>
                  <a:schemeClr val="tx1"/>
                </a:solidFill>
                <a:effectLst/>
                <a:latin typeface="+mn-lt"/>
              </a:rPr>
              <a:t> the son of Jephunneh, which were of them that searched the land, rent their clothes: And they </a:t>
            </a:r>
            <a:r>
              <a:rPr lang="en-US" sz="3200" b="0" i="1" dirty="0" err="1">
                <a:solidFill>
                  <a:schemeClr val="tx1"/>
                </a:solidFill>
                <a:effectLst/>
                <a:latin typeface="+mn-lt"/>
              </a:rPr>
              <a:t>spake</a:t>
            </a:r>
            <a:r>
              <a:rPr lang="en-US" sz="3200" b="0" i="1" dirty="0">
                <a:solidFill>
                  <a:schemeClr val="tx1"/>
                </a:solidFill>
                <a:effectLst/>
                <a:latin typeface="+mn-lt"/>
              </a:rPr>
              <a:t> unto all the company of the children of Israel, saying, The land, which we passed through to search it, is an exceeding good land. If the LORD delight in us, then he will bring us into this land, and give it us; a land which </a:t>
            </a:r>
            <a:r>
              <a:rPr lang="en-US" sz="3200" b="0" i="1" dirty="0" err="1">
                <a:solidFill>
                  <a:schemeClr val="tx1"/>
                </a:solidFill>
                <a:effectLst/>
                <a:latin typeface="+mn-lt"/>
              </a:rPr>
              <a:t>floweth</a:t>
            </a:r>
            <a:r>
              <a:rPr lang="en-US" sz="3200" b="0" i="1" dirty="0">
                <a:solidFill>
                  <a:schemeClr val="tx1"/>
                </a:solidFill>
                <a:effectLst/>
                <a:latin typeface="+mn-lt"/>
              </a:rPr>
              <a:t> with milk and honey. Only rebel not ye against the LORD, neither fear ye the people of the land; for they are bread for us: their </a:t>
            </a:r>
            <a:r>
              <a:rPr lang="en-US" sz="3200" b="0" i="1" dirty="0" err="1">
                <a:solidFill>
                  <a:schemeClr val="tx1"/>
                </a:solidFill>
                <a:effectLst/>
                <a:latin typeface="+mn-lt"/>
              </a:rPr>
              <a:t>defence</a:t>
            </a:r>
            <a:r>
              <a:rPr lang="en-US" sz="3200" b="0" i="1" dirty="0">
                <a:solidFill>
                  <a:schemeClr val="tx1"/>
                </a:solidFill>
                <a:effectLst/>
                <a:latin typeface="+mn-lt"/>
              </a:rPr>
              <a:t> is departed from them, and the LORD is with us: fear them not.</a:t>
            </a:r>
            <a:endParaRPr lang="en-US" sz="2400" b="0" i="1" dirty="0">
              <a:solidFill>
                <a:srgbClr val="303030"/>
              </a:solidFill>
              <a:effectLst/>
              <a:latin typeface="Google Sans Code"/>
            </a:endParaRPr>
          </a:p>
        </p:txBody>
      </p:sp>
    </p:spTree>
    <p:extLst>
      <p:ext uri="{BB962C8B-B14F-4D97-AF65-F5344CB8AC3E}">
        <p14:creationId xmlns:p14="http://schemas.microsoft.com/office/powerpoint/2010/main" val="3600128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335BD5-6658-9366-9D4C-760483DC15FD}"/>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F0BAD11E-1BCE-20A9-FF32-12105424D50D}"/>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36C8F210-830D-CE46-67E1-A10A2DA3C62D}"/>
              </a:ext>
            </a:extLst>
          </p:cNvPr>
          <p:cNvSpPr>
            <a:spLocks noGrp="1"/>
          </p:cNvSpPr>
          <p:nvPr>
            <p:ph type="sldNum" sz="quarter" idx="12"/>
          </p:nvPr>
        </p:nvSpPr>
        <p:spPr/>
        <p:txBody>
          <a:bodyPr/>
          <a:lstStyle/>
          <a:p>
            <a:fld id="{4FAB73BC-B049-4115-A692-8D63A059BFB8}" type="slidenum">
              <a:rPr lang="en-US" smtClean="0"/>
              <a:t>31</a:t>
            </a:fld>
            <a:endParaRPr lang="en-US" dirty="0"/>
          </a:p>
        </p:txBody>
      </p:sp>
      <p:sp>
        <p:nvSpPr>
          <p:cNvPr id="6" name="TextBox 5">
            <a:extLst>
              <a:ext uri="{FF2B5EF4-FFF2-40B4-BE49-F238E27FC236}">
                <a16:creationId xmlns:a16="http://schemas.microsoft.com/office/drawing/2014/main" id="{CFD36625-52CF-8A4F-797F-2FBF4A4AC30C}"/>
              </a:ext>
            </a:extLst>
          </p:cNvPr>
          <p:cNvSpPr txBox="1"/>
          <p:nvPr/>
        </p:nvSpPr>
        <p:spPr>
          <a:xfrm>
            <a:off x="269309" y="156576"/>
            <a:ext cx="11681899" cy="5755422"/>
          </a:xfrm>
          <a:prstGeom prst="rect">
            <a:avLst/>
          </a:prstGeom>
          <a:noFill/>
        </p:spPr>
        <p:txBody>
          <a:bodyPr wrap="square">
            <a:spAutoFit/>
          </a:bodyPr>
          <a:lstStyle/>
          <a:p>
            <a:r>
              <a:rPr lang="en-US" sz="4400" b="1" i="0" dirty="0">
                <a:solidFill>
                  <a:schemeClr val="tx1"/>
                </a:solidFill>
                <a:effectLst/>
                <a:latin typeface="+mn-lt"/>
              </a:rPr>
              <a:t>A Total Separation From Unbelief </a:t>
            </a:r>
            <a:r>
              <a:rPr lang="en-US" sz="3600" b="0" dirty="0">
                <a:solidFill>
                  <a:schemeClr val="tx1"/>
                </a:solidFill>
                <a:effectLst/>
                <a:latin typeface="+mn-lt"/>
              </a:rPr>
              <a:t>	</a:t>
            </a:r>
          </a:p>
          <a:p>
            <a:r>
              <a:rPr lang="en-US" sz="3600" dirty="0"/>
              <a:t>	</a:t>
            </a:r>
            <a:r>
              <a:rPr lang="en-US" sz="3600" b="0" dirty="0">
                <a:solidFill>
                  <a:schemeClr val="tx1"/>
                </a:solidFill>
                <a:effectLst/>
                <a:latin typeface="+mn-lt"/>
              </a:rPr>
              <a:t>When they come to the borderland, Kadesh-</a:t>
            </a:r>
            <a:r>
              <a:rPr lang="en-US" sz="3600" b="0" dirty="0" err="1">
                <a:solidFill>
                  <a:schemeClr val="tx1"/>
                </a:solidFill>
                <a:effectLst/>
                <a:latin typeface="+mn-lt"/>
              </a:rPr>
              <a:t>barnea</a:t>
            </a:r>
            <a:r>
              <a:rPr lang="en-US" sz="3600" b="0" dirty="0">
                <a:solidFill>
                  <a:schemeClr val="tx1"/>
                </a:solidFill>
                <a:effectLst/>
                <a:latin typeface="+mn-lt"/>
              </a:rPr>
              <a:t>, the great mistake they made... When they got to the land and looked over into the promised land, they said, </a:t>
            </a:r>
            <a:r>
              <a:rPr lang="en-US" sz="3600" b="0" i="1" dirty="0">
                <a:solidFill>
                  <a:schemeClr val="tx1"/>
                </a:solidFill>
                <a:effectLst/>
                <a:latin typeface="+mn-lt"/>
              </a:rPr>
              <a:t>'We can't take it.’</a:t>
            </a:r>
            <a:r>
              <a:rPr lang="en-US" sz="3600" i="1" dirty="0"/>
              <a:t> </a:t>
            </a:r>
            <a:r>
              <a:rPr lang="en-US" sz="3600" b="0" dirty="0">
                <a:solidFill>
                  <a:schemeClr val="tx1"/>
                </a:solidFill>
                <a:effectLst/>
                <a:latin typeface="+mn-lt"/>
              </a:rPr>
              <a:t>They looked at the circumstances, the prestige they would lose. But Joshua and Caleb… </a:t>
            </a:r>
            <a:r>
              <a:rPr lang="en-US" sz="3600" b="0" u="sng" dirty="0">
                <a:solidFill>
                  <a:schemeClr val="tx1"/>
                </a:solidFill>
                <a:effectLst/>
                <a:latin typeface="+mn-lt"/>
              </a:rPr>
              <a:t>went back to the Word</a:t>
            </a:r>
            <a:r>
              <a:rPr lang="en-US" sz="3600" b="0" dirty="0">
                <a:solidFill>
                  <a:schemeClr val="tx1"/>
                </a:solidFill>
                <a:effectLst/>
                <a:latin typeface="+mn-lt"/>
              </a:rPr>
              <a:t>, </a:t>
            </a:r>
            <a:r>
              <a:rPr lang="en-US" sz="3600" b="0" i="1" dirty="0">
                <a:solidFill>
                  <a:schemeClr val="tx1"/>
                </a:solidFill>
                <a:effectLst/>
                <a:latin typeface="+mn-lt"/>
              </a:rPr>
              <a:t>'I give you this land. It's a good land flowing with milk and honey.' </a:t>
            </a:r>
            <a:r>
              <a:rPr lang="en-US" sz="3600" b="0" dirty="0">
                <a:solidFill>
                  <a:schemeClr val="tx1"/>
                </a:solidFill>
                <a:effectLst/>
                <a:latin typeface="+mn-lt"/>
              </a:rPr>
              <a:t>They didn't count what they looked like</a:t>
            </a:r>
            <a:r>
              <a:rPr lang="en-US" sz="3600" dirty="0"/>
              <a:t>..</a:t>
            </a:r>
            <a:r>
              <a:rPr lang="en-US" sz="3600" b="0" dirty="0">
                <a:solidFill>
                  <a:schemeClr val="tx1"/>
                </a:solidFill>
                <a:effectLst/>
                <a:latin typeface="+mn-lt"/>
              </a:rPr>
              <a:t>. </a:t>
            </a:r>
          </a:p>
          <a:p>
            <a:r>
              <a:rPr lang="en-US" sz="3600" dirty="0"/>
              <a:t>	</a:t>
            </a:r>
            <a:r>
              <a:rPr lang="en-US" sz="3600" b="0" dirty="0">
                <a:solidFill>
                  <a:schemeClr val="tx1"/>
                </a:solidFill>
                <a:effectLst/>
                <a:latin typeface="+mn-lt"/>
              </a:rPr>
              <a:t>God's Word said, </a:t>
            </a:r>
            <a:r>
              <a:rPr lang="en-US" sz="3600" b="0" i="1" dirty="0">
                <a:solidFill>
                  <a:schemeClr val="tx1"/>
                </a:solidFill>
                <a:effectLst/>
                <a:latin typeface="+mn-lt"/>
              </a:rPr>
              <a:t>'I give it to you. Go get it</a:t>
            </a:r>
            <a:r>
              <a:rPr lang="en-US" sz="3600" b="0" dirty="0">
                <a:solidFill>
                  <a:schemeClr val="tx1"/>
                </a:solidFill>
                <a:effectLst/>
                <a:latin typeface="+mn-lt"/>
              </a:rPr>
              <a:t>.' And they were the only ones that went in. 											</a:t>
            </a:r>
            <a:r>
              <a:rPr lang="en-US" sz="2800" dirty="0"/>
              <a:t>64-0121</a:t>
            </a:r>
          </a:p>
        </p:txBody>
      </p:sp>
    </p:spTree>
    <p:extLst>
      <p:ext uri="{BB962C8B-B14F-4D97-AF65-F5344CB8AC3E}">
        <p14:creationId xmlns:p14="http://schemas.microsoft.com/office/powerpoint/2010/main" val="3432033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4" name="Oval 1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7" name="Abram journey toward the promised land" descr="AI-generated artistic interpretation of Abram and his household traveling toward a sunlit land."/>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20" y="10"/>
            <a:ext cx="12191980" cy="6857989"/>
          </a:xfrm>
          <a:prstGeom prst="rect">
            <a:avLst/>
          </a:prstGeom>
        </p:spPr>
      </p:pic>
      <p:sp>
        <p:nvSpPr>
          <p:cNvPr id="16" name="Rectangle 15">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6">
              <a:alphaModFix amt="30000"/>
              <a:duotone>
                <a:prstClr val="black"/>
                <a:schemeClr val="accent1">
                  <a:tint val="45000"/>
                  <a:satMod val="400000"/>
                </a:schemeClr>
              </a:duotone>
              <a:extLst>
                <a:ext uri="{BEBA8EAE-BF5A-486C-A8C5-ECC9F3942E4B}">
                  <a14:imgProps xmlns:a14="http://schemas.microsoft.com/office/drawing/2010/main">
                    <a14:imgLayer r:embed="rId7">
                      <a14:imgEffect>
                        <a14:sharpenSoften amount="61000"/>
                      </a14:imgEffect>
                      <a14:imgEffect>
                        <a14:brightnessContrast bright="-25000" contrast="20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99223D-63A6-C2F3-85D4-A31C99BC3B2A}"/>
              </a:ext>
            </a:extLst>
          </p:cNvPr>
          <p:cNvSpPr txBox="1"/>
          <p:nvPr/>
        </p:nvSpPr>
        <p:spPr>
          <a:xfrm>
            <a:off x="333075" y="4533206"/>
            <a:ext cx="11618133" cy="4050792"/>
          </a:xfrm>
          <a:prstGeom prst="rect">
            <a:avLst/>
          </a:prstGeom>
        </p:spPr>
        <p:txBody>
          <a:bodyPr vert="horz" lIns="91440" tIns="45720" rIns="91440" bIns="45720" rtlCol="0">
            <a:normAutofit/>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2400" b="1" dirty="0"/>
              <a:t>Genesis 12:1-3</a:t>
            </a:r>
            <a:endParaRPr lang="en-US" sz="2400" b="1" i="1" dirty="0"/>
          </a:p>
          <a:p>
            <a:pPr indent="-182880" defTabSz="914400">
              <a:lnSpc>
                <a:spcPct val="90000"/>
              </a:lnSpc>
              <a:spcAft>
                <a:spcPts val="600"/>
              </a:spcAft>
              <a:buClr>
                <a:schemeClr val="accent1">
                  <a:lumMod val="75000"/>
                </a:schemeClr>
              </a:buClr>
              <a:buSzPct val="85000"/>
              <a:buFont typeface="Wingdings" pitchFamily="2" charset="2"/>
              <a:buChar char="§"/>
            </a:pPr>
            <a:r>
              <a:rPr lang="en-US" sz="2400" b="1" i="1" dirty="0"/>
              <a:t> 	12 Now the Lord had said unto Abram, Get thee out of thy country, and from thy kindred, and from thy father's house, unto a land that I will shew thee: 2 And I will make of thee a great nation, and I will bless thee, and make thy name great; and thou shalt be a blessing: 3 And I will bless them that bless thee, and curse him that </a:t>
            </a:r>
            <a:r>
              <a:rPr lang="en-US" sz="2400" b="1" i="1" dirty="0" err="1"/>
              <a:t>curseth</a:t>
            </a:r>
            <a:r>
              <a:rPr lang="en-US" sz="2400" b="1" i="1" dirty="0"/>
              <a:t> thee: and in thee shall all families of the earth be blessed.</a:t>
            </a:r>
          </a:p>
        </p:txBody>
      </p:sp>
      <p:sp>
        <p:nvSpPr>
          <p:cNvPr id="3" name="Footer Placeholder 2">
            <a:extLst>
              <a:ext uri="{FF2B5EF4-FFF2-40B4-BE49-F238E27FC236}">
                <a16:creationId xmlns:a16="http://schemas.microsoft.com/office/drawing/2014/main" id="{76EE98C4-CAED-49AC-4610-D993239FD845}"/>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a:spcAft>
                <a:spcPts val="600"/>
              </a:spcAft>
            </a:pPr>
            <a:r>
              <a:rPr lang="en-US" sz="1100" kern="1200">
                <a:solidFill>
                  <a:srgbClr val="FFFFFF"/>
                </a:solidFill>
                <a:latin typeface="+mn-lt"/>
                <a:ea typeface="+mn-ea"/>
                <a:cs typeface="+mn-cs"/>
              </a:rPr>
              <a:t>The Ascending Order 2</a:t>
            </a:r>
          </a:p>
        </p:txBody>
      </p:sp>
      <p:sp>
        <p:nvSpPr>
          <p:cNvPr id="2" name="Date Placeholder 1">
            <a:extLst>
              <a:ext uri="{FF2B5EF4-FFF2-40B4-BE49-F238E27FC236}">
                <a16:creationId xmlns:a16="http://schemas.microsoft.com/office/drawing/2014/main" id="{195CFBA8-24F6-128F-EB2C-4848DC8FE687}"/>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a:spcAft>
                <a:spcPts val="600"/>
              </a:spcAft>
            </a:pPr>
            <a:r>
              <a:rPr lang="en-US" sz="1100">
                <a:solidFill>
                  <a:srgbClr val="FFFFFF"/>
                </a:solidFill>
                <a:latin typeface="+mn-lt"/>
              </a:rPr>
              <a:t>10-18_2026</a:t>
            </a:r>
          </a:p>
        </p:txBody>
      </p:sp>
      <p:grpSp>
        <p:nvGrpSpPr>
          <p:cNvPr id="20" name="Group 19">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1" name="Oval 20">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1EBAE230-C35C-41DC-CF73-08780FCE8C7E}"/>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a:spcAft>
                <a:spcPts val="600"/>
              </a:spcAft>
            </a:pPr>
            <a:fld id="{4FAB73BC-B049-4115-A692-8D63A059BFB8}" type="slidenum">
              <a:rPr lang="en-US" sz="1400" smtClean="0">
                <a:latin typeface="+mj-lt"/>
              </a:rPr>
              <a:pPr>
                <a:spcAft>
                  <a:spcPts val="600"/>
                </a:spcAft>
              </a:pPr>
              <a:t>32</a:t>
            </a:fld>
            <a:endParaRPr lang="en-US" sz="1400">
              <a:latin typeface="+mj-lt"/>
            </a:endParaRPr>
          </a:p>
        </p:txBody>
      </p:sp>
    </p:spTree>
    <p:extLst>
      <p:ext uri="{BB962C8B-B14F-4D97-AF65-F5344CB8AC3E}">
        <p14:creationId xmlns:p14="http://schemas.microsoft.com/office/powerpoint/2010/main" val="384495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30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3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E00F23-B181-D99A-8FD8-3DDCB0E3D870}"/>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E9BA36A9-B23F-8C3B-97DB-DA6846864303}"/>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75732C9B-7DA4-4D1F-C6DD-0E4097C40B08}"/>
              </a:ext>
            </a:extLst>
          </p:cNvPr>
          <p:cNvSpPr>
            <a:spLocks noGrp="1"/>
          </p:cNvSpPr>
          <p:nvPr>
            <p:ph type="sldNum" sz="quarter" idx="12"/>
          </p:nvPr>
        </p:nvSpPr>
        <p:spPr/>
        <p:txBody>
          <a:bodyPr/>
          <a:lstStyle/>
          <a:p>
            <a:fld id="{4FAB73BC-B049-4115-A692-8D63A059BFB8}" type="slidenum">
              <a:rPr lang="en-US" smtClean="0"/>
              <a:t>33</a:t>
            </a:fld>
            <a:endParaRPr lang="en-US" dirty="0"/>
          </a:p>
        </p:txBody>
      </p:sp>
      <p:sp>
        <p:nvSpPr>
          <p:cNvPr id="6" name="TextBox 5">
            <a:extLst>
              <a:ext uri="{FF2B5EF4-FFF2-40B4-BE49-F238E27FC236}">
                <a16:creationId xmlns:a16="http://schemas.microsoft.com/office/drawing/2014/main" id="{59707EF2-24F8-DE0D-EE97-FF61C731E6B0}"/>
              </a:ext>
            </a:extLst>
          </p:cNvPr>
          <p:cNvSpPr txBox="1"/>
          <p:nvPr/>
        </p:nvSpPr>
        <p:spPr>
          <a:xfrm>
            <a:off x="237994" y="169101"/>
            <a:ext cx="11713213" cy="6894195"/>
          </a:xfrm>
          <a:prstGeom prst="rect">
            <a:avLst/>
          </a:prstGeom>
          <a:noFill/>
        </p:spPr>
        <p:txBody>
          <a:bodyPr wrap="square">
            <a:spAutoFit/>
          </a:bodyPr>
          <a:lstStyle/>
          <a:p>
            <a:r>
              <a:rPr lang="en-US" sz="4000" b="1" u="sng" dirty="0"/>
              <a:t>*Transition Between Numbers 14 &amp; 15</a:t>
            </a:r>
          </a:p>
          <a:p>
            <a:r>
              <a:rPr lang="en-US" sz="3600" b="1" dirty="0"/>
              <a:t>NUMBERS 14:40-42</a:t>
            </a:r>
          </a:p>
          <a:p>
            <a:r>
              <a:rPr lang="en-US" sz="3200" i="1" dirty="0"/>
              <a:t>	And they rose up early in the morning, and gat them up into the top of the mountain, saying, Lo, we be here, and will go up unto the place which the LORD hath promised: for we have sinned. 41 And Moses said, Wherefore now do ye transgress the commandment of the LORD? but it shall not prosper. 42 Go not up, for the LORD is not among you; that ye be not smitten before your enemies.</a:t>
            </a:r>
            <a:endParaRPr lang="en-US" sz="1200" i="1" dirty="0"/>
          </a:p>
          <a:p>
            <a:endParaRPr lang="en-US" sz="1200" i="1" dirty="0"/>
          </a:p>
          <a:p>
            <a:r>
              <a:rPr lang="en-US" sz="3600" b="1" dirty="0"/>
              <a:t>NUMBERS 15:1</a:t>
            </a:r>
          </a:p>
          <a:p>
            <a:r>
              <a:rPr lang="en-US" sz="3200" i="1" dirty="0"/>
              <a:t>	And the LORD </a:t>
            </a:r>
            <a:r>
              <a:rPr lang="en-US" sz="3200" i="1" dirty="0" err="1"/>
              <a:t>spake</a:t>
            </a:r>
            <a:r>
              <a:rPr lang="en-US" sz="3200" i="1" dirty="0"/>
              <a:t> unto Moses, saying, 2 Speak unto the children of Israel, and say unto them, When ye be come into the land of your habitations, which I give unto you…</a:t>
            </a:r>
          </a:p>
          <a:p>
            <a:endParaRPr lang="en-US" sz="2800" i="1" dirty="0"/>
          </a:p>
        </p:txBody>
      </p:sp>
    </p:spTree>
    <p:extLst>
      <p:ext uri="{BB962C8B-B14F-4D97-AF65-F5344CB8AC3E}">
        <p14:creationId xmlns:p14="http://schemas.microsoft.com/office/powerpoint/2010/main" val="1448839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7FA62E-0904-8B74-84BA-BBC83FDDD0CD}"/>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1280646F-EB00-1783-AF3E-2DAE35546F38}"/>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6E95708E-1C0C-46AF-E107-89CFC44F2A6C}"/>
              </a:ext>
            </a:extLst>
          </p:cNvPr>
          <p:cNvSpPr>
            <a:spLocks noGrp="1"/>
          </p:cNvSpPr>
          <p:nvPr>
            <p:ph type="sldNum" sz="quarter" idx="12"/>
          </p:nvPr>
        </p:nvSpPr>
        <p:spPr/>
        <p:txBody>
          <a:bodyPr/>
          <a:lstStyle/>
          <a:p>
            <a:fld id="{4FAB73BC-B049-4115-A692-8D63A059BFB8}" type="slidenum">
              <a:rPr lang="en-US" smtClean="0"/>
              <a:t>34</a:t>
            </a:fld>
            <a:endParaRPr lang="en-US" dirty="0"/>
          </a:p>
        </p:txBody>
      </p:sp>
      <p:sp>
        <p:nvSpPr>
          <p:cNvPr id="6" name="TextBox 5">
            <a:extLst>
              <a:ext uri="{FF2B5EF4-FFF2-40B4-BE49-F238E27FC236}">
                <a16:creationId xmlns:a16="http://schemas.microsoft.com/office/drawing/2014/main" id="{51D34A84-CBF1-099B-0969-017CF22AC56F}"/>
              </a:ext>
            </a:extLst>
          </p:cNvPr>
          <p:cNvSpPr txBox="1"/>
          <p:nvPr/>
        </p:nvSpPr>
        <p:spPr>
          <a:xfrm>
            <a:off x="313151" y="220089"/>
            <a:ext cx="11638057" cy="4524315"/>
          </a:xfrm>
          <a:prstGeom prst="rect">
            <a:avLst/>
          </a:prstGeom>
          <a:noFill/>
        </p:spPr>
        <p:txBody>
          <a:bodyPr wrap="square">
            <a:spAutoFit/>
          </a:bodyPr>
          <a:lstStyle/>
          <a:p>
            <a:pPr>
              <a:lnSpc>
                <a:spcPct val="100000"/>
              </a:lnSpc>
              <a:buNone/>
            </a:pPr>
            <a:r>
              <a:rPr lang="en-US" sz="4800" b="1" dirty="0">
                <a:solidFill>
                  <a:schemeClr val="tx1"/>
                </a:solidFill>
                <a:effectLst/>
                <a:latin typeface="+mn-lt"/>
              </a:rPr>
              <a:t>Numbers 14:22–23</a:t>
            </a:r>
          </a:p>
          <a:p>
            <a:pPr>
              <a:lnSpc>
                <a:spcPct val="100000"/>
              </a:lnSpc>
              <a:buNone/>
            </a:pPr>
            <a:r>
              <a:rPr lang="en-US" sz="4000" i="1" dirty="0"/>
              <a:t>	</a:t>
            </a:r>
            <a:r>
              <a:rPr lang="en-US" sz="4000" b="0" i="1" dirty="0">
                <a:solidFill>
                  <a:schemeClr val="tx1"/>
                </a:solidFill>
                <a:effectLst/>
                <a:latin typeface="+mn-lt"/>
              </a:rPr>
              <a:t>Because all those men which have seen my glory, and my miracles, which I did in Egypt and in the wilderness, and have tempted me now these ten times, and have not hearkened to my voice; </a:t>
            </a:r>
            <a:r>
              <a:rPr lang="en-US" sz="4000" b="0" i="1" u="sng" dirty="0">
                <a:solidFill>
                  <a:schemeClr val="tx1"/>
                </a:solidFill>
                <a:effectLst/>
                <a:latin typeface="+mn-lt"/>
              </a:rPr>
              <a:t>Surely they shall not see the land which I </a:t>
            </a:r>
            <a:r>
              <a:rPr lang="en-US" sz="4000" b="0" i="1" u="sng" dirty="0" err="1">
                <a:solidFill>
                  <a:schemeClr val="tx1"/>
                </a:solidFill>
                <a:effectLst/>
                <a:latin typeface="+mn-lt"/>
              </a:rPr>
              <a:t>sware</a:t>
            </a:r>
            <a:r>
              <a:rPr lang="en-US" sz="4000" b="0" i="1" u="sng" dirty="0">
                <a:solidFill>
                  <a:schemeClr val="tx1"/>
                </a:solidFill>
                <a:effectLst/>
                <a:latin typeface="+mn-lt"/>
              </a:rPr>
              <a:t> unto their fathers, neither shall any of them that provoked me see it</a:t>
            </a:r>
            <a:r>
              <a:rPr lang="en-US" sz="4000" b="0" i="1" dirty="0">
                <a:solidFill>
                  <a:schemeClr val="tx1"/>
                </a:solidFill>
                <a:effectLst/>
                <a:latin typeface="+mn-lt"/>
              </a:rPr>
              <a:t>:</a:t>
            </a:r>
            <a:endParaRPr lang="en-US" sz="3200" b="0" i="1" dirty="0">
              <a:solidFill>
                <a:srgbClr val="303030"/>
              </a:solidFill>
              <a:effectLst/>
              <a:latin typeface="Google Sans Code"/>
            </a:endParaRPr>
          </a:p>
        </p:txBody>
      </p:sp>
    </p:spTree>
    <p:extLst>
      <p:ext uri="{BB962C8B-B14F-4D97-AF65-F5344CB8AC3E}">
        <p14:creationId xmlns:p14="http://schemas.microsoft.com/office/powerpoint/2010/main" val="2842403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121149-EA98-EA74-14D3-FBDF9396795C}"/>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83072B23-86CD-2BBC-13F6-64118A25E120}"/>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1851FF3E-EBF2-52CF-7581-CE996B4DA445}"/>
              </a:ext>
            </a:extLst>
          </p:cNvPr>
          <p:cNvSpPr>
            <a:spLocks noGrp="1"/>
          </p:cNvSpPr>
          <p:nvPr>
            <p:ph type="sldNum" sz="quarter" idx="12"/>
          </p:nvPr>
        </p:nvSpPr>
        <p:spPr/>
        <p:txBody>
          <a:bodyPr/>
          <a:lstStyle/>
          <a:p>
            <a:fld id="{4FAB73BC-B049-4115-A692-8D63A059BFB8}" type="slidenum">
              <a:rPr lang="en-US" smtClean="0"/>
              <a:t>35</a:t>
            </a:fld>
            <a:endParaRPr lang="en-US" dirty="0"/>
          </a:p>
        </p:txBody>
      </p:sp>
      <p:sp>
        <p:nvSpPr>
          <p:cNvPr id="6" name="TextBox 5">
            <a:extLst>
              <a:ext uri="{FF2B5EF4-FFF2-40B4-BE49-F238E27FC236}">
                <a16:creationId xmlns:a16="http://schemas.microsoft.com/office/drawing/2014/main" id="{F573F865-BF1A-4528-21BB-A2609D50E7B5}"/>
              </a:ext>
            </a:extLst>
          </p:cNvPr>
          <p:cNvSpPr txBox="1"/>
          <p:nvPr/>
        </p:nvSpPr>
        <p:spPr>
          <a:xfrm>
            <a:off x="169101" y="175364"/>
            <a:ext cx="11887200" cy="5909310"/>
          </a:xfrm>
          <a:prstGeom prst="rect">
            <a:avLst/>
          </a:prstGeom>
          <a:noFill/>
        </p:spPr>
        <p:txBody>
          <a:bodyPr wrap="square">
            <a:spAutoFit/>
          </a:bodyPr>
          <a:lstStyle/>
          <a:p>
            <a:r>
              <a:rPr lang="en-US" sz="4400" b="1" dirty="0"/>
              <a:t>CHURCH.AGE.BOOK</a:t>
            </a:r>
            <a:r>
              <a:rPr lang="en-US" sz="2800" dirty="0"/>
              <a:t>	(Pg. 279) </a:t>
            </a:r>
          </a:p>
          <a:p>
            <a:r>
              <a:rPr lang="en-US" sz="2800" dirty="0"/>
              <a:t>1. </a:t>
            </a:r>
            <a:r>
              <a:rPr lang="en-US" sz="3200" dirty="0"/>
              <a:t>It was God's purpose to bring forth a people like unto Himself that would be a </a:t>
            </a:r>
            <a:r>
              <a:rPr lang="en-US" sz="3200" b="1" u="sng" dirty="0"/>
              <a:t>Word Bride</a:t>
            </a:r>
            <a:r>
              <a:rPr lang="en-US" sz="3200" dirty="0"/>
              <a:t>. She was chosen before the foundation of the world IN HIM. She was redeemed by His blood and can NEVER come into condemnation.</a:t>
            </a:r>
            <a:endParaRPr lang="en-US" sz="1400" dirty="0"/>
          </a:p>
          <a:p>
            <a:pPr marL="342900" indent="-342900">
              <a:buAutoNum type="arabicPeriod"/>
            </a:pPr>
            <a:endParaRPr lang="en-US" sz="1400" dirty="0"/>
          </a:p>
          <a:p>
            <a:r>
              <a:rPr lang="en-US" sz="3200" dirty="0"/>
              <a:t>2. Secondly, another class. Their names are also in the Book of Life and they will come up in the second resurrection. (Foolish virgins and the righteous  of Matt. 25). [They] do not worship the beast or become involved in the antichrist system but die for their faith (not in the Bride, not having been born again.) Come up in the 2nd resurrection and go into eternal life. </a:t>
            </a:r>
          </a:p>
        </p:txBody>
      </p:sp>
    </p:spTree>
    <p:extLst>
      <p:ext uri="{BB962C8B-B14F-4D97-AF65-F5344CB8AC3E}">
        <p14:creationId xmlns:p14="http://schemas.microsoft.com/office/powerpoint/2010/main" val="413878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BB47B-40A0-D3E6-EBEB-918C8B250759}"/>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CA39384C-191D-AEBB-778D-0B3B5365FBCD}"/>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8110F86E-23BF-D736-E01A-8023608C8F40}"/>
              </a:ext>
            </a:extLst>
          </p:cNvPr>
          <p:cNvSpPr>
            <a:spLocks noGrp="1"/>
          </p:cNvSpPr>
          <p:nvPr>
            <p:ph type="sldNum" sz="quarter" idx="12"/>
          </p:nvPr>
        </p:nvSpPr>
        <p:spPr/>
        <p:txBody>
          <a:bodyPr/>
          <a:lstStyle/>
          <a:p>
            <a:fld id="{4FAB73BC-B049-4115-A692-8D63A059BFB8}" type="slidenum">
              <a:rPr lang="en-US" smtClean="0"/>
              <a:t>36</a:t>
            </a:fld>
            <a:endParaRPr lang="en-US" dirty="0"/>
          </a:p>
        </p:txBody>
      </p:sp>
      <p:sp>
        <p:nvSpPr>
          <p:cNvPr id="6" name="TextBox 5">
            <a:extLst>
              <a:ext uri="{FF2B5EF4-FFF2-40B4-BE49-F238E27FC236}">
                <a16:creationId xmlns:a16="http://schemas.microsoft.com/office/drawing/2014/main" id="{FD5DB64A-9D3D-4913-56DD-F39E75A73E3B}"/>
              </a:ext>
            </a:extLst>
          </p:cNvPr>
          <p:cNvSpPr txBox="1"/>
          <p:nvPr/>
        </p:nvSpPr>
        <p:spPr>
          <a:xfrm>
            <a:off x="240791" y="106471"/>
            <a:ext cx="11840561" cy="5324535"/>
          </a:xfrm>
          <a:prstGeom prst="rect">
            <a:avLst/>
          </a:prstGeom>
          <a:noFill/>
        </p:spPr>
        <p:txBody>
          <a:bodyPr wrap="square">
            <a:spAutoFit/>
          </a:bodyPr>
          <a:lstStyle/>
          <a:p>
            <a:r>
              <a:rPr lang="en-US" sz="4000" dirty="0"/>
              <a:t>3. Thirdly, </a:t>
            </a:r>
            <a:r>
              <a:rPr lang="en-US" sz="4000" u="sng" dirty="0"/>
              <a:t>the borderline Christians such as we saw in Israel coming out of Egypt</a:t>
            </a:r>
            <a:r>
              <a:rPr lang="en-US" sz="4000" dirty="0"/>
              <a:t>. These had their names in the Book of Life and their works written in the books. These having failed to obey God and being void of the Spirit… will have their names removed from the Book of Life. (</a:t>
            </a:r>
            <a:r>
              <a:rPr lang="en-US" sz="4000" dirty="0" err="1"/>
              <a:t>Eg.</a:t>
            </a:r>
            <a:r>
              <a:rPr lang="en-US" sz="4000" dirty="0"/>
              <a:t> Judas, Balaam, etc.)</a:t>
            </a:r>
            <a:endParaRPr lang="en-US" sz="2000" dirty="0"/>
          </a:p>
          <a:p>
            <a:r>
              <a:rPr lang="en-US" sz="2000" dirty="0"/>
              <a:t> </a:t>
            </a:r>
          </a:p>
          <a:p>
            <a:r>
              <a:rPr lang="en-US" sz="4000" dirty="0"/>
              <a:t>4. Fourth and finally are the ones whose names have never been or will ever be written on the books.</a:t>
            </a:r>
          </a:p>
        </p:txBody>
      </p:sp>
    </p:spTree>
    <p:extLst>
      <p:ext uri="{BB962C8B-B14F-4D97-AF65-F5344CB8AC3E}">
        <p14:creationId xmlns:p14="http://schemas.microsoft.com/office/powerpoint/2010/main" val="3624778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2599D-32A5-E959-3DC7-ACDE31491804}"/>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7D461B00-B7CA-C02B-467A-1C85FD7C3012}"/>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6218488B-72E6-0E90-539B-2044A8636D4D}"/>
              </a:ext>
            </a:extLst>
          </p:cNvPr>
          <p:cNvSpPr>
            <a:spLocks noGrp="1"/>
          </p:cNvSpPr>
          <p:nvPr>
            <p:ph type="sldNum" sz="quarter" idx="12"/>
          </p:nvPr>
        </p:nvSpPr>
        <p:spPr/>
        <p:txBody>
          <a:bodyPr/>
          <a:lstStyle/>
          <a:p>
            <a:fld id="{4FAB73BC-B049-4115-A692-8D63A059BFB8}" type="slidenum">
              <a:rPr lang="en-US" smtClean="0"/>
              <a:t>37</a:t>
            </a:fld>
            <a:endParaRPr lang="en-US" dirty="0"/>
          </a:p>
        </p:txBody>
      </p:sp>
      <p:sp>
        <p:nvSpPr>
          <p:cNvPr id="6" name="TextBox 5">
            <a:extLst>
              <a:ext uri="{FF2B5EF4-FFF2-40B4-BE49-F238E27FC236}">
                <a16:creationId xmlns:a16="http://schemas.microsoft.com/office/drawing/2014/main" id="{63F48C7F-249C-CF83-5729-A2F854F096B8}"/>
              </a:ext>
            </a:extLst>
          </p:cNvPr>
          <p:cNvSpPr txBox="1"/>
          <p:nvPr/>
        </p:nvSpPr>
        <p:spPr>
          <a:xfrm>
            <a:off x="338203" y="220089"/>
            <a:ext cx="11699309" cy="4524315"/>
          </a:xfrm>
          <a:prstGeom prst="rect">
            <a:avLst/>
          </a:prstGeom>
          <a:noFill/>
        </p:spPr>
        <p:txBody>
          <a:bodyPr wrap="square">
            <a:spAutoFit/>
          </a:bodyPr>
          <a:lstStyle/>
          <a:p>
            <a:r>
              <a:rPr lang="en-US" sz="4800" b="1" dirty="0"/>
              <a:t>ANOINTED.ONES.AT.THE.END.TIME</a:t>
            </a:r>
          </a:p>
          <a:p>
            <a:r>
              <a:rPr lang="en-US" sz="4000" dirty="0"/>
              <a:t>	196 Look at those people who come out under Moses' prophecy, out of that organization, out of everything, under the prophecy, saw the great works and wonders, come up to the borderline of going in.</a:t>
            </a:r>
          </a:p>
          <a:p>
            <a:r>
              <a:rPr lang="en-US" sz="4000" dirty="0"/>
              <a:t>	Lee, there comes your "name on the Book." </a:t>
            </a:r>
          </a:p>
          <a:p>
            <a:pPr algn="r"/>
            <a:r>
              <a:rPr lang="en-US" sz="4000" dirty="0"/>
              <a:t>65-0725</a:t>
            </a:r>
          </a:p>
        </p:txBody>
      </p:sp>
    </p:spTree>
    <p:extLst>
      <p:ext uri="{BB962C8B-B14F-4D97-AF65-F5344CB8AC3E}">
        <p14:creationId xmlns:p14="http://schemas.microsoft.com/office/powerpoint/2010/main" val="2942944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E3C16-332E-00F2-CC02-115797539408}"/>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23DD65D5-664C-4AC1-915E-309786ED71CB}"/>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C158F25E-11B1-37FD-6660-DEE085BEB729}"/>
              </a:ext>
            </a:extLst>
          </p:cNvPr>
          <p:cNvSpPr>
            <a:spLocks noGrp="1"/>
          </p:cNvSpPr>
          <p:nvPr>
            <p:ph type="sldNum" sz="quarter" idx="12"/>
          </p:nvPr>
        </p:nvSpPr>
        <p:spPr/>
        <p:txBody>
          <a:bodyPr/>
          <a:lstStyle/>
          <a:p>
            <a:fld id="{4FAB73BC-B049-4115-A692-8D63A059BFB8}" type="slidenum">
              <a:rPr lang="en-US" smtClean="0"/>
              <a:t>38</a:t>
            </a:fld>
            <a:endParaRPr lang="en-US" dirty="0"/>
          </a:p>
        </p:txBody>
      </p:sp>
      <p:sp>
        <p:nvSpPr>
          <p:cNvPr id="6" name="TextBox 5">
            <a:extLst>
              <a:ext uri="{FF2B5EF4-FFF2-40B4-BE49-F238E27FC236}">
                <a16:creationId xmlns:a16="http://schemas.microsoft.com/office/drawing/2014/main" id="{DDA27911-B145-C94F-4322-F8FD2A59A93B}"/>
              </a:ext>
            </a:extLst>
          </p:cNvPr>
          <p:cNvSpPr txBox="1"/>
          <p:nvPr/>
        </p:nvSpPr>
        <p:spPr>
          <a:xfrm>
            <a:off x="137786" y="100207"/>
            <a:ext cx="11949830" cy="6309420"/>
          </a:xfrm>
          <a:prstGeom prst="rect">
            <a:avLst/>
          </a:prstGeom>
          <a:noFill/>
        </p:spPr>
        <p:txBody>
          <a:bodyPr wrap="square">
            <a:spAutoFit/>
          </a:bodyPr>
          <a:lstStyle/>
          <a:p>
            <a:r>
              <a:rPr lang="en-US" sz="4400" b="1" dirty="0"/>
              <a:t>RECOGNIZING.YOUR.DAY.AND.ITS.MESSAGE</a:t>
            </a:r>
          </a:p>
          <a:p>
            <a:r>
              <a:rPr lang="en-US" sz="3600" dirty="0"/>
              <a:t>	82 I was reading one of the outstanding papers comes here, very fine paper… Herald of His Coming. But they hardly print anything unless it's, "</a:t>
            </a:r>
            <a:r>
              <a:rPr lang="en-US" sz="3600" i="1" dirty="0"/>
              <a:t>Fast, pray! Fast, pray! Sound a trumpet!</a:t>
            </a:r>
            <a:r>
              <a:rPr lang="en-US" sz="3600" dirty="0"/>
              <a:t>"  </a:t>
            </a:r>
          </a:p>
          <a:p>
            <a:r>
              <a:rPr lang="en-US" sz="3600" dirty="0"/>
              <a:t>	83 Why do they do that? They're crying, believing that there will be awakening. They're good people. They have not recognized the awakening of the Bride. Being a Christian, they feel the pull of the hour...  they're looking for it way off in the future, to come, when it's already happened right by you.																				64-0726</a:t>
            </a:r>
          </a:p>
        </p:txBody>
      </p:sp>
    </p:spTree>
    <p:extLst>
      <p:ext uri="{BB962C8B-B14F-4D97-AF65-F5344CB8AC3E}">
        <p14:creationId xmlns:p14="http://schemas.microsoft.com/office/powerpoint/2010/main" val="4240154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5E4E9A-3214-2D19-86B9-B59D3FD3EEDD}"/>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86D2CCE6-7F60-B38D-1A37-9B32D3F1D759}"/>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23E0BB0C-8B6D-D234-121B-A98A9427D397}"/>
              </a:ext>
            </a:extLst>
          </p:cNvPr>
          <p:cNvSpPr>
            <a:spLocks noGrp="1"/>
          </p:cNvSpPr>
          <p:nvPr>
            <p:ph type="sldNum" sz="quarter" idx="12"/>
          </p:nvPr>
        </p:nvSpPr>
        <p:spPr/>
        <p:txBody>
          <a:bodyPr/>
          <a:lstStyle/>
          <a:p>
            <a:fld id="{4FAB73BC-B049-4115-A692-8D63A059BFB8}" type="slidenum">
              <a:rPr lang="en-US" smtClean="0"/>
              <a:t>39</a:t>
            </a:fld>
            <a:endParaRPr lang="en-US" dirty="0"/>
          </a:p>
        </p:txBody>
      </p:sp>
      <p:sp>
        <p:nvSpPr>
          <p:cNvPr id="6" name="TextBox 5">
            <a:extLst>
              <a:ext uri="{FF2B5EF4-FFF2-40B4-BE49-F238E27FC236}">
                <a16:creationId xmlns:a16="http://schemas.microsoft.com/office/drawing/2014/main" id="{11CBDC79-213B-23E6-99D4-7A2CBE36F6C6}"/>
              </a:ext>
            </a:extLst>
          </p:cNvPr>
          <p:cNvSpPr txBox="1"/>
          <p:nvPr/>
        </p:nvSpPr>
        <p:spPr>
          <a:xfrm>
            <a:off x="146698" y="0"/>
            <a:ext cx="11898603" cy="6309420"/>
          </a:xfrm>
          <a:prstGeom prst="rect">
            <a:avLst/>
          </a:prstGeom>
          <a:noFill/>
        </p:spPr>
        <p:txBody>
          <a:bodyPr wrap="square">
            <a:spAutoFit/>
          </a:bodyPr>
          <a:lstStyle/>
          <a:p>
            <a:r>
              <a:rPr lang="en-US" sz="4400" b="1" dirty="0"/>
              <a:t>INVASION.OF.THE.UNITED.STATES</a:t>
            </a:r>
          </a:p>
          <a:p>
            <a:r>
              <a:rPr lang="en-US" sz="3600" dirty="0"/>
              <a:t>	40 [Ahab] was riding on the reputation of other Israelite kings [and he] was kind of a </a:t>
            </a:r>
            <a:r>
              <a:rPr lang="en-US" sz="3600" b="1" u="sng" dirty="0"/>
              <a:t>borderline believer</a:t>
            </a:r>
            <a:r>
              <a:rPr lang="en-US" sz="3600" dirty="0"/>
              <a:t>. I've often referred to him that way, because he was part time on this side of the fence, part of the time on that side of the fence.</a:t>
            </a:r>
          </a:p>
          <a:p>
            <a:r>
              <a:rPr lang="en-US" sz="3600" dirty="0"/>
              <a:t>	A person that professes to be a Christian, and unstable, you don't know what to do about the person. Today they're a Christian; tomorrow you don't know where they're at. In church today, rejoicing, singing, praising God, and tomorrow, out drinking, carousing, running around. Then that type of a person is hard to do anything with. </a:t>
            </a:r>
            <a:r>
              <a:rPr lang="en-US" sz="2400" dirty="0"/>
              <a:t>54-0509 </a:t>
            </a:r>
            <a:endParaRPr lang="en-US" sz="3600" dirty="0"/>
          </a:p>
        </p:txBody>
      </p:sp>
    </p:spTree>
    <p:extLst>
      <p:ext uri="{BB962C8B-B14F-4D97-AF65-F5344CB8AC3E}">
        <p14:creationId xmlns:p14="http://schemas.microsoft.com/office/powerpoint/2010/main" val="1138738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CBBD48-3E41-70D2-CAF4-4FD7D1745CA5}"/>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95E836FE-E9B4-40C0-3FEA-18FC955A25A8}"/>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FA5C1614-1AEF-2431-E940-B214AF1D67C3}"/>
              </a:ext>
            </a:extLst>
          </p:cNvPr>
          <p:cNvSpPr>
            <a:spLocks noGrp="1"/>
          </p:cNvSpPr>
          <p:nvPr>
            <p:ph type="sldNum" sz="quarter" idx="12"/>
          </p:nvPr>
        </p:nvSpPr>
        <p:spPr/>
        <p:txBody>
          <a:bodyPr/>
          <a:lstStyle/>
          <a:p>
            <a:fld id="{4FAB73BC-B049-4115-A692-8D63A059BFB8}" type="slidenum">
              <a:rPr lang="en-US" smtClean="0"/>
              <a:t>40</a:t>
            </a:fld>
            <a:endParaRPr lang="en-US" dirty="0"/>
          </a:p>
        </p:txBody>
      </p:sp>
      <p:sp>
        <p:nvSpPr>
          <p:cNvPr id="6" name="TextBox 5">
            <a:extLst>
              <a:ext uri="{FF2B5EF4-FFF2-40B4-BE49-F238E27FC236}">
                <a16:creationId xmlns:a16="http://schemas.microsoft.com/office/drawing/2014/main" id="{BF94DE6B-D635-5EB0-2B15-93A089796745}"/>
              </a:ext>
            </a:extLst>
          </p:cNvPr>
          <p:cNvSpPr txBox="1"/>
          <p:nvPr/>
        </p:nvSpPr>
        <p:spPr>
          <a:xfrm>
            <a:off x="168165" y="132430"/>
            <a:ext cx="11855669" cy="7478970"/>
          </a:xfrm>
          <a:prstGeom prst="rect">
            <a:avLst/>
          </a:prstGeom>
          <a:noFill/>
        </p:spPr>
        <p:txBody>
          <a:bodyPr wrap="square">
            <a:spAutoFit/>
          </a:bodyPr>
          <a:lstStyle/>
          <a:p>
            <a:r>
              <a:rPr lang="en-US" sz="4800" b="1" u="sng" dirty="0">
                <a:solidFill>
                  <a:schemeClr val="accent1">
                    <a:lumMod val="20000"/>
                    <a:lumOff val="80000"/>
                  </a:schemeClr>
                </a:solidFill>
              </a:rPr>
              <a:t>The Vindication of Moses</a:t>
            </a:r>
            <a:r>
              <a:rPr lang="en-US" sz="3600" b="1" dirty="0">
                <a:solidFill>
                  <a:schemeClr val="accent1">
                    <a:lumMod val="20000"/>
                    <a:lumOff val="80000"/>
                  </a:schemeClr>
                </a:solidFill>
              </a:rPr>
              <a:t>: 70 Elders</a:t>
            </a:r>
            <a:br>
              <a:rPr lang="en-US" sz="2800" dirty="0"/>
            </a:br>
            <a:r>
              <a:rPr lang="en-US" sz="3600" dirty="0"/>
              <a:t>1. </a:t>
            </a:r>
            <a:r>
              <a:rPr lang="en-US" sz="4000" b="1" dirty="0"/>
              <a:t>Numbers 11:16–30</a:t>
            </a:r>
          </a:p>
          <a:p>
            <a:r>
              <a:rPr lang="en-US" sz="2800" i="1" dirty="0"/>
              <a:t>	And the LORD said unto Moses, Gather unto me seventy men of the elders of Israel, whom thou knowest to be the elders of the people, and officers over them; and bring them unto the tabernacle of the congregation, that they may stand there with thee. 17  And I will come down and talk with thee there: and I will take of the spirit which is upon thee, and will put it upon them; and they shall bear the burden of the people with thee, that thou bear it not thyself alone.</a:t>
            </a:r>
          </a:p>
          <a:p>
            <a:r>
              <a:rPr lang="en-US" sz="2800" i="1" dirty="0"/>
              <a:t>	25 And the LORD came down in a cloud, and </a:t>
            </a:r>
            <a:r>
              <a:rPr lang="en-US" sz="2800" i="1" dirty="0" err="1"/>
              <a:t>spake</a:t>
            </a:r>
            <a:r>
              <a:rPr lang="en-US" sz="2800" i="1" dirty="0"/>
              <a:t> unto him, and took of the spirit that was upon </a:t>
            </a:r>
            <a:r>
              <a:rPr lang="en-US" sz="2800" i="1" u="sng" dirty="0"/>
              <a:t>him</a:t>
            </a:r>
            <a:r>
              <a:rPr lang="en-US" sz="2800" i="1" dirty="0"/>
              <a:t>, and gave it unto the seventy elders: and it came to pass, that, when the spirit rested upon them, they prophesied, and did not cease.</a:t>
            </a:r>
          </a:p>
          <a:p>
            <a:endParaRPr lang="en-US" sz="2800" i="1" dirty="0"/>
          </a:p>
          <a:p>
            <a:endParaRPr lang="en-US" sz="2800" i="1" dirty="0"/>
          </a:p>
          <a:p>
            <a:endParaRPr lang="en-US" sz="2800" dirty="0"/>
          </a:p>
        </p:txBody>
      </p:sp>
    </p:spTree>
    <p:extLst>
      <p:ext uri="{BB962C8B-B14F-4D97-AF65-F5344CB8AC3E}">
        <p14:creationId xmlns:p14="http://schemas.microsoft.com/office/powerpoint/2010/main" val="34599921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E05472-A617-4171-140E-775CAC6C767A}"/>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399B31F5-1710-A178-5D61-353F066CC015}"/>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5F93D7C9-6061-DB97-5F4B-44322AC8324C}"/>
              </a:ext>
            </a:extLst>
          </p:cNvPr>
          <p:cNvSpPr>
            <a:spLocks noGrp="1"/>
          </p:cNvSpPr>
          <p:nvPr>
            <p:ph type="sldNum" sz="quarter" idx="12"/>
          </p:nvPr>
        </p:nvSpPr>
        <p:spPr/>
        <p:txBody>
          <a:bodyPr/>
          <a:lstStyle/>
          <a:p>
            <a:fld id="{4FAB73BC-B049-4115-A692-8D63A059BFB8}" type="slidenum">
              <a:rPr lang="en-US" smtClean="0"/>
              <a:t>41</a:t>
            </a:fld>
            <a:endParaRPr lang="en-US" dirty="0"/>
          </a:p>
        </p:txBody>
      </p:sp>
      <p:sp>
        <p:nvSpPr>
          <p:cNvPr id="6" name="TextBox 5">
            <a:extLst>
              <a:ext uri="{FF2B5EF4-FFF2-40B4-BE49-F238E27FC236}">
                <a16:creationId xmlns:a16="http://schemas.microsoft.com/office/drawing/2014/main" id="{C75BD0CB-5A44-7E1B-60BF-E95AFD4ADDFB}"/>
              </a:ext>
            </a:extLst>
          </p:cNvPr>
          <p:cNvSpPr txBox="1"/>
          <p:nvPr/>
        </p:nvSpPr>
        <p:spPr>
          <a:xfrm>
            <a:off x="288099" y="220089"/>
            <a:ext cx="11718098" cy="6801862"/>
          </a:xfrm>
          <a:prstGeom prst="rect">
            <a:avLst/>
          </a:prstGeom>
          <a:noFill/>
        </p:spPr>
        <p:txBody>
          <a:bodyPr wrap="square">
            <a:spAutoFit/>
          </a:bodyPr>
          <a:lstStyle/>
          <a:p>
            <a:r>
              <a:rPr lang="en-US" sz="4800" b="1" u="sng" dirty="0"/>
              <a:t>2. Miriam &amp; Aaron</a:t>
            </a:r>
          </a:p>
          <a:p>
            <a:r>
              <a:rPr lang="en-US" sz="3600" b="1" dirty="0"/>
              <a:t>NUMBERS 12:1-7</a:t>
            </a:r>
          </a:p>
          <a:p>
            <a:r>
              <a:rPr lang="en-US" sz="3200" i="1" dirty="0"/>
              <a:t>	And Miriam and Aaron </a:t>
            </a:r>
            <a:r>
              <a:rPr lang="en-US" sz="3200" i="1" dirty="0" err="1"/>
              <a:t>spake</a:t>
            </a:r>
            <a:r>
              <a:rPr lang="en-US" sz="3200" i="1" dirty="0"/>
              <a:t> against Moses because of the Ethiopian woman whom he had married: for he had married an Ethiopian woman. 2 And they said, Hath the LORD indeed spoken only by Moses? hath he not spoken also by us? And the LORD heard it.</a:t>
            </a:r>
          </a:p>
          <a:p>
            <a:endParaRPr lang="en-US" sz="3200" dirty="0"/>
          </a:p>
          <a:p>
            <a:r>
              <a:rPr lang="en-US" sz="3200" i="1" dirty="0"/>
              <a:t>	7 My servant Moses is not so, who is faithful in all mine house. 8 With him will I speak mouth to mouth, even apparently, and not in dark speeches; and the similitude of the LORD shall he behold: wherefore then were ye not afraid to speak against my servant Moses?</a:t>
            </a:r>
          </a:p>
          <a:p>
            <a:endParaRPr lang="en-US" sz="3200" dirty="0"/>
          </a:p>
        </p:txBody>
      </p:sp>
    </p:spTree>
    <p:extLst>
      <p:ext uri="{BB962C8B-B14F-4D97-AF65-F5344CB8AC3E}">
        <p14:creationId xmlns:p14="http://schemas.microsoft.com/office/powerpoint/2010/main" val="2041959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B27BFF-E91C-3C15-E9A5-54620255B199}"/>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F2AE1C79-10A1-80EE-90CE-7D2EEE7ADFDB}"/>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BE0F5B9-3F57-8B66-854A-A1EED5ED05CC}"/>
              </a:ext>
            </a:extLst>
          </p:cNvPr>
          <p:cNvSpPr>
            <a:spLocks noGrp="1"/>
          </p:cNvSpPr>
          <p:nvPr>
            <p:ph type="sldNum" sz="quarter" idx="12"/>
          </p:nvPr>
        </p:nvSpPr>
        <p:spPr/>
        <p:txBody>
          <a:bodyPr/>
          <a:lstStyle/>
          <a:p>
            <a:fld id="{4FAB73BC-B049-4115-A692-8D63A059BFB8}" type="slidenum">
              <a:rPr lang="en-US" smtClean="0"/>
              <a:t>42</a:t>
            </a:fld>
            <a:endParaRPr lang="en-US" dirty="0"/>
          </a:p>
        </p:txBody>
      </p:sp>
      <p:sp>
        <p:nvSpPr>
          <p:cNvPr id="6" name="TextBox 5">
            <a:extLst>
              <a:ext uri="{FF2B5EF4-FFF2-40B4-BE49-F238E27FC236}">
                <a16:creationId xmlns:a16="http://schemas.microsoft.com/office/drawing/2014/main" id="{21FBDB27-CBB3-C0E0-5D3D-4342CAB632F5}"/>
              </a:ext>
            </a:extLst>
          </p:cNvPr>
          <p:cNvSpPr txBox="1"/>
          <p:nvPr/>
        </p:nvSpPr>
        <p:spPr>
          <a:xfrm>
            <a:off x="237995" y="162839"/>
            <a:ext cx="11862147" cy="5940088"/>
          </a:xfrm>
          <a:prstGeom prst="rect">
            <a:avLst/>
          </a:prstGeom>
          <a:noFill/>
        </p:spPr>
        <p:txBody>
          <a:bodyPr wrap="square">
            <a:spAutoFit/>
          </a:bodyPr>
          <a:lstStyle/>
          <a:p>
            <a:r>
              <a:rPr lang="en-US" sz="4800" b="1" u="sng" dirty="0"/>
              <a:t>3. The Report of the Spies</a:t>
            </a:r>
          </a:p>
          <a:p>
            <a:r>
              <a:rPr lang="en-US" sz="4400" b="1" dirty="0"/>
              <a:t>NUMBERS 14:8-10</a:t>
            </a:r>
          </a:p>
          <a:p>
            <a:r>
              <a:rPr lang="en-US" sz="3600" i="1" dirty="0"/>
              <a:t>	If the LORD delight in us, then he will bring us into this land, and give it us; a land which </a:t>
            </a:r>
            <a:r>
              <a:rPr lang="en-US" sz="3600" i="1" dirty="0" err="1"/>
              <a:t>floweth</a:t>
            </a:r>
            <a:r>
              <a:rPr lang="en-US" sz="3600" i="1" dirty="0"/>
              <a:t> with milk and honey. 9 Only rebel not ye against the LORD, neither fear ye the people of the land; for they are bread for us: their </a:t>
            </a:r>
            <a:r>
              <a:rPr lang="en-US" sz="3600" i="1" dirty="0" err="1"/>
              <a:t>defence</a:t>
            </a:r>
            <a:r>
              <a:rPr lang="en-US" sz="3600" i="1" dirty="0"/>
              <a:t> is departed from them, and the LORD is with us: fear them not. 10 But all the congregation bade stone them with stones. And the glory of the LORD appeared in the tabernacle of the congregation before all the children of Israel.</a:t>
            </a:r>
          </a:p>
        </p:txBody>
      </p:sp>
    </p:spTree>
    <p:extLst>
      <p:ext uri="{BB962C8B-B14F-4D97-AF65-F5344CB8AC3E}">
        <p14:creationId xmlns:p14="http://schemas.microsoft.com/office/powerpoint/2010/main" val="3633952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1F4AB-A6D8-D5DF-3FAF-B8F9D6CB1A05}"/>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0AC0CEEE-FB94-AB62-0F1C-EBD3D14311F7}"/>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274A559F-D7BC-A25B-CEE9-59879165E69E}"/>
              </a:ext>
            </a:extLst>
          </p:cNvPr>
          <p:cNvSpPr>
            <a:spLocks noGrp="1"/>
          </p:cNvSpPr>
          <p:nvPr>
            <p:ph type="sldNum" sz="quarter" idx="12"/>
          </p:nvPr>
        </p:nvSpPr>
        <p:spPr/>
        <p:txBody>
          <a:bodyPr/>
          <a:lstStyle/>
          <a:p>
            <a:fld id="{4FAB73BC-B049-4115-A692-8D63A059BFB8}" type="slidenum">
              <a:rPr lang="en-US" smtClean="0"/>
              <a:t>43</a:t>
            </a:fld>
            <a:endParaRPr lang="en-US" dirty="0"/>
          </a:p>
        </p:txBody>
      </p:sp>
      <p:sp>
        <p:nvSpPr>
          <p:cNvPr id="6" name="TextBox 5">
            <a:extLst>
              <a:ext uri="{FF2B5EF4-FFF2-40B4-BE49-F238E27FC236}">
                <a16:creationId xmlns:a16="http://schemas.microsoft.com/office/drawing/2014/main" id="{96FB4B89-F7EB-41C3-3E58-AD670E75BF42}"/>
              </a:ext>
            </a:extLst>
          </p:cNvPr>
          <p:cNvSpPr txBox="1"/>
          <p:nvPr/>
        </p:nvSpPr>
        <p:spPr>
          <a:xfrm>
            <a:off x="206679" y="162839"/>
            <a:ext cx="11744529" cy="6309420"/>
          </a:xfrm>
          <a:prstGeom prst="rect">
            <a:avLst/>
          </a:prstGeom>
          <a:noFill/>
        </p:spPr>
        <p:txBody>
          <a:bodyPr wrap="square">
            <a:spAutoFit/>
          </a:bodyPr>
          <a:lstStyle/>
          <a:p>
            <a:r>
              <a:rPr lang="en-US" sz="4400" b="1" dirty="0"/>
              <a:t>4. Korah, Dathan &amp; Abiram.</a:t>
            </a:r>
          </a:p>
          <a:p>
            <a:r>
              <a:rPr lang="en-US" sz="4000" b="1" dirty="0"/>
              <a:t>NUMBERS 16:2</a:t>
            </a:r>
          </a:p>
          <a:p>
            <a:r>
              <a:rPr lang="en-US" sz="3600" i="1" dirty="0"/>
              <a:t>	And they rose up before Moses, with certain of the children of Israel, two hundred and fifty princes of the assembly, famous in the congregation, men of renown: 3 And they gathered themselves together against Moses and against Aaron, and said unto them, Ye take too much upon you, seeing all the congregation are holy, every one of them, and the LORD is among them: wherefore then lift ye up yourselves above the congregation of the LORD?</a:t>
            </a:r>
          </a:p>
          <a:p>
            <a:endParaRPr lang="en-US" sz="3200" i="1" dirty="0"/>
          </a:p>
        </p:txBody>
      </p:sp>
    </p:spTree>
    <p:extLst>
      <p:ext uri="{BB962C8B-B14F-4D97-AF65-F5344CB8AC3E}">
        <p14:creationId xmlns:p14="http://schemas.microsoft.com/office/powerpoint/2010/main" val="3750796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BC51E-0B6B-3BA6-4E8E-C44E9A1BB5A7}"/>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5C36D4B2-ED56-9373-0ED3-F53365F856AE}"/>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8236D400-5CC6-9F88-AEAE-4E0CA9740D0F}"/>
              </a:ext>
            </a:extLst>
          </p:cNvPr>
          <p:cNvSpPr>
            <a:spLocks noGrp="1"/>
          </p:cNvSpPr>
          <p:nvPr>
            <p:ph type="sldNum" sz="quarter" idx="12"/>
          </p:nvPr>
        </p:nvSpPr>
        <p:spPr/>
        <p:txBody>
          <a:bodyPr/>
          <a:lstStyle/>
          <a:p>
            <a:fld id="{4FAB73BC-B049-4115-A692-8D63A059BFB8}" type="slidenum">
              <a:rPr lang="en-US" smtClean="0"/>
              <a:t>44</a:t>
            </a:fld>
            <a:endParaRPr lang="en-US" dirty="0"/>
          </a:p>
        </p:txBody>
      </p:sp>
      <p:sp>
        <p:nvSpPr>
          <p:cNvPr id="6" name="TextBox 5">
            <a:extLst>
              <a:ext uri="{FF2B5EF4-FFF2-40B4-BE49-F238E27FC236}">
                <a16:creationId xmlns:a16="http://schemas.microsoft.com/office/drawing/2014/main" id="{A1D75506-12F1-57F4-EA95-457164280AFA}"/>
              </a:ext>
            </a:extLst>
          </p:cNvPr>
          <p:cNvSpPr txBox="1"/>
          <p:nvPr/>
        </p:nvSpPr>
        <p:spPr>
          <a:xfrm>
            <a:off x="209031" y="59251"/>
            <a:ext cx="8674892" cy="6740307"/>
          </a:xfrm>
          <a:prstGeom prst="rect">
            <a:avLst/>
          </a:prstGeom>
          <a:noFill/>
        </p:spPr>
        <p:txBody>
          <a:bodyPr wrap="square">
            <a:spAutoFit/>
          </a:bodyPr>
          <a:lstStyle/>
          <a:p>
            <a:r>
              <a:rPr lang="en-US" sz="4400" b="1" u="sng" dirty="0"/>
              <a:t>5. Aaron’s Rod</a:t>
            </a:r>
          </a:p>
          <a:p>
            <a:r>
              <a:rPr lang="en-US" sz="3600" b="1" dirty="0"/>
              <a:t>NUMBERS 17:8  </a:t>
            </a:r>
            <a:r>
              <a:rPr lang="en-US" sz="3200" i="1" dirty="0"/>
              <a:t>And it came to pass, that on the morrow Moses went into the tabernacle of witness; and, behold, the rod of Aaron for the house of Levi was budded, and brought forth buds, and bloomed blossoms, and yielded almonds. 9 And Moses brought out all the rods from before the LORD unto all the children of Israel: and they looked, and took every man his rod. 10 And the LORD said unto Moses, </a:t>
            </a:r>
            <a:r>
              <a:rPr lang="en-US" sz="3200" i="1" spc="-150" dirty="0"/>
              <a:t>Bring Aaron's rod again before the testimony, to be kept for a token against the rebels; and thou shalt quite take away their murmurings from me, that they die not.</a:t>
            </a:r>
          </a:p>
        </p:txBody>
      </p:sp>
      <p:pic>
        <p:nvPicPr>
          <p:cNvPr id="8" name="Picture 7">
            <a:extLst>
              <a:ext uri="{FF2B5EF4-FFF2-40B4-BE49-F238E27FC236}">
                <a16:creationId xmlns:a16="http://schemas.microsoft.com/office/drawing/2014/main" id="{70B39AD3-4091-EFFB-B942-2620F2D0A3FA}"/>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8931675" y="59251"/>
            <a:ext cx="3260326" cy="6639092"/>
          </a:xfrm>
          <a:prstGeom prst="rect">
            <a:avLst/>
          </a:prstGeom>
          <a:ln>
            <a:noFill/>
          </a:ln>
          <a:effectLst>
            <a:softEdge rad="112500"/>
          </a:effectLst>
        </p:spPr>
      </p:pic>
    </p:spTree>
    <p:extLst>
      <p:ext uri="{BB962C8B-B14F-4D97-AF65-F5344CB8AC3E}">
        <p14:creationId xmlns:p14="http://schemas.microsoft.com/office/powerpoint/2010/main" val="1555620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43A463-D176-967F-6558-0604C80E1CE0}"/>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F4B4931D-686A-81BD-69C4-59BBF9472BB7}"/>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ECDAAB61-0DAF-DC5C-A435-8227A44BC4F0}"/>
              </a:ext>
            </a:extLst>
          </p:cNvPr>
          <p:cNvSpPr>
            <a:spLocks noGrp="1"/>
          </p:cNvSpPr>
          <p:nvPr>
            <p:ph type="sldNum" sz="quarter" idx="12"/>
          </p:nvPr>
        </p:nvSpPr>
        <p:spPr/>
        <p:txBody>
          <a:bodyPr/>
          <a:lstStyle/>
          <a:p>
            <a:fld id="{4FAB73BC-B049-4115-A692-8D63A059BFB8}" type="slidenum">
              <a:rPr lang="en-US" smtClean="0"/>
              <a:t>45</a:t>
            </a:fld>
            <a:endParaRPr lang="en-US" dirty="0"/>
          </a:p>
        </p:txBody>
      </p:sp>
      <p:sp>
        <p:nvSpPr>
          <p:cNvPr id="6" name="TextBox 5">
            <a:extLst>
              <a:ext uri="{FF2B5EF4-FFF2-40B4-BE49-F238E27FC236}">
                <a16:creationId xmlns:a16="http://schemas.microsoft.com/office/drawing/2014/main" id="{91AE5019-7E12-BE63-80CA-0207989891BA}"/>
              </a:ext>
            </a:extLst>
          </p:cNvPr>
          <p:cNvSpPr txBox="1"/>
          <p:nvPr/>
        </p:nvSpPr>
        <p:spPr>
          <a:xfrm>
            <a:off x="275573" y="220089"/>
            <a:ext cx="11724361" cy="5139869"/>
          </a:xfrm>
          <a:prstGeom prst="rect">
            <a:avLst/>
          </a:prstGeom>
          <a:noFill/>
        </p:spPr>
        <p:txBody>
          <a:bodyPr wrap="square">
            <a:spAutoFit/>
          </a:bodyPr>
          <a:lstStyle/>
          <a:p>
            <a:r>
              <a:rPr lang="en-US" sz="4800" b="1" dirty="0"/>
              <a:t>THE.MARK.OF.THE.BEAST</a:t>
            </a:r>
          </a:p>
          <a:p>
            <a:r>
              <a:rPr lang="en-US" sz="4000" dirty="0"/>
              <a:t>	114  When the darkest age was on of the Jews was when Ahab, in the bloom after the great king before him; and before that, had Israel all in a beautiful condition. And Ahab come in as </a:t>
            </a:r>
            <a:r>
              <a:rPr lang="en-US" sz="4000" u="sng" dirty="0"/>
              <a:t>a borderline believer</a:t>
            </a:r>
            <a:r>
              <a:rPr lang="en-US" sz="4000" dirty="0"/>
              <a:t>, a lukewarm condition, and went over and married this little princess, Jezebel, which was an idolater, and brought her in, and brought idolatry into Israel. </a:t>
            </a:r>
            <a:r>
              <a:rPr lang="en-US" sz="2800" dirty="0"/>
              <a:t>54-0513</a:t>
            </a:r>
            <a:endParaRPr lang="en-US" sz="4000" dirty="0"/>
          </a:p>
        </p:txBody>
      </p:sp>
    </p:spTree>
    <p:extLst>
      <p:ext uri="{BB962C8B-B14F-4D97-AF65-F5344CB8AC3E}">
        <p14:creationId xmlns:p14="http://schemas.microsoft.com/office/powerpoint/2010/main" val="523067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BD123-6DB7-2D4F-EF35-BE60FBB968A8}"/>
              </a:ext>
            </a:extLst>
          </p:cNvPr>
          <p:cNvSpPr>
            <a:spLocks noGrp="1"/>
          </p:cNvSpPr>
          <p:nvPr>
            <p:ph type="dt" sz="half" idx="10"/>
          </p:nvPr>
        </p:nvSpPr>
        <p:spPr/>
        <p:txBody>
          <a:bodyPr/>
          <a:lstStyle/>
          <a:p>
            <a:r>
              <a:rPr lang="en-US"/>
              <a:t>10-18_2026</a:t>
            </a:r>
            <a:endParaRPr lang="en-US" dirty="0"/>
          </a:p>
        </p:txBody>
      </p:sp>
      <p:sp>
        <p:nvSpPr>
          <p:cNvPr id="3" name="Footer Placeholder 2">
            <a:extLst>
              <a:ext uri="{FF2B5EF4-FFF2-40B4-BE49-F238E27FC236}">
                <a16:creationId xmlns:a16="http://schemas.microsoft.com/office/drawing/2014/main" id="{E661CB09-112F-414D-D254-6CABDF02E578}"/>
              </a:ext>
            </a:extLst>
          </p:cNvPr>
          <p:cNvSpPr>
            <a:spLocks noGrp="1"/>
          </p:cNvSpPr>
          <p:nvPr>
            <p:ph type="ftr" sz="quarter" idx="11"/>
          </p:nvPr>
        </p:nvSpPr>
        <p:spPr/>
        <p:txBody>
          <a:bodyPr/>
          <a:lstStyle/>
          <a:p>
            <a:r>
              <a:rPr lang="en-US"/>
              <a:t>The Ascending Order 2</a:t>
            </a:r>
            <a:endParaRPr lang="en-US" dirty="0"/>
          </a:p>
        </p:txBody>
      </p:sp>
      <p:sp>
        <p:nvSpPr>
          <p:cNvPr id="4" name="Slide Number Placeholder 3">
            <a:extLst>
              <a:ext uri="{FF2B5EF4-FFF2-40B4-BE49-F238E27FC236}">
                <a16:creationId xmlns:a16="http://schemas.microsoft.com/office/drawing/2014/main" id="{BFD5870A-703F-A7E8-200D-193013BF1B6D}"/>
              </a:ext>
            </a:extLst>
          </p:cNvPr>
          <p:cNvSpPr>
            <a:spLocks noGrp="1"/>
          </p:cNvSpPr>
          <p:nvPr>
            <p:ph type="sldNum" sz="quarter" idx="12"/>
          </p:nvPr>
        </p:nvSpPr>
        <p:spPr/>
        <p:txBody>
          <a:bodyPr/>
          <a:lstStyle/>
          <a:p>
            <a:fld id="{4FAB73BC-B049-4115-A692-8D63A059BFB8}" type="slidenum">
              <a:rPr lang="en-US" smtClean="0"/>
              <a:t>46</a:t>
            </a:fld>
            <a:endParaRPr lang="en-US" dirty="0"/>
          </a:p>
        </p:txBody>
      </p:sp>
      <p:sp>
        <p:nvSpPr>
          <p:cNvPr id="6" name="TextBox 5">
            <a:extLst>
              <a:ext uri="{FF2B5EF4-FFF2-40B4-BE49-F238E27FC236}">
                <a16:creationId xmlns:a16="http://schemas.microsoft.com/office/drawing/2014/main" id="{399ABD34-20F4-C9C1-A574-87AEC4C4A8FB}"/>
              </a:ext>
            </a:extLst>
          </p:cNvPr>
          <p:cNvSpPr txBox="1"/>
          <p:nvPr/>
        </p:nvSpPr>
        <p:spPr>
          <a:xfrm>
            <a:off x="142614" y="1"/>
            <a:ext cx="11903978" cy="6938918"/>
          </a:xfrm>
          <a:prstGeom prst="rect">
            <a:avLst/>
          </a:prstGeom>
          <a:noFill/>
        </p:spPr>
        <p:txBody>
          <a:bodyPr wrap="square">
            <a:spAutoFit/>
          </a:bodyPr>
          <a:lstStyle/>
          <a:p>
            <a:r>
              <a:rPr lang="en-US" sz="4400" b="1" dirty="0"/>
              <a:t>THE.TOKEN</a:t>
            </a:r>
          </a:p>
          <a:p>
            <a:r>
              <a:rPr lang="en-US" sz="3600" dirty="0"/>
              <a:t>	95  Moses chose twelve man to spy out the land; and bring back a token... When they got there, ten of them was scared to death. "</a:t>
            </a:r>
            <a:r>
              <a:rPr lang="en-US" sz="3600" i="1" dirty="0"/>
              <a:t>Why, them Amalekites, we look like grasshoppers to them." </a:t>
            </a:r>
            <a:r>
              <a:rPr lang="en-US" sz="3600" dirty="0"/>
              <a:t>Joshua and Caleb, bringing the evidence, "We can do it!“ That's borderline believers. </a:t>
            </a:r>
          </a:p>
          <a:p>
            <a:r>
              <a:rPr lang="en-US" sz="3600" dirty="0"/>
              <a:t>	They come through these different elements, joining church, and forms. But when it comes right up to crossing over to get the Token... Jesus Christ is not dead. It's another dimension. He lives in it… He is now in us. They couldn't believe that. And everyone, died in the wilderness, not one of them went over. 													</a:t>
            </a:r>
            <a:r>
              <a:rPr lang="en-US" sz="2400" dirty="0"/>
              <a:t>64-0308</a:t>
            </a:r>
            <a:endParaRPr lang="en-US" sz="3600" dirty="0"/>
          </a:p>
        </p:txBody>
      </p:sp>
    </p:spTree>
    <p:extLst>
      <p:ext uri="{BB962C8B-B14F-4D97-AF65-F5344CB8AC3E}">
        <p14:creationId xmlns:p14="http://schemas.microsoft.com/office/powerpoint/2010/main" val="3942066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TM03090434[[fn=Wood Type]]</Template>
  <TotalTime>7203</TotalTime>
  <Words>3623</Words>
  <Application>Microsoft Office PowerPoint</Application>
  <PresentationFormat>Widescreen</PresentationFormat>
  <Paragraphs>267</Paragraphs>
  <Slides>46</Slides>
  <Notes>8</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Calibri</vt:lpstr>
      <vt:lpstr>Candara</vt:lpstr>
      <vt:lpstr>Google Sans Code</vt:lpstr>
      <vt:lpstr>Rockwell</vt:lpstr>
      <vt:lpstr>Rockwell Extra Bold</vt:lpstr>
      <vt:lpstr>Wingdings</vt:lpstr>
      <vt:lpstr>Wood Type</vt:lpstr>
      <vt:lpstr>The ascending order of our journey 2</vt:lpstr>
      <vt:lpstr>Birthdays &amp; Anniversaries &amp;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ascending order of our journey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Barry Coffey</dc:creator>
  <cp:lastModifiedBy>Barry Coffey</cp:lastModifiedBy>
  <cp:revision>235</cp:revision>
  <dcterms:created xsi:type="dcterms:W3CDTF">2019-06-22T06:01:12Z</dcterms:created>
  <dcterms:modified xsi:type="dcterms:W3CDTF">2026-10-18T15:19:05Z</dcterms:modified>
</cp:coreProperties>
</file>