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852" r:id="rId1"/>
  </p:sldMasterIdLst>
  <p:notesMasterIdLst>
    <p:notesMasterId r:id="rId46"/>
  </p:notesMasterIdLst>
  <p:sldIdLst>
    <p:sldId id="458" r:id="rId2"/>
    <p:sldId id="437" r:id="rId3"/>
    <p:sldId id="463" r:id="rId4"/>
    <p:sldId id="464" r:id="rId5"/>
    <p:sldId id="459" r:id="rId6"/>
    <p:sldId id="460" r:id="rId7"/>
    <p:sldId id="465" r:id="rId8"/>
    <p:sldId id="467" r:id="rId9"/>
    <p:sldId id="466" r:id="rId10"/>
    <p:sldId id="472" r:id="rId11"/>
    <p:sldId id="473" r:id="rId12"/>
    <p:sldId id="476" r:id="rId13"/>
    <p:sldId id="474" r:id="rId14"/>
    <p:sldId id="475" r:id="rId15"/>
    <p:sldId id="479" r:id="rId16"/>
    <p:sldId id="387" r:id="rId17"/>
    <p:sldId id="390" r:id="rId18"/>
    <p:sldId id="468" r:id="rId19"/>
    <p:sldId id="392" r:id="rId20"/>
    <p:sldId id="461" r:id="rId21"/>
    <p:sldId id="462" r:id="rId22"/>
    <p:sldId id="478" r:id="rId23"/>
    <p:sldId id="470" r:id="rId24"/>
    <p:sldId id="471" r:id="rId25"/>
    <p:sldId id="477" r:id="rId26"/>
    <p:sldId id="469" r:id="rId27"/>
    <p:sldId id="369" r:id="rId28"/>
    <p:sldId id="405" r:id="rId29"/>
    <p:sldId id="408" r:id="rId30"/>
    <p:sldId id="410" r:id="rId31"/>
    <p:sldId id="422" r:id="rId32"/>
    <p:sldId id="427" r:id="rId33"/>
    <p:sldId id="428" r:id="rId34"/>
    <p:sldId id="431" r:id="rId35"/>
    <p:sldId id="414" r:id="rId36"/>
    <p:sldId id="430" r:id="rId37"/>
    <p:sldId id="411" r:id="rId38"/>
    <p:sldId id="429" r:id="rId39"/>
    <p:sldId id="305" r:id="rId40"/>
    <p:sldId id="304" r:id="rId41"/>
    <p:sldId id="313" r:id="rId42"/>
    <p:sldId id="376" r:id="rId43"/>
    <p:sldId id="306" r:id="rId44"/>
    <p:sldId id="307"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948" autoAdjust="0"/>
    <p:restoredTop sz="94660"/>
  </p:normalViewPr>
  <p:slideViewPr>
    <p:cSldViewPr snapToGrid="0">
      <p:cViewPr varScale="1">
        <p:scale>
          <a:sx n="111" d="100"/>
          <a:sy n="111" d="100"/>
        </p:scale>
        <p:origin x="252" y="96"/>
      </p:cViewPr>
      <p:guideLst/>
    </p:cSldViewPr>
  </p:slideViewPr>
  <p:notesTextViewPr>
    <p:cViewPr>
      <p:scale>
        <a:sx n="3" d="2"/>
        <a:sy n="3" d="2"/>
      </p:scale>
      <p:origin x="0" y="0"/>
    </p:cViewPr>
  </p:notesTextViewPr>
  <p:sorterViewPr>
    <p:cViewPr varScale="1">
      <p:scale>
        <a:sx n="1" d="1"/>
        <a:sy n="1" d="1"/>
      </p:scale>
      <p:origin x="0" y="-48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957438-3057-42A0-81EA-D694ABA159D0}" type="datetimeFigureOut">
              <a:rPr lang="en-US" smtClean="0"/>
              <a:t>10/4/2026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D47F16-7945-45FB-8781-F865044AF197}" type="slidenum">
              <a:rPr lang="en-US" smtClean="0"/>
              <a:t>‹#›</a:t>
            </a:fld>
            <a:endParaRPr lang="en-US"/>
          </a:p>
        </p:txBody>
      </p:sp>
    </p:spTree>
    <p:extLst>
      <p:ext uri="{BB962C8B-B14F-4D97-AF65-F5344CB8AC3E}">
        <p14:creationId xmlns:p14="http://schemas.microsoft.com/office/powerpoint/2010/main" val="27466788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14400" y="1346948"/>
            <a:ext cx="10363200" cy="80683"/>
          </a:xfrm>
          <a:prstGeom prst="rect">
            <a:avLst/>
          </a:prstGeom>
          <a:blipFill dpi="0" rotWithShape="1">
            <a:blip r:embed="rId2" cstate="email">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800" dirty="0">
              <a:latin typeface="Candara" panose="020E0502030303020204" pitchFamily="34" charset="0"/>
            </a:endParaRPr>
          </a:p>
        </p:txBody>
      </p:sp>
      <p:sp>
        <p:nvSpPr>
          <p:cNvPr id="8" name="Rectangle 7"/>
          <p:cNvSpPr/>
          <p:nvPr/>
        </p:nvSpPr>
        <p:spPr>
          <a:xfrm>
            <a:off x="914400" y="4282764"/>
            <a:ext cx="10363200" cy="80683"/>
          </a:xfrm>
          <a:prstGeom prst="rect">
            <a:avLst/>
          </a:prstGeom>
          <a:blipFill dpi="0" rotWithShape="1">
            <a:blip r:embed="rId2" cstate="email">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800" dirty="0">
              <a:latin typeface="Candara" panose="020E0502030303020204" pitchFamily="34" charset="0"/>
            </a:endParaRPr>
          </a:p>
        </p:txBody>
      </p:sp>
      <p:sp>
        <p:nvSpPr>
          <p:cNvPr id="9" name="Rectangle 8"/>
          <p:cNvSpPr/>
          <p:nvPr/>
        </p:nvSpPr>
        <p:spPr>
          <a:xfrm>
            <a:off x="914400" y="1484779"/>
            <a:ext cx="10363200" cy="2743200"/>
          </a:xfrm>
          <a:prstGeom prst="rect">
            <a:avLst/>
          </a:prstGeom>
          <a:blipFill dpi="0" rotWithShape="1">
            <a:blip r:embed="rId2" cstate="email">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800" dirty="0">
              <a:latin typeface="Candara" panose="020E0502030303020204" pitchFamily="34" charset="0"/>
            </a:endParaRPr>
          </a:p>
        </p:txBody>
      </p:sp>
      <p:grpSp>
        <p:nvGrpSpPr>
          <p:cNvPr id="10" name="Group 9"/>
          <p:cNvGrpSpPr>
            <a:grpSpLocks noChangeAspect="1"/>
          </p:cNvGrpSpPr>
          <p:nvPr/>
        </p:nvGrpSpPr>
        <p:grpSpPr>
          <a:xfrm>
            <a:off x="9646373" y="4107023"/>
            <a:ext cx="12192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cstate="email">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txBody>
            <a:bodyPr/>
            <a:lstStyle/>
            <a:p>
              <a:endParaRPr lang="en-US" sz="1800" dirty="0">
                <a:latin typeface="Candara" panose="020E0502030303020204" pitchFamily="34" charset="0"/>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sz="1800" dirty="0">
                <a:latin typeface="Candara" panose="020E0502030303020204" pitchFamily="34" charset="0"/>
              </a:endParaRPr>
            </a:p>
          </p:txBody>
        </p:sp>
      </p:grpSp>
      <p:sp>
        <p:nvSpPr>
          <p:cNvPr id="2" name="Title 1"/>
          <p:cNvSpPr>
            <a:spLocks noGrp="1"/>
          </p:cNvSpPr>
          <p:nvPr>
            <p:ph type="ctrTitle"/>
          </p:nvPr>
        </p:nvSpPr>
        <p:spPr>
          <a:xfrm>
            <a:off x="1051560" y="1432223"/>
            <a:ext cx="10124440" cy="3035808"/>
          </a:xfrm>
        </p:spPr>
        <p:txBody>
          <a:bodyPr anchor="ctr">
            <a:noAutofit/>
          </a:bodyPr>
          <a:lstStyle>
            <a:lvl1pPr algn="l">
              <a:lnSpc>
                <a:spcPct val="80000"/>
              </a:lnSpc>
              <a:defRPr sz="6400" b="0" cap="all" baseline="0">
                <a:blipFill dpi="0" rotWithShape="1">
                  <a:blip r:embed="rId6"/>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10-04_2026</a:t>
            </a:r>
            <a:endParaRPr lang="en-US" dirty="0"/>
          </a:p>
        </p:txBody>
      </p:sp>
      <p:sp>
        <p:nvSpPr>
          <p:cNvPr id="5" name="Footer Placeholder 4"/>
          <p:cNvSpPr>
            <a:spLocks noGrp="1"/>
          </p:cNvSpPr>
          <p:nvPr>
            <p:ph type="ftr" sz="quarter" idx="11"/>
          </p:nvPr>
        </p:nvSpPr>
        <p:spPr>
          <a:xfrm>
            <a:off x="1083740" y="6272786"/>
            <a:ext cx="6327648" cy="365125"/>
          </a:xfrm>
        </p:spPr>
        <p:txBody>
          <a:bodyPr/>
          <a:lstStyle/>
          <a:p>
            <a:r>
              <a:rPr lang="en-US"/>
              <a:t>The Ascending Order</a:t>
            </a:r>
            <a:endParaRPr lang="en-US" dirty="0"/>
          </a:p>
        </p:txBody>
      </p:sp>
      <p:sp>
        <p:nvSpPr>
          <p:cNvPr id="6" name="Slide Number Placeholder 5"/>
          <p:cNvSpPr>
            <a:spLocks noGrp="1"/>
          </p:cNvSpPr>
          <p:nvPr>
            <p:ph type="sldNum" sz="quarter" idx="12"/>
          </p:nvPr>
        </p:nvSpPr>
        <p:spPr>
          <a:xfrm>
            <a:off x="9659041" y="4227195"/>
            <a:ext cx="1193868" cy="640080"/>
          </a:xfrm>
        </p:spPr>
        <p:txBody>
          <a:bodyPr/>
          <a:lstStyle>
            <a:lvl1pPr>
              <a:defRPr sz="2800" b="1"/>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99288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10-04_2026</a:t>
            </a:r>
            <a:endParaRPr lang="en-US" dirty="0"/>
          </a:p>
        </p:txBody>
      </p:sp>
      <p:sp>
        <p:nvSpPr>
          <p:cNvPr id="8" name="Footer Placeholder 7"/>
          <p:cNvSpPr>
            <a:spLocks noGrp="1"/>
          </p:cNvSpPr>
          <p:nvPr>
            <p:ph type="ftr" sz="quarter" idx="11"/>
          </p:nvPr>
        </p:nvSpPr>
        <p:spPr/>
        <p:txBody>
          <a:bodyPr/>
          <a:lstStyle/>
          <a:p>
            <a:r>
              <a:rPr lang="en-US"/>
              <a:t>The Ascending Order</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57811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cstate="email">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2165773" y="5020056"/>
            <a:ext cx="905256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8" y="6272786"/>
            <a:ext cx="2644309" cy="365125"/>
          </a:xfrm>
        </p:spPr>
        <p:txBody>
          <a:bodyPr/>
          <a:lstStyle>
            <a:lvl1pPr>
              <a:defRPr>
                <a:solidFill>
                  <a:schemeClr val="accent1">
                    <a:lumMod val="50000"/>
                  </a:schemeClr>
                </a:solidFill>
              </a:defRPr>
            </a:lvl1pPr>
          </a:lstStyle>
          <a:p>
            <a:r>
              <a:rPr lang="en-US"/>
              <a:t>10-04_2026</a:t>
            </a:r>
            <a:endParaRPr lang="en-US" dirty="0"/>
          </a:p>
        </p:txBody>
      </p:sp>
      <p:sp>
        <p:nvSpPr>
          <p:cNvPr id="5" name="Footer Placeholder 4"/>
          <p:cNvSpPr>
            <a:spLocks noGrp="1"/>
          </p:cNvSpPr>
          <p:nvPr>
            <p:ph type="ftr" sz="quarter" idx="11"/>
          </p:nvPr>
        </p:nvSpPr>
        <p:spPr>
          <a:xfrm>
            <a:off x="2181465" y="6272785"/>
            <a:ext cx="6327648" cy="365125"/>
          </a:xfrm>
        </p:spPr>
        <p:txBody>
          <a:bodyPr/>
          <a:lstStyle>
            <a:lvl1pPr>
              <a:defRPr>
                <a:solidFill>
                  <a:schemeClr val="accent1">
                    <a:lumMod val="50000"/>
                  </a:schemeClr>
                </a:solidFill>
              </a:defRPr>
            </a:lvl1pPr>
          </a:lstStyle>
          <a:p>
            <a:r>
              <a:rPr lang="en-US"/>
              <a:t>The Ascending Order</a:t>
            </a:r>
            <a:endParaRPr lang="en-US" dirty="0"/>
          </a:p>
        </p:txBody>
      </p:sp>
      <p:grpSp>
        <p:nvGrpSpPr>
          <p:cNvPr id="8" name="Group 7"/>
          <p:cNvGrpSpPr>
            <a:grpSpLocks noChangeAspect="1"/>
          </p:cNvGrpSpPr>
          <p:nvPr/>
        </p:nvGrpSpPr>
        <p:grpSpPr>
          <a:xfrm>
            <a:off x="845149" y="2430623"/>
            <a:ext cx="12192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cstate="email">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60600" y="2508607"/>
            <a:ext cx="1188299" cy="720332"/>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41321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4400" y="2194560"/>
            <a:ext cx="48768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89624" y="2194560"/>
            <a:ext cx="48768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10-04_2026</a:t>
            </a:r>
            <a:endParaRPr lang="en-US" dirty="0"/>
          </a:p>
        </p:txBody>
      </p:sp>
      <p:sp>
        <p:nvSpPr>
          <p:cNvPr id="6" name="Footer Placeholder 5"/>
          <p:cNvSpPr>
            <a:spLocks noGrp="1"/>
          </p:cNvSpPr>
          <p:nvPr>
            <p:ph type="ftr" sz="quarter" idx="11"/>
          </p:nvPr>
        </p:nvSpPr>
        <p:spPr/>
        <p:txBody>
          <a:bodyPr/>
          <a:lstStyle/>
          <a:p>
            <a:r>
              <a:rPr lang="en-US"/>
              <a:t>The Ascending Order</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29698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914400" y="2048256"/>
            <a:ext cx="48768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2743200"/>
            <a:ext cx="48768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27724" y="2048256"/>
            <a:ext cx="48768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27724" y="2743200"/>
            <a:ext cx="48768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10-04_2026</a:t>
            </a:r>
            <a:endParaRPr lang="en-US" dirty="0"/>
          </a:p>
        </p:txBody>
      </p:sp>
      <p:sp>
        <p:nvSpPr>
          <p:cNvPr id="8" name="Footer Placeholder 7"/>
          <p:cNvSpPr>
            <a:spLocks noGrp="1"/>
          </p:cNvSpPr>
          <p:nvPr>
            <p:ph type="ftr" sz="quarter" idx="11"/>
          </p:nvPr>
        </p:nvSpPr>
        <p:spPr/>
        <p:txBody>
          <a:bodyPr/>
          <a:lstStyle/>
          <a:p>
            <a:r>
              <a:rPr lang="en-US"/>
              <a:t>The Ascending Order</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60074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r>
              <a:rPr lang="en-US"/>
              <a:t>10-04_2026</a:t>
            </a:r>
            <a:endParaRPr lang="en-US" dirty="0"/>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r>
              <a:rPr lang="en-US"/>
              <a:t>The Ascending Order</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24587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10-04_2026</a:t>
            </a:r>
            <a:endParaRPr lang="en-US" dirty="0"/>
          </a:p>
        </p:txBody>
      </p:sp>
      <p:sp>
        <p:nvSpPr>
          <p:cNvPr id="3" name="Footer Placeholder 2"/>
          <p:cNvSpPr>
            <a:spLocks noGrp="1"/>
          </p:cNvSpPr>
          <p:nvPr>
            <p:ph type="ftr" sz="quarter" idx="11"/>
          </p:nvPr>
        </p:nvSpPr>
        <p:spPr/>
        <p:txBody>
          <a:bodyPr/>
          <a:lstStyle/>
          <a:p>
            <a:r>
              <a:rPr lang="en-US"/>
              <a:t>The Ascending Order</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2538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1" y="2"/>
            <a:ext cx="3888259" cy="6857999"/>
          </a:xfrm>
          <a:prstGeom prst="rect">
            <a:avLst/>
          </a:prstGeom>
          <a:blipFill dpi="0" rotWithShape="1">
            <a:blip r:embed="rId2" cstate="email">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11363552" y="6255258"/>
            <a:ext cx="524256"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cstate="email">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r>
              <a:rPr lang="en-US"/>
              <a:t>10-04_2026</a:t>
            </a:r>
            <a:endParaRPr lang="en-US" dirty="0"/>
          </a:p>
        </p:txBody>
      </p:sp>
      <p:sp>
        <p:nvSpPr>
          <p:cNvPr id="10" name="Footer Placeholder 9"/>
          <p:cNvSpPr>
            <a:spLocks noGrp="1"/>
          </p:cNvSpPr>
          <p:nvPr>
            <p:ph type="ftr" sz="quarter" idx="11"/>
          </p:nvPr>
        </p:nvSpPr>
        <p:spPr/>
        <p:txBody>
          <a:bodyPr/>
          <a:lstStyle/>
          <a:p>
            <a:r>
              <a:rPr lang="en-US"/>
              <a:t>The Ascending Order</a:t>
            </a:r>
            <a:endParaRPr lang="en-US" dirty="0"/>
          </a:p>
        </p:txBody>
      </p:sp>
      <p:sp>
        <p:nvSpPr>
          <p:cNvPr id="11" name="Slide Number Placeholder 10"/>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00530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1" y="2"/>
            <a:ext cx="3888259" cy="6857999"/>
          </a:xfrm>
          <a:prstGeom prst="rect">
            <a:avLst/>
          </a:prstGeom>
          <a:blipFill dpi="0" rotWithShape="1">
            <a:blip r:embed="rId2" cstate="email">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11363552" y="6255258"/>
            <a:ext cx="524256"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cstate="email">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r>
              <a:rPr lang="en-US"/>
              <a:t>10-04_2026</a:t>
            </a:r>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85565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10-04_2026</a:t>
            </a:r>
            <a:endParaRPr lang="en-US" dirty="0"/>
          </a:p>
        </p:txBody>
      </p:sp>
      <p:sp>
        <p:nvSpPr>
          <p:cNvPr id="8" name="Footer Placeholder 7"/>
          <p:cNvSpPr>
            <a:spLocks noGrp="1"/>
          </p:cNvSpPr>
          <p:nvPr>
            <p:ph type="ftr" sz="quarter" idx="11"/>
          </p:nvPr>
        </p:nvSpPr>
        <p:spPr/>
        <p:txBody>
          <a:bodyPr/>
          <a:lstStyle/>
          <a:p>
            <a:r>
              <a:rPr lang="en-US"/>
              <a:t>The Ascending Order</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22890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533400"/>
            <a:ext cx="2552700"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66801"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10-04_2026</a:t>
            </a:r>
            <a:endParaRPr lang="en-US" dirty="0"/>
          </a:p>
        </p:txBody>
      </p:sp>
      <p:sp>
        <p:nvSpPr>
          <p:cNvPr id="8" name="Footer Placeholder 7"/>
          <p:cNvSpPr>
            <a:spLocks noGrp="1"/>
          </p:cNvSpPr>
          <p:nvPr>
            <p:ph type="ftr" sz="quarter" idx="11"/>
          </p:nvPr>
        </p:nvSpPr>
        <p:spPr/>
        <p:txBody>
          <a:bodyPr/>
          <a:lstStyle/>
          <a:p>
            <a:r>
              <a:rPr lang="en-US"/>
              <a:t>The Ascending Order</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35706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609600" y="2020824"/>
            <a:ext cx="10972800" cy="4075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p:cNvSpPr>
            <a:spLocks noGrp="1"/>
          </p:cNvSpPr>
          <p:nvPr>
            <p:ph type="title"/>
          </p:nvPr>
        </p:nvSpPr>
        <p:spPr/>
        <p:txBody>
          <a:bodyPr/>
          <a:lstStyle/>
          <a:p>
            <a:r>
              <a:rPr lang="en-US"/>
              <a:t>Click to edit Master title style</a:t>
            </a:r>
          </a:p>
        </p:txBody>
      </p:sp>
      <p:sp>
        <p:nvSpPr>
          <p:cNvPr id="11" name="Date Placeholder 10"/>
          <p:cNvSpPr>
            <a:spLocks noGrp="1"/>
          </p:cNvSpPr>
          <p:nvPr>
            <p:ph type="dt" sz="half" idx="14"/>
          </p:nvPr>
        </p:nvSpPr>
        <p:spPr/>
        <p:txBody>
          <a:bodyPr/>
          <a:lstStyle/>
          <a:p>
            <a:r>
              <a:rPr lang="en-US"/>
              <a:t>10-04_2026</a:t>
            </a:r>
          </a:p>
        </p:txBody>
      </p:sp>
      <p:sp>
        <p:nvSpPr>
          <p:cNvPr id="12" name="Slide Number Placeholder 11"/>
          <p:cNvSpPr>
            <a:spLocks noGrp="1"/>
          </p:cNvSpPr>
          <p:nvPr>
            <p:ph type="sldNum" sz="quarter" idx="15"/>
          </p:nvPr>
        </p:nvSpPr>
        <p:spPr/>
        <p:txBody>
          <a:bodyPr/>
          <a:lstStyle/>
          <a:p>
            <a:fld id="{1CA3E4CE-2BD0-48F5-B45E-CC386E7F3C58}" type="slidenum">
              <a:rPr lang="en-US" smtClean="0"/>
              <a:t>‹#›</a:t>
            </a:fld>
            <a:endParaRPr lang="en-US"/>
          </a:p>
        </p:txBody>
      </p:sp>
      <p:sp>
        <p:nvSpPr>
          <p:cNvPr id="13" name="Footer Placeholder 12"/>
          <p:cNvSpPr>
            <a:spLocks noGrp="1"/>
          </p:cNvSpPr>
          <p:nvPr>
            <p:ph type="ftr" sz="quarter" idx="16"/>
          </p:nvPr>
        </p:nvSpPr>
        <p:spPr/>
        <p:txBody>
          <a:bodyPr/>
          <a:lstStyle/>
          <a:p>
            <a:r>
              <a:rPr lang="en-US"/>
              <a:t>The Ascending Order</a:t>
            </a:r>
          </a:p>
        </p:txBody>
      </p:sp>
    </p:spTree>
    <p:extLst>
      <p:ext uri="{BB962C8B-B14F-4D97-AF65-F5344CB8AC3E}">
        <p14:creationId xmlns:p14="http://schemas.microsoft.com/office/powerpoint/2010/main" val="16346964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grpSp>
        <p:nvGrpSpPr>
          <p:cNvPr id="12" name="Group 11"/>
          <p:cNvGrpSpPr/>
          <p:nvPr/>
        </p:nvGrpSpPr>
        <p:grpSpPr>
          <a:xfrm>
            <a:off x="11363552" y="6255258"/>
            <a:ext cx="524256"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4" cstate="email">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txBody>
            <a:bodyPr/>
            <a:lstStyle/>
            <a:p>
              <a:endParaRPr lang="en-US" sz="1800" dirty="0">
                <a:latin typeface="Candara" panose="020E0502030303020204" pitchFamily="34" charset="0"/>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a:lstStyle/>
            <a:p>
              <a:endParaRPr lang="en-US" sz="1800" dirty="0">
                <a:latin typeface="Candara" panose="020E0502030303020204" pitchFamily="34" charset="0"/>
              </a:endParaRPr>
            </a:p>
          </p:txBody>
        </p:sp>
      </p:grpSp>
      <p:sp>
        <p:nvSpPr>
          <p:cNvPr id="2" name="Title Placeholder 1"/>
          <p:cNvSpPr>
            <a:spLocks noGrp="1"/>
          </p:cNvSpPr>
          <p:nvPr>
            <p:ph type="title"/>
          </p:nvPr>
        </p:nvSpPr>
        <p:spPr>
          <a:xfrm>
            <a:off x="914400" y="484632"/>
            <a:ext cx="10363200" cy="160934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914400" y="2121408"/>
            <a:ext cx="10363200" cy="405079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989824" y="6272786"/>
            <a:ext cx="3273552" cy="365125"/>
          </a:xfrm>
          <a:prstGeom prst="rect">
            <a:avLst/>
          </a:prstGeom>
        </p:spPr>
        <p:txBody>
          <a:bodyPr vert="horz" lIns="91440" tIns="45720" rIns="91440" bIns="45720" rtlCol="0" anchor="ctr"/>
          <a:lstStyle>
            <a:lvl1pPr algn="r">
              <a:defRPr sz="1000">
                <a:solidFill>
                  <a:schemeClr val="accent1">
                    <a:lumMod val="50000"/>
                  </a:schemeClr>
                </a:solidFill>
                <a:latin typeface="Candara" panose="020E0502030303020204" pitchFamily="34" charset="0"/>
              </a:defRPr>
            </a:lvl1pPr>
          </a:lstStyle>
          <a:p>
            <a:r>
              <a:rPr lang="en-US"/>
              <a:t>10-04_2026</a:t>
            </a:r>
            <a:endParaRPr lang="en-US" dirty="0"/>
          </a:p>
        </p:txBody>
      </p:sp>
      <p:sp>
        <p:nvSpPr>
          <p:cNvPr id="5" name="Footer Placeholder 4"/>
          <p:cNvSpPr>
            <a:spLocks noGrp="1"/>
          </p:cNvSpPr>
          <p:nvPr>
            <p:ph type="ftr" sz="quarter" idx="3"/>
          </p:nvPr>
        </p:nvSpPr>
        <p:spPr>
          <a:xfrm>
            <a:off x="914400" y="6272786"/>
            <a:ext cx="6327648" cy="365125"/>
          </a:xfrm>
          <a:prstGeom prst="rect">
            <a:avLst/>
          </a:prstGeom>
        </p:spPr>
        <p:txBody>
          <a:bodyPr vert="horz" lIns="91440" tIns="45720" rIns="91440" bIns="45720" rtlCol="0" anchor="ctr"/>
          <a:lstStyle>
            <a:lvl1pPr algn="l">
              <a:defRPr sz="1000">
                <a:solidFill>
                  <a:schemeClr val="accent1">
                    <a:lumMod val="50000"/>
                  </a:schemeClr>
                </a:solidFill>
                <a:latin typeface="Candara" panose="020E0502030303020204" pitchFamily="34" charset="0"/>
              </a:defRPr>
            </a:lvl1pPr>
          </a:lstStyle>
          <a:p>
            <a:r>
              <a:rPr lang="en-US"/>
              <a:t>The Ascending Order</a:t>
            </a:r>
            <a:endParaRPr lang="en-US" dirty="0"/>
          </a:p>
        </p:txBody>
      </p:sp>
      <p:sp>
        <p:nvSpPr>
          <p:cNvPr id="6" name="Slide Number Placeholder 5"/>
          <p:cNvSpPr>
            <a:spLocks noGrp="1"/>
          </p:cNvSpPr>
          <p:nvPr>
            <p:ph type="sldNum" sz="quarter" idx="4"/>
          </p:nvPr>
        </p:nvSpPr>
        <p:spPr>
          <a:xfrm>
            <a:off x="11311128" y="6272786"/>
            <a:ext cx="640080" cy="365125"/>
          </a:xfrm>
          <a:prstGeom prst="rect">
            <a:avLst/>
          </a:prstGeom>
        </p:spPr>
        <p:txBody>
          <a:bodyPr vert="horz" lIns="91440" tIns="45720" rIns="91440" bIns="45720" rtlCol="0" anchor="ctr"/>
          <a:lstStyle>
            <a:lvl1pPr algn="ctr">
              <a:defRPr sz="1100" b="1" spc="-70" baseline="0">
                <a:solidFill>
                  <a:srgbClr val="FFFFFF"/>
                </a:solidFill>
                <a:latin typeface="Candara" panose="020E0502030303020204" pitchFamily="34" charset="0"/>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51448201"/>
      </p:ext>
    </p:extLst>
  </p:cSld>
  <p:clrMap bg1="dk1" tx1="lt1" bg2="dk2"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Lst>
  <p:hf hdr="0"/>
  <p:txStyles>
    <p:titleStyle>
      <a:lvl1pPr algn="l" defTabSz="914400" rtl="0" eaLnBrk="1" latinLnBrk="0" hangingPunct="1">
        <a:lnSpc>
          <a:spcPct val="90000"/>
        </a:lnSpc>
        <a:spcBef>
          <a:spcPct val="0"/>
        </a:spcBef>
        <a:buNone/>
        <a:defRPr sz="4200" b="0" kern="1200" cap="all" baseline="0">
          <a:blipFill>
            <a:blip r:embed="rId16">
              <a:extLst>
                <a:ext uri="{28A0092B-C50C-407E-A947-70E740481C1C}">
                  <a14:useLocalDpi xmlns:a14="http://schemas.microsoft.com/office/drawing/2010/main" val="0"/>
                </a:ext>
              </a:extLst>
            </a:blip>
            <a:tile tx="6350" ty="-127000" sx="65000" sy="64000" flip="none" algn="tl"/>
          </a:blipFill>
          <a:latin typeface="Candara" panose="020E0502030303020204" pitchFamily="34" charset="0"/>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Candara" panose="020E0502030303020204" pitchFamily="34" charset="0"/>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Candara" panose="020E0502030303020204" pitchFamily="34" charset="0"/>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Candara" panose="020E0502030303020204" pitchFamily="34" charset="0"/>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Candara" panose="020E0502030303020204" pitchFamily="34" charset="0"/>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Candara" panose="020E0502030303020204" pitchFamily="34" charset="0"/>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973E3C9-C134-8C52-F3FD-5231FCD39D2B}"/>
              </a:ext>
            </a:extLst>
          </p:cNvPr>
          <p:cNvSpPr>
            <a:spLocks noGrp="1"/>
          </p:cNvSpPr>
          <p:nvPr>
            <p:ph type="ctrTitle"/>
          </p:nvPr>
        </p:nvSpPr>
        <p:spPr/>
        <p:txBody>
          <a:bodyPr/>
          <a:lstStyle/>
          <a:p>
            <a:r>
              <a:rPr lang="en-US" dirty="0"/>
              <a:t>The ascending order of our journey</a:t>
            </a:r>
          </a:p>
        </p:txBody>
      </p:sp>
      <p:sp>
        <p:nvSpPr>
          <p:cNvPr id="6" name="Subtitle 5">
            <a:extLst>
              <a:ext uri="{FF2B5EF4-FFF2-40B4-BE49-F238E27FC236}">
                <a16:creationId xmlns:a16="http://schemas.microsoft.com/office/drawing/2014/main" id="{0969215B-E4F0-1A4B-AA4A-D1CCF4E2750C}"/>
              </a:ext>
            </a:extLst>
          </p:cNvPr>
          <p:cNvSpPr>
            <a:spLocks noGrp="1"/>
          </p:cNvSpPr>
          <p:nvPr>
            <p:ph type="subTitle" idx="1"/>
          </p:nvPr>
        </p:nvSpPr>
        <p:spPr>
          <a:xfrm>
            <a:off x="959678" y="4581915"/>
            <a:ext cx="8393642" cy="1069848"/>
          </a:xfrm>
        </p:spPr>
        <p:txBody>
          <a:bodyPr>
            <a:normAutofit/>
          </a:bodyPr>
          <a:lstStyle/>
          <a:p>
            <a:r>
              <a:rPr lang="en-US" sz="2000" b="1" dirty="0"/>
              <a:t>PSALM 37:23</a:t>
            </a:r>
          </a:p>
          <a:p>
            <a:r>
              <a:rPr lang="en-US" sz="2000" i="1" dirty="0"/>
              <a:t>The steps of a good man are ordered by the LORD: and he </a:t>
            </a:r>
            <a:r>
              <a:rPr lang="en-US" sz="2000" i="1" dirty="0" err="1"/>
              <a:t>delighteth</a:t>
            </a:r>
            <a:r>
              <a:rPr lang="en-US" sz="2000" i="1" dirty="0"/>
              <a:t> in his way.</a:t>
            </a:r>
          </a:p>
          <a:p>
            <a:endParaRPr lang="en-US" sz="2000" dirty="0"/>
          </a:p>
        </p:txBody>
      </p:sp>
    </p:spTree>
    <p:extLst>
      <p:ext uri="{BB962C8B-B14F-4D97-AF65-F5344CB8AC3E}">
        <p14:creationId xmlns:p14="http://schemas.microsoft.com/office/powerpoint/2010/main" val="3891986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E3CC6-E9D7-652D-D406-46A0954647F9}"/>
              </a:ext>
            </a:extLst>
          </p:cNvPr>
          <p:cNvSpPr>
            <a:spLocks noGrp="1"/>
          </p:cNvSpPr>
          <p:nvPr>
            <p:ph type="title"/>
          </p:nvPr>
        </p:nvSpPr>
        <p:spPr>
          <a:xfrm>
            <a:off x="343949" y="220089"/>
            <a:ext cx="10933651" cy="1873887"/>
          </a:xfrm>
        </p:spPr>
        <p:txBody>
          <a:bodyPr/>
          <a:lstStyle/>
          <a:p>
            <a:r>
              <a:rPr lang="en-US" dirty="0">
                <a:solidFill>
                  <a:srgbClr val="00B0F0"/>
                </a:solidFill>
              </a:rPr>
              <a:t>Birthdays &amp; Anniversaries &amp; Events</a:t>
            </a:r>
          </a:p>
        </p:txBody>
      </p:sp>
      <p:sp>
        <p:nvSpPr>
          <p:cNvPr id="3" name="Content Placeholder 2">
            <a:extLst>
              <a:ext uri="{FF2B5EF4-FFF2-40B4-BE49-F238E27FC236}">
                <a16:creationId xmlns:a16="http://schemas.microsoft.com/office/drawing/2014/main" id="{FC42EBA7-FE7B-BA8B-9698-EB2927EE257A}"/>
              </a:ext>
            </a:extLst>
          </p:cNvPr>
          <p:cNvSpPr>
            <a:spLocks noGrp="1"/>
          </p:cNvSpPr>
          <p:nvPr>
            <p:ph idx="1"/>
          </p:nvPr>
        </p:nvSpPr>
        <p:spPr>
          <a:xfrm>
            <a:off x="914400" y="1694576"/>
            <a:ext cx="10363200" cy="4477624"/>
          </a:xfrm>
        </p:spPr>
        <p:txBody>
          <a:bodyPr>
            <a:normAutofit/>
          </a:bodyPr>
          <a:lstStyle/>
          <a:p>
            <a:r>
              <a:rPr lang="en-US" sz="3600" dirty="0"/>
              <a:t>Oct. 3</a:t>
            </a:r>
            <a:r>
              <a:rPr lang="en-US" sz="3600" baseline="30000" dirty="0"/>
              <a:t>rd</a:t>
            </a:r>
            <a:r>
              <a:rPr lang="en-US" sz="3600" dirty="0"/>
              <a:t> Sophie Cockman</a:t>
            </a:r>
          </a:p>
          <a:p>
            <a:r>
              <a:rPr lang="en-US" sz="3600" dirty="0"/>
              <a:t>Oct. 5</a:t>
            </a:r>
            <a:r>
              <a:rPr lang="en-US" sz="3600" baseline="30000" dirty="0"/>
              <a:t>th</a:t>
            </a:r>
            <a:r>
              <a:rPr lang="en-US" sz="3600" dirty="0"/>
              <a:t> Jaron &amp; Chenelle Brown</a:t>
            </a:r>
          </a:p>
          <a:p>
            <a:r>
              <a:rPr lang="en-US" sz="3600" dirty="0"/>
              <a:t>Oct. 8</a:t>
            </a:r>
            <a:r>
              <a:rPr lang="en-US" sz="3600" baseline="30000" dirty="0"/>
              <a:t>th</a:t>
            </a:r>
            <a:r>
              <a:rPr lang="en-US" sz="3600" dirty="0"/>
              <a:t> Jason Hans</a:t>
            </a:r>
            <a:endParaRPr lang="en-US" sz="2800" dirty="0"/>
          </a:p>
          <a:p>
            <a:endParaRPr lang="en-US" sz="1200" dirty="0"/>
          </a:p>
          <a:p>
            <a:r>
              <a:rPr lang="en-US" sz="3600" dirty="0"/>
              <a:t>Oct. 15</a:t>
            </a:r>
            <a:r>
              <a:rPr lang="en-US" sz="3600" baseline="30000" dirty="0"/>
              <a:t>th</a:t>
            </a:r>
            <a:r>
              <a:rPr lang="en-US" sz="3600" dirty="0"/>
              <a:t> (Noon) WYR Registration Opens</a:t>
            </a:r>
          </a:p>
          <a:p>
            <a:r>
              <a:rPr lang="en-US" sz="3600" dirty="0"/>
              <a:t>Oct. 24</a:t>
            </a:r>
            <a:r>
              <a:rPr lang="en-US" sz="3600" baseline="30000" dirty="0"/>
              <a:t>th</a:t>
            </a:r>
            <a:r>
              <a:rPr lang="en-US" sz="3600" dirty="0"/>
              <a:t> Fall Festival</a:t>
            </a:r>
          </a:p>
          <a:p>
            <a:r>
              <a:rPr lang="en-US" sz="3600" dirty="0"/>
              <a:t> </a:t>
            </a:r>
          </a:p>
        </p:txBody>
      </p:sp>
      <p:sp>
        <p:nvSpPr>
          <p:cNvPr id="4" name="Date Placeholder 3">
            <a:extLst>
              <a:ext uri="{FF2B5EF4-FFF2-40B4-BE49-F238E27FC236}">
                <a16:creationId xmlns:a16="http://schemas.microsoft.com/office/drawing/2014/main" id="{82A59F1E-2BFF-F410-2B7B-EFEDE7A83C8C}"/>
              </a:ext>
            </a:extLst>
          </p:cNvPr>
          <p:cNvSpPr>
            <a:spLocks noGrp="1"/>
          </p:cNvSpPr>
          <p:nvPr>
            <p:ph type="dt" sz="half" idx="10"/>
          </p:nvPr>
        </p:nvSpPr>
        <p:spPr/>
        <p:txBody>
          <a:bodyPr/>
          <a:lstStyle/>
          <a:p>
            <a:r>
              <a:rPr lang="en-US"/>
              <a:t>10-04_2026</a:t>
            </a:r>
            <a:endParaRPr lang="en-US" dirty="0"/>
          </a:p>
        </p:txBody>
      </p:sp>
      <p:sp>
        <p:nvSpPr>
          <p:cNvPr id="5" name="Footer Placeholder 4">
            <a:extLst>
              <a:ext uri="{FF2B5EF4-FFF2-40B4-BE49-F238E27FC236}">
                <a16:creationId xmlns:a16="http://schemas.microsoft.com/office/drawing/2014/main" id="{93DF76C5-632D-BD82-569E-C4C38072A335}"/>
              </a:ext>
            </a:extLst>
          </p:cNvPr>
          <p:cNvSpPr>
            <a:spLocks noGrp="1"/>
          </p:cNvSpPr>
          <p:nvPr>
            <p:ph type="ftr" sz="quarter" idx="11"/>
          </p:nvPr>
        </p:nvSpPr>
        <p:spPr/>
        <p:txBody>
          <a:bodyPr/>
          <a:lstStyle/>
          <a:p>
            <a:r>
              <a:rPr lang="en-US"/>
              <a:t>The Ascending Order</a:t>
            </a:r>
            <a:endParaRPr lang="en-US" dirty="0"/>
          </a:p>
        </p:txBody>
      </p:sp>
      <p:sp>
        <p:nvSpPr>
          <p:cNvPr id="6" name="Slide Number Placeholder 5">
            <a:extLst>
              <a:ext uri="{FF2B5EF4-FFF2-40B4-BE49-F238E27FC236}">
                <a16:creationId xmlns:a16="http://schemas.microsoft.com/office/drawing/2014/main" id="{9164CA52-D6D3-F0B8-3DA1-7E4A60040C30}"/>
              </a:ext>
            </a:extLst>
          </p:cNvPr>
          <p:cNvSpPr>
            <a:spLocks noGrp="1"/>
          </p:cNvSpPr>
          <p:nvPr>
            <p:ph type="sldNum" sz="quarter" idx="12"/>
          </p:nvPr>
        </p:nvSpPr>
        <p:spPr/>
        <p:txBody>
          <a:bodyPr/>
          <a:lstStyle/>
          <a:p>
            <a:fld id="{4FAB73BC-B049-4115-A692-8D63A059BFB8}" type="slidenum">
              <a:rPr lang="en-US" smtClean="0"/>
              <a:t>2</a:t>
            </a:fld>
            <a:endParaRPr lang="en-US" dirty="0"/>
          </a:p>
        </p:txBody>
      </p:sp>
    </p:spTree>
    <p:extLst>
      <p:ext uri="{BB962C8B-B14F-4D97-AF65-F5344CB8AC3E}">
        <p14:creationId xmlns:p14="http://schemas.microsoft.com/office/powerpoint/2010/main" val="4056870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FFA03ED-A5EE-9067-0528-FB31F85A8FC0}"/>
              </a:ext>
            </a:extLst>
          </p:cNvPr>
          <p:cNvSpPr>
            <a:spLocks noGrp="1"/>
          </p:cNvSpPr>
          <p:nvPr>
            <p:ph type="dt" sz="half" idx="10"/>
          </p:nvPr>
        </p:nvSpPr>
        <p:spPr/>
        <p:txBody>
          <a:bodyPr/>
          <a:lstStyle/>
          <a:p>
            <a:r>
              <a:rPr lang="en-US"/>
              <a:t>10-04_2026</a:t>
            </a:r>
            <a:endParaRPr lang="en-US" dirty="0"/>
          </a:p>
        </p:txBody>
      </p:sp>
      <p:sp>
        <p:nvSpPr>
          <p:cNvPr id="5" name="Footer Placeholder 4">
            <a:extLst>
              <a:ext uri="{FF2B5EF4-FFF2-40B4-BE49-F238E27FC236}">
                <a16:creationId xmlns:a16="http://schemas.microsoft.com/office/drawing/2014/main" id="{58581A05-B5E0-5C79-3868-F5F84A4FA6EB}"/>
              </a:ext>
            </a:extLst>
          </p:cNvPr>
          <p:cNvSpPr>
            <a:spLocks noGrp="1"/>
          </p:cNvSpPr>
          <p:nvPr>
            <p:ph type="ftr" sz="quarter" idx="11"/>
          </p:nvPr>
        </p:nvSpPr>
        <p:spPr/>
        <p:txBody>
          <a:bodyPr/>
          <a:lstStyle/>
          <a:p>
            <a:r>
              <a:rPr lang="en-US"/>
              <a:t>The Ascending Order</a:t>
            </a:r>
            <a:endParaRPr lang="en-US" dirty="0"/>
          </a:p>
        </p:txBody>
      </p:sp>
      <p:sp>
        <p:nvSpPr>
          <p:cNvPr id="6" name="Slide Number Placeholder 5">
            <a:extLst>
              <a:ext uri="{FF2B5EF4-FFF2-40B4-BE49-F238E27FC236}">
                <a16:creationId xmlns:a16="http://schemas.microsoft.com/office/drawing/2014/main" id="{AE1FF9B6-2B8F-140C-1786-434CD952BF84}"/>
              </a:ext>
            </a:extLst>
          </p:cNvPr>
          <p:cNvSpPr>
            <a:spLocks noGrp="1"/>
          </p:cNvSpPr>
          <p:nvPr>
            <p:ph type="sldNum" sz="quarter" idx="12"/>
          </p:nvPr>
        </p:nvSpPr>
        <p:spPr/>
        <p:txBody>
          <a:bodyPr/>
          <a:lstStyle/>
          <a:p>
            <a:fld id="{4FAB73BC-B049-4115-A692-8D63A059BFB8}" type="slidenum">
              <a:rPr lang="en-US" smtClean="0"/>
              <a:t>3</a:t>
            </a:fld>
            <a:endParaRPr lang="en-US" dirty="0"/>
          </a:p>
        </p:txBody>
      </p:sp>
      <p:sp>
        <p:nvSpPr>
          <p:cNvPr id="8" name="TextBox 7">
            <a:extLst>
              <a:ext uri="{FF2B5EF4-FFF2-40B4-BE49-F238E27FC236}">
                <a16:creationId xmlns:a16="http://schemas.microsoft.com/office/drawing/2014/main" id="{9380EB50-A7BC-1F76-0043-57100258D451}"/>
              </a:ext>
            </a:extLst>
          </p:cNvPr>
          <p:cNvSpPr txBox="1"/>
          <p:nvPr/>
        </p:nvSpPr>
        <p:spPr>
          <a:xfrm>
            <a:off x="240792" y="135735"/>
            <a:ext cx="7749032" cy="5755422"/>
          </a:xfrm>
          <a:prstGeom prst="rect">
            <a:avLst/>
          </a:prstGeom>
          <a:noFill/>
        </p:spPr>
        <p:txBody>
          <a:bodyPr wrap="square">
            <a:spAutoFit/>
          </a:bodyPr>
          <a:lstStyle/>
          <a:p>
            <a:r>
              <a:rPr lang="en-US" sz="4800" b="1" dirty="0"/>
              <a:t>JUDGES 5:4-5</a:t>
            </a:r>
          </a:p>
          <a:p>
            <a:r>
              <a:rPr lang="en-US" sz="4000" i="1" dirty="0"/>
              <a:t>	LORD, when thou </a:t>
            </a:r>
            <a:r>
              <a:rPr lang="en-US" sz="4000" i="1" dirty="0" err="1"/>
              <a:t>wentest</a:t>
            </a:r>
            <a:r>
              <a:rPr lang="en-US" sz="4000" i="1" dirty="0"/>
              <a:t> out of Seir, when thou </a:t>
            </a:r>
            <a:r>
              <a:rPr lang="en-US" sz="4000" i="1" u="sng" dirty="0" err="1"/>
              <a:t>marchedst</a:t>
            </a:r>
            <a:r>
              <a:rPr lang="en-US" sz="4000" i="1" u="sng" dirty="0"/>
              <a:t> out of the field </a:t>
            </a:r>
            <a:r>
              <a:rPr lang="en-US" sz="4000" i="1" dirty="0"/>
              <a:t>of Edom, the earth trembled, and the heavens dropped, the clouds also dropped water. 5 The mountains melted from before the LORD, even that Sinai from before the LORD God of Israel.</a:t>
            </a:r>
          </a:p>
        </p:txBody>
      </p:sp>
      <p:pic>
        <p:nvPicPr>
          <p:cNvPr id="12" name="Picture 11" descr="The image depicts a person in full ceremonial attire, including a red uniform and hat, standing on a paved surface near a historic building.&#10;&#10;AI-generated content may be incorrect.">
            <a:extLst>
              <a:ext uri="{FF2B5EF4-FFF2-40B4-BE49-F238E27FC236}">
                <a16:creationId xmlns:a16="http://schemas.microsoft.com/office/drawing/2014/main" id="{6E0FEEB5-B94F-1EBB-570B-84F86A530D76}"/>
              </a:ext>
            </a:extLst>
          </p:cNvPr>
          <p:cNvPicPr>
            <a:picLocks noChangeAspect="1"/>
          </p:cNvPicPr>
          <p:nvPr/>
        </p:nvPicPr>
        <p:blipFill>
          <a:blip r:embed="rId2"/>
          <a:srcRect l="7533" t="2353" b="5978"/>
          <a:stretch>
            <a:fillRect/>
          </a:stretch>
        </p:blipFill>
        <p:spPr>
          <a:xfrm>
            <a:off x="8246378" y="220089"/>
            <a:ext cx="3561135" cy="6286621"/>
          </a:xfrm>
          <a:prstGeom prst="rect">
            <a:avLst/>
          </a:prstGeom>
        </p:spPr>
      </p:pic>
    </p:spTree>
    <p:extLst>
      <p:ext uri="{BB962C8B-B14F-4D97-AF65-F5344CB8AC3E}">
        <p14:creationId xmlns:p14="http://schemas.microsoft.com/office/powerpoint/2010/main" val="2322136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187AE0-FD7D-1A79-83C5-9C2B88AA388D}"/>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9FD6A0E2-9718-19E0-F7ED-325FB9413A91}"/>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2EC11BE6-66F1-E4AD-57D9-8D33A97DA63F}"/>
              </a:ext>
            </a:extLst>
          </p:cNvPr>
          <p:cNvSpPr>
            <a:spLocks noGrp="1"/>
          </p:cNvSpPr>
          <p:nvPr>
            <p:ph type="sldNum" sz="quarter" idx="12"/>
          </p:nvPr>
        </p:nvSpPr>
        <p:spPr/>
        <p:txBody>
          <a:bodyPr/>
          <a:lstStyle/>
          <a:p>
            <a:fld id="{4FAB73BC-B049-4115-A692-8D63A059BFB8}" type="slidenum">
              <a:rPr lang="en-US" smtClean="0"/>
              <a:t>4</a:t>
            </a:fld>
            <a:endParaRPr lang="en-US" dirty="0"/>
          </a:p>
        </p:txBody>
      </p:sp>
      <p:sp>
        <p:nvSpPr>
          <p:cNvPr id="6" name="TextBox 5">
            <a:extLst>
              <a:ext uri="{FF2B5EF4-FFF2-40B4-BE49-F238E27FC236}">
                <a16:creationId xmlns:a16="http://schemas.microsoft.com/office/drawing/2014/main" id="{9F04016F-13D7-9B22-126B-672D04D7F4B6}"/>
              </a:ext>
            </a:extLst>
          </p:cNvPr>
          <p:cNvSpPr txBox="1"/>
          <p:nvPr/>
        </p:nvSpPr>
        <p:spPr>
          <a:xfrm>
            <a:off x="335560" y="220089"/>
            <a:ext cx="11615648" cy="5262979"/>
          </a:xfrm>
          <a:prstGeom prst="rect">
            <a:avLst/>
          </a:prstGeom>
          <a:noFill/>
        </p:spPr>
        <p:txBody>
          <a:bodyPr wrap="square">
            <a:spAutoFit/>
          </a:bodyPr>
          <a:lstStyle/>
          <a:p>
            <a:r>
              <a:rPr lang="en-US" sz="4400" b="1" dirty="0"/>
              <a:t>HEBREWS 10:35</a:t>
            </a:r>
            <a:endParaRPr lang="en-US" sz="4400" b="1" i="1" dirty="0"/>
          </a:p>
          <a:p>
            <a:r>
              <a:rPr lang="en-US" sz="3600" i="1" dirty="0"/>
              <a:t>Cast not away therefore your confidence, which hath great recompence of reward.</a:t>
            </a:r>
          </a:p>
          <a:p>
            <a:endParaRPr lang="en-US" sz="3600" i="1" dirty="0"/>
          </a:p>
          <a:p>
            <a:r>
              <a:rPr lang="en-US" sz="4000" b="1" dirty="0"/>
              <a:t>Confidence:</a:t>
            </a:r>
            <a:br>
              <a:rPr lang="en-US" sz="3600" i="1" dirty="0"/>
            </a:br>
            <a:r>
              <a:rPr lang="en-US" sz="3600" i="1" dirty="0"/>
              <a:t>	</a:t>
            </a:r>
            <a:r>
              <a:rPr lang="en-US" sz="3600" dirty="0"/>
              <a:t>Free and fearless confidence, cheerful courage, boldness, assurance;</a:t>
            </a:r>
          </a:p>
          <a:p>
            <a:r>
              <a:rPr lang="en-US" sz="3600" dirty="0"/>
              <a:t>	The deportment by which one becomes conspicuous or secures publicity. </a:t>
            </a:r>
          </a:p>
        </p:txBody>
      </p:sp>
    </p:spTree>
    <p:extLst>
      <p:ext uri="{BB962C8B-B14F-4D97-AF65-F5344CB8AC3E}">
        <p14:creationId xmlns:p14="http://schemas.microsoft.com/office/powerpoint/2010/main" val="1782297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AA4E4A6-7E7D-622E-294D-AFB2BEDAE02E}"/>
              </a:ext>
            </a:extLst>
          </p:cNvPr>
          <p:cNvSpPr>
            <a:spLocks noGrp="1"/>
          </p:cNvSpPr>
          <p:nvPr>
            <p:ph type="dt" sz="half" idx="10"/>
          </p:nvPr>
        </p:nvSpPr>
        <p:spPr/>
        <p:txBody>
          <a:bodyPr/>
          <a:lstStyle/>
          <a:p>
            <a:r>
              <a:rPr lang="en-US"/>
              <a:t>10-04_2026</a:t>
            </a:r>
            <a:endParaRPr lang="en-US" dirty="0"/>
          </a:p>
        </p:txBody>
      </p:sp>
      <p:sp>
        <p:nvSpPr>
          <p:cNvPr id="5" name="Footer Placeholder 4">
            <a:extLst>
              <a:ext uri="{FF2B5EF4-FFF2-40B4-BE49-F238E27FC236}">
                <a16:creationId xmlns:a16="http://schemas.microsoft.com/office/drawing/2014/main" id="{616DAF9E-E487-8DE1-9DA5-E8F13BB354FA}"/>
              </a:ext>
            </a:extLst>
          </p:cNvPr>
          <p:cNvSpPr>
            <a:spLocks noGrp="1"/>
          </p:cNvSpPr>
          <p:nvPr>
            <p:ph type="ftr" sz="quarter" idx="11"/>
          </p:nvPr>
        </p:nvSpPr>
        <p:spPr/>
        <p:txBody>
          <a:bodyPr/>
          <a:lstStyle/>
          <a:p>
            <a:r>
              <a:rPr lang="en-US"/>
              <a:t>The Ascending Order</a:t>
            </a:r>
            <a:endParaRPr lang="en-US" dirty="0"/>
          </a:p>
        </p:txBody>
      </p:sp>
      <p:sp>
        <p:nvSpPr>
          <p:cNvPr id="6" name="Slide Number Placeholder 5">
            <a:extLst>
              <a:ext uri="{FF2B5EF4-FFF2-40B4-BE49-F238E27FC236}">
                <a16:creationId xmlns:a16="http://schemas.microsoft.com/office/drawing/2014/main" id="{5B967432-3DA6-6721-BB9C-5B089D649F1F}"/>
              </a:ext>
            </a:extLst>
          </p:cNvPr>
          <p:cNvSpPr>
            <a:spLocks noGrp="1"/>
          </p:cNvSpPr>
          <p:nvPr>
            <p:ph type="sldNum" sz="quarter" idx="12"/>
          </p:nvPr>
        </p:nvSpPr>
        <p:spPr/>
        <p:txBody>
          <a:bodyPr/>
          <a:lstStyle/>
          <a:p>
            <a:fld id="{4FAB73BC-B049-4115-A692-8D63A059BFB8}" type="slidenum">
              <a:rPr lang="en-US" smtClean="0"/>
              <a:t>5</a:t>
            </a:fld>
            <a:endParaRPr lang="en-US" dirty="0"/>
          </a:p>
        </p:txBody>
      </p:sp>
      <p:sp>
        <p:nvSpPr>
          <p:cNvPr id="8" name="TextBox 7">
            <a:extLst>
              <a:ext uri="{FF2B5EF4-FFF2-40B4-BE49-F238E27FC236}">
                <a16:creationId xmlns:a16="http://schemas.microsoft.com/office/drawing/2014/main" id="{B66C671B-28B4-DE3B-5E58-8A5467FA747B}"/>
              </a:ext>
            </a:extLst>
          </p:cNvPr>
          <p:cNvSpPr txBox="1"/>
          <p:nvPr/>
        </p:nvSpPr>
        <p:spPr>
          <a:xfrm>
            <a:off x="435166" y="363557"/>
            <a:ext cx="11182121" cy="4647426"/>
          </a:xfrm>
          <a:prstGeom prst="rect">
            <a:avLst/>
          </a:prstGeom>
          <a:noFill/>
        </p:spPr>
        <p:txBody>
          <a:bodyPr wrap="square">
            <a:spAutoFit/>
          </a:bodyPr>
          <a:lstStyle/>
          <a:p>
            <a:r>
              <a:rPr lang="en-US" sz="4400" b="1" dirty="0"/>
              <a:t>THE.WORKING.OF.THE.HOLY.SPIRIT</a:t>
            </a:r>
          </a:p>
          <a:p>
            <a:r>
              <a:rPr lang="en-US" sz="3600" dirty="0"/>
              <a:t>	So friends, what do you Canadian people need? You got a lovely country; the prettiest in the world, if... I </a:t>
            </a:r>
            <a:r>
              <a:rPr lang="en-US" sz="3600" dirty="0" err="1"/>
              <a:t>kinda</a:t>
            </a:r>
            <a:r>
              <a:rPr lang="en-US" sz="3600" dirty="0"/>
              <a:t> believe in a Millennium. And you know where I want the Lord to let me live in the Millennium? I want to live at Banff and Jasper, over there in that part. So you all come over to see me. </a:t>
            </a:r>
            <a:r>
              <a:rPr lang="en-US" sz="3600" b="1" dirty="0"/>
              <a:t>I'm going to be a Canadian during that time.</a:t>
            </a:r>
            <a:r>
              <a:rPr lang="en-US" sz="3600" dirty="0"/>
              <a:t> 															56-0816 </a:t>
            </a:r>
          </a:p>
        </p:txBody>
      </p:sp>
    </p:spTree>
    <p:extLst>
      <p:ext uri="{BB962C8B-B14F-4D97-AF65-F5344CB8AC3E}">
        <p14:creationId xmlns:p14="http://schemas.microsoft.com/office/powerpoint/2010/main" val="3213179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C86774-B857-664A-63E2-57E0EEA213A6}"/>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46313AA2-8E03-16F4-B631-3E9749E242CF}"/>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757A3749-AFA1-ECCE-62D8-A81D813E5A69}"/>
              </a:ext>
            </a:extLst>
          </p:cNvPr>
          <p:cNvSpPr>
            <a:spLocks noGrp="1"/>
          </p:cNvSpPr>
          <p:nvPr>
            <p:ph type="sldNum" sz="quarter" idx="12"/>
          </p:nvPr>
        </p:nvSpPr>
        <p:spPr/>
        <p:txBody>
          <a:bodyPr/>
          <a:lstStyle/>
          <a:p>
            <a:fld id="{4FAB73BC-B049-4115-A692-8D63A059BFB8}" type="slidenum">
              <a:rPr lang="en-US" smtClean="0"/>
              <a:t>6</a:t>
            </a:fld>
            <a:endParaRPr lang="en-US" dirty="0"/>
          </a:p>
        </p:txBody>
      </p:sp>
      <p:sp>
        <p:nvSpPr>
          <p:cNvPr id="6" name="TextBox 5">
            <a:extLst>
              <a:ext uri="{FF2B5EF4-FFF2-40B4-BE49-F238E27FC236}">
                <a16:creationId xmlns:a16="http://schemas.microsoft.com/office/drawing/2014/main" id="{4993EFF0-0518-1193-671D-B3E509388377}"/>
              </a:ext>
            </a:extLst>
          </p:cNvPr>
          <p:cNvSpPr txBox="1"/>
          <p:nvPr/>
        </p:nvSpPr>
        <p:spPr>
          <a:xfrm>
            <a:off x="159745" y="86477"/>
            <a:ext cx="11920402" cy="6309420"/>
          </a:xfrm>
          <a:prstGeom prst="rect">
            <a:avLst/>
          </a:prstGeom>
          <a:noFill/>
        </p:spPr>
        <p:txBody>
          <a:bodyPr wrap="square">
            <a:spAutoFit/>
          </a:bodyPr>
          <a:lstStyle/>
          <a:p>
            <a:r>
              <a:rPr lang="en-US" sz="4400" b="1" dirty="0"/>
              <a:t>THE.GREATEST.GIFT.IN.THE.BIBLE</a:t>
            </a:r>
          </a:p>
          <a:p>
            <a:r>
              <a:rPr lang="en-US" sz="3600" dirty="0"/>
              <a:t>	36 Sometime ago, I was in a great city in this wonderful, beautiful, God-given Canada... If I was a young man, I'd want to become a citizen of Canada. It's got more to offer. I like Canada. All my travels, there's no prettier spot I ever seen in my life, than Banff and Jasper. I been to </a:t>
            </a:r>
            <a:r>
              <a:rPr lang="en-US" sz="3600" dirty="0" err="1"/>
              <a:t>Jungfraujoch</a:t>
            </a:r>
            <a:r>
              <a:rPr lang="en-US" sz="3600" dirty="0"/>
              <a:t>, and </a:t>
            </a:r>
            <a:r>
              <a:rPr lang="en-US" sz="3600" dirty="0" err="1"/>
              <a:t>Eigerwand</a:t>
            </a:r>
            <a:r>
              <a:rPr lang="en-US" sz="3600" dirty="0"/>
              <a:t> Mountain, all through the Swiss Alps, Germany, all around the world, but Banff and Jasper has got anything beat the world's got to offer. Maybe the Lord will let me live there in the Millennium. I hope He will. 																															57-0811</a:t>
            </a:r>
          </a:p>
        </p:txBody>
      </p:sp>
    </p:spTree>
    <p:extLst>
      <p:ext uri="{BB962C8B-B14F-4D97-AF65-F5344CB8AC3E}">
        <p14:creationId xmlns:p14="http://schemas.microsoft.com/office/powerpoint/2010/main" val="1719615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EE6F0D-AF7D-784D-13FF-BFABD3AFBFBD}"/>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E7A1E321-73BC-1430-F6AE-85D6902ABFEF}"/>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40B7DFA6-D1B9-E7A4-6DB2-C751814CFA66}"/>
              </a:ext>
            </a:extLst>
          </p:cNvPr>
          <p:cNvSpPr>
            <a:spLocks noGrp="1"/>
          </p:cNvSpPr>
          <p:nvPr>
            <p:ph type="sldNum" sz="quarter" idx="12"/>
          </p:nvPr>
        </p:nvSpPr>
        <p:spPr/>
        <p:txBody>
          <a:bodyPr/>
          <a:lstStyle/>
          <a:p>
            <a:fld id="{4FAB73BC-B049-4115-A692-8D63A059BFB8}" type="slidenum">
              <a:rPr lang="en-US" smtClean="0"/>
              <a:t>7</a:t>
            </a:fld>
            <a:endParaRPr lang="en-US" dirty="0"/>
          </a:p>
        </p:txBody>
      </p:sp>
      <p:sp>
        <p:nvSpPr>
          <p:cNvPr id="6" name="TextBox 5">
            <a:extLst>
              <a:ext uri="{FF2B5EF4-FFF2-40B4-BE49-F238E27FC236}">
                <a16:creationId xmlns:a16="http://schemas.microsoft.com/office/drawing/2014/main" id="{A6B94B1F-3AB6-4783-17D8-2ADB07169F7A}"/>
              </a:ext>
            </a:extLst>
          </p:cNvPr>
          <p:cNvSpPr txBox="1"/>
          <p:nvPr/>
        </p:nvSpPr>
        <p:spPr>
          <a:xfrm>
            <a:off x="240792" y="96544"/>
            <a:ext cx="11710416" cy="6455613"/>
          </a:xfrm>
          <a:prstGeom prst="rect">
            <a:avLst/>
          </a:prstGeom>
          <a:noFill/>
        </p:spPr>
        <p:txBody>
          <a:bodyPr wrap="square">
            <a:spAutoFit/>
          </a:bodyPr>
          <a:lstStyle/>
          <a:p>
            <a:pPr indent="0" algn="l">
              <a:lnSpc>
                <a:spcPct val="100000"/>
              </a:lnSpc>
              <a:buNone/>
            </a:pPr>
            <a:r>
              <a:rPr lang="en-US" sz="4400" b="1" i="0" dirty="0">
                <a:solidFill>
                  <a:schemeClr val="tx1"/>
                </a:solidFill>
                <a:effectLst/>
                <a:latin typeface="+mn-lt"/>
              </a:rPr>
              <a:t>Leading Existential Threats</a:t>
            </a:r>
          </a:p>
          <a:p>
            <a:pPr marR="0" lvl="0" algn="l">
              <a:lnSpc>
                <a:spcPct val="100000"/>
              </a:lnSpc>
            </a:pPr>
            <a:r>
              <a:rPr lang="en-US" sz="2400" b="1" i="0" dirty="0">
                <a:solidFill>
                  <a:schemeClr val="tx1"/>
                </a:solidFill>
                <a:effectLst/>
                <a:latin typeface="+mn-lt"/>
              </a:rPr>
              <a:t>1. Artificial Intelligence (AI):</a:t>
            </a:r>
            <a:r>
              <a:rPr lang="en-US" sz="2400" b="0" i="0" dirty="0">
                <a:solidFill>
                  <a:schemeClr val="tx1"/>
                </a:solidFill>
                <a:effectLst/>
                <a:latin typeface="+mn-lt"/>
              </a:rPr>
              <a:t> Rapid advancements in superintelligence have prompted warnings from tech insiders and researchers. Some experts estimate a significant probability (around 10%) that autonomous systems could lead to catastrophic loss of control or human disempowerment. Regulatory concerns also cover AI-driven cyberattacks and automated biological weapons development. </a:t>
            </a:r>
            <a:endParaRPr lang="en-US" sz="1100" b="0" i="0" dirty="0">
              <a:solidFill>
                <a:schemeClr val="tx1"/>
              </a:solidFill>
              <a:effectLst/>
              <a:latin typeface="+mn-lt"/>
            </a:endParaRPr>
          </a:p>
          <a:p>
            <a:pPr marR="0" lvl="0" algn="l">
              <a:lnSpc>
                <a:spcPct val="100000"/>
              </a:lnSpc>
            </a:pPr>
            <a:endParaRPr lang="en-US" sz="1100" b="1" i="0" dirty="0">
              <a:solidFill>
                <a:schemeClr val="tx1"/>
              </a:solidFill>
              <a:effectLst/>
              <a:latin typeface="+mn-lt"/>
            </a:endParaRPr>
          </a:p>
          <a:p>
            <a:pPr marR="0" lvl="0" algn="l">
              <a:lnSpc>
                <a:spcPct val="100000"/>
              </a:lnSpc>
            </a:pPr>
            <a:r>
              <a:rPr lang="en-US" sz="2400" b="1" i="0" dirty="0">
                <a:solidFill>
                  <a:schemeClr val="tx1"/>
                </a:solidFill>
                <a:effectLst/>
                <a:latin typeface="+mn-lt"/>
              </a:rPr>
              <a:t>2. Climate Change &amp; Ecological Collapse:</a:t>
            </a:r>
            <a:r>
              <a:rPr lang="en-US" sz="2400" b="0" i="0" dirty="0">
                <a:solidFill>
                  <a:schemeClr val="tx1"/>
                </a:solidFill>
                <a:effectLst/>
                <a:latin typeface="+mn-lt"/>
              </a:rPr>
              <a:t> Unchecked global warming (such as warming exceeding 4°C above pre-industrial levels) risks triggering compounding feedback loops like permafrost melting and cascading failures across global food and water systems</a:t>
            </a:r>
            <a:endParaRPr lang="en-US" sz="1200" b="0" i="0" dirty="0">
              <a:solidFill>
                <a:schemeClr val="tx1"/>
              </a:solidFill>
              <a:effectLst/>
              <a:latin typeface="+mn-lt"/>
            </a:endParaRPr>
          </a:p>
          <a:p>
            <a:pPr marR="0" lvl="0" algn="l">
              <a:lnSpc>
                <a:spcPct val="100000"/>
              </a:lnSpc>
            </a:pPr>
            <a:endParaRPr lang="en-US" sz="1200" b="0" i="0" dirty="0">
              <a:solidFill>
                <a:schemeClr val="tx1"/>
              </a:solidFill>
              <a:effectLst/>
              <a:latin typeface="+mn-lt"/>
            </a:endParaRPr>
          </a:p>
          <a:p>
            <a:pPr marR="0" lvl="0" algn="l">
              <a:lnSpc>
                <a:spcPct val="100000"/>
              </a:lnSpc>
            </a:pPr>
            <a:r>
              <a:rPr lang="en-US" sz="2400" b="1" i="0" dirty="0">
                <a:solidFill>
                  <a:schemeClr val="tx1"/>
                </a:solidFill>
                <a:effectLst/>
                <a:latin typeface="+mn-lt"/>
              </a:rPr>
              <a:t>3. Nuclear Warfare:</a:t>
            </a:r>
            <a:r>
              <a:rPr lang="en-US" sz="2400" b="0" i="0" dirty="0">
                <a:solidFill>
                  <a:schemeClr val="tx1"/>
                </a:solidFill>
                <a:effectLst/>
                <a:latin typeface="+mn-lt"/>
              </a:rPr>
              <a:t> Geopolitical tensions and the proliferation of nuclear arsenals continue to pose an immediate baseline risk of total catastrophe that could end human civilization abruptly.</a:t>
            </a:r>
            <a:r>
              <a:rPr lang="en-US" sz="1050" b="0" i="0" dirty="0">
                <a:solidFill>
                  <a:schemeClr val="tx1"/>
                </a:solidFill>
                <a:effectLst/>
                <a:latin typeface="+mn-lt"/>
              </a:rPr>
              <a:t> </a:t>
            </a:r>
          </a:p>
          <a:p>
            <a:pPr marR="0" lvl="0" algn="l">
              <a:lnSpc>
                <a:spcPct val="100000"/>
              </a:lnSpc>
            </a:pPr>
            <a:endParaRPr lang="en-US" sz="1050" b="1" i="0" dirty="0">
              <a:solidFill>
                <a:schemeClr val="tx1"/>
              </a:solidFill>
              <a:effectLst/>
              <a:latin typeface="+mn-lt"/>
            </a:endParaRPr>
          </a:p>
          <a:p>
            <a:pPr marR="0" lvl="0" algn="l">
              <a:lnSpc>
                <a:spcPct val="100000"/>
              </a:lnSpc>
            </a:pPr>
            <a:r>
              <a:rPr lang="en-US" sz="2400" b="1" i="0" dirty="0">
                <a:solidFill>
                  <a:schemeClr val="tx1"/>
                </a:solidFill>
                <a:effectLst/>
                <a:latin typeface="+mn-lt"/>
              </a:rPr>
              <a:t>4. Synthetic Biology &amp; Bioweapons:</a:t>
            </a:r>
            <a:r>
              <a:rPr lang="en-US" sz="2400" b="0" i="0" dirty="0">
                <a:solidFill>
                  <a:schemeClr val="tx1"/>
                </a:solidFill>
                <a:effectLst/>
                <a:latin typeface="+mn-lt"/>
              </a:rPr>
              <a:t> The acceleration of synthetic biology increase the risk of engineered, highly virulent pathogens escaping labs </a:t>
            </a:r>
            <a:r>
              <a:rPr lang="en-US" sz="2400" b="0" i="0" dirty="0" err="1">
                <a:solidFill>
                  <a:schemeClr val="tx1"/>
                </a:solidFill>
                <a:effectLst/>
                <a:latin typeface="+mn-lt"/>
              </a:rPr>
              <a:t>or”won</a:t>
            </a:r>
            <a:r>
              <a:rPr lang="en-US" sz="2400" b="0" i="0" dirty="0">
                <a:solidFill>
                  <a:schemeClr val="tx1"/>
                </a:solidFill>
                <a:effectLst/>
                <a:latin typeface="+mn-lt"/>
              </a:rPr>
              <a:t> deployed intentionally. </a:t>
            </a:r>
          </a:p>
        </p:txBody>
      </p:sp>
    </p:spTree>
    <p:extLst>
      <p:ext uri="{BB962C8B-B14F-4D97-AF65-F5344CB8AC3E}">
        <p14:creationId xmlns:p14="http://schemas.microsoft.com/office/powerpoint/2010/main" val="3371568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9AACCD-9E09-C5C0-5962-D3C6C55CFB4C}"/>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692810CA-17D9-B0E8-48FD-86AAEB5A56AD}"/>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A5E8C4FC-3476-7B8E-9973-E8FF0134D83C}"/>
              </a:ext>
            </a:extLst>
          </p:cNvPr>
          <p:cNvSpPr>
            <a:spLocks noGrp="1"/>
          </p:cNvSpPr>
          <p:nvPr>
            <p:ph type="sldNum" sz="quarter" idx="12"/>
          </p:nvPr>
        </p:nvSpPr>
        <p:spPr/>
        <p:txBody>
          <a:bodyPr/>
          <a:lstStyle/>
          <a:p>
            <a:fld id="{4FAB73BC-B049-4115-A692-8D63A059BFB8}" type="slidenum">
              <a:rPr lang="en-US" smtClean="0"/>
              <a:t>8</a:t>
            </a:fld>
            <a:endParaRPr lang="en-US" dirty="0"/>
          </a:p>
        </p:txBody>
      </p:sp>
      <p:sp>
        <p:nvSpPr>
          <p:cNvPr id="6" name="TextBox 5">
            <a:extLst>
              <a:ext uri="{FF2B5EF4-FFF2-40B4-BE49-F238E27FC236}">
                <a16:creationId xmlns:a16="http://schemas.microsoft.com/office/drawing/2014/main" id="{91683641-75D2-C495-4C55-D0FAD83DB382}"/>
              </a:ext>
            </a:extLst>
          </p:cNvPr>
          <p:cNvSpPr txBox="1"/>
          <p:nvPr/>
        </p:nvSpPr>
        <p:spPr>
          <a:xfrm>
            <a:off x="240792" y="151002"/>
            <a:ext cx="11710416" cy="6494085"/>
          </a:xfrm>
          <a:prstGeom prst="rect">
            <a:avLst/>
          </a:prstGeom>
          <a:noFill/>
        </p:spPr>
        <p:txBody>
          <a:bodyPr wrap="square">
            <a:spAutoFit/>
          </a:bodyPr>
          <a:lstStyle/>
          <a:p>
            <a:r>
              <a:rPr lang="en-US" sz="3200" b="1" dirty="0"/>
              <a:t>THE.THYATIREAN.CHURCH.AGE (Rev. 13:3-4, 14-16)</a:t>
            </a:r>
          </a:p>
          <a:p>
            <a:r>
              <a:rPr lang="en-US" sz="2400" dirty="0"/>
              <a:t>	141 And then you see here now that she caused all (rich, poor) to receive a mark; Revelation 13:3-4 </a:t>
            </a:r>
            <a:r>
              <a:rPr lang="en-US" sz="2400" i="1" dirty="0"/>
              <a:t>And I saw one of his: heads as it were wounded to death; and his deadly wound was healed: and all the world wondered after the beast. 4 And they worshipped the dragon which gave power unto the beast: and they worshipped the beast, saying, Who is like unto the beast? who is able to make war with him? </a:t>
            </a:r>
          </a:p>
          <a:p>
            <a:r>
              <a:rPr lang="en-US" sz="2400" i="1" dirty="0"/>
              <a:t>	     14 And </a:t>
            </a:r>
            <a:r>
              <a:rPr lang="en-US" sz="2400" i="1" dirty="0" err="1"/>
              <a:t>deceiveth</a:t>
            </a:r>
            <a:r>
              <a:rPr lang="en-US" sz="2400" i="1" dirty="0"/>
              <a:t> them that dwell on the earth by the means of those miracles which he had power to do in the sight of the beast; saying to them that dwell on the earth, that they should make an image to the beast, which had the wound by a sword, and did live. 15     And he had power to give life unto the image of the beast, that the image of the beast should both speak, and cause that as many as would not worship the image of the beast should be killed. 16 And he </a:t>
            </a:r>
            <a:r>
              <a:rPr lang="en-US" sz="2400" i="1" dirty="0" err="1"/>
              <a:t>causeth</a:t>
            </a:r>
            <a:r>
              <a:rPr lang="en-US" sz="2400" i="1" dirty="0"/>
              <a:t> all, both small and great, rich and poor, free and bond, to receive a mark in their right hand, or in their foreheads: </a:t>
            </a:r>
            <a:endParaRPr lang="en-US" sz="1050" i="1" dirty="0"/>
          </a:p>
          <a:p>
            <a:endParaRPr lang="en-US" sz="1050" dirty="0"/>
          </a:p>
          <a:p>
            <a:r>
              <a:rPr lang="en-US" sz="3600" dirty="0"/>
              <a:t>	Catholicism has swept into every nation under the heavens. As Daniel said about the iron going into the clay.</a:t>
            </a:r>
          </a:p>
        </p:txBody>
      </p:sp>
    </p:spTree>
    <p:extLst>
      <p:ext uri="{BB962C8B-B14F-4D97-AF65-F5344CB8AC3E}">
        <p14:creationId xmlns:p14="http://schemas.microsoft.com/office/powerpoint/2010/main" val="80205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2F6E3D-29D1-6712-DD1D-48DD8B081765}"/>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77E65FC1-E119-AE02-76EC-0A3FE0DD8FC7}"/>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0A14E724-A378-A064-CB51-11FA77A0FD88}"/>
              </a:ext>
            </a:extLst>
          </p:cNvPr>
          <p:cNvSpPr>
            <a:spLocks noGrp="1"/>
          </p:cNvSpPr>
          <p:nvPr>
            <p:ph type="sldNum" sz="quarter" idx="12"/>
          </p:nvPr>
        </p:nvSpPr>
        <p:spPr/>
        <p:txBody>
          <a:bodyPr/>
          <a:lstStyle/>
          <a:p>
            <a:fld id="{4FAB73BC-B049-4115-A692-8D63A059BFB8}" type="slidenum">
              <a:rPr lang="en-US" smtClean="0"/>
              <a:t>9</a:t>
            </a:fld>
            <a:endParaRPr lang="en-US" dirty="0"/>
          </a:p>
        </p:txBody>
      </p:sp>
      <p:sp>
        <p:nvSpPr>
          <p:cNvPr id="6" name="TextBox 5">
            <a:extLst>
              <a:ext uri="{FF2B5EF4-FFF2-40B4-BE49-F238E27FC236}">
                <a16:creationId xmlns:a16="http://schemas.microsoft.com/office/drawing/2014/main" id="{20E08D85-3FA0-B33A-641E-0975039E388F}"/>
              </a:ext>
            </a:extLst>
          </p:cNvPr>
          <p:cNvSpPr txBox="1"/>
          <p:nvPr/>
        </p:nvSpPr>
        <p:spPr>
          <a:xfrm>
            <a:off x="134225" y="58724"/>
            <a:ext cx="11912366" cy="6186309"/>
          </a:xfrm>
          <a:prstGeom prst="rect">
            <a:avLst/>
          </a:prstGeom>
          <a:noFill/>
        </p:spPr>
        <p:txBody>
          <a:bodyPr wrap="square">
            <a:spAutoFit/>
          </a:bodyPr>
          <a:lstStyle/>
          <a:p>
            <a:r>
              <a:rPr lang="en-US" sz="3600" dirty="0"/>
              <a:t>	144 And I'll give you a little thing on that, "</a:t>
            </a:r>
            <a:r>
              <a:rPr lang="en-US" sz="3600" i="1" dirty="0"/>
              <a:t>iron and clay</a:t>
            </a:r>
            <a:r>
              <a:rPr lang="en-US" sz="3600" dirty="0"/>
              <a:t>…" Khrushchev headed the eastern nations, Eisenhower headed the western nations; the two big toes. Khrushchev, in Russia, means "clay." Eisenhower, in English, means "iron." We're at the end. </a:t>
            </a:r>
            <a:r>
              <a:rPr lang="en-US" sz="3600" i="1" dirty="0"/>
              <a:t>And they worshipped the dragon which gave the </a:t>
            </a:r>
            <a:r>
              <a:rPr lang="en-US" sz="3600" i="1" spc="-150" dirty="0"/>
              <a:t>power to the beast: and they worshipped the beast, saying, Who is liken unto the beast? and who is able to make war with him?</a:t>
            </a:r>
          </a:p>
          <a:p>
            <a:r>
              <a:rPr lang="en-US" sz="3600" dirty="0"/>
              <a:t>	In other words Eisenhower has got a big name here in this US, but in Rome he </a:t>
            </a:r>
            <a:r>
              <a:rPr lang="en-US" sz="3600" dirty="0" err="1"/>
              <a:t>ain't</a:t>
            </a:r>
            <a:r>
              <a:rPr lang="en-US" sz="3600" dirty="0"/>
              <a:t> nothing; Russia, he's nothing. Khrushchev's big in Russia, but in US he's nothing. But there's one man big everywhere, that's that pope.     60-1208 </a:t>
            </a:r>
          </a:p>
        </p:txBody>
      </p:sp>
    </p:spTree>
    <p:extLst>
      <p:ext uri="{BB962C8B-B14F-4D97-AF65-F5344CB8AC3E}">
        <p14:creationId xmlns:p14="http://schemas.microsoft.com/office/powerpoint/2010/main" val="1694316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F0BBD3-4EF6-E7AE-7339-B1BD22F3904B}"/>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2279B5D5-ACAE-A675-D0AE-6F65933DFDB6}"/>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E2F75003-997C-7749-0B23-D7E5FE1A6EFB}"/>
              </a:ext>
            </a:extLst>
          </p:cNvPr>
          <p:cNvSpPr>
            <a:spLocks noGrp="1"/>
          </p:cNvSpPr>
          <p:nvPr>
            <p:ph type="sldNum" sz="quarter" idx="12"/>
          </p:nvPr>
        </p:nvSpPr>
        <p:spPr/>
        <p:txBody>
          <a:bodyPr/>
          <a:lstStyle/>
          <a:p>
            <a:fld id="{4FAB73BC-B049-4115-A692-8D63A059BFB8}" type="slidenum">
              <a:rPr lang="en-US" smtClean="0"/>
              <a:t>10</a:t>
            </a:fld>
            <a:endParaRPr lang="en-US" dirty="0"/>
          </a:p>
        </p:txBody>
      </p:sp>
      <p:sp>
        <p:nvSpPr>
          <p:cNvPr id="6" name="TextBox 5">
            <a:extLst>
              <a:ext uri="{FF2B5EF4-FFF2-40B4-BE49-F238E27FC236}">
                <a16:creationId xmlns:a16="http://schemas.microsoft.com/office/drawing/2014/main" id="{7462832E-DDA1-41EC-41C8-159BCD5BB3BC}"/>
              </a:ext>
            </a:extLst>
          </p:cNvPr>
          <p:cNvSpPr txBox="1"/>
          <p:nvPr/>
        </p:nvSpPr>
        <p:spPr>
          <a:xfrm>
            <a:off x="228600" y="144588"/>
            <a:ext cx="11722608" cy="6370975"/>
          </a:xfrm>
          <a:prstGeom prst="rect">
            <a:avLst/>
          </a:prstGeom>
          <a:noFill/>
        </p:spPr>
        <p:txBody>
          <a:bodyPr wrap="square">
            <a:spAutoFit/>
          </a:bodyPr>
          <a:lstStyle/>
          <a:p>
            <a:r>
              <a:rPr lang="en-US" sz="4400" b="1" dirty="0"/>
              <a:t>Physics Problem: </a:t>
            </a:r>
          </a:p>
          <a:p>
            <a:r>
              <a:rPr lang="en-US" sz="3600" dirty="0"/>
              <a:t>(</a:t>
            </a:r>
            <a:r>
              <a:rPr lang="en-US" sz="3600" i="1" dirty="0"/>
              <a:t>Your next meal depends on getting the right answer.</a:t>
            </a:r>
            <a:r>
              <a:rPr lang="en-US" sz="3600" dirty="0"/>
              <a:t>)</a:t>
            </a:r>
          </a:p>
          <a:p>
            <a:r>
              <a:rPr lang="en-US" sz="3600" dirty="0"/>
              <a:t>	A ray of starlight passes close to the edge of the Sun on its way to Earth. By how much is its path bent?</a:t>
            </a:r>
            <a:endParaRPr lang="en-US" sz="2000" dirty="0"/>
          </a:p>
          <a:p>
            <a:endParaRPr lang="en-US" sz="2000" dirty="0"/>
          </a:p>
          <a:p>
            <a:r>
              <a:rPr lang="en-US" sz="4000" b="1" dirty="0"/>
              <a:t>Given: </a:t>
            </a:r>
            <a:r>
              <a:rPr lang="en-US" sz="3200" dirty="0"/>
              <a:t>the </a:t>
            </a:r>
            <a:r>
              <a:rPr lang="en-US" sz="3200" u="sng" dirty="0"/>
              <a:t>Sun's mass</a:t>
            </a:r>
            <a:r>
              <a:rPr lang="en-US" sz="3200" dirty="0"/>
              <a:t> M = 1.989 × 10³⁰ kg, the </a:t>
            </a:r>
            <a:r>
              <a:rPr lang="en-US" sz="3200" u="sng" dirty="0"/>
              <a:t>Sun's radius</a:t>
            </a:r>
            <a:r>
              <a:rPr lang="en-US" sz="3200" dirty="0"/>
              <a:t> R = 6.96 × 10⁸ m, the </a:t>
            </a:r>
            <a:r>
              <a:rPr lang="en-US" sz="3200" u="sng" dirty="0"/>
              <a:t>gravitational constant</a:t>
            </a:r>
            <a:r>
              <a:rPr lang="en-US" sz="3200" dirty="0"/>
              <a:t> G = 6.674 × 10⁻¹¹ N·m²/kg², and the </a:t>
            </a:r>
            <a:r>
              <a:rPr lang="en-US" sz="3200" u="sng" dirty="0"/>
              <a:t>speed of light</a:t>
            </a:r>
            <a:r>
              <a:rPr lang="en-US" sz="3200" dirty="0"/>
              <a:t> c = 3.00 × 10⁸ m/s. </a:t>
            </a:r>
          </a:p>
          <a:p>
            <a:r>
              <a:rPr lang="en-US" sz="3200" dirty="0"/>
              <a:t>Treat the spacetime around the Sun as described by the </a:t>
            </a:r>
            <a:r>
              <a:rPr lang="en-US" sz="3200" u="sng" dirty="0"/>
              <a:t>Schwarzschild metric</a:t>
            </a:r>
            <a:r>
              <a:rPr lang="en-US" sz="3200" dirty="0"/>
              <a:t>:</a:t>
            </a:r>
          </a:p>
          <a:p>
            <a:r>
              <a:rPr lang="en-US" sz="3200" dirty="0"/>
              <a:t>ds² = −(1 − 2GM/rc²)c²dt² + (1 − 2GM/rc²)⁻¹dr² + r²(dθ² + sin²θ dφ²)</a:t>
            </a:r>
          </a:p>
          <a:p>
            <a:endParaRPr lang="en-US" sz="3600" dirty="0"/>
          </a:p>
        </p:txBody>
      </p:sp>
    </p:spTree>
    <p:extLst>
      <p:ext uri="{BB962C8B-B14F-4D97-AF65-F5344CB8AC3E}">
        <p14:creationId xmlns:p14="http://schemas.microsoft.com/office/powerpoint/2010/main" val="3426329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4" end="4"/>
                                            </p:txEl>
                                          </p:spTgt>
                                        </p:tgtEl>
                                        <p:attrNameLst>
                                          <p:attrName>style.visibility</p:attrName>
                                        </p:attrNameLst>
                                      </p:cBhvr>
                                      <p:to>
                                        <p:strVal val="visible"/>
                                      </p:to>
                                    </p:set>
                                    <p:animEffect transition="in" filter="fade">
                                      <p:cBhvr>
                                        <p:cTn id="14" dur="1000"/>
                                        <p:tgtEl>
                                          <p:spTgt spid="6">
                                            <p:txEl>
                                              <p:pRg st="4" end="4"/>
                                            </p:txEl>
                                          </p:spTgt>
                                        </p:tgtEl>
                                      </p:cBhvr>
                                    </p:animEffect>
                                    <p:anim calcmode="lin" valueType="num">
                                      <p:cBhvr>
                                        <p:cTn id="1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4" end="4"/>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animEffect transition="in" filter="fade">
                                      <p:cBhvr>
                                        <p:cTn id="19" dur="1000"/>
                                        <p:tgtEl>
                                          <p:spTgt spid="6">
                                            <p:txEl>
                                              <p:pRg st="5" end="5"/>
                                            </p:txEl>
                                          </p:spTgt>
                                        </p:tgtEl>
                                      </p:cBhvr>
                                    </p:animEffect>
                                    <p:anim calcmode="lin" valueType="num">
                                      <p:cBhvr>
                                        <p:cTn id="20"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5" end="5"/>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6">
                                            <p:txEl>
                                              <p:pRg st="6" end="6"/>
                                            </p:txEl>
                                          </p:spTgt>
                                        </p:tgtEl>
                                        <p:attrNameLst>
                                          <p:attrName>style.visibility</p:attrName>
                                        </p:attrNameLst>
                                      </p:cBhvr>
                                      <p:to>
                                        <p:strVal val="visible"/>
                                      </p:to>
                                    </p:set>
                                    <p:animEffect transition="in" filter="fade">
                                      <p:cBhvr>
                                        <p:cTn id="24" dur="1000"/>
                                        <p:tgtEl>
                                          <p:spTgt spid="6">
                                            <p:txEl>
                                              <p:pRg st="6" end="6"/>
                                            </p:txEl>
                                          </p:spTgt>
                                        </p:tgtEl>
                                      </p:cBhvr>
                                    </p:animEffect>
                                    <p:anim calcmode="lin" valueType="num">
                                      <p:cBhvr>
                                        <p:cTn id="25"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26"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036CE9-3F7E-F8C0-A8ED-DEF217D41214}"/>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77C9019A-DC78-3D71-9FDC-732990323796}"/>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3EBC7DA9-9CCC-4738-F53A-7CB1A47DDDEA}"/>
              </a:ext>
            </a:extLst>
          </p:cNvPr>
          <p:cNvSpPr>
            <a:spLocks noGrp="1"/>
          </p:cNvSpPr>
          <p:nvPr>
            <p:ph type="sldNum" sz="quarter" idx="12"/>
          </p:nvPr>
        </p:nvSpPr>
        <p:spPr/>
        <p:txBody>
          <a:bodyPr/>
          <a:lstStyle/>
          <a:p>
            <a:fld id="{4FAB73BC-B049-4115-A692-8D63A059BFB8}" type="slidenum">
              <a:rPr lang="en-US" smtClean="0"/>
              <a:t>11</a:t>
            </a:fld>
            <a:endParaRPr lang="en-US" dirty="0"/>
          </a:p>
        </p:txBody>
      </p:sp>
      <p:sp>
        <p:nvSpPr>
          <p:cNvPr id="6" name="TextBox 5">
            <a:extLst>
              <a:ext uri="{FF2B5EF4-FFF2-40B4-BE49-F238E27FC236}">
                <a16:creationId xmlns:a16="http://schemas.microsoft.com/office/drawing/2014/main" id="{A02C3DA8-2589-1F6C-A2E4-B5BC35C65192}"/>
              </a:ext>
            </a:extLst>
          </p:cNvPr>
          <p:cNvSpPr txBox="1"/>
          <p:nvPr/>
        </p:nvSpPr>
        <p:spPr>
          <a:xfrm>
            <a:off x="226503" y="134225"/>
            <a:ext cx="11836866" cy="5940088"/>
          </a:xfrm>
          <a:prstGeom prst="rect">
            <a:avLst/>
          </a:prstGeom>
          <a:noFill/>
        </p:spPr>
        <p:txBody>
          <a:bodyPr wrap="square">
            <a:spAutoFit/>
          </a:bodyPr>
          <a:lstStyle/>
          <a:p>
            <a:r>
              <a:rPr lang="en-US" sz="4400" b="1" dirty="0"/>
              <a:t>The Answer: </a:t>
            </a:r>
            <a:r>
              <a:rPr lang="en-US" sz="3600" dirty="0"/>
              <a:t>The deflection angle is δ = 4GM/(c²R), which works out to about 1.75 arcseconds. That is roughly the width of a coin seen from a mile and a half away.</a:t>
            </a:r>
            <a:endParaRPr lang="en-US" sz="1200" dirty="0"/>
          </a:p>
          <a:p>
            <a:endParaRPr lang="en-US" sz="1200" dirty="0"/>
          </a:p>
          <a:p>
            <a:r>
              <a:rPr lang="en-US" sz="3600" dirty="0"/>
              <a:t>	Anyone can understand the question. But answering it correctly requires Einstein's general theory of relativity, (tensor calculus, differential geometry, and solving the geodesic equation for a curved spacetime). If you use Newton's physics, you get an answer of about 0.87 arcseconds, exactly half the true value. The calculation feels right and produces a confident number, but it's wrong.* </a:t>
            </a:r>
          </a:p>
        </p:txBody>
      </p:sp>
    </p:spTree>
    <p:extLst>
      <p:ext uri="{BB962C8B-B14F-4D97-AF65-F5344CB8AC3E}">
        <p14:creationId xmlns:p14="http://schemas.microsoft.com/office/powerpoint/2010/main" val="3075016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3B1B1E-06AE-63D3-5FB1-FE894342F36A}"/>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030176AE-303F-0892-84D3-663DD3B017CA}"/>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7899B871-B3E0-C06F-EACC-49273A7823AA}"/>
              </a:ext>
            </a:extLst>
          </p:cNvPr>
          <p:cNvSpPr>
            <a:spLocks noGrp="1"/>
          </p:cNvSpPr>
          <p:nvPr>
            <p:ph type="sldNum" sz="quarter" idx="12"/>
          </p:nvPr>
        </p:nvSpPr>
        <p:spPr/>
        <p:txBody>
          <a:bodyPr/>
          <a:lstStyle/>
          <a:p>
            <a:fld id="{4FAB73BC-B049-4115-A692-8D63A059BFB8}" type="slidenum">
              <a:rPr lang="en-US" smtClean="0"/>
              <a:t>12</a:t>
            </a:fld>
            <a:endParaRPr lang="en-US" dirty="0"/>
          </a:p>
        </p:txBody>
      </p:sp>
      <p:sp>
        <p:nvSpPr>
          <p:cNvPr id="6" name="TextBox 5">
            <a:extLst>
              <a:ext uri="{FF2B5EF4-FFF2-40B4-BE49-F238E27FC236}">
                <a16:creationId xmlns:a16="http://schemas.microsoft.com/office/drawing/2014/main" id="{D4CD3D0C-5570-D78C-D75B-8DFF6BDFA1E4}"/>
              </a:ext>
            </a:extLst>
          </p:cNvPr>
          <p:cNvSpPr txBox="1"/>
          <p:nvPr/>
        </p:nvSpPr>
        <p:spPr>
          <a:xfrm>
            <a:off x="120029" y="60063"/>
            <a:ext cx="11831179" cy="6395285"/>
          </a:xfrm>
          <a:prstGeom prst="rect">
            <a:avLst/>
          </a:prstGeom>
          <a:noFill/>
        </p:spPr>
        <p:txBody>
          <a:bodyPr wrap="square">
            <a:spAutoFit/>
          </a:bodyPr>
          <a:lstStyle/>
          <a:p>
            <a:r>
              <a:rPr lang="en-US" sz="4800" b="1" dirty="0"/>
              <a:t>JOHN 16:12-15</a:t>
            </a:r>
          </a:p>
          <a:p>
            <a:r>
              <a:rPr lang="en-US" sz="4000" i="1" dirty="0"/>
              <a:t>	I have yet many things to say unto you, but ye cannot bear them now. 1 Howbeit when he, the Spirit of truth, is come, </a:t>
            </a:r>
            <a:r>
              <a:rPr lang="en-US" sz="4000" i="1" u="sng" dirty="0"/>
              <a:t>he will guide you into all truth</a:t>
            </a:r>
            <a:r>
              <a:rPr lang="en-US" sz="4000" i="1" dirty="0"/>
              <a:t>: for he shall not speak of himself; but whatsoever he shall hear, that shall he speak: and </a:t>
            </a:r>
            <a:r>
              <a:rPr lang="en-US" sz="4000" i="1" u="sng" dirty="0"/>
              <a:t>he will shew you things to come</a:t>
            </a:r>
            <a:r>
              <a:rPr lang="en-US" sz="4000" i="1" dirty="0"/>
              <a:t>. </a:t>
            </a:r>
          </a:p>
          <a:p>
            <a:r>
              <a:rPr lang="en-US" sz="4000" i="1" dirty="0"/>
              <a:t>	14  He shall glorify me: for he shall receive of mine, and shall shew it unto you. 15 All things that the Father hath are mine: therefore said I, that he shall take of mine, and shall shew it unto you.</a:t>
            </a:r>
          </a:p>
        </p:txBody>
      </p:sp>
    </p:spTree>
    <p:extLst>
      <p:ext uri="{BB962C8B-B14F-4D97-AF65-F5344CB8AC3E}">
        <p14:creationId xmlns:p14="http://schemas.microsoft.com/office/powerpoint/2010/main" val="4229416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633671-7153-681D-120C-FF04228FB7BB}"/>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647E7790-DBE2-ED36-4DB1-E883A1A90A67}"/>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8FF13F9D-875A-5B8A-A671-A88BAB167949}"/>
              </a:ext>
            </a:extLst>
          </p:cNvPr>
          <p:cNvSpPr>
            <a:spLocks noGrp="1"/>
          </p:cNvSpPr>
          <p:nvPr>
            <p:ph type="sldNum" sz="quarter" idx="12"/>
          </p:nvPr>
        </p:nvSpPr>
        <p:spPr/>
        <p:txBody>
          <a:bodyPr/>
          <a:lstStyle/>
          <a:p>
            <a:fld id="{4FAB73BC-B049-4115-A692-8D63A059BFB8}" type="slidenum">
              <a:rPr lang="en-US" smtClean="0"/>
              <a:t>13</a:t>
            </a:fld>
            <a:endParaRPr lang="en-US" dirty="0"/>
          </a:p>
        </p:txBody>
      </p:sp>
      <p:sp>
        <p:nvSpPr>
          <p:cNvPr id="6" name="TextBox 5">
            <a:extLst>
              <a:ext uri="{FF2B5EF4-FFF2-40B4-BE49-F238E27FC236}">
                <a16:creationId xmlns:a16="http://schemas.microsoft.com/office/drawing/2014/main" id="{B42FCFF1-BEEA-54F7-9C26-D908693BFD8C}"/>
              </a:ext>
            </a:extLst>
          </p:cNvPr>
          <p:cNvSpPr txBox="1"/>
          <p:nvPr/>
        </p:nvSpPr>
        <p:spPr>
          <a:xfrm>
            <a:off x="176169" y="125835"/>
            <a:ext cx="11895589" cy="6309420"/>
          </a:xfrm>
          <a:prstGeom prst="rect">
            <a:avLst/>
          </a:prstGeom>
          <a:noFill/>
        </p:spPr>
        <p:txBody>
          <a:bodyPr wrap="square">
            <a:spAutoFit/>
          </a:bodyPr>
          <a:lstStyle/>
          <a:p>
            <a:r>
              <a:rPr lang="en-US" sz="4400" b="1" dirty="0"/>
              <a:t>HEBREWS.CHAPTER.FIVE.AND.SIX.1</a:t>
            </a:r>
          </a:p>
          <a:p>
            <a:r>
              <a:rPr lang="en-US" sz="3600" dirty="0"/>
              <a:t>	16 Notice Paul, being a Bible teacher, he set under the great teacher, one of the greatest of his days, Gamaliel. He knew it well. But became a persecutor of the way that was Christ's Way, because he had been trained in the Old Testament under teachers. But the teachers, usually carnal...    	But, usually, </a:t>
            </a:r>
            <a:r>
              <a:rPr lang="en-US" sz="3600" u="sng" dirty="0"/>
              <a:t>if a man has just the teaching and the way of the schools</a:t>
            </a:r>
            <a:r>
              <a:rPr lang="en-US" sz="3600" dirty="0"/>
              <a:t>, it's usually </a:t>
            </a:r>
            <a:r>
              <a:rPr lang="en-US" sz="3600" u="sng" dirty="0"/>
              <a:t>man-made</a:t>
            </a:r>
            <a:r>
              <a:rPr lang="en-US" sz="3600" dirty="0"/>
              <a:t>. [Noah] See, it isn't inspired, because it becomes a doctrine of a school. We have it today. Presbyterian… all these schools have their theory, and they just wind the Scriptures into this.</a:t>
            </a:r>
          </a:p>
        </p:txBody>
      </p:sp>
    </p:spTree>
    <p:extLst>
      <p:ext uri="{BB962C8B-B14F-4D97-AF65-F5344CB8AC3E}">
        <p14:creationId xmlns:p14="http://schemas.microsoft.com/office/powerpoint/2010/main" val="1142027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AC4CEF-A36B-6A59-B2E2-45507BCA34FF}"/>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DDEC4CCF-8291-4545-ABD3-83488D5E8893}"/>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F2D3A968-4549-160E-A037-B73C8DB7332F}"/>
              </a:ext>
            </a:extLst>
          </p:cNvPr>
          <p:cNvSpPr>
            <a:spLocks noGrp="1"/>
          </p:cNvSpPr>
          <p:nvPr>
            <p:ph type="sldNum" sz="quarter" idx="12"/>
          </p:nvPr>
        </p:nvSpPr>
        <p:spPr/>
        <p:txBody>
          <a:bodyPr/>
          <a:lstStyle/>
          <a:p>
            <a:fld id="{4FAB73BC-B049-4115-A692-8D63A059BFB8}" type="slidenum">
              <a:rPr lang="en-US" smtClean="0"/>
              <a:t>14</a:t>
            </a:fld>
            <a:endParaRPr lang="en-US" dirty="0"/>
          </a:p>
        </p:txBody>
      </p:sp>
      <p:sp>
        <p:nvSpPr>
          <p:cNvPr id="6" name="TextBox 5">
            <a:extLst>
              <a:ext uri="{FF2B5EF4-FFF2-40B4-BE49-F238E27FC236}">
                <a16:creationId xmlns:a16="http://schemas.microsoft.com/office/drawing/2014/main" id="{D87BEB3D-5D69-63FB-89C6-3AD19FBF583E}"/>
              </a:ext>
            </a:extLst>
          </p:cNvPr>
          <p:cNvSpPr txBox="1"/>
          <p:nvPr/>
        </p:nvSpPr>
        <p:spPr>
          <a:xfrm>
            <a:off x="240792" y="92279"/>
            <a:ext cx="11789021" cy="6186309"/>
          </a:xfrm>
          <a:prstGeom prst="rect">
            <a:avLst/>
          </a:prstGeom>
          <a:noFill/>
        </p:spPr>
        <p:txBody>
          <a:bodyPr wrap="square">
            <a:spAutoFit/>
          </a:bodyPr>
          <a:lstStyle/>
          <a:p>
            <a:r>
              <a:rPr lang="en-US" sz="3600" dirty="0"/>
              <a:t>	18 And it was the same in the Old Testament. But, Paul, being well trained, knew the Scriptures by the word. But the Scriptures, no matter how well you know them, if the Spirit doesn't quicken them, then the letter </a:t>
            </a:r>
            <a:r>
              <a:rPr lang="en-US" sz="3600" dirty="0" err="1"/>
              <a:t>killeth</a:t>
            </a:r>
            <a:r>
              <a:rPr lang="en-US" sz="3600" dirty="0"/>
              <a:t>. The Spirit giveth Life. </a:t>
            </a:r>
          </a:p>
          <a:p>
            <a:r>
              <a:rPr lang="en-US" sz="3600" dirty="0"/>
              <a:t>	See, it must be quickened, or made alive, by the Spirit. If the Spirit doesn't liven the Word and make It a reality to you, then the letter is just intellectual. That's where we have so many professed Christians today, is that intellectual conception of Christ. 																																						57-0908 </a:t>
            </a:r>
          </a:p>
        </p:txBody>
      </p:sp>
    </p:spTree>
    <p:extLst>
      <p:ext uri="{BB962C8B-B14F-4D97-AF65-F5344CB8AC3E}">
        <p14:creationId xmlns:p14="http://schemas.microsoft.com/office/powerpoint/2010/main" val="3500596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02C4D7-8F00-B1A8-BA0E-906EAC7EDAFD}"/>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E4C68A0A-E974-4F58-5345-FC28E496DB40}"/>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709E3556-8E48-EB32-6C1D-AD2BD0D49A6E}"/>
              </a:ext>
            </a:extLst>
          </p:cNvPr>
          <p:cNvSpPr>
            <a:spLocks noGrp="1"/>
          </p:cNvSpPr>
          <p:nvPr>
            <p:ph type="sldNum" sz="quarter" idx="12"/>
          </p:nvPr>
        </p:nvSpPr>
        <p:spPr/>
        <p:txBody>
          <a:bodyPr/>
          <a:lstStyle/>
          <a:p>
            <a:fld id="{4FAB73BC-B049-4115-A692-8D63A059BFB8}" type="slidenum">
              <a:rPr lang="en-US" smtClean="0"/>
              <a:t>15</a:t>
            </a:fld>
            <a:endParaRPr lang="en-US" dirty="0"/>
          </a:p>
        </p:txBody>
      </p:sp>
      <p:sp>
        <p:nvSpPr>
          <p:cNvPr id="6" name="TextBox 5">
            <a:extLst>
              <a:ext uri="{FF2B5EF4-FFF2-40B4-BE49-F238E27FC236}">
                <a16:creationId xmlns:a16="http://schemas.microsoft.com/office/drawing/2014/main" id="{97960317-ABF7-42CA-D939-30F299245FA3}"/>
              </a:ext>
            </a:extLst>
          </p:cNvPr>
          <p:cNvSpPr txBox="1"/>
          <p:nvPr/>
        </p:nvSpPr>
        <p:spPr>
          <a:xfrm>
            <a:off x="125835" y="0"/>
            <a:ext cx="11920756" cy="5816977"/>
          </a:xfrm>
          <a:prstGeom prst="rect">
            <a:avLst/>
          </a:prstGeom>
          <a:noFill/>
        </p:spPr>
        <p:txBody>
          <a:bodyPr wrap="square">
            <a:spAutoFit/>
          </a:bodyPr>
          <a:lstStyle/>
          <a:p>
            <a:r>
              <a:rPr lang="en-US" sz="4800" b="1" dirty="0"/>
              <a:t>EXODUS 33:15-18</a:t>
            </a:r>
          </a:p>
          <a:p>
            <a:r>
              <a:rPr lang="en-US" sz="3600" i="1" dirty="0"/>
              <a:t>	And he </a:t>
            </a:r>
            <a:r>
              <a:rPr lang="en-US" sz="2800" dirty="0"/>
              <a:t>[Moses] </a:t>
            </a:r>
            <a:r>
              <a:rPr lang="en-US" sz="3600" i="1" dirty="0"/>
              <a:t>said unto him, If thy presence go not with me, carry us not up hence. 16 For wherein shall it be known here that I and thy people have found grace in thy sight? is it not in that thou </a:t>
            </a:r>
            <a:r>
              <a:rPr lang="en-US" sz="3600" i="1" dirty="0" err="1"/>
              <a:t>goest</a:t>
            </a:r>
            <a:r>
              <a:rPr lang="en-US" sz="3600" i="1" dirty="0"/>
              <a:t> with us? so shall we be separated, I and thy people, from all the people that are upon the face of the earth. </a:t>
            </a:r>
          </a:p>
          <a:p>
            <a:r>
              <a:rPr lang="en-US" sz="3600" i="1" dirty="0"/>
              <a:t>	17 And the LORD said unto Moses, I will do this thing also that thou hast spoken: for thou hast found grace in my sight, and I know thee by name. 18 And he said, </a:t>
            </a:r>
            <a:r>
              <a:rPr lang="en-US" sz="3600" b="1" i="1" dirty="0"/>
              <a:t>I beseech thee, shew me thy glory</a:t>
            </a:r>
            <a:r>
              <a:rPr lang="en-US" sz="3600" i="1" dirty="0"/>
              <a:t>.</a:t>
            </a:r>
          </a:p>
        </p:txBody>
      </p:sp>
    </p:spTree>
    <p:extLst>
      <p:ext uri="{BB962C8B-B14F-4D97-AF65-F5344CB8AC3E}">
        <p14:creationId xmlns:p14="http://schemas.microsoft.com/office/powerpoint/2010/main" val="1395350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3BF4FE-D3D0-49E5-814D-46A439105D1B}"/>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371A5AA5-BD8A-440C-A74F-097351B17E8F}"/>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38F6CF80-F675-418C-BA17-134A06786D6A}"/>
              </a:ext>
            </a:extLst>
          </p:cNvPr>
          <p:cNvSpPr>
            <a:spLocks noGrp="1"/>
          </p:cNvSpPr>
          <p:nvPr>
            <p:ph type="sldNum" sz="quarter" idx="12"/>
          </p:nvPr>
        </p:nvSpPr>
        <p:spPr/>
        <p:txBody>
          <a:bodyPr/>
          <a:lstStyle/>
          <a:p>
            <a:fld id="{4FAB73BC-B049-4115-A692-8D63A059BFB8}" type="slidenum">
              <a:rPr lang="en-US" smtClean="0"/>
              <a:t>16</a:t>
            </a:fld>
            <a:endParaRPr lang="en-US" dirty="0"/>
          </a:p>
        </p:txBody>
      </p:sp>
      <p:sp>
        <p:nvSpPr>
          <p:cNvPr id="5" name="Rectangle 4">
            <a:extLst>
              <a:ext uri="{FF2B5EF4-FFF2-40B4-BE49-F238E27FC236}">
                <a16:creationId xmlns:a16="http://schemas.microsoft.com/office/drawing/2014/main" id="{0AD430D6-B860-4CAA-9693-97DF12CB26A7}"/>
              </a:ext>
            </a:extLst>
          </p:cNvPr>
          <p:cNvSpPr/>
          <p:nvPr/>
        </p:nvSpPr>
        <p:spPr>
          <a:xfrm>
            <a:off x="170761" y="121186"/>
            <a:ext cx="11898217" cy="5755422"/>
          </a:xfrm>
          <a:prstGeom prst="rect">
            <a:avLst/>
          </a:prstGeom>
        </p:spPr>
        <p:txBody>
          <a:bodyPr wrap="square">
            <a:spAutoFit/>
          </a:bodyPr>
          <a:lstStyle/>
          <a:p>
            <a:r>
              <a:rPr lang="en-US" sz="4400" b="1" dirty="0">
                <a:latin typeface="Candara" panose="020E0502030303020204" pitchFamily="34" charset="0"/>
              </a:rPr>
              <a:t>WHO.DO.YOU.SAY.THIS.IS</a:t>
            </a:r>
          </a:p>
          <a:p>
            <a:r>
              <a:rPr lang="en-US" sz="3600" dirty="0">
                <a:latin typeface="Candara" panose="020E0502030303020204" pitchFamily="34" charset="0"/>
              </a:rPr>
              <a:t>	44  Everything in the Bible has a meaning. Every name has a meaning. Nothing’s written in the Scripture but has a profound meaning.</a:t>
            </a:r>
          </a:p>
          <a:p>
            <a:r>
              <a:rPr lang="en-US" sz="3600" dirty="0">
                <a:latin typeface="Candara" panose="020E0502030303020204" pitchFamily="34" charset="0"/>
              </a:rPr>
              <a:t>	46  I preached up here two years ago, </a:t>
            </a:r>
            <a:r>
              <a:rPr lang="en-US" sz="3600" i="1" dirty="0">
                <a:latin typeface="Candara" panose="020E0502030303020204" pitchFamily="34" charset="0"/>
              </a:rPr>
              <a:t>Why Little Bethlehem? </a:t>
            </a:r>
            <a:r>
              <a:rPr lang="en-US" sz="3600" dirty="0">
                <a:latin typeface="Candara" panose="020E0502030303020204" pitchFamily="34" charset="0"/>
              </a:rPr>
              <a:t>These "</a:t>
            </a:r>
            <a:r>
              <a:rPr lang="en-US" sz="3600" i="1" dirty="0" err="1">
                <a:latin typeface="Candara" panose="020E0502030303020204" pitchFamily="34" charset="0"/>
              </a:rPr>
              <a:t>Why?'s</a:t>
            </a:r>
            <a:r>
              <a:rPr lang="en-US" sz="3600" dirty="0">
                <a:latin typeface="Candara" panose="020E0502030303020204" pitchFamily="34" charset="0"/>
              </a:rPr>
              <a:t>" got answers to them, and they're right here in the Bible. And we're living in a marvelous time, greatest time of all ages. We're living where, anytime time can cease and Eternity can blend right in with it and go on. 														</a:t>
            </a:r>
            <a:r>
              <a:rPr lang="en-US" sz="2800" dirty="0">
                <a:latin typeface="Candara" panose="020E0502030303020204" pitchFamily="34" charset="0"/>
              </a:rPr>
              <a:t>64-1227</a:t>
            </a:r>
          </a:p>
        </p:txBody>
      </p:sp>
    </p:spTree>
    <p:extLst>
      <p:ext uri="{BB962C8B-B14F-4D97-AF65-F5344CB8AC3E}">
        <p14:creationId xmlns:p14="http://schemas.microsoft.com/office/powerpoint/2010/main" val="31811584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2F1EE9-CFE7-4B61-9392-16C41B9C2CD8}"/>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BF11E82E-C1E1-429F-9D98-16C499EB6274}"/>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BB7B0C97-6D5B-4C34-9334-932C83EAFD92}"/>
              </a:ext>
            </a:extLst>
          </p:cNvPr>
          <p:cNvSpPr>
            <a:spLocks noGrp="1"/>
          </p:cNvSpPr>
          <p:nvPr>
            <p:ph type="sldNum" sz="quarter" idx="12"/>
          </p:nvPr>
        </p:nvSpPr>
        <p:spPr/>
        <p:txBody>
          <a:bodyPr/>
          <a:lstStyle/>
          <a:p>
            <a:fld id="{4FAB73BC-B049-4115-A692-8D63A059BFB8}" type="slidenum">
              <a:rPr lang="en-US" smtClean="0"/>
              <a:t>17</a:t>
            </a:fld>
            <a:endParaRPr lang="en-US" dirty="0"/>
          </a:p>
        </p:txBody>
      </p:sp>
      <p:sp>
        <p:nvSpPr>
          <p:cNvPr id="5" name="Rectangle 4">
            <a:extLst>
              <a:ext uri="{FF2B5EF4-FFF2-40B4-BE49-F238E27FC236}">
                <a16:creationId xmlns:a16="http://schemas.microsoft.com/office/drawing/2014/main" id="{524B67B1-F33F-4DBA-9BB6-221BCE820622}"/>
              </a:ext>
            </a:extLst>
          </p:cNvPr>
          <p:cNvSpPr/>
          <p:nvPr/>
        </p:nvSpPr>
        <p:spPr>
          <a:xfrm>
            <a:off x="194153" y="112426"/>
            <a:ext cx="11862148" cy="6309420"/>
          </a:xfrm>
          <a:prstGeom prst="rect">
            <a:avLst/>
          </a:prstGeom>
        </p:spPr>
        <p:txBody>
          <a:bodyPr wrap="square">
            <a:spAutoFit/>
          </a:bodyPr>
          <a:lstStyle/>
          <a:p>
            <a:r>
              <a:rPr lang="en-US" sz="4400" b="1" dirty="0">
                <a:latin typeface="Candara" panose="020E0502030303020204" pitchFamily="34" charset="0"/>
              </a:rPr>
              <a:t>(Blending) PERSEVERANT</a:t>
            </a:r>
          </a:p>
          <a:p>
            <a:r>
              <a:rPr lang="en-US" sz="3600" dirty="0">
                <a:latin typeface="Candara" panose="020E0502030303020204" pitchFamily="34" charset="0"/>
              </a:rPr>
              <a:t>	270 [Pyramid] Now the top stone </a:t>
            </a:r>
            <a:r>
              <a:rPr lang="en-US" sz="2400" dirty="0">
                <a:latin typeface="Candara" panose="020E0502030303020204" pitchFamily="34" charset="0"/>
              </a:rPr>
              <a:t>[Capstone] </a:t>
            </a:r>
            <a:r>
              <a:rPr lang="en-US" sz="3600" dirty="0">
                <a:latin typeface="Candara" panose="020E0502030303020204" pitchFamily="34" charset="0"/>
              </a:rPr>
              <a:t>is going to have to be so perfect till, when the Headstone comes, it has to blend right with it. The ministry has to start out like this, and just come to the minority all the time, getting smaller groups, smaller group, until finally the Stone meets with the building. </a:t>
            </a:r>
          </a:p>
          <a:p>
            <a:r>
              <a:rPr lang="en-US" sz="3600" dirty="0">
                <a:latin typeface="Candara" panose="020E0502030303020204" pitchFamily="34" charset="0"/>
              </a:rPr>
              <a:t>	He is the Headstone, takes the whole building with Him, which is the Church. All of them will raise up, plumb back from this first watch, to the seventh, all go in the Rapture. 																							64-0305 </a:t>
            </a:r>
          </a:p>
        </p:txBody>
      </p:sp>
    </p:spTree>
    <p:extLst>
      <p:ext uri="{BB962C8B-B14F-4D97-AF65-F5344CB8AC3E}">
        <p14:creationId xmlns:p14="http://schemas.microsoft.com/office/powerpoint/2010/main" val="28781955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6B82EBB-40CB-1F02-C76B-4CBE25EB5325}"/>
              </a:ext>
            </a:extLst>
          </p:cNvPr>
          <p:cNvPicPr>
            <a:picLocks noChangeAspect="1"/>
          </p:cNvPicPr>
          <p:nvPr/>
        </p:nvPicPr>
        <p:blipFill>
          <a:blip r:embed="rId2"/>
          <a:srcRect l="7705" r="9896"/>
          <a:stretch>
            <a:fillRect/>
          </a:stretch>
        </p:blipFill>
        <p:spPr>
          <a:xfrm>
            <a:off x="20" y="10"/>
            <a:ext cx="7534636" cy="6857990"/>
          </a:xfrm>
          <a:prstGeom prst="rect">
            <a:avLst/>
          </a:prstGeom>
        </p:spPr>
      </p:pic>
      <p:sp>
        <p:nvSpPr>
          <p:cNvPr id="3" name="Footer Placeholder 2">
            <a:extLst>
              <a:ext uri="{FF2B5EF4-FFF2-40B4-BE49-F238E27FC236}">
                <a16:creationId xmlns:a16="http://schemas.microsoft.com/office/drawing/2014/main" id="{DE650AE3-0734-AEB0-D0C7-8D93D189E24E}"/>
              </a:ext>
            </a:extLst>
          </p:cNvPr>
          <p:cNvSpPr>
            <a:spLocks noGrp="1"/>
          </p:cNvSpPr>
          <p:nvPr>
            <p:ph type="ftr" sz="quarter" idx="11"/>
          </p:nvPr>
        </p:nvSpPr>
        <p:spPr>
          <a:xfrm>
            <a:off x="1088136" y="6272784"/>
            <a:ext cx="6327648" cy="365125"/>
          </a:xfrm>
        </p:spPr>
        <p:txBody>
          <a:bodyPr>
            <a:normAutofit/>
          </a:bodyPr>
          <a:lstStyle/>
          <a:p>
            <a:pPr>
              <a:spcAft>
                <a:spcPts val="600"/>
              </a:spcAft>
            </a:pPr>
            <a:r>
              <a:rPr lang="en-US">
                <a:solidFill>
                  <a:srgbClr val="FFFFFF"/>
                </a:solidFill>
              </a:rPr>
              <a:t>The Ascending Order</a:t>
            </a:r>
          </a:p>
        </p:txBody>
      </p:sp>
      <p:pic>
        <p:nvPicPr>
          <p:cNvPr id="7" name="Picture 6">
            <a:extLst>
              <a:ext uri="{FF2B5EF4-FFF2-40B4-BE49-F238E27FC236}">
                <a16:creationId xmlns:a16="http://schemas.microsoft.com/office/drawing/2014/main" id="{2F7F9E78-8FFC-91BC-BDA0-A9467CF74B68}"/>
              </a:ext>
            </a:extLst>
          </p:cNvPr>
          <p:cNvPicPr>
            <a:picLocks noChangeAspect="1"/>
          </p:cNvPicPr>
          <p:nvPr/>
        </p:nvPicPr>
        <p:blipFill>
          <a:blip r:embed="rId3"/>
          <a:srcRect l="48597" r="13203"/>
          <a:stretch>
            <a:fillRect/>
          </a:stretch>
        </p:blipFill>
        <p:spPr>
          <a:xfrm>
            <a:off x="7534656" y="10"/>
            <a:ext cx="4657344" cy="6857990"/>
          </a:xfrm>
          <a:prstGeom prst="rect">
            <a:avLst/>
          </a:prstGeom>
        </p:spPr>
      </p:pic>
      <p:sp>
        <p:nvSpPr>
          <p:cNvPr id="2" name="Date Placeholder 1">
            <a:extLst>
              <a:ext uri="{FF2B5EF4-FFF2-40B4-BE49-F238E27FC236}">
                <a16:creationId xmlns:a16="http://schemas.microsoft.com/office/drawing/2014/main" id="{8102F463-6111-8F6F-3ADC-E3E11EBBBDC3}"/>
              </a:ext>
            </a:extLst>
          </p:cNvPr>
          <p:cNvSpPr>
            <a:spLocks noGrp="1"/>
          </p:cNvSpPr>
          <p:nvPr>
            <p:ph type="dt" sz="half" idx="10"/>
          </p:nvPr>
        </p:nvSpPr>
        <p:spPr>
          <a:xfrm>
            <a:off x="7964424" y="6272784"/>
            <a:ext cx="3273552" cy="365125"/>
          </a:xfrm>
        </p:spPr>
        <p:txBody>
          <a:bodyPr>
            <a:normAutofit/>
          </a:bodyPr>
          <a:lstStyle/>
          <a:p>
            <a:pPr>
              <a:spcAft>
                <a:spcPts val="600"/>
              </a:spcAft>
            </a:pPr>
            <a:r>
              <a:rPr lang="en-US">
                <a:solidFill>
                  <a:srgbClr val="FFFFFF"/>
                </a:solidFill>
              </a:rPr>
              <a:t>10-04_2026</a:t>
            </a:r>
          </a:p>
        </p:txBody>
      </p:sp>
      <p:sp>
        <p:nvSpPr>
          <p:cNvPr id="4" name="Slide Number Placeholder 3">
            <a:extLst>
              <a:ext uri="{FF2B5EF4-FFF2-40B4-BE49-F238E27FC236}">
                <a16:creationId xmlns:a16="http://schemas.microsoft.com/office/drawing/2014/main" id="{964C24BE-66A1-6CF2-CE8E-43A92C2D854A}"/>
              </a:ext>
            </a:extLst>
          </p:cNvPr>
          <p:cNvSpPr>
            <a:spLocks noGrp="1"/>
          </p:cNvSpPr>
          <p:nvPr>
            <p:ph type="sldNum" sz="quarter" idx="12"/>
          </p:nvPr>
        </p:nvSpPr>
        <p:spPr>
          <a:xfrm>
            <a:off x="11311128" y="6272784"/>
            <a:ext cx="640080" cy="365125"/>
          </a:xfrm>
        </p:spPr>
        <p:txBody>
          <a:bodyPr>
            <a:normAutofit/>
          </a:bodyPr>
          <a:lstStyle/>
          <a:p>
            <a:pPr>
              <a:spcAft>
                <a:spcPts val="600"/>
              </a:spcAft>
            </a:pPr>
            <a:fld id="{4FAB73BC-B049-4115-A692-8D63A059BFB8}" type="slidenum">
              <a:rPr lang="en-US" smtClean="0"/>
              <a:pPr>
                <a:spcAft>
                  <a:spcPts val="600"/>
                </a:spcAft>
              </a:pPr>
              <a:t>18</a:t>
            </a:fld>
            <a:endParaRPr lang="en-US"/>
          </a:p>
        </p:txBody>
      </p:sp>
    </p:spTree>
    <p:extLst>
      <p:ext uri="{BB962C8B-B14F-4D97-AF65-F5344CB8AC3E}">
        <p14:creationId xmlns:p14="http://schemas.microsoft.com/office/powerpoint/2010/main" val="25926693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4A27B7-551B-4E32-980E-37AE345D6303}"/>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4E70EBE8-B3C5-41BC-B71B-3EACAE286202}"/>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3F2717E6-B6D8-4A56-B7D1-18F3C1A8CAA2}"/>
              </a:ext>
            </a:extLst>
          </p:cNvPr>
          <p:cNvSpPr>
            <a:spLocks noGrp="1"/>
          </p:cNvSpPr>
          <p:nvPr>
            <p:ph type="sldNum" sz="quarter" idx="12"/>
          </p:nvPr>
        </p:nvSpPr>
        <p:spPr/>
        <p:txBody>
          <a:bodyPr/>
          <a:lstStyle/>
          <a:p>
            <a:fld id="{4FAB73BC-B049-4115-A692-8D63A059BFB8}" type="slidenum">
              <a:rPr lang="en-US" smtClean="0"/>
              <a:t>19</a:t>
            </a:fld>
            <a:endParaRPr lang="en-US" dirty="0"/>
          </a:p>
        </p:txBody>
      </p:sp>
      <p:sp>
        <p:nvSpPr>
          <p:cNvPr id="5" name="Rectangle 4">
            <a:extLst>
              <a:ext uri="{FF2B5EF4-FFF2-40B4-BE49-F238E27FC236}">
                <a16:creationId xmlns:a16="http://schemas.microsoft.com/office/drawing/2014/main" id="{AC4886A5-0420-4165-8BFD-3C1C07A10285}"/>
              </a:ext>
            </a:extLst>
          </p:cNvPr>
          <p:cNvSpPr/>
          <p:nvPr/>
        </p:nvSpPr>
        <p:spPr>
          <a:xfrm>
            <a:off x="150312" y="20713"/>
            <a:ext cx="11887199" cy="6309420"/>
          </a:xfrm>
          <a:prstGeom prst="rect">
            <a:avLst/>
          </a:prstGeom>
        </p:spPr>
        <p:txBody>
          <a:bodyPr wrap="square">
            <a:spAutoFit/>
          </a:bodyPr>
          <a:lstStyle/>
          <a:p>
            <a:r>
              <a:rPr lang="en-US" sz="4800" b="1" dirty="0">
                <a:latin typeface="Candara" panose="020E0502030303020204" pitchFamily="34" charset="0"/>
              </a:rPr>
              <a:t>THERE.IS.A.MAN.HERE… LIGHT</a:t>
            </a:r>
          </a:p>
          <a:p>
            <a:r>
              <a:rPr lang="en-US" sz="3600" dirty="0">
                <a:latin typeface="Candara" panose="020E0502030303020204" pitchFamily="34" charset="0"/>
              </a:rPr>
              <a:t>	…The baptism of the Holy Ghost served its time; until the Holy Spirit blends into the Church, and the Church into Christ, makes Jesus Christ reflected on the earth... 	</a:t>
            </a:r>
            <a:r>
              <a:rPr lang="en-US" sz="2400" dirty="0">
                <a:latin typeface="Candara" panose="020E0502030303020204" pitchFamily="34" charset="0"/>
              </a:rPr>
              <a:t>63-1229</a:t>
            </a:r>
          </a:p>
          <a:p>
            <a:endParaRPr lang="en-US" sz="2400" dirty="0">
              <a:latin typeface="Candara" panose="020E0502030303020204" pitchFamily="34" charset="0"/>
            </a:endParaRPr>
          </a:p>
          <a:p>
            <a:r>
              <a:rPr lang="en-US" sz="4400" b="1" dirty="0">
                <a:latin typeface="Candara" panose="020E0502030303020204" pitchFamily="34" charset="0"/>
              </a:rPr>
              <a:t>HOW.CAN.I.OVERCOME</a:t>
            </a:r>
          </a:p>
          <a:p>
            <a:r>
              <a:rPr lang="en-US" sz="3600" dirty="0">
                <a:latin typeface="Candara" panose="020E0502030303020204" pitchFamily="34" charset="0"/>
              </a:rPr>
              <a:t>		For, we believe that the hour is getting late, the sun is swiftly sinking in the west, soon be that "</a:t>
            </a:r>
            <a:r>
              <a:rPr lang="en-US" sz="3600" i="1" dirty="0">
                <a:latin typeface="Candara" panose="020E0502030303020204" pitchFamily="34" charset="0"/>
              </a:rPr>
              <a:t>time shall be no more</a:t>
            </a:r>
            <a:r>
              <a:rPr lang="en-US" sz="3600" dirty="0">
                <a:latin typeface="Candara" panose="020E0502030303020204" pitchFamily="34" charset="0"/>
              </a:rPr>
              <a:t>." Time and Eternity will blend together when God and His people blends together. </a:t>
            </a:r>
            <a:r>
              <a:rPr lang="en-US" sz="2000" dirty="0">
                <a:latin typeface="Candara" panose="020E0502030303020204" pitchFamily="34" charset="0"/>
              </a:rPr>
              <a:t>63-0825</a:t>
            </a:r>
            <a:endParaRPr lang="en-US" sz="3600" dirty="0">
              <a:latin typeface="Candara" panose="020E0502030303020204" pitchFamily="34" charset="0"/>
            </a:endParaRPr>
          </a:p>
          <a:p>
            <a:endParaRPr lang="en-US" sz="3600" dirty="0">
              <a:latin typeface="Candara" panose="020E0502030303020204" pitchFamily="34" charset="0"/>
            </a:endParaRPr>
          </a:p>
        </p:txBody>
      </p:sp>
    </p:spTree>
    <p:extLst>
      <p:ext uri="{BB962C8B-B14F-4D97-AF65-F5344CB8AC3E}">
        <p14:creationId xmlns:p14="http://schemas.microsoft.com/office/powerpoint/2010/main" val="17423172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DE901C-5DAA-0DA6-0932-4D60B3501B33}"/>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245FEC48-0BD2-5797-25C3-0195B653A6A3}"/>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4F71C939-C88F-17BF-3506-7E767E9BAF0D}"/>
              </a:ext>
            </a:extLst>
          </p:cNvPr>
          <p:cNvSpPr>
            <a:spLocks noGrp="1"/>
          </p:cNvSpPr>
          <p:nvPr>
            <p:ph type="sldNum" sz="quarter" idx="12"/>
          </p:nvPr>
        </p:nvSpPr>
        <p:spPr/>
        <p:txBody>
          <a:bodyPr/>
          <a:lstStyle/>
          <a:p>
            <a:fld id="{4FAB73BC-B049-4115-A692-8D63A059BFB8}" type="slidenum">
              <a:rPr lang="en-US" smtClean="0"/>
              <a:t>20</a:t>
            </a:fld>
            <a:endParaRPr lang="en-US" dirty="0"/>
          </a:p>
        </p:txBody>
      </p:sp>
      <p:sp>
        <p:nvSpPr>
          <p:cNvPr id="6" name="TextBox 5">
            <a:extLst>
              <a:ext uri="{FF2B5EF4-FFF2-40B4-BE49-F238E27FC236}">
                <a16:creationId xmlns:a16="http://schemas.microsoft.com/office/drawing/2014/main" id="{5D6DEA02-0486-98D9-57C8-4F5489CB56F9}"/>
              </a:ext>
            </a:extLst>
          </p:cNvPr>
          <p:cNvSpPr txBox="1"/>
          <p:nvPr/>
        </p:nvSpPr>
        <p:spPr>
          <a:xfrm>
            <a:off x="170761" y="104660"/>
            <a:ext cx="11881692" cy="5755422"/>
          </a:xfrm>
          <a:prstGeom prst="rect">
            <a:avLst/>
          </a:prstGeom>
          <a:noFill/>
        </p:spPr>
        <p:txBody>
          <a:bodyPr wrap="square">
            <a:spAutoFit/>
          </a:bodyPr>
          <a:lstStyle/>
          <a:p>
            <a:r>
              <a:rPr lang="en-US" sz="4400" b="1" dirty="0"/>
              <a:t>THE.THIRD.EXODUS</a:t>
            </a:r>
            <a:endParaRPr lang="en-US" sz="3600" b="1" dirty="0"/>
          </a:p>
          <a:p>
            <a:r>
              <a:rPr lang="en-US" sz="3600" b="1" dirty="0"/>
              <a:t>	</a:t>
            </a:r>
            <a:r>
              <a:rPr lang="en-US" sz="3600" dirty="0"/>
              <a:t>299 </a:t>
            </a:r>
            <a:r>
              <a:rPr lang="en-US" sz="3600" b="1" dirty="0"/>
              <a:t>The first exodus</a:t>
            </a:r>
            <a:r>
              <a:rPr lang="en-US" sz="3600" dirty="0"/>
              <a:t>, what did He do? He brought them out of a natural land, to a natural land.</a:t>
            </a:r>
          </a:p>
          <a:p>
            <a:r>
              <a:rPr lang="en-US" sz="3600" dirty="0"/>
              <a:t>	300 </a:t>
            </a:r>
            <a:r>
              <a:rPr lang="en-US" sz="3600" b="1" dirty="0"/>
              <a:t>The second exodus</a:t>
            </a:r>
            <a:r>
              <a:rPr lang="en-US" sz="3600" dirty="0"/>
              <a:t>, He brought them out from a spiritual condition, into a spiritual baptism of the Holy Ghost.</a:t>
            </a:r>
          </a:p>
          <a:p>
            <a:r>
              <a:rPr lang="en-US" sz="3600" dirty="0"/>
              <a:t>	301 </a:t>
            </a:r>
            <a:r>
              <a:rPr lang="en-US" sz="3600" b="1" dirty="0"/>
              <a:t>Now</a:t>
            </a:r>
            <a:r>
              <a:rPr lang="en-US" sz="3600" dirty="0"/>
              <a:t> </a:t>
            </a:r>
            <a:r>
              <a:rPr lang="en-US" sz="2800" dirty="0"/>
              <a:t>[Third Exodus] </a:t>
            </a:r>
            <a:r>
              <a:rPr lang="en-US" sz="3600" dirty="0"/>
              <a:t>He is bringing them from the spiritual baptism of the Holy Ghost, right back into the Eternal Land of the Millennium and the great Hereafter. Same Pillar of Fire, by the same anointed system, the same God doing the same things! 																	</a:t>
            </a:r>
          </a:p>
        </p:txBody>
      </p:sp>
    </p:spTree>
    <p:extLst>
      <p:ext uri="{BB962C8B-B14F-4D97-AF65-F5344CB8AC3E}">
        <p14:creationId xmlns:p14="http://schemas.microsoft.com/office/powerpoint/2010/main" val="26389867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F30B77-3F4F-00AB-256D-613047D6FA49}"/>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D5D65700-A1D7-AF6E-19AA-9B09C9CFE102}"/>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967C700A-5DA1-C148-6AD3-92A1390CEC78}"/>
              </a:ext>
            </a:extLst>
          </p:cNvPr>
          <p:cNvSpPr>
            <a:spLocks noGrp="1"/>
          </p:cNvSpPr>
          <p:nvPr>
            <p:ph type="sldNum" sz="quarter" idx="12"/>
          </p:nvPr>
        </p:nvSpPr>
        <p:spPr/>
        <p:txBody>
          <a:bodyPr/>
          <a:lstStyle/>
          <a:p>
            <a:fld id="{4FAB73BC-B049-4115-A692-8D63A059BFB8}" type="slidenum">
              <a:rPr lang="en-US" smtClean="0"/>
              <a:t>21</a:t>
            </a:fld>
            <a:endParaRPr lang="en-US" dirty="0"/>
          </a:p>
        </p:txBody>
      </p:sp>
      <p:sp>
        <p:nvSpPr>
          <p:cNvPr id="6" name="TextBox 5">
            <a:extLst>
              <a:ext uri="{FF2B5EF4-FFF2-40B4-BE49-F238E27FC236}">
                <a16:creationId xmlns:a16="http://schemas.microsoft.com/office/drawing/2014/main" id="{53469B93-0CA2-3A57-A834-144E775BC89D}"/>
              </a:ext>
            </a:extLst>
          </p:cNvPr>
          <p:cNvSpPr txBox="1"/>
          <p:nvPr/>
        </p:nvSpPr>
        <p:spPr>
          <a:xfrm>
            <a:off x="240792" y="220089"/>
            <a:ext cx="11710416" cy="5632311"/>
          </a:xfrm>
          <a:prstGeom prst="rect">
            <a:avLst/>
          </a:prstGeom>
          <a:noFill/>
        </p:spPr>
        <p:txBody>
          <a:bodyPr wrap="square">
            <a:spAutoFit/>
          </a:bodyPr>
          <a:lstStyle/>
          <a:p>
            <a:r>
              <a:rPr lang="en-US" sz="4000" dirty="0"/>
              <a:t>	And the same Word, declared the first one, declared the second one. The same Word, declared the second one, has declared the third one, and here we see It among us.</a:t>
            </a:r>
          </a:p>
          <a:p>
            <a:r>
              <a:rPr lang="en-US" sz="4000" dirty="0"/>
              <a:t>	302  Come out. Oh! Come out of this chaos. Come to the living God. Come to the Word. "</a:t>
            </a:r>
            <a:r>
              <a:rPr lang="en-US" sz="4000" i="1" dirty="0"/>
              <a:t>And the Word was made flesh and dwelt among us</a:t>
            </a:r>
            <a:r>
              <a:rPr lang="en-US" sz="4000" dirty="0"/>
              <a:t>." And </a:t>
            </a:r>
            <a:r>
              <a:rPr lang="en-US" sz="4000" b="1" u="sng" dirty="0"/>
              <a:t>now He's in our flesh, dwelling among us</a:t>
            </a:r>
            <a:r>
              <a:rPr lang="en-US" sz="4000" dirty="0"/>
              <a:t>. Come out and serve the living God. 															63-0630 </a:t>
            </a:r>
          </a:p>
        </p:txBody>
      </p:sp>
    </p:spTree>
    <p:extLst>
      <p:ext uri="{BB962C8B-B14F-4D97-AF65-F5344CB8AC3E}">
        <p14:creationId xmlns:p14="http://schemas.microsoft.com/office/powerpoint/2010/main" val="15414692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D6AC31-5140-38BB-4619-6DFFF318927B}"/>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2146856D-499C-E619-42BE-24E090D1ADBB}"/>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28F12CC0-CFF7-4970-1FB3-8ADE3F91C05D}"/>
              </a:ext>
            </a:extLst>
          </p:cNvPr>
          <p:cNvSpPr>
            <a:spLocks noGrp="1"/>
          </p:cNvSpPr>
          <p:nvPr>
            <p:ph type="sldNum" sz="quarter" idx="12"/>
          </p:nvPr>
        </p:nvSpPr>
        <p:spPr/>
        <p:txBody>
          <a:bodyPr/>
          <a:lstStyle/>
          <a:p>
            <a:fld id="{4FAB73BC-B049-4115-A692-8D63A059BFB8}" type="slidenum">
              <a:rPr lang="en-US" smtClean="0"/>
              <a:t>22</a:t>
            </a:fld>
            <a:endParaRPr lang="en-US" dirty="0"/>
          </a:p>
        </p:txBody>
      </p:sp>
      <p:sp>
        <p:nvSpPr>
          <p:cNvPr id="6" name="TextBox 5">
            <a:extLst>
              <a:ext uri="{FF2B5EF4-FFF2-40B4-BE49-F238E27FC236}">
                <a16:creationId xmlns:a16="http://schemas.microsoft.com/office/drawing/2014/main" id="{0E7EA9E1-2DF1-819E-E9DC-BA6D167FAFD3}"/>
              </a:ext>
            </a:extLst>
          </p:cNvPr>
          <p:cNvSpPr txBox="1"/>
          <p:nvPr/>
        </p:nvSpPr>
        <p:spPr>
          <a:xfrm>
            <a:off x="260058" y="220089"/>
            <a:ext cx="11778143" cy="5632311"/>
          </a:xfrm>
          <a:prstGeom prst="rect">
            <a:avLst/>
          </a:prstGeom>
          <a:noFill/>
        </p:spPr>
        <p:txBody>
          <a:bodyPr wrap="square">
            <a:spAutoFit/>
          </a:bodyPr>
          <a:lstStyle/>
          <a:p>
            <a:r>
              <a:rPr lang="en-US" sz="4000" b="1" dirty="0"/>
              <a:t>I CORINTHIANS 2:9-12</a:t>
            </a:r>
          </a:p>
          <a:p>
            <a:r>
              <a:rPr lang="en-US" sz="3200" i="1" dirty="0"/>
              <a:t>	But as it is written, Eye hath not seen, nor ear heard, neither have entered into the heart of man, the things which God hath prepared for them that love him. 10 But God hath revealed them unto us by his Spirit: for the Spirit </a:t>
            </a:r>
            <a:r>
              <a:rPr lang="en-US" sz="3200" i="1" dirty="0" err="1"/>
              <a:t>searcheth</a:t>
            </a:r>
            <a:r>
              <a:rPr lang="en-US" sz="3200" i="1" dirty="0"/>
              <a:t> </a:t>
            </a:r>
            <a:r>
              <a:rPr lang="en-US" sz="2400" dirty="0"/>
              <a:t>[examines] </a:t>
            </a:r>
            <a:r>
              <a:rPr lang="en-US" sz="3200" i="1" dirty="0"/>
              <a:t>all things, yea, the deep </a:t>
            </a:r>
            <a:r>
              <a:rPr lang="en-US" sz="2400" dirty="0"/>
              <a:t>[unsearchable] </a:t>
            </a:r>
            <a:r>
              <a:rPr lang="en-US" sz="3200" i="1" dirty="0"/>
              <a:t>things of God. </a:t>
            </a:r>
          </a:p>
          <a:p>
            <a:r>
              <a:rPr lang="en-US" sz="3200" i="1" dirty="0"/>
              <a:t>	11 For what man </a:t>
            </a:r>
            <a:r>
              <a:rPr lang="en-US" sz="3200" i="1" dirty="0" err="1"/>
              <a:t>knoweth</a:t>
            </a:r>
            <a:r>
              <a:rPr lang="en-US" sz="3200" i="1" dirty="0"/>
              <a:t> the things of a man, save the spirit of man which is in him? even so the things of God </a:t>
            </a:r>
            <a:r>
              <a:rPr lang="en-US" sz="3200" i="1" dirty="0" err="1"/>
              <a:t>knoweth</a:t>
            </a:r>
            <a:r>
              <a:rPr lang="en-US" sz="3200" i="1" dirty="0"/>
              <a:t> no man, but the Spirit of God. 12 Now we have received, not the spirit of the world, but the spirit which is of God; that we might know the things that are freely given to us of God. </a:t>
            </a:r>
          </a:p>
        </p:txBody>
      </p:sp>
    </p:spTree>
    <p:extLst>
      <p:ext uri="{BB962C8B-B14F-4D97-AF65-F5344CB8AC3E}">
        <p14:creationId xmlns:p14="http://schemas.microsoft.com/office/powerpoint/2010/main" val="10341866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B61908-E2D7-40D9-B51B-4EC859371D03}"/>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91B14393-AE65-CB24-DEF9-E88AB56BF95A}"/>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087517A5-5C92-5399-64BA-51A4A06768E7}"/>
              </a:ext>
            </a:extLst>
          </p:cNvPr>
          <p:cNvSpPr>
            <a:spLocks noGrp="1"/>
          </p:cNvSpPr>
          <p:nvPr>
            <p:ph type="sldNum" sz="quarter" idx="12"/>
          </p:nvPr>
        </p:nvSpPr>
        <p:spPr/>
        <p:txBody>
          <a:bodyPr/>
          <a:lstStyle/>
          <a:p>
            <a:fld id="{4FAB73BC-B049-4115-A692-8D63A059BFB8}" type="slidenum">
              <a:rPr lang="en-US" smtClean="0"/>
              <a:t>23</a:t>
            </a:fld>
            <a:endParaRPr lang="en-US" dirty="0"/>
          </a:p>
        </p:txBody>
      </p:sp>
      <p:sp>
        <p:nvSpPr>
          <p:cNvPr id="6" name="TextBox 5">
            <a:extLst>
              <a:ext uri="{FF2B5EF4-FFF2-40B4-BE49-F238E27FC236}">
                <a16:creationId xmlns:a16="http://schemas.microsoft.com/office/drawing/2014/main" id="{9CCF3629-58E7-4E3C-1503-69414D891192}"/>
              </a:ext>
            </a:extLst>
          </p:cNvPr>
          <p:cNvSpPr txBox="1"/>
          <p:nvPr/>
        </p:nvSpPr>
        <p:spPr>
          <a:xfrm>
            <a:off x="268448" y="159391"/>
            <a:ext cx="11761365" cy="5201424"/>
          </a:xfrm>
          <a:prstGeom prst="rect">
            <a:avLst/>
          </a:prstGeom>
          <a:noFill/>
        </p:spPr>
        <p:txBody>
          <a:bodyPr wrap="square">
            <a:spAutoFit/>
          </a:bodyPr>
          <a:lstStyle/>
          <a:p>
            <a:r>
              <a:rPr lang="en-US" sz="4400" b="1" dirty="0"/>
              <a:t>LUKE 4:16-19</a:t>
            </a:r>
          </a:p>
          <a:p>
            <a:r>
              <a:rPr lang="en-US" sz="3200" i="1" dirty="0"/>
              <a:t>	And he came to Nazareth, where he had been brought up: and, as his custom was, he went into the synagogue on the sabbath day, and stood up for to read. 17 And there was delivered unto him the book of the </a:t>
            </a:r>
            <a:r>
              <a:rPr lang="en-US" sz="3200" b="1" i="1" u="sng" dirty="0"/>
              <a:t>prophet Esaias</a:t>
            </a:r>
            <a:r>
              <a:rPr lang="en-US" sz="3200" i="1" dirty="0"/>
              <a:t>. And when he had opened the book, he found the place where it was written, 18 The Spirit of the Lord is upon me, because he hath anointed me to preach the gospel to the poor; he hath sent me to heal the brokenhearted, to preach deliverance to the captives, and recovering of sight to the blind, to set at liberty them that are bruised, 19 To preach the acceptable year of the Lord.</a:t>
            </a:r>
          </a:p>
        </p:txBody>
      </p:sp>
    </p:spTree>
    <p:extLst>
      <p:ext uri="{BB962C8B-B14F-4D97-AF65-F5344CB8AC3E}">
        <p14:creationId xmlns:p14="http://schemas.microsoft.com/office/powerpoint/2010/main" val="18874995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4322A5-05E2-0A20-4FDF-1BDC1EC411B2}"/>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383C9CC0-CD0C-C18D-247E-335670DB6AB6}"/>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1E0FFCD2-3A88-7DBF-D6F3-27499BE32AAF}"/>
              </a:ext>
            </a:extLst>
          </p:cNvPr>
          <p:cNvSpPr>
            <a:spLocks noGrp="1"/>
          </p:cNvSpPr>
          <p:nvPr>
            <p:ph type="sldNum" sz="quarter" idx="12"/>
          </p:nvPr>
        </p:nvSpPr>
        <p:spPr/>
        <p:txBody>
          <a:bodyPr/>
          <a:lstStyle/>
          <a:p>
            <a:fld id="{4FAB73BC-B049-4115-A692-8D63A059BFB8}" type="slidenum">
              <a:rPr lang="en-US" smtClean="0"/>
              <a:t>24</a:t>
            </a:fld>
            <a:endParaRPr lang="en-US" dirty="0"/>
          </a:p>
        </p:txBody>
      </p:sp>
      <p:sp>
        <p:nvSpPr>
          <p:cNvPr id="6" name="TextBox 5">
            <a:extLst>
              <a:ext uri="{FF2B5EF4-FFF2-40B4-BE49-F238E27FC236}">
                <a16:creationId xmlns:a16="http://schemas.microsoft.com/office/drawing/2014/main" id="{1586B3E0-7DCA-50DF-2680-4AADB7F55534}"/>
              </a:ext>
            </a:extLst>
          </p:cNvPr>
          <p:cNvSpPr txBox="1"/>
          <p:nvPr/>
        </p:nvSpPr>
        <p:spPr>
          <a:xfrm>
            <a:off x="156901" y="0"/>
            <a:ext cx="11889689" cy="6678751"/>
          </a:xfrm>
          <a:prstGeom prst="rect">
            <a:avLst/>
          </a:prstGeom>
          <a:noFill/>
        </p:spPr>
        <p:txBody>
          <a:bodyPr wrap="square">
            <a:spAutoFit/>
          </a:bodyPr>
          <a:lstStyle/>
          <a:p>
            <a:r>
              <a:rPr lang="en-US" sz="4400" b="1" dirty="0"/>
              <a:t>ISAIAH 61:1-4</a:t>
            </a:r>
          </a:p>
          <a:p>
            <a:r>
              <a:rPr lang="en-US" sz="3200" i="1" dirty="0"/>
              <a:t>	The Spirit of the Lord GOD is upon me; because the LORD hath anointed me to preach good tidings unto the meek; he hath sent me to bind up the brokenhearted, to proclaim liberty to the captives, and the opening of the prison to them that are bound; 2 To proclaim the acceptable year of the LORD, and the day of vengeance of our God; to comfort all that mourn; 3 To appoint unto them that mourn in Zion, to give unto them beauty for ashes, the oil of joy for mourning, the garment of praise for the spirit of heaviness; that they might be called trees of righteousness, the planting of the LORD, that he might be glorified. 4 And they shall build the old wastes, they shall raise up the former desolations, and they shall repair the waste cities, the desolations of many generations.</a:t>
            </a:r>
          </a:p>
        </p:txBody>
      </p:sp>
    </p:spTree>
    <p:extLst>
      <p:ext uri="{BB962C8B-B14F-4D97-AF65-F5344CB8AC3E}">
        <p14:creationId xmlns:p14="http://schemas.microsoft.com/office/powerpoint/2010/main" val="24727738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F2511A-CFF2-F6F3-7DD2-B8CCD66C803B}"/>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3D451492-616A-5CCA-2350-F969B31D57C0}"/>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791BC8C8-6A0C-3AC1-DD09-77E61A826596}"/>
              </a:ext>
            </a:extLst>
          </p:cNvPr>
          <p:cNvSpPr>
            <a:spLocks noGrp="1"/>
          </p:cNvSpPr>
          <p:nvPr>
            <p:ph type="sldNum" sz="quarter" idx="12"/>
          </p:nvPr>
        </p:nvSpPr>
        <p:spPr/>
        <p:txBody>
          <a:bodyPr/>
          <a:lstStyle/>
          <a:p>
            <a:fld id="{4FAB73BC-B049-4115-A692-8D63A059BFB8}" type="slidenum">
              <a:rPr lang="en-US" smtClean="0"/>
              <a:t>25</a:t>
            </a:fld>
            <a:endParaRPr lang="en-US" dirty="0"/>
          </a:p>
        </p:txBody>
      </p:sp>
      <p:sp>
        <p:nvSpPr>
          <p:cNvPr id="6" name="TextBox 5">
            <a:extLst>
              <a:ext uri="{FF2B5EF4-FFF2-40B4-BE49-F238E27FC236}">
                <a16:creationId xmlns:a16="http://schemas.microsoft.com/office/drawing/2014/main" id="{C24ACA75-C9BE-C0F9-E53B-30A7C9D52D3D}"/>
              </a:ext>
            </a:extLst>
          </p:cNvPr>
          <p:cNvSpPr txBox="1"/>
          <p:nvPr/>
        </p:nvSpPr>
        <p:spPr>
          <a:xfrm>
            <a:off x="176168" y="67112"/>
            <a:ext cx="11878811" cy="5755422"/>
          </a:xfrm>
          <a:prstGeom prst="rect">
            <a:avLst/>
          </a:prstGeom>
          <a:noFill/>
        </p:spPr>
        <p:txBody>
          <a:bodyPr wrap="square">
            <a:spAutoFit/>
          </a:bodyPr>
          <a:lstStyle/>
          <a:p>
            <a:r>
              <a:rPr lang="en-US" sz="4400" b="1" dirty="0"/>
              <a:t>JESUS.CHRIST.THE.SAME…</a:t>
            </a:r>
          </a:p>
          <a:p>
            <a:r>
              <a:rPr lang="en-US" sz="3600" dirty="0"/>
              <a:t>	30 And as these days especially, when people who are not, maybe, taught just in the deep things of this great move of God, in these past forty years, that swept around the world. </a:t>
            </a:r>
          </a:p>
          <a:p>
            <a:r>
              <a:rPr lang="en-US" sz="3600" dirty="0"/>
              <a:t>	They might not understand just right, and they come just a little critical or something, or maybe not wanting to be, but </a:t>
            </a:r>
            <a:r>
              <a:rPr lang="en-US" sz="3600" u="sng" dirty="0"/>
              <a:t>not understanding the Word</a:t>
            </a:r>
            <a:r>
              <a:rPr lang="en-US" sz="3600" dirty="0"/>
              <a:t>. So you can imagine what a job it would be for the Holy Spirit to press that into hearts at one night….																	58-0214</a:t>
            </a:r>
          </a:p>
        </p:txBody>
      </p:sp>
    </p:spTree>
    <p:extLst>
      <p:ext uri="{BB962C8B-B14F-4D97-AF65-F5344CB8AC3E}">
        <p14:creationId xmlns:p14="http://schemas.microsoft.com/office/powerpoint/2010/main" val="13859326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A31EBC-4A37-8630-9C07-AEA2E2EDD4EB}"/>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4DAEEB76-D74E-8A19-323E-E84E5F86E9EC}"/>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59EEF244-6D6D-EC2F-9DF3-72918F015F4B}"/>
              </a:ext>
            </a:extLst>
          </p:cNvPr>
          <p:cNvSpPr>
            <a:spLocks noGrp="1"/>
          </p:cNvSpPr>
          <p:nvPr>
            <p:ph type="sldNum" sz="quarter" idx="12"/>
          </p:nvPr>
        </p:nvSpPr>
        <p:spPr/>
        <p:txBody>
          <a:bodyPr/>
          <a:lstStyle/>
          <a:p>
            <a:fld id="{4FAB73BC-B049-4115-A692-8D63A059BFB8}" type="slidenum">
              <a:rPr lang="en-US" smtClean="0"/>
              <a:t>26</a:t>
            </a:fld>
            <a:endParaRPr lang="en-US" dirty="0"/>
          </a:p>
        </p:txBody>
      </p:sp>
      <p:sp>
        <p:nvSpPr>
          <p:cNvPr id="6" name="TextBox 5">
            <a:extLst>
              <a:ext uri="{FF2B5EF4-FFF2-40B4-BE49-F238E27FC236}">
                <a16:creationId xmlns:a16="http://schemas.microsoft.com/office/drawing/2014/main" id="{43D775D3-C42D-D022-436A-6D98D72BF072}"/>
              </a:ext>
            </a:extLst>
          </p:cNvPr>
          <p:cNvSpPr txBox="1"/>
          <p:nvPr/>
        </p:nvSpPr>
        <p:spPr>
          <a:xfrm>
            <a:off x="402672" y="220089"/>
            <a:ext cx="11383860" cy="5232202"/>
          </a:xfrm>
          <a:prstGeom prst="rect">
            <a:avLst/>
          </a:prstGeom>
          <a:noFill/>
        </p:spPr>
        <p:txBody>
          <a:bodyPr wrap="square">
            <a:spAutoFit/>
          </a:bodyPr>
          <a:lstStyle/>
          <a:p>
            <a:r>
              <a:rPr lang="en-US" sz="5400" b="1" dirty="0"/>
              <a:t>ABSOLUTE</a:t>
            </a:r>
          </a:p>
          <a:p>
            <a:r>
              <a:rPr lang="en-US" sz="4000" dirty="0"/>
              <a:t>	39 A compass, it is magnetized to that North Pole. And when we're in trouble, and trusting Christ, there's one thing sure: the Holy Spirit will point us to the Word that will guide us to the North Star, and to deliver of everything we have need of. He is our Absolute.</a:t>
            </a:r>
          </a:p>
          <a:p>
            <a:pPr algn="r"/>
            <a:r>
              <a:rPr lang="en-US" sz="4000" dirty="0"/>
              <a:t>63-0304 </a:t>
            </a:r>
          </a:p>
        </p:txBody>
      </p:sp>
    </p:spTree>
    <p:extLst>
      <p:ext uri="{BB962C8B-B14F-4D97-AF65-F5344CB8AC3E}">
        <p14:creationId xmlns:p14="http://schemas.microsoft.com/office/powerpoint/2010/main" val="16863905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10-04_2026</a:t>
            </a:r>
          </a:p>
        </p:txBody>
      </p:sp>
      <p:sp>
        <p:nvSpPr>
          <p:cNvPr id="3" name="Slide Number Placeholder 2"/>
          <p:cNvSpPr>
            <a:spLocks noGrp="1"/>
          </p:cNvSpPr>
          <p:nvPr>
            <p:ph type="sldNum" sz="quarter" idx="11"/>
          </p:nvPr>
        </p:nvSpPr>
        <p:spPr/>
        <p:txBody>
          <a:bodyPr/>
          <a:lstStyle/>
          <a:p>
            <a:fld id="{1CA3E4CE-2BD0-48F5-B45E-CC386E7F3C58}" type="slidenum">
              <a:rPr lang="en-US" smtClean="0"/>
              <a:t>27</a:t>
            </a:fld>
            <a:endParaRPr lang="en-US"/>
          </a:p>
        </p:txBody>
      </p:sp>
      <p:sp>
        <p:nvSpPr>
          <p:cNvPr id="4" name="Footer Placeholder 3"/>
          <p:cNvSpPr>
            <a:spLocks noGrp="1"/>
          </p:cNvSpPr>
          <p:nvPr>
            <p:ph type="ftr" sz="quarter" idx="12"/>
          </p:nvPr>
        </p:nvSpPr>
        <p:spPr/>
        <p:txBody>
          <a:bodyPr/>
          <a:lstStyle/>
          <a:p>
            <a:r>
              <a:rPr lang="en-US"/>
              <a:t>The Ascending Order</a:t>
            </a:r>
          </a:p>
        </p:txBody>
      </p:sp>
      <p:sp>
        <p:nvSpPr>
          <p:cNvPr id="6" name="Rectangle 5"/>
          <p:cNvSpPr/>
          <p:nvPr/>
        </p:nvSpPr>
        <p:spPr>
          <a:xfrm>
            <a:off x="319414" y="152401"/>
            <a:ext cx="11631794" cy="2923877"/>
          </a:xfrm>
          <a:prstGeom prst="rect">
            <a:avLst/>
          </a:prstGeom>
        </p:spPr>
        <p:txBody>
          <a:bodyPr wrap="square">
            <a:spAutoFit/>
          </a:bodyPr>
          <a:lstStyle/>
          <a:p>
            <a:pPr algn="ctr"/>
            <a:endParaRPr lang="en-US" sz="4000" i="1" dirty="0">
              <a:latin typeface="Candara" panose="020E0502030303020204" pitchFamily="34" charset="0"/>
            </a:endParaRPr>
          </a:p>
          <a:p>
            <a:pPr algn="ctr"/>
            <a:r>
              <a:rPr lang="en-US" sz="4000" dirty="0">
                <a:latin typeface="Candara" panose="020E0502030303020204" pitchFamily="34" charset="0"/>
              </a:rPr>
              <a:t>A person who has no desire to come to the Lord for continued cleansing has reason to doubt that he ever came to the Lord to receive salvation.</a:t>
            </a:r>
          </a:p>
          <a:p>
            <a:pPr algn="ctr"/>
            <a:r>
              <a:rPr lang="en-US" sz="2400" dirty="0">
                <a:latin typeface="Candara" panose="020E0502030303020204" pitchFamily="34" charset="0"/>
              </a:rPr>
              <a:t>J. </a:t>
            </a:r>
            <a:r>
              <a:rPr lang="en-US" sz="2400" dirty="0" err="1">
                <a:latin typeface="Candara" panose="020E0502030303020204" pitchFamily="34" charset="0"/>
              </a:rPr>
              <a:t>MacAthur</a:t>
            </a:r>
            <a:endParaRPr lang="en-US" sz="2400" dirty="0">
              <a:latin typeface="Candara" panose="020E0502030303020204" pitchFamily="34" charset="0"/>
            </a:endParaRPr>
          </a:p>
        </p:txBody>
      </p:sp>
    </p:spTree>
    <p:extLst>
      <p:ext uri="{BB962C8B-B14F-4D97-AF65-F5344CB8AC3E}">
        <p14:creationId xmlns:p14="http://schemas.microsoft.com/office/powerpoint/2010/main" val="1822762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300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par>
                                <p:cTn id="8" presetID="10" presetClass="entr" presetSubtype="0" fill="hold" nodeType="withEffect">
                                  <p:stCondLst>
                                    <p:cond delay="3000"/>
                                  </p:stCondLst>
                                  <p:childTnLst>
                                    <p:set>
                                      <p:cBhvr>
                                        <p:cTn id="9" dur="1" fill="hold">
                                          <p:stCondLst>
                                            <p:cond delay="0"/>
                                          </p:stCondLst>
                                        </p:cTn>
                                        <p:tgtEl>
                                          <p:spTgt spid="6">
                                            <p:txEl>
                                              <p:pRg st="2" end="2"/>
                                            </p:txEl>
                                          </p:spTgt>
                                        </p:tgtEl>
                                        <p:attrNameLst>
                                          <p:attrName>style.visibility</p:attrName>
                                        </p:attrNameLst>
                                      </p:cBhvr>
                                      <p:to>
                                        <p:strVal val="visible"/>
                                      </p:to>
                                    </p:set>
                                    <p:animEffect transition="in" filter="fade">
                                      <p:cBhvr>
                                        <p:cTn id="10"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9AEC20-CBA7-474C-91FD-1B00180DD638}"/>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304E5A3F-1F79-486A-A883-49800413D303}"/>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54351472-C074-4A05-906F-91760A0B434A}"/>
              </a:ext>
            </a:extLst>
          </p:cNvPr>
          <p:cNvSpPr>
            <a:spLocks noGrp="1"/>
          </p:cNvSpPr>
          <p:nvPr>
            <p:ph type="sldNum" sz="quarter" idx="12"/>
          </p:nvPr>
        </p:nvSpPr>
        <p:spPr/>
        <p:txBody>
          <a:bodyPr/>
          <a:lstStyle/>
          <a:p>
            <a:fld id="{4FAB73BC-B049-4115-A692-8D63A059BFB8}" type="slidenum">
              <a:rPr lang="en-US" smtClean="0"/>
              <a:t>28</a:t>
            </a:fld>
            <a:endParaRPr lang="en-US" dirty="0"/>
          </a:p>
        </p:txBody>
      </p:sp>
      <p:sp>
        <p:nvSpPr>
          <p:cNvPr id="5" name="Rectangle 4">
            <a:extLst>
              <a:ext uri="{FF2B5EF4-FFF2-40B4-BE49-F238E27FC236}">
                <a16:creationId xmlns:a16="http://schemas.microsoft.com/office/drawing/2014/main" id="{9DD99677-898F-4D13-AD76-DF00F814E3A5}"/>
              </a:ext>
            </a:extLst>
          </p:cNvPr>
          <p:cNvSpPr/>
          <p:nvPr/>
        </p:nvSpPr>
        <p:spPr>
          <a:xfrm>
            <a:off x="493115" y="302718"/>
            <a:ext cx="11138053" cy="3600986"/>
          </a:xfrm>
          <a:prstGeom prst="rect">
            <a:avLst/>
          </a:prstGeom>
        </p:spPr>
        <p:txBody>
          <a:bodyPr wrap="square">
            <a:spAutoFit/>
          </a:bodyPr>
          <a:lstStyle/>
          <a:p>
            <a:r>
              <a:rPr lang="en-US" sz="4800" i="1" dirty="0">
                <a:latin typeface="Candara" panose="020E0502030303020204" pitchFamily="34" charset="0"/>
              </a:rPr>
              <a:t>What is Human Nature?</a:t>
            </a:r>
          </a:p>
          <a:p>
            <a:r>
              <a:rPr lang="en-US" sz="3600" dirty="0">
                <a:latin typeface="Candara" panose="020E0502030303020204" pitchFamily="34" charset="0"/>
              </a:rPr>
              <a:t>	Human nature was created by God, is corrupted by sin and can only be renewed and recreated through the grace of God. 	Redemption was achieved by Jesus Christ taking upon himself sinful human nature on the cross, so delivering from the power and penalty of sin.</a:t>
            </a:r>
          </a:p>
        </p:txBody>
      </p:sp>
    </p:spTree>
    <p:extLst>
      <p:ext uri="{BB962C8B-B14F-4D97-AF65-F5344CB8AC3E}">
        <p14:creationId xmlns:p14="http://schemas.microsoft.com/office/powerpoint/2010/main" val="22319346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23DCAB-C2F7-4D2B-9E6A-FC47327D55B2}"/>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72AEA912-A98D-4660-B04A-21564F9C47CE}"/>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DED66B7C-E517-47AF-9EF2-8EA5DAAFA6B0}"/>
              </a:ext>
            </a:extLst>
          </p:cNvPr>
          <p:cNvSpPr>
            <a:spLocks noGrp="1"/>
          </p:cNvSpPr>
          <p:nvPr>
            <p:ph type="sldNum" sz="quarter" idx="12"/>
          </p:nvPr>
        </p:nvSpPr>
        <p:spPr/>
        <p:txBody>
          <a:bodyPr/>
          <a:lstStyle/>
          <a:p>
            <a:fld id="{4FAB73BC-B049-4115-A692-8D63A059BFB8}" type="slidenum">
              <a:rPr lang="en-US" smtClean="0"/>
              <a:t>29</a:t>
            </a:fld>
            <a:endParaRPr lang="en-US" dirty="0"/>
          </a:p>
        </p:txBody>
      </p:sp>
      <p:sp>
        <p:nvSpPr>
          <p:cNvPr id="5" name="Rectangle 4">
            <a:extLst>
              <a:ext uri="{FF2B5EF4-FFF2-40B4-BE49-F238E27FC236}">
                <a16:creationId xmlns:a16="http://schemas.microsoft.com/office/drawing/2014/main" id="{F78543F2-4A17-4409-8470-B1351165FEC6}"/>
              </a:ext>
            </a:extLst>
          </p:cNvPr>
          <p:cNvSpPr/>
          <p:nvPr/>
        </p:nvSpPr>
        <p:spPr>
          <a:xfrm>
            <a:off x="181627" y="70339"/>
            <a:ext cx="11769581" cy="6124754"/>
          </a:xfrm>
          <a:prstGeom prst="rect">
            <a:avLst/>
          </a:prstGeom>
        </p:spPr>
        <p:txBody>
          <a:bodyPr wrap="square">
            <a:spAutoFit/>
          </a:bodyPr>
          <a:lstStyle/>
          <a:p>
            <a:r>
              <a:rPr lang="en-US" sz="4000" b="1" dirty="0">
                <a:latin typeface="Candara" panose="020E0502030303020204" pitchFamily="34" charset="0"/>
              </a:rPr>
              <a:t>FAITH.WITHOUT.WORKS.IS.DEAD</a:t>
            </a:r>
          </a:p>
          <a:p>
            <a:r>
              <a:rPr lang="en-US" sz="3200" dirty="0">
                <a:latin typeface="Candara" panose="020E0502030303020204" pitchFamily="34" charset="0"/>
              </a:rPr>
              <a:t>	31 You could take a hog, scrub it up with soda, do that painting on her toe nails, like women do on their fingers, fixed up with clothes on, put it on a hardwood floor, give it grape-nuts for breakfast, that hog would die. You take him and turn him loose he’d go just as straight to the wallow and wallow again. Why? The nature of a hog in there... But you put a lamb out there, in that wallow, he'll bleat and cry until somebody gets him out of there. Now if you want to keep a hog out of the wallow, change the nature of the hog. </a:t>
            </a:r>
            <a:r>
              <a:rPr lang="en-US" sz="3200" u="sng" dirty="0">
                <a:latin typeface="Candara" panose="020E0502030303020204" pitchFamily="34" charset="0"/>
              </a:rPr>
              <a:t>That's the way to keep the sinner out of the things of the world, change the nature from a sinner to a Christian. </a:t>
            </a:r>
            <a:r>
              <a:rPr lang="en-US" sz="3200" spc="-150" dirty="0">
                <a:latin typeface="Candara" panose="020E0502030303020204" pitchFamily="34" charset="0"/>
              </a:rPr>
              <a:t>That can only be done through that great powerful work. 			</a:t>
            </a:r>
            <a:r>
              <a:rPr lang="en-US" sz="2800" dirty="0">
                <a:latin typeface="Candara" panose="020E0502030303020204" pitchFamily="34" charset="0"/>
              </a:rPr>
              <a:t>0822</a:t>
            </a:r>
          </a:p>
        </p:txBody>
      </p:sp>
    </p:spTree>
    <p:extLst>
      <p:ext uri="{BB962C8B-B14F-4D97-AF65-F5344CB8AC3E}">
        <p14:creationId xmlns:p14="http://schemas.microsoft.com/office/powerpoint/2010/main" val="37847272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8C79B31-EA77-4A11-AA40-77C2CC8AD78D}"/>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4E0A01D7-8BB4-4E15-AD95-FDE93DBBDEE8}"/>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3730A39B-5D13-48EA-A005-4A25C228D8EB}"/>
              </a:ext>
            </a:extLst>
          </p:cNvPr>
          <p:cNvSpPr>
            <a:spLocks noGrp="1"/>
          </p:cNvSpPr>
          <p:nvPr>
            <p:ph type="sldNum" sz="quarter" idx="12"/>
          </p:nvPr>
        </p:nvSpPr>
        <p:spPr/>
        <p:txBody>
          <a:bodyPr/>
          <a:lstStyle/>
          <a:p>
            <a:fld id="{4FAB73BC-B049-4115-A692-8D63A059BFB8}" type="slidenum">
              <a:rPr lang="en-US" smtClean="0"/>
              <a:t>30</a:t>
            </a:fld>
            <a:endParaRPr lang="en-US" dirty="0"/>
          </a:p>
        </p:txBody>
      </p:sp>
    </p:spTree>
    <p:extLst>
      <p:ext uri="{BB962C8B-B14F-4D97-AF65-F5344CB8AC3E}">
        <p14:creationId xmlns:p14="http://schemas.microsoft.com/office/powerpoint/2010/main" val="4788503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692885-6DF1-46AA-A6E7-8524F61C60AB}"/>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B68B026F-8333-4F42-8383-9D3CE12C826B}"/>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8D676EB8-6336-4F1D-9CFA-9BE82E961EB5}"/>
              </a:ext>
            </a:extLst>
          </p:cNvPr>
          <p:cNvSpPr>
            <a:spLocks noGrp="1"/>
          </p:cNvSpPr>
          <p:nvPr>
            <p:ph type="sldNum" sz="quarter" idx="12"/>
          </p:nvPr>
        </p:nvSpPr>
        <p:spPr/>
        <p:txBody>
          <a:bodyPr/>
          <a:lstStyle/>
          <a:p>
            <a:fld id="{4FAB73BC-B049-4115-A692-8D63A059BFB8}" type="slidenum">
              <a:rPr lang="en-US" smtClean="0"/>
              <a:t>31</a:t>
            </a:fld>
            <a:endParaRPr lang="en-US" dirty="0"/>
          </a:p>
        </p:txBody>
      </p:sp>
      <p:sp>
        <p:nvSpPr>
          <p:cNvPr id="5" name="Rectangle 4">
            <a:extLst>
              <a:ext uri="{FF2B5EF4-FFF2-40B4-BE49-F238E27FC236}">
                <a16:creationId xmlns:a16="http://schemas.microsoft.com/office/drawing/2014/main" id="{6B0209DF-6D9A-48FC-AEF4-5094E48BC577}"/>
              </a:ext>
            </a:extLst>
          </p:cNvPr>
          <p:cNvSpPr/>
          <p:nvPr/>
        </p:nvSpPr>
        <p:spPr>
          <a:xfrm>
            <a:off x="1634256" y="34436"/>
            <a:ext cx="8937029" cy="5940088"/>
          </a:xfrm>
          <a:prstGeom prst="rect">
            <a:avLst/>
          </a:prstGeom>
        </p:spPr>
        <p:txBody>
          <a:bodyPr wrap="square">
            <a:spAutoFit/>
          </a:bodyPr>
          <a:lstStyle/>
          <a:p>
            <a:r>
              <a:rPr lang="en-US" sz="3600" b="1" dirty="0">
                <a:latin typeface="Candara" panose="020E0502030303020204" pitchFamily="34" charset="0"/>
              </a:rPr>
              <a:t>WHAT.DOES.IT.TAKE.TO.MAKE.A.</a:t>
            </a:r>
          </a:p>
          <a:p>
            <a:r>
              <a:rPr lang="en-US" sz="3600" b="1" dirty="0">
                <a:latin typeface="Candara" panose="020E0502030303020204" pitchFamily="34" charset="0"/>
              </a:rPr>
              <a:t>CHRISTIAN.LIFE</a:t>
            </a:r>
          </a:p>
          <a:p>
            <a:r>
              <a:rPr lang="en-US" sz="2800" dirty="0">
                <a:latin typeface="Candara" panose="020E0502030303020204" pitchFamily="34" charset="0"/>
              </a:rPr>
              <a:t>	34  When you receive the Holy Spirit It goes right in the middle of that new disposition of yours. "</a:t>
            </a:r>
            <a:r>
              <a:rPr lang="en-US" sz="2800" i="1" dirty="0">
                <a:latin typeface="Candara" panose="020E0502030303020204" pitchFamily="34" charset="0"/>
              </a:rPr>
              <a:t>Oh, I quit drinking; smoking. I just feel like a different person</a:t>
            </a:r>
            <a:r>
              <a:rPr lang="en-US" sz="2800" dirty="0">
                <a:latin typeface="Candara" panose="020E0502030303020204" pitchFamily="34" charset="0"/>
              </a:rPr>
              <a:t>." He makes every motion, every intellectual, everything agreeing right into this middle of the wheel… And when you have these little temper fits and you fly off, tell lies and so narrow minded you couldn't hear another minister, remember, the Holy Spirit isn't ticking in the inside of you. </a:t>
            </a:r>
          </a:p>
          <a:p>
            <a:r>
              <a:rPr lang="en-US" sz="2800" dirty="0">
                <a:latin typeface="Candara" panose="020E0502030303020204" pitchFamily="34" charset="0"/>
              </a:rPr>
              <a:t>	35 </a:t>
            </a:r>
            <a:r>
              <a:rPr lang="en-US" sz="2800" dirty="0">
                <a:solidFill>
                  <a:srgbClr val="FFFF00"/>
                </a:solidFill>
                <a:latin typeface="Candara" panose="020E0502030303020204" pitchFamily="34" charset="0"/>
              </a:rPr>
              <a:t>The Holy Spirit will make every movement like Christ. It'll make you Christ-like.</a:t>
            </a:r>
            <a:r>
              <a:rPr lang="en-US" sz="2800" dirty="0">
                <a:latin typeface="Candara" panose="020E0502030303020204" pitchFamily="34" charset="0"/>
              </a:rPr>
              <a:t> The fruits of the Spirit is love, joy, peace, longsuffering, goodness, meekness,</a:t>
            </a:r>
            <a:endParaRPr lang="en-US" dirty="0">
              <a:latin typeface="Candara" panose="020E0502030303020204" pitchFamily="34" charset="0"/>
            </a:endParaRPr>
          </a:p>
        </p:txBody>
      </p:sp>
    </p:spTree>
    <p:extLst>
      <p:ext uri="{BB962C8B-B14F-4D97-AF65-F5344CB8AC3E}">
        <p14:creationId xmlns:p14="http://schemas.microsoft.com/office/powerpoint/2010/main" val="19365859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11ABD-2A84-4E36-B72E-FCB1663E12CD}"/>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33BC5478-EFEE-4340-8342-006F3846FE66}"/>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A28E4917-93EB-4046-B208-E10ECDCF825B}"/>
              </a:ext>
            </a:extLst>
          </p:cNvPr>
          <p:cNvSpPr>
            <a:spLocks noGrp="1"/>
          </p:cNvSpPr>
          <p:nvPr>
            <p:ph type="sldNum" sz="quarter" idx="12"/>
          </p:nvPr>
        </p:nvSpPr>
        <p:spPr/>
        <p:txBody>
          <a:bodyPr/>
          <a:lstStyle/>
          <a:p>
            <a:fld id="{4FAB73BC-B049-4115-A692-8D63A059BFB8}" type="slidenum">
              <a:rPr lang="en-US" smtClean="0"/>
              <a:t>32</a:t>
            </a:fld>
            <a:endParaRPr lang="en-US" dirty="0"/>
          </a:p>
        </p:txBody>
      </p:sp>
      <p:sp>
        <p:nvSpPr>
          <p:cNvPr id="5" name="Rectangle 4">
            <a:extLst>
              <a:ext uri="{FF2B5EF4-FFF2-40B4-BE49-F238E27FC236}">
                <a16:creationId xmlns:a16="http://schemas.microsoft.com/office/drawing/2014/main" id="{11A34706-8DE4-4E04-82EE-13EF8B6F467D}"/>
              </a:ext>
            </a:extLst>
          </p:cNvPr>
          <p:cNvSpPr/>
          <p:nvPr/>
        </p:nvSpPr>
        <p:spPr>
          <a:xfrm>
            <a:off x="1682262" y="96716"/>
            <a:ext cx="8897815" cy="6524863"/>
          </a:xfrm>
          <a:prstGeom prst="rect">
            <a:avLst/>
          </a:prstGeom>
        </p:spPr>
        <p:txBody>
          <a:bodyPr wrap="square">
            <a:spAutoFit/>
          </a:bodyPr>
          <a:lstStyle/>
          <a:p>
            <a:r>
              <a:rPr lang="en-US" sz="3000" dirty="0">
                <a:latin typeface="Candara" panose="020E0502030303020204" pitchFamily="34" charset="0"/>
              </a:rPr>
              <a:t>gentleness, patience, faith. Those things are what the Holy Spirit controls, our emotions.</a:t>
            </a:r>
          </a:p>
          <a:p>
            <a:r>
              <a:rPr lang="en-US" sz="3000" dirty="0">
                <a:latin typeface="Candara" panose="020E0502030303020204" pitchFamily="34" charset="0"/>
              </a:rPr>
              <a:t>	You could do that. A shindig will bring that to you. But the Holy Spirit brings you [under] control of God, that you walk in peace and in love and in joy with long-suffering, goodness, meekness, gentleness, patience. </a:t>
            </a:r>
            <a:r>
              <a:rPr lang="en-US" sz="3000" dirty="0">
                <a:solidFill>
                  <a:srgbClr val="FFFF00"/>
                </a:solidFill>
                <a:latin typeface="Candara" panose="020E0502030303020204" pitchFamily="34" charset="0"/>
              </a:rPr>
              <a:t>It isn't something that you do. It's something the Holy Spirit does in you. You see, it's no longer an intellectual thought of your own; it's a subconscious moving of the Holy Spirit. </a:t>
            </a:r>
            <a:r>
              <a:rPr lang="en-US" sz="3000" dirty="0">
                <a:latin typeface="Candara" panose="020E0502030303020204" pitchFamily="34" charset="0"/>
              </a:rPr>
              <a:t>Church of the living God, there's where our Pentecostal move failed. We have some man-made musical, clap hands, jump up-and-down emotion. </a:t>
            </a:r>
            <a:r>
              <a:rPr lang="en-US" sz="2800" dirty="0">
                <a:latin typeface="Candara" panose="020E0502030303020204" pitchFamily="34" charset="0"/>
              </a:rPr>
              <a:t>																									57-0113 </a:t>
            </a:r>
          </a:p>
        </p:txBody>
      </p:sp>
    </p:spTree>
    <p:extLst>
      <p:ext uri="{BB962C8B-B14F-4D97-AF65-F5344CB8AC3E}">
        <p14:creationId xmlns:p14="http://schemas.microsoft.com/office/powerpoint/2010/main" val="13564871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886EE6-81A7-4574-B9FC-E386B68AF827}"/>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0CDF9AAB-3334-4C0A-8426-45232C2690C1}"/>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FF7BB2D6-FDDE-4682-84CB-865A1FE4EE45}"/>
              </a:ext>
            </a:extLst>
          </p:cNvPr>
          <p:cNvSpPr>
            <a:spLocks noGrp="1"/>
          </p:cNvSpPr>
          <p:nvPr>
            <p:ph type="sldNum" sz="quarter" idx="12"/>
          </p:nvPr>
        </p:nvSpPr>
        <p:spPr/>
        <p:txBody>
          <a:bodyPr/>
          <a:lstStyle/>
          <a:p>
            <a:fld id="{4FAB73BC-B049-4115-A692-8D63A059BFB8}" type="slidenum">
              <a:rPr lang="en-US" smtClean="0"/>
              <a:t>33</a:t>
            </a:fld>
            <a:endParaRPr lang="en-US" dirty="0"/>
          </a:p>
        </p:txBody>
      </p:sp>
      <p:sp>
        <p:nvSpPr>
          <p:cNvPr id="5" name="Rectangle 4">
            <a:extLst>
              <a:ext uri="{FF2B5EF4-FFF2-40B4-BE49-F238E27FC236}">
                <a16:creationId xmlns:a16="http://schemas.microsoft.com/office/drawing/2014/main" id="{4CB780CD-18E9-4BB9-B683-D6A0F4612DAF}"/>
              </a:ext>
            </a:extLst>
          </p:cNvPr>
          <p:cNvSpPr/>
          <p:nvPr/>
        </p:nvSpPr>
        <p:spPr>
          <a:xfrm>
            <a:off x="1778978" y="140677"/>
            <a:ext cx="8708429" cy="5509200"/>
          </a:xfrm>
          <a:prstGeom prst="rect">
            <a:avLst/>
          </a:prstGeom>
        </p:spPr>
        <p:txBody>
          <a:bodyPr wrap="square">
            <a:spAutoFit/>
          </a:bodyPr>
          <a:lstStyle/>
          <a:p>
            <a:r>
              <a:rPr lang="en-US" sz="3200" dirty="0">
                <a:latin typeface="Candara" panose="020E0502030303020204" pitchFamily="34" charset="0"/>
              </a:rPr>
              <a:t>	117  When you blow up at every little thing that happens, causes that disposition, when the pastor happens to hit something, that's in the Word, and you, </a:t>
            </a:r>
            <a:br>
              <a:rPr lang="en-US" sz="3200" dirty="0">
                <a:latin typeface="Candara" panose="020E0502030303020204" pitchFamily="34" charset="0"/>
              </a:rPr>
            </a:br>
            <a:r>
              <a:rPr lang="en-US" sz="3200" dirty="0">
                <a:latin typeface="Candara" panose="020E0502030303020204" pitchFamily="34" charset="0"/>
              </a:rPr>
              <a:t>	“</a:t>
            </a:r>
            <a:r>
              <a:rPr lang="en-US" sz="3200" i="1" dirty="0">
                <a:latin typeface="Candara" panose="020E0502030303020204" pitchFamily="34" charset="0"/>
              </a:rPr>
              <a:t>I don't believe that," </a:t>
            </a:r>
            <a:r>
              <a:rPr lang="en-US" sz="3200" dirty="0">
                <a:latin typeface="Candara" panose="020E0502030303020204" pitchFamily="34" charset="0"/>
              </a:rPr>
              <a:t>look out. Watch out. The new mainspring hasn't been set in there right yet. But it controls; it makes you believe; it makes you act in such a way till you become salty. And the whole world thirsts to be like you. 	That's the Holy Spirit setting in the middle of your Spirit. It's the Mainspring. </a:t>
            </a:r>
          </a:p>
        </p:txBody>
      </p:sp>
    </p:spTree>
    <p:extLst>
      <p:ext uri="{BB962C8B-B14F-4D97-AF65-F5344CB8AC3E}">
        <p14:creationId xmlns:p14="http://schemas.microsoft.com/office/powerpoint/2010/main" val="33990795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4B1A36-42FA-B15A-744A-2702A657C059}"/>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FB4950BE-ECD5-A7A8-E4BF-16D30A4919AF}"/>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ABBE7802-DE88-A173-29C1-C5AE02669EC5}"/>
              </a:ext>
            </a:extLst>
          </p:cNvPr>
          <p:cNvSpPr>
            <a:spLocks noGrp="1"/>
          </p:cNvSpPr>
          <p:nvPr>
            <p:ph type="sldNum" sz="quarter" idx="12"/>
          </p:nvPr>
        </p:nvSpPr>
        <p:spPr/>
        <p:txBody>
          <a:bodyPr/>
          <a:lstStyle/>
          <a:p>
            <a:fld id="{4FAB73BC-B049-4115-A692-8D63A059BFB8}" type="slidenum">
              <a:rPr lang="en-US" smtClean="0"/>
              <a:t>34</a:t>
            </a:fld>
            <a:endParaRPr lang="en-US" dirty="0"/>
          </a:p>
        </p:txBody>
      </p:sp>
    </p:spTree>
    <p:extLst>
      <p:ext uri="{BB962C8B-B14F-4D97-AF65-F5344CB8AC3E}">
        <p14:creationId xmlns:p14="http://schemas.microsoft.com/office/powerpoint/2010/main" val="4512315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80F9FD-AFF9-4A0A-87AC-D5D62E4F4CDF}"/>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B5D35E64-A865-40FE-9D4C-A8AD2102C992}"/>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0A56DBF4-72FD-4512-A5A6-D54006C500EE}"/>
              </a:ext>
            </a:extLst>
          </p:cNvPr>
          <p:cNvSpPr>
            <a:spLocks noGrp="1"/>
          </p:cNvSpPr>
          <p:nvPr>
            <p:ph type="sldNum" sz="quarter" idx="12"/>
          </p:nvPr>
        </p:nvSpPr>
        <p:spPr/>
        <p:txBody>
          <a:bodyPr/>
          <a:lstStyle/>
          <a:p>
            <a:fld id="{4FAB73BC-B049-4115-A692-8D63A059BFB8}" type="slidenum">
              <a:rPr lang="en-US" smtClean="0"/>
              <a:t>35</a:t>
            </a:fld>
            <a:endParaRPr lang="en-US" dirty="0"/>
          </a:p>
        </p:txBody>
      </p:sp>
      <p:sp>
        <p:nvSpPr>
          <p:cNvPr id="5" name="Rectangle 4">
            <a:extLst>
              <a:ext uri="{FF2B5EF4-FFF2-40B4-BE49-F238E27FC236}">
                <a16:creationId xmlns:a16="http://schemas.microsoft.com/office/drawing/2014/main" id="{9FAC4424-668C-4C71-A84A-5E163B314315}"/>
              </a:ext>
            </a:extLst>
          </p:cNvPr>
          <p:cNvSpPr/>
          <p:nvPr/>
        </p:nvSpPr>
        <p:spPr>
          <a:xfrm>
            <a:off x="1699846" y="48418"/>
            <a:ext cx="8782812" cy="6617196"/>
          </a:xfrm>
          <a:prstGeom prst="rect">
            <a:avLst/>
          </a:prstGeom>
        </p:spPr>
        <p:txBody>
          <a:bodyPr wrap="square">
            <a:spAutoFit/>
          </a:bodyPr>
          <a:lstStyle/>
          <a:p>
            <a:r>
              <a:rPr lang="en-US" sz="4000" b="1" dirty="0">
                <a:latin typeface="Candara" panose="020E0502030303020204" pitchFamily="34" charset="0"/>
              </a:rPr>
              <a:t>PRAYER.LINE</a:t>
            </a:r>
          </a:p>
          <a:p>
            <a:r>
              <a:rPr lang="en-US" sz="3200" dirty="0">
                <a:latin typeface="Candara" panose="020E0502030303020204" pitchFamily="34" charset="0"/>
              </a:rPr>
              <a:t>	3 Come on, brother. 'Course I know you, and know that you're nervous, but let this be the night it's over, will you? God, be merciful to my dear brother. </a:t>
            </a:r>
            <a:r>
              <a:rPr lang="en-US" sz="3200" dirty="0">
                <a:solidFill>
                  <a:srgbClr val="FFFF00"/>
                </a:solidFill>
                <a:latin typeface="Candara" panose="020E0502030303020204" pitchFamily="34" charset="0"/>
              </a:rPr>
              <a:t>Knowing this nervousness was born in him from his mother and father before him, knowing his poor mother being a nervous woman, and here he is suffered all of his life, </a:t>
            </a:r>
            <a:r>
              <a:rPr lang="en-US" sz="3200" dirty="0">
                <a:latin typeface="Candara" panose="020E0502030303020204" pitchFamily="34" charset="0"/>
              </a:rPr>
              <a:t>but may this be the night. </a:t>
            </a:r>
          </a:p>
          <a:p>
            <a:r>
              <a:rPr lang="en-US" sz="3200" dirty="0">
                <a:latin typeface="Candara" panose="020E0502030303020204" pitchFamily="34" charset="0"/>
              </a:rPr>
              <a:t>	And we know, Lord, that nothing short of a miracle will ever heal the man. And I pray, God, that if he's staggered, and tried, trying his best to get faith, I pray, God, that You'll somehow</a:t>
            </a:r>
          </a:p>
        </p:txBody>
      </p:sp>
    </p:spTree>
    <p:extLst>
      <p:ext uri="{BB962C8B-B14F-4D97-AF65-F5344CB8AC3E}">
        <p14:creationId xmlns:p14="http://schemas.microsoft.com/office/powerpoint/2010/main" val="33019257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02B697-BC66-40CD-983D-7BA6684195D2}"/>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BE663EBC-EC20-4E66-B049-C2D0E99D5552}"/>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C41D42DB-A9F6-45E1-A72E-E63DAEA8D31C}"/>
              </a:ext>
            </a:extLst>
          </p:cNvPr>
          <p:cNvSpPr>
            <a:spLocks noGrp="1"/>
          </p:cNvSpPr>
          <p:nvPr>
            <p:ph type="sldNum" sz="quarter" idx="12"/>
          </p:nvPr>
        </p:nvSpPr>
        <p:spPr/>
        <p:txBody>
          <a:bodyPr/>
          <a:lstStyle/>
          <a:p>
            <a:fld id="{4FAB73BC-B049-4115-A692-8D63A059BFB8}" type="slidenum">
              <a:rPr lang="en-US" smtClean="0"/>
              <a:t>36</a:t>
            </a:fld>
            <a:endParaRPr lang="en-US" dirty="0"/>
          </a:p>
        </p:txBody>
      </p:sp>
      <p:sp>
        <p:nvSpPr>
          <p:cNvPr id="5" name="Rectangle 4">
            <a:extLst>
              <a:ext uri="{FF2B5EF4-FFF2-40B4-BE49-F238E27FC236}">
                <a16:creationId xmlns:a16="http://schemas.microsoft.com/office/drawing/2014/main" id="{045E80AC-6825-4A28-8B27-78D1420FBB66}"/>
              </a:ext>
            </a:extLst>
          </p:cNvPr>
          <p:cNvSpPr/>
          <p:nvPr/>
        </p:nvSpPr>
        <p:spPr>
          <a:xfrm>
            <a:off x="1726224" y="123092"/>
            <a:ext cx="8761183" cy="5509200"/>
          </a:xfrm>
          <a:prstGeom prst="rect">
            <a:avLst/>
          </a:prstGeom>
        </p:spPr>
        <p:txBody>
          <a:bodyPr wrap="square">
            <a:spAutoFit/>
          </a:bodyPr>
          <a:lstStyle/>
          <a:p>
            <a:r>
              <a:rPr lang="en-US" sz="3200" dirty="0">
                <a:latin typeface="Candara" panose="020E0502030303020204" pitchFamily="34" charset="0"/>
              </a:rPr>
              <a:t>accept the little faith that he has, and perform a miracle, and heal him. And may he return to his home and get well, in Jesus Christ's Name. Amen. </a:t>
            </a:r>
            <a:r>
              <a:rPr lang="en-US" sz="3200" dirty="0">
                <a:solidFill>
                  <a:srgbClr val="FFFF00"/>
                </a:solidFill>
                <a:latin typeface="Candara" panose="020E0502030303020204" pitchFamily="34" charset="0"/>
              </a:rPr>
              <a:t>Now, that was an hereditary thing. 	</a:t>
            </a:r>
          </a:p>
          <a:p>
            <a:r>
              <a:rPr lang="en-US" sz="3200" dirty="0">
                <a:solidFill>
                  <a:srgbClr val="FFFF00"/>
                </a:solidFill>
                <a:latin typeface="Candara" panose="020E0502030303020204" pitchFamily="34" charset="0"/>
              </a:rPr>
              <a:t>	</a:t>
            </a:r>
            <a:r>
              <a:rPr lang="en-US" sz="3200" dirty="0">
                <a:latin typeface="Candara" panose="020E0502030303020204" pitchFamily="34" charset="0"/>
              </a:rPr>
              <a:t>You been nervous all your life. Your mother was before you was nervous. Now, you go and just beginning to thank God. I believe that God has healed you tonight, my brother. You won't have to do it. Don't never use tobaccos no more; just go ahead and serve the Lord. </a:t>
            </a:r>
          </a:p>
          <a:p>
            <a:pPr algn="r"/>
            <a:r>
              <a:rPr lang="en-US" sz="3200" dirty="0">
                <a:latin typeface="Candara" panose="020E0502030303020204" pitchFamily="34" charset="0"/>
              </a:rPr>
              <a:t>53-0500</a:t>
            </a:r>
          </a:p>
        </p:txBody>
      </p:sp>
    </p:spTree>
    <p:extLst>
      <p:ext uri="{BB962C8B-B14F-4D97-AF65-F5344CB8AC3E}">
        <p14:creationId xmlns:p14="http://schemas.microsoft.com/office/powerpoint/2010/main" val="23991787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84BC61-5003-41DF-B80F-B10DD8518619}"/>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492C83DA-D2CD-4664-856F-725EA581EADF}"/>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6DDF6B68-C902-4775-B30A-0B70185FBB51}"/>
              </a:ext>
            </a:extLst>
          </p:cNvPr>
          <p:cNvSpPr>
            <a:spLocks noGrp="1"/>
          </p:cNvSpPr>
          <p:nvPr>
            <p:ph type="sldNum" sz="quarter" idx="12"/>
          </p:nvPr>
        </p:nvSpPr>
        <p:spPr/>
        <p:txBody>
          <a:bodyPr/>
          <a:lstStyle/>
          <a:p>
            <a:fld id="{4FAB73BC-B049-4115-A692-8D63A059BFB8}" type="slidenum">
              <a:rPr lang="en-US" smtClean="0"/>
              <a:t>37</a:t>
            </a:fld>
            <a:endParaRPr lang="en-US" dirty="0"/>
          </a:p>
        </p:txBody>
      </p:sp>
      <p:sp>
        <p:nvSpPr>
          <p:cNvPr id="5" name="Rectangle 4">
            <a:extLst>
              <a:ext uri="{FF2B5EF4-FFF2-40B4-BE49-F238E27FC236}">
                <a16:creationId xmlns:a16="http://schemas.microsoft.com/office/drawing/2014/main" id="{9D927CD3-7EAC-49E0-AAF1-D3B136B41C37}"/>
              </a:ext>
            </a:extLst>
          </p:cNvPr>
          <p:cNvSpPr/>
          <p:nvPr/>
        </p:nvSpPr>
        <p:spPr>
          <a:xfrm>
            <a:off x="1704595" y="79133"/>
            <a:ext cx="8782811" cy="5632311"/>
          </a:xfrm>
          <a:prstGeom prst="rect">
            <a:avLst/>
          </a:prstGeom>
        </p:spPr>
        <p:txBody>
          <a:bodyPr wrap="square">
            <a:spAutoFit/>
          </a:bodyPr>
          <a:lstStyle/>
          <a:p>
            <a:r>
              <a:rPr lang="en-US" sz="4000" b="1" dirty="0">
                <a:latin typeface="Candara" panose="020E0502030303020204" pitchFamily="34" charset="0"/>
              </a:rPr>
              <a:t>JESUS.CHRIST.THE.SAME</a:t>
            </a:r>
          </a:p>
          <a:p>
            <a:r>
              <a:rPr lang="en-US" sz="3200" dirty="0">
                <a:latin typeface="Candara" panose="020E0502030303020204" pitchFamily="34" charset="0"/>
              </a:rPr>
              <a:t>	14 It doesn't take long, it only takes Truth: "</a:t>
            </a:r>
            <a:r>
              <a:rPr lang="en-US" sz="3200" i="1" dirty="0">
                <a:latin typeface="Candara" panose="020E0502030303020204" pitchFamily="34" charset="0"/>
              </a:rPr>
              <a:t>Go thy way." </a:t>
            </a:r>
            <a:r>
              <a:rPr lang="en-US" sz="3200" dirty="0">
                <a:latin typeface="Candara" panose="020E0502030303020204" pitchFamily="34" charset="0"/>
              </a:rPr>
              <a:t>That settled it. It takes Truth. Long, </a:t>
            </a:r>
            <a:r>
              <a:rPr lang="en-US" sz="3200" dirty="0" err="1">
                <a:latin typeface="Candara" panose="020E0502030303020204" pitchFamily="34" charset="0"/>
              </a:rPr>
              <a:t>drawed</a:t>
            </a:r>
            <a:r>
              <a:rPr lang="en-US" sz="3200" dirty="0">
                <a:latin typeface="Candara" panose="020E0502030303020204" pitchFamily="34" charset="0"/>
              </a:rPr>
              <a:t> out prayer lines that we've had: we never found our Lord doing those things. He went into a city and He healed one man, maybe, and passed through the city: "</a:t>
            </a:r>
            <a:r>
              <a:rPr lang="en-US" sz="3200" i="1" dirty="0">
                <a:latin typeface="Candara" panose="020E0502030303020204" pitchFamily="34" charset="0"/>
              </a:rPr>
              <a:t>I must preach the Gospel somewhere else."</a:t>
            </a:r>
          </a:p>
          <a:p>
            <a:r>
              <a:rPr lang="en-US" sz="3200" dirty="0">
                <a:latin typeface="Candara" panose="020E0502030303020204" pitchFamily="34" charset="0"/>
              </a:rPr>
              <a:t>	We are commissioned to go pray for the sick, anoint them in oil, pray over them: "prayer of faith shall save the sick…"</a:t>
            </a:r>
          </a:p>
        </p:txBody>
      </p:sp>
    </p:spTree>
    <p:extLst>
      <p:ext uri="{BB962C8B-B14F-4D97-AF65-F5344CB8AC3E}">
        <p14:creationId xmlns:p14="http://schemas.microsoft.com/office/powerpoint/2010/main" val="31677148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C63E282-565D-4F87-94C0-43833603E2C5}"/>
              </a:ext>
            </a:extLst>
          </p:cNvPr>
          <p:cNvSpPr>
            <a:spLocks noGrp="1"/>
          </p:cNvSpPr>
          <p:nvPr>
            <p:ph type="dt" sz="half" idx="10"/>
          </p:nvPr>
        </p:nvSpPr>
        <p:spPr/>
        <p:txBody>
          <a:bodyPr/>
          <a:lstStyle/>
          <a:p>
            <a:r>
              <a:rPr lang="en-US"/>
              <a:t>10-04_2026</a:t>
            </a:r>
            <a:endParaRPr lang="en-US" dirty="0"/>
          </a:p>
        </p:txBody>
      </p:sp>
      <p:sp>
        <p:nvSpPr>
          <p:cNvPr id="3" name="Footer Placeholder 2">
            <a:extLst>
              <a:ext uri="{FF2B5EF4-FFF2-40B4-BE49-F238E27FC236}">
                <a16:creationId xmlns:a16="http://schemas.microsoft.com/office/drawing/2014/main" id="{325D8971-1889-490B-B40B-6E296A5EE801}"/>
              </a:ext>
            </a:extLst>
          </p:cNvPr>
          <p:cNvSpPr>
            <a:spLocks noGrp="1"/>
          </p:cNvSpPr>
          <p:nvPr>
            <p:ph type="ftr" sz="quarter" idx="11"/>
          </p:nvPr>
        </p:nvSpPr>
        <p:spPr/>
        <p:txBody>
          <a:bodyPr/>
          <a:lstStyle/>
          <a:p>
            <a:r>
              <a:rPr lang="en-US"/>
              <a:t>The Ascending Order</a:t>
            </a:r>
            <a:endParaRPr lang="en-US" dirty="0"/>
          </a:p>
        </p:txBody>
      </p:sp>
      <p:sp>
        <p:nvSpPr>
          <p:cNvPr id="4" name="Slide Number Placeholder 3">
            <a:extLst>
              <a:ext uri="{FF2B5EF4-FFF2-40B4-BE49-F238E27FC236}">
                <a16:creationId xmlns:a16="http://schemas.microsoft.com/office/drawing/2014/main" id="{8E133E54-A9BA-4417-984B-307444FCB30F}"/>
              </a:ext>
            </a:extLst>
          </p:cNvPr>
          <p:cNvSpPr>
            <a:spLocks noGrp="1"/>
          </p:cNvSpPr>
          <p:nvPr>
            <p:ph type="sldNum" sz="quarter" idx="12"/>
          </p:nvPr>
        </p:nvSpPr>
        <p:spPr/>
        <p:txBody>
          <a:bodyPr/>
          <a:lstStyle/>
          <a:p>
            <a:fld id="{4FAB73BC-B049-4115-A692-8D63A059BFB8}" type="slidenum">
              <a:rPr lang="en-US" smtClean="0"/>
              <a:t>38</a:t>
            </a:fld>
            <a:endParaRPr lang="en-US" dirty="0"/>
          </a:p>
        </p:txBody>
      </p:sp>
      <p:sp>
        <p:nvSpPr>
          <p:cNvPr id="5" name="Rectangle 4">
            <a:extLst>
              <a:ext uri="{FF2B5EF4-FFF2-40B4-BE49-F238E27FC236}">
                <a16:creationId xmlns:a16="http://schemas.microsoft.com/office/drawing/2014/main" id="{F4CE33B1-4CE1-4438-AD6F-7DC8F758183B}"/>
              </a:ext>
            </a:extLst>
          </p:cNvPr>
          <p:cNvSpPr/>
          <p:nvPr/>
        </p:nvSpPr>
        <p:spPr>
          <a:xfrm>
            <a:off x="1717432" y="140677"/>
            <a:ext cx="8769975" cy="2554545"/>
          </a:xfrm>
          <a:prstGeom prst="rect">
            <a:avLst/>
          </a:prstGeom>
        </p:spPr>
        <p:txBody>
          <a:bodyPr wrap="square">
            <a:spAutoFit/>
          </a:bodyPr>
          <a:lstStyle/>
          <a:p>
            <a:r>
              <a:rPr lang="en-US" sz="3200" dirty="0">
                <a:latin typeface="Candara" panose="020E0502030303020204" pitchFamily="34" charset="0"/>
              </a:rPr>
              <a:t>	But all through life, down through the ages, God has set men aside for certain works, not because they're any more than anyone else, and they're not any more worthy.</a:t>
            </a:r>
          </a:p>
          <a:p>
            <a:r>
              <a:rPr lang="en-US" sz="3200" dirty="0">
                <a:latin typeface="Candara" panose="020E0502030303020204" pitchFamily="34" charset="0"/>
              </a:rPr>
              <a:t>	57-0922</a:t>
            </a:r>
          </a:p>
        </p:txBody>
      </p:sp>
    </p:spTree>
    <p:extLst>
      <p:ext uri="{BB962C8B-B14F-4D97-AF65-F5344CB8AC3E}">
        <p14:creationId xmlns:p14="http://schemas.microsoft.com/office/powerpoint/2010/main" val="18427713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119922"/>
            <a:ext cx="8923867" cy="885919"/>
          </a:xfrm>
        </p:spPr>
        <p:txBody>
          <a:bodyPr>
            <a:normAutofit/>
          </a:bodyPr>
          <a:lstStyle/>
          <a:p>
            <a:pPr algn="l"/>
            <a:r>
              <a:rPr lang="en-US" sz="4800" b="1" cap="none" dirty="0">
                <a:solidFill>
                  <a:srgbClr val="FFFF00"/>
                </a:solidFill>
                <a:cs typeface="Arial" pitchFamily="34" charset="0"/>
              </a:rPr>
              <a:t>Signs Of Spiritual Maturity</a:t>
            </a:r>
          </a:p>
        </p:txBody>
      </p:sp>
      <p:sp>
        <p:nvSpPr>
          <p:cNvPr id="3" name="Content Placeholder 2"/>
          <p:cNvSpPr>
            <a:spLocks noGrp="1"/>
          </p:cNvSpPr>
          <p:nvPr>
            <p:ph idx="4294967295"/>
          </p:nvPr>
        </p:nvSpPr>
        <p:spPr>
          <a:xfrm>
            <a:off x="1764606" y="1141095"/>
            <a:ext cx="8662788" cy="5105400"/>
          </a:xfrm>
          <a:prstGeom prst="rect">
            <a:avLst/>
          </a:prstGeom>
        </p:spPr>
        <p:txBody>
          <a:bodyPr>
            <a:normAutofit/>
          </a:bodyPr>
          <a:lstStyle/>
          <a:p>
            <a:pPr marL="457200" indent="-457200">
              <a:buFont typeface="Arial" pitchFamily="34" charset="0"/>
              <a:buChar char="•"/>
            </a:pPr>
            <a:r>
              <a:rPr lang="en-US" sz="3600" dirty="0"/>
              <a:t>Waiting for God’s Will &amp; Seeking God’s Way of Escape in Times of Temptation;</a:t>
            </a:r>
          </a:p>
          <a:p>
            <a:pPr marL="457200" indent="-457200">
              <a:buFont typeface="Arial" pitchFamily="34" charset="0"/>
              <a:buChar char="•"/>
            </a:pPr>
            <a:r>
              <a:rPr lang="en-US" sz="3600" dirty="0"/>
              <a:t>Sacrificing Our Rights &amp; the Need to 	Always be Right &amp; Always Win;</a:t>
            </a:r>
          </a:p>
          <a:p>
            <a:pPr marL="457200" indent="-457200">
              <a:buFont typeface="Arial" pitchFamily="34" charset="0"/>
              <a:buChar char="•"/>
            </a:pPr>
            <a:r>
              <a:rPr lang="en-US" sz="3600" dirty="0"/>
              <a:t>Confessing the Positive;</a:t>
            </a:r>
          </a:p>
          <a:p>
            <a:pPr marL="457200" indent="-457200">
              <a:buFont typeface="Arial" pitchFamily="34" charset="0"/>
              <a:buChar char="•"/>
            </a:pPr>
            <a:r>
              <a:rPr lang="en-US" sz="3600" dirty="0"/>
              <a:t>Separating Your State from Your 	Standing;</a:t>
            </a:r>
            <a:r>
              <a:rPr lang="en-US" sz="3600" dirty="0">
                <a:solidFill>
                  <a:srgbClr val="FFFF00"/>
                </a:solidFill>
              </a:rPr>
              <a:t>*</a:t>
            </a:r>
          </a:p>
        </p:txBody>
      </p:sp>
      <p:sp>
        <p:nvSpPr>
          <p:cNvPr id="4" name="Date Placeholder 3"/>
          <p:cNvSpPr>
            <a:spLocks noGrp="1"/>
          </p:cNvSpPr>
          <p:nvPr>
            <p:ph type="dt" sz="half" idx="4294967295"/>
          </p:nvPr>
        </p:nvSpPr>
        <p:spPr>
          <a:xfrm>
            <a:off x="1632281" y="6381750"/>
            <a:ext cx="2133203" cy="476250"/>
          </a:xfrm>
          <a:prstGeom prst="rect">
            <a:avLst/>
          </a:prstGeom>
        </p:spPr>
        <p:txBody>
          <a:bodyPr/>
          <a:lstStyle/>
          <a:p>
            <a:r>
              <a:rPr lang="en-US"/>
              <a:t>10-04_2026</a:t>
            </a:r>
            <a:endParaRPr lang="en-US" dirty="0"/>
          </a:p>
        </p:txBody>
      </p:sp>
      <p:sp>
        <p:nvSpPr>
          <p:cNvPr id="5" name="Slide Number Placeholder 4"/>
          <p:cNvSpPr>
            <a:spLocks noGrp="1"/>
          </p:cNvSpPr>
          <p:nvPr>
            <p:ph type="sldNum" sz="quarter" idx="4294967295"/>
          </p:nvPr>
        </p:nvSpPr>
        <p:spPr>
          <a:xfrm>
            <a:off x="8543265" y="6381750"/>
            <a:ext cx="2133203" cy="476250"/>
          </a:xfrm>
          <a:prstGeom prst="rect">
            <a:avLst/>
          </a:prstGeom>
        </p:spPr>
        <p:txBody>
          <a:bodyPr/>
          <a:lstStyle/>
          <a:p>
            <a:fld id="{AB170FBE-4FD4-4C21-9106-684B82B64E88}" type="slidenum">
              <a:rPr lang="en-US" smtClean="0"/>
              <a:pPr/>
              <a:t>39</a:t>
            </a:fld>
            <a:endParaRPr lang="en-US" dirty="0"/>
          </a:p>
        </p:txBody>
      </p:sp>
      <p:sp>
        <p:nvSpPr>
          <p:cNvPr id="6" name="Footer Placeholder 5"/>
          <p:cNvSpPr>
            <a:spLocks noGrp="1"/>
          </p:cNvSpPr>
          <p:nvPr>
            <p:ph type="ftr" sz="quarter" idx="4294967295"/>
          </p:nvPr>
        </p:nvSpPr>
        <p:spPr>
          <a:xfrm>
            <a:off x="4732868" y="6381750"/>
            <a:ext cx="2895203" cy="476250"/>
          </a:xfrm>
          <a:prstGeom prst="rect">
            <a:avLst/>
          </a:prstGeom>
        </p:spPr>
        <p:txBody>
          <a:bodyPr/>
          <a:lstStyle/>
          <a:p>
            <a:r>
              <a:rPr lang="en-US"/>
              <a:t>The Ascending Order</a:t>
            </a:r>
            <a:endParaRPr lang="en-US" dirty="0"/>
          </a:p>
        </p:txBody>
      </p:sp>
    </p:spTree>
    <p:extLst>
      <p:ext uri="{BB962C8B-B14F-4D97-AF65-F5344CB8AC3E}">
        <p14:creationId xmlns:p14="http://schemas.microsoft.com/office/powerpoint/2010/main" val="1397566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52466"/>
            <a:ext cx="8991600" cy="953374"/>
          </a:xfrm>
        </p:spPr>
        <p:txBody>
          <a:bodyPr>
            <a:normAutofit/>
          </a:bodyPr>
          <a:lstStyle/>
          <a:p>
            <a:pPr algn="l"/>
            <a:r>
              <a:rPr lang="en-US" sz="4400" cap="none" dirty="0">
                <a:solidFill>
                  <a:srgbClr val="FFFF00"/>
                </a:solidFill>
                <a:cs typeface="Arial" pitchFamily="34" charset="0"/>
              </a:rPr>
              <a:t> </a:t>
            </a:r>
            <a:r>
              <a:rPr lang="en-US" sz="4800" b="1" cap="none" dirty="0">
                <a:solidFill>
                  <a:srgbClr val="FFFF00"/>
                </a:solidFill>
                <a:cs typeface="Arial" pitchFamily="34" charset="0"/>
              </a:rPr>
              <a:t>Signs Of Spiritual Maturity</a:t>
            </a:r>
            <a:endParaRPr lang="en-US" sz="4400" b="1" cap="none" dirty="0">
              <a:solidFill>
                <a:srgbClr val="FFFF00"/>
              </a:solidFill>
              <a:cs typeface="Arial" pitchFamily="34" charset="0"/>
            </a:endParaRPr>
          </a:p>
        </p:txBody>
      </p:sp>
      <p:sp>
        <p:nvSpPr>
          <p:cNvPr id="3" name="Content Placeholder 2"/>
          <p:cNvSpPr>
            <a:spLocks noGrp="1"/>
          </p:cNvSpPr>
          <p:nvPr>
            <p:ph idx="4294967295"/>
          </p:nvPr>
        </p:nvSpPr>
        <p:spPr>
          <a:xfrm>
            <a:off x="1905000" y="1447800"/>
            <a:ext cx="8610600" cy="4953000"/>
          </a:xfrm>
          <a:prstGeom prst="rect">
            <a:avLst/>
          </a:prstGeom>
        </p:spPr>
        <p:txBody>
          <a:bodyPr/>
          <a:lstStyle/>
          <a:p>
            <a:pPr marL="457200" indent="-457200">
              <a:buFont typeface="Arial" pitchFamily="34" charset="0"/>
              <a:buChar char="•"/>
            </a:pPr>
            <a:r>
              <a:rPr lang="en-US" sz="3600" dirty="0"/>
              <a:t>Enduring Our Cross &amp; Bearing the 	Reproach of the Word;</a:t>
            </a:r>
          </a:p>
          <a:p>
            <a:pPr marL="457200" indent="-457200">
              <a:buFont typeface="Arial" pitchFamily="34" charset="0"/>
              <a:buChar char="•"/>
            </a:pPr>
            <a:r>
              <a:rPr lang="en-US" sz="3600" dirty="0"/>
              <a:t>Enduring Opposition and Responding 	Correctly to Criticism;</a:t>
            </a:r>
          </a:p>
          <a:p>
            <a:pPr marL="457200" indent="-457200">
              <a:buFont typeface="Arial" pitchFamily="34" charset="0"/>
              <a:buChar char="•"/>
            </a:pPr>
            <a:r>
              <a:rPr lang="en-US" sz="3600" dirty="0"/>
              <a:t>Not Despising or Resisting the Discipline  	of the Father;</a:t>
            </a:r>
            <a:r>
              <a:rPr lang="en-US" sz="3600" dirty="0">
                <a:solidFill>
                  <a:srgbClr val="FFFF00"/>
                </a:solidFill>
              </a:rPr>
              <a:t>*</a:t>
            </a:r>
          </a:p>
          <a:p>
            <a:pPr marL="457200" indent="-457200">
              <a:buFont typeface="Arial" pitchFamily="34" charset="0"/>
              <a:buChar char="•"/>
            </a:pPr>
            <a:r>
              <a:rPr lang="en-US" sz="3600" dirty="0"/>
              <a:t>Not Discouraged at Rebuke &amp; Open to 	Admonishment</a:t>
            </a:r>
          </a:p>
          <a:p>
            <a:endParaRPr lang="en-US" dirty="0"/>
          </a:p>
        </p:txBody>
      </p:sp>
      <p:sp>
        <p:nvSpPr>
          <p:cNvPr id="4" name="Date Placeholder 3"/>
          <p:cNvSpPr>
            <a:spLocks noGrp="1"/>
          </p:cNvSpPr>
          <p:nvPr>
            <p:ph type="dt" sz="half" idx="4294967295"/>
          </p:nvPr>
        </p:nvSpPr>
        <p:spPr>
          <a:xfrm>
            <a:off x="1600201" y="6248400"/>
            <a:ext cx="2133203" cy="476250"/>
          </a:xfrm>
          <a:prstGeom prst="rect">
            <a:avLst/>
          </a:prstGeom>
        </p:spPr>
        <p:txBody>
          <a:bodyPr/>
          <a:lstStyle/>
          <a:p>
            <a:r>
              <a:rPr lang="en-US"/>
              <a:t>10-04_2026</a:t>
            </a:r>
            <a:endParaRPr lang="en-US" dirty="0"/>
          </a:p>
        </p:txBody>
      </p:sp>
      <p:sp>
        <p:nvSpPr>
          <p:cNvPr id="5" name="Slide Number Placeholder 4"/>
          <p:cNvSpPr>
            <a:spLocks noGrp="1"/>
          </p:cNvSpPr>
          <p:nvPr>
            <p:ph type="sldNum" sz="quarter" idx="4294967295"/>
          </p:nvPr>
        </p:nvSpPr>
        <p:spPr>
          <a:xfrm>
            <a:off x="8458201" y="6248400"/>
            <a:ext cx="2133203" cy="476250"/>
          </a:xfrm>
          <a:prstGeom prst="rect">
            <a:avLst/>
          </a:prstGeom>
        </p:spPr>
        <p:txBody>
          <a:bodyPr/>
          <a:lstStyle/>
          <a:p>
            <a:fld id="{AB170FBE-4FD4-4C21-9106-684B82B64E88}" type="slidenum">
              <a:rPr lang="en-US" smtClean="0"/>
              <a:pPr/>
              <a:t>40</a:t>
            </a:fld>
            <a:endParaRPr lang="en-US" dirty="0"/>
          </a:p>
        </p:txBody>
      </p:sp>
      <p:sp>
        <p:nvSpPr>
          <p:cNvPr id="6" name="Footer Placeholder 5"/>
          <p:cNvSpPr>
            <a:spLocks noGrp="1"/>
          </p:cNvSpPr>
          <p:nvPr>
            <p:ph type="ftr" sz="quarter" idx="4294967295"/>
          </p:nvPr>
        </p:nvSpPr>
        <p:spPr>
          <a:xfrm>
            <a:off x="4648201" y="6407150"/>
            <a:ext cx="2895203" cy="476250"/>
          </a:xfrm>
          <a:prstGeom prst="rect">
            <a:avLst/>
          </a:prstGeom>
        </p:spPr>
        <p:txBody>
          <a:bodyPr/>
          <a:lstStyle/>
          <a:p>
            <a:r>
              <a:rPr lang="en-US"/>
              <a:t>The Ascending Order</a:t>
            </a:r>
            <a:endParaRPr lang="en-US" dirty="0"/>
          </a:p>
        </p:txBody>
      </p:sp>
    </p:spTree>
    <p:extLst>
      <p:ext uri="{BB962C8B-B14F-4D97-AF65-F5344CB8AC3E}">
        <p14:creationId xmlns:p14="http://schemas.microsoft.com/office/powerpoint/2010/main" val="10832007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52466"/>
            <a:ext cx="8991600" cy="953374"/>
          </a:xfrm>
        </p:spPr>
        <p:txBody>
          <a:bodyPr>
            <a:normAutofit/>
          </a:bodyPr>
          <a:lstStyle/>
          <a:p>
            <a:pPr algn="l"/>
            <a:r>
              <a:rPr lang="en-US" sz="4400" cap="none" dirty="0">
                <a:solidFill>
                  <a:srgbClr val="FFFF00"/>
                </a:solidFill>
                <a:cs typeface="Arial" pitchFamily="34" charset="0"/>
              </a:rPr>
              <a:t> </a:t>
            </a:r>
            <a:r>
              <a:rPr lang="en-US" sz="4800" b="1" cap="none" dirty="0">
                <a:solidFill>
                  <a:srgbClr val="FFFF00"/>
                </a:solidFill>
                <a:cs typeface="Arial" pitchFamily="34" charset="0"/>
              </a:rPr>
              <a:t>Signs Of Spiritual Maturity</a:t>
            </a:r>
            <a:endParaRPr lang="en-US" sz="4400" b="1" cap="none" dirty="0">
              <a:solidFill>
                <a:srgbClr val="FFFF00"/>
              </a:solidFill>
              <a:cs typeface="Arial" pitchFamily="34" charset="0"/>
            </a:endParaRPr>
          </a:p>
        </p:txBody>
      </p:sp>
      <p:sp>
        <p:nvSpPr>
          <p:cNvPr id="3" name="Content Placeholder 2"/>
          <p:cNvSpPr>
            <a:spLocks noGrp="1"/>
          </p:cNvSpPr>
          <p:nvPr>
            <p:ph idx="4294967295"/>
          </p:nvPr>
        </p:nvSpPr>
        <p:spPr>
          <a:xfrm>
            <a:off x="1828601" y="1028700"/>
            <a:ext cx="8762802" cy="4800600"/>
          </a:xfrm>
          <a:prstGeom prst="rect">
            <a:avLst/>
          </a:prstGeom>
        </p:spPr>
        <p:txBody>
          <a:bodyPr>
            <a:noAutofit/>
          </a:bodyPr>
          <a:lstStyle/>
          <a:p>
            <a:pPr algn="l">
              <a:buFont typeface="Arial" pitchFamily="34" charset="0"/>
              <a:buChar char="•"/>
              <a:defRPr/>
            </a:pPr>
            <a:r>
              <a:rPr lang="en-US" sz="3600" dirty="0"/>
              <a:t> They Get Around the Right Influences; </a:t>
            </a:r>
          </a:p>
          <a:p>
            <a:pPr algn="l">
              <a:buFont typeface="Arial" pitchFamily="34" charset="0"/>
              <a:buChar char="•"/>
              <a:defRPr/>
            </a:pPr>
            <a:r>
              <a:rPr lang="en-US" sz="3600" dirty="0"/>
              <a:t> They have “Another Spirit” than Doubters;</a:t>
            </a:r>
          </a:p>
          <a:p>
            <a:pPr algn="l">
              <a:buFont typeface="Arial" pitchFamily="34" charset="0"/>
              <a:buChar char="•"/>
              <a:defRPr/>
            </a:pPr>
            <a:r>
              <a:rPr lang="en-US" sz="3600" dirty="0"/>
              <a:t> They  “follow Him fully;”</a:t>
            </a:r>
          </a:p>
          <a:p>
            <a:pPr algn="l">
              <a:buFont typeface="Arial" pitchFamily="34" charset="0"/>
              <a:buChar char="•"/>
              <a:defRPr/>
            </a:pPr>
            <a:r>
              <a:rPr lang="en-US" sz="3600" dirty="0"/>
              <a:t> </a:t>
            </a:r>
            <a:r>
              <a:rPr lang="en-US" sz="3600" spc="-150" dirty="0"/>
              <a:t>They Step Out &amp; Change a Negative Report;</a:t>
            </a:r>
          </a:p>
          <a:p>
            <a:pPr algn="l">
              <a:buFont typeface="Arial" pitchFamily="34" charset="0"/>
              <a:buChar char="•"/>
              <a:defRPr/>
            </a:pPr>
            <a:r>
              <a:rPr lang="en-US" sz="3600" dirty="0"/>
              <a:t> Their Confession is “</a:t>
            </a:r>
            <a:r>
              <a:rPr lang="en-US" sz="3600" i="1" dirty="0"/>
              <a:t>we are more than 	able…</a:t>
            </a:r>
            <a:r>
              <a:rPr lang="en-US" sz="3600" dirty="0"/>
              <a:t>”</a:t>
            </a:r>
          </a:p>
          <a:p>
            <a:pPr algn="l">
              <a:buFont typeface="Arial" pitchFamily="34" charset="0"/>
              <a:buChar char="•"/>
              <a:defRPr/>
            </a:pPr>
            <a:r>
              <a:rPr lang="en-US" sz="3600" dirty="0"/>
              <a:t> They are not intimidated by things bigger 	than themselves.</a:t>
            </a:r>
          </a:p>
        </p:txBody>
      </p:sp>
      <p:sp>
        <p:nvSpPr>
          <p:cNvPr id="4" name="Date Placeholder 3"/>
          <p:cNvSpPr>
            <a:spLocks noGrp="1"/>
          </p:cNvSpPr>
          <p:nvPr>
            <p:ph type="dt" sz="half" idx="4294967295"/>
          </p:nvPr>
        </p:nvSpPr>
        <p:spPr>
          <a:xfrm>
            <a:off x="1600201" y="6248400"/>
            <a:ext cx="2133203" cy="476250"/>
          </a:xfrm>
          <a:prstGeom prst="rect">
            <a:avLst/>
          </a:prstGeom>
        </p:spPr>
        <p:txBody>
          <a:bodyPr/>
          <a:lstStyle/>
          <a:p>
            <a:r>
              <a:rPr lang="en-US"/>
              <a:t>10-04_2026</a:t>
            </a:r>
            <a:endParaRPr lang="en-US" dirty="0"/>
          </a:p>
        </p:txBody>
      </p:sp>
      <p:sp>
        <p:nvSpPr>
          <p:cNvPr id="5" name="Slide Number Placeholder 4"/>
          <p:cNvSpPr>
            <a:spLocks noGrp="1"/>
          </p:cNvSpPr>
          <p:nvPr>
            <p:ph type="sldNum" sz="quarter" idx="4294967295"/>
          </p:nvPr>
        </p:nvSpPr>
        <p:spPr>
          <a:xfrm>
            <a:off x="8458201" y="6248400"/>
            <a:ext cx="2133203" cy="476250"/>
          </a:xfrm>
          <a:prstGeom prst="rect">
            <a:avLst/>
          </a:prstGeom>
        </p:spPr>
        <p:txBody>
          <a:bodyPr/>
          <a:lstStyle/>
          <a:p>
            <a:fld id="{AB170FBE-4FD4-4C21-9106-684B82B64E88}" type="slidenum">
              <a:rPr lang="en-US" smtClean="0"/>
              <a:pPr/>
              <a:t>41</a:t>
            </a:fld>
            <a:endParaRPr lang="en-US" dirty="0"/>
          </a:p>
        </p:txBody>
      </p:sp>
      <p:sp>
        <p:nvSpPr>
          <p:cNvPr id="6" name="Footer Placeholder 5"/>
          <p:cNvSpPr>
            <a:spLocks noGrp="1"/>
          </p:cNvSpPr>
          <p:nvPr>
            <p:ph type="ftr" sz="quarter" idx="4294967295"/>
          </p:nvPr>
        </p:nvSpPr>
        <p:spPr>
          <a:xfrm>
            <a:off x="4648201" y="6407150"/>
            <a:ext cx="2895203" cy="476250"/>
          </a:xfrm>
          <a:prstGeom prst="rect">
            <a:avLst/>
          </a:prstGeom>
        </p:spPr>
        <p:txBody>
          <a:bodyPr/>
          <a:lstStyle/>
          <a:p>
            <a:r>
              <a:rPr lang="en-US"/>
              <a:t>The Ascending Order</a:t>
            </a:r>
            <a:endParaRPr lang="en-US" dirty="0"/>
          </a:p>
        </p:txBody>
      </p:sp>
    </p:spTree>
    <p:extLst>
      <p:ext uri="{BB962C8B-B14F-4D97-AF65-F5344CB8AC3E}">
        <p14:creationId xmlns:p14="http://schemas.microsoft.com/office/powerpoint/2010/main" val="9374584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59962"/>
            <a:ext cx="8991600" cy="945879"/>
          </a:xfrm>
        </p:spPr>
        <p:txBody>
          <a:bodyPr>
            <a:normAutofit/>
          </a:bodyPr>
          <a:lstStyle/>
          <a:p>
            <a:pPr algn="l"/>
            <a:r>
              <a:rPr lang="en-US" sz="4400" cap="none" dirty="0">
                <a:solidFill>
                  <a:srgbClr val="FFFF00"/>
                </a:solidFill>
                <a:cs typeface="Arial" pitchFamily="34" charset="0"/>
              </a:rPr>
              <a:t> </a:t>
            </a:r>
            <a:r>
              <a:rPr lang="en-US" sz="4800" b="1" cap="none" dirty="0">
                <a:solidFill>
                  <a:srgbClr val="FFFF00"/>
                </a:solidFill>
                <a:cs typeface="Arial" pitchFamily="34" charset="0"/>
              </a:rPr>
              <a:t>Signs Of Spiritual Maturity</a:t>
            </a:r>
            <a:endParaRPr lang="en-US" sz="4400" b="1" cap="none" dirty="0">
              <a:solidFill>
                <a:srgbClr val="FFFF00"/>
              </a:solidFill>
              <a:cs typeface="Arial" pitchFamily="34" charset="0"/>
            </a:endParaRPr>
          </a:p>
        </p:txBody>
      </p:sp>
      <p:sp>
        <p:nvSpPr>
          <p:cNvPr id="3" name="Content Placeholder 2"/>
          <p:cNvSpPr>
            <a:spLocks noGrp="1"/>
          </p:cNvSpPr>
          <p:nvPr>
            <p:ph idx="4294967295"/>
          </p:nvPr>
        </p:nvSpPr>
        <p:spPr>
          <a:xfrm>
            <a:off x="1905000" y="1447800"/>
            <a:ext cx="8610600" cy="4953000"/>
          </a:xfrm>
          <a:prstGeom prst="rect">
            <a:avLst/>
          </a:prstGeom>
        </p:spPr>
        <p:txBody>
          <a:bodyPr/>
          <a:lstStyle/>
          <a:p>
            <a:pPr marL="457200" indent="-457200">
              <a:buFont typeface="Arial" pitchFamily="34" charset="0"/>
              <a:buChar char="•"/>
            </a:pPr>
            <a:r>
              <a:rPr lang="en-US" sz="3600" dirty="0"/>
              <a:t>Enduring Our Cross &amp; Bearing the 	Reproach of the Word;</a:t>
            </a:r>
          </a:p>
          <a:p>
            <a:pPr marL="457200" indent="-457200">
              <a:buFont typeface="Arial" pitchFamily="34" charset="0"/>
              <a:buChar char="•"/>
            </a:pPr>
            <a:r>
              <a:rPr lang="en-US" sz="3600" dirty="0"/>
              <a:t>Enduring Opposition and Responding 	Correctly to Criticism;</a:t>
            </a:r>
          </a:p>
          <a:p>
            <a:pPr marL="457200" indent="-457200">
              <a:buFont typeface="Arial" pitchFamily="34" charset="0"/>
              <a:buChar char="•"/>
            </a:pPr>
            <a:r>
              <a:rPr lang="en-US" sz="3600" dirty="0"/>
              <a:t>Not Despising or Resisting the Discipline 	of the Father;</a:t>
            </a:r>
            <a:r>
              <a:rPr lang="en-US" sz="3600" dirty="0">
                <a:solidFill>
                  <a:srgbClr val="FFFF00"/>
                </a:solidFill>
              </a:rPr>
              <a:t>*</a:t>
            </a:r>
          </a:p>
          <a:p>
            <a:pPr marL="457200" indent="-457200">
              <a:buFont typeface="Arial" pitchFamily="34" charset="0"/>
              <a:buChar char="•"/>
            </a:pPr>
            <a:r>
              <a:rPr lang="en-US" sz="3600" dirty="0"/>
              <a:t>Not Discouraged at Rebuke &amp; Open to 	Admonishment</a:t>
            </a:r>
          </a:p>
          <a:p>
            <a:endParaRPr lang="en-US" dirty="0"/>
          </a:p>
        </p:txBody>
      </p:sp>
      <p:sp>
        <p:nvSpPr>
          <p:cNvPr id="4" name="Date Placeholder 3"/>
          <p:cNvSpPr>
            <a:spLocks noGrp="1"/>
          </p:cNvSpPr>
          <p:nvPr>
            <p:ph type="dt" sz="half" idx="4294967295"/>
          </p:nvPr>
        </p:nvSpPr>
        <p:spPr>
          <a:xfrm>
            <a:off x="1600201" y="6248400"/>
            <a:ext cx="2133203" cy="476250"/>
          </a:xfrm>
          <a:prstGeom prst="rect">
            <a:avLst/>
          </a:prstGeom>
        </p:spPr>
        <p:txBody>
          <a:bodyPr/>
          <a:lstStyle/>
          <a:p>
            <a:r>
              <a:rPr lang="en-US"/>
              <a:t>10-04_2026</a:t>
            </a:r>
            <a:endParaRPr lang="en-US" dirty="0"/>
          </a:p>
        </p:txBody>
      </p:sp>
      <p:sp>
        <p:nvSpPr>
          <p:cNvPr id="5" name="Slide Number Placeholder 4"/>
          <p:cNvSpPr>
            <a:spLocks noGrp="1"/>
          </p:cNvSpPr>
          <p:nvPr>
            <p:ph type="sldNum" sz="quarter" idx="4294967295"/>
          </p:nvPr>
        </p:nvSpPr>
        <p:spPr>
          <a:xfrm>
            <a:off x="8458201" y="6248400"/>
            <a:ext cx="2133203" cy="476250"/>
          </a:xfrm>
          <a:prstGeom prst="rect">
            <a:avLst/>
          </a:prstGeom>
        </p:spPr>
        <p:txBody>
          <a:bodyPr/>
          <a:lstStyle/>
          <a:p>
            <a:fld id="{AB170FBE-4FD4-4C21-9106-684B82B64E88}" type="slidenum">
              <a:rPr lang="en-US" smtClean="0"/>
              <a:pPr/>
              <a:t>42</a:t>
            </a:fld>
            <a:endParaRPr lang="en-US" dirty="0"/>
          </a:p>
        </p:txBody>
      </p:sp>
      <p:sp>
        <p:nvSpPr>
          <p:cNvPr id="6" name="Footer Placeholder 5"/>
          <p:cNvSpPr>
            <a:spLocks noGrp="1"/>
          </p:cNvSpPr>
          <p:nvPr>
            <p:ph type="ftr" sz="quarter" idx="4294967295"/>
          </p:nvPr>
        </p:nvSpPr>
        <p:spPr>
          <a:xfrm>
            <a:off x="4648201" y="6407150"/>
            <a:ext cx="2895203" cy="476250"/>
          </a:xfrm>
          <a:prstGeom prst="rect">
            <a:avLst/>
          </a:prstGeom>
        </p:spPr>
        <p:txBody>
          <a:bodyPr/>
          <a:lstStyle/>
          <a:p>
            <a:r>
              <a:rPr lang="en-US"/>
              <a:t>The Ascending Order</a:t>
            </a:r>
            <a:endParaRPr lang="en-US" dirty="0"/>
          </a:p>
        </p:txBody>
      </p:sp>
    </p:spTree>
    <p:extLst>
      <p:ext uri="{BB962C8B-B14F-4D97-AF65-F5344CB8AC3E}">
        <p14:creationId xmlns:p14="http://schemas.microsoft.com/office/powerpoint/2010/main" val="39228083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89889"/>
            <a:ext cx="8686800" cy="985603"/>
          </a:xfrm>
        </p:spPr>
        <p:txBody>
          <a:bodyPr>
            <a:normAutofit/>
          </a:bodyPr>
          <a:lstStyle/>
          <a:p>
            <a:pPr algn="l"/>
            <a:r>
              <a:rPr lang="en-US" sz="4800" b="1" cap="none" dirty="0">
                <a:solidFill>
                  <a:srgbClr val="FFFF00"/>
                </a:solidFill>
                <a:cs typeface="Arial" pitchFamily="34" charset="0"/>
              </a:rPr>
              <a:t>Signs Of Spiritual Maturity</a:t>
            </a:r>
          </a:p>
        </p:txBody>
      </p:sp>
      <p:sp>
        <p:nvSpPr>
          <p:cNvPr id="3" name="Content Placeholder 2"/>
          <p:cNvSpPr>
            <a:spLocks noGrp="1"/>
          </p:cNvSpPr>
          <p:nvPr>
            <p:ph idx="4294967295"/>
          </p:nvPr>
        </p:nvSpPr>
        <p:spPr>
          <a:xfrm>
            <a:off x="2012707" y="1155492"/>
            <a:ext cx="8655293" cy="5320259"/>
          </a:xfrm>
          <a:prstGeom prst="rect">
            <a:avLst/>
          </a:prstGeom>
        </p:spPr>
        <p:txBody>
          <a:bodyPr>
            <a:normAutofit/>
          </a:bodyPr>
          <a:lstStyle/>
          <a:p>
            <a:pPr algn="l"/>
            <a:r>
              <a:rPr lang="en-US" sz="4000" dirty="0"/>
              <a:t>Not Led by Emotion or Fear;</a:t>
            </a:r>
          </a:p>
          <a:p>
            <a:pPr algn="l"/>
            <a:r>
              <a:rPr lang="en-US" sz="4000" dirty="0"/>
              <a:t>An Atmosphere Changer;</a:t>
            </a:r>
          </a:p>
          <a:p>
            <a:pPr algn="l"/>
            <a:r>
              <a:rPr lang="en-US" sz="4000" dirty="0"/>
              <a:t>Taking Responsibility instead of 	Shifting the Blame;</a:t>
            </a:r>
          </a:p>
          <a:p>
            <a:pPr algn="l"/>
            <a:r>
              <a:rPr lang="en-US" sz="4000" dirty="0"/>
              <a:t>Making the Spiritual Life a Priority: </a:t>
            </a:r>
          </a:p>
          <a:p>
            <a:pPr algn="l"/>
            <a:r>
              <a:rPr lang="en-US" sz="4000" dirty="0"/>
              <a:t>	Luke 10:42 </a:t>
            </a:r>
            <a:r>
              <a:rPr lang="en-US" sz="3200" i="1" dirty="0"/>
              <a:t>But one thing is needful: and 	Mary hath chosen that good part, which 	shall not be taken away from her.</a:t>
            </a:r>
          </a:p>
          <a:p>
            <a:pPr algn="l"/>
            <a:endParaRPr lang="en-US" sz="3600" dirty="0"/>
          </a:p>
          <a:p>
            <a:pPr algn="l"/>
            <a:endParaRPr lang="en-US" dirty="0"/>
          </a:p>
        </p:txBody>
      </p:sp>
      <p:sp>
        <p:nvSpPr>
          <p:cNvPr id="4" name="Date Placeholder 3"/>
          <p:cNvSpPr>
            <a:spLocks noGrp="1"/>
          </p:cNvSpPr>
          <p:nvPr>
            <p:ph type="dt" sz="half" idx="4294967295"/>
          </p:nvPr>
        </p:nvSpPr>
        <p:spPr>
          <a:xfrm>
            <a:off x="1571626" y="6635750"/>
            <a:ext cx="2133203" cy="476250"/>
          </a:xfrm>
          <a:prstGeom prst="rect">
            <a:avLst/>
          </a:prstGeom>
        </p:spPr>
        <p:txBody>
          <a:bodyPr/>
          <a:lstStyle/>
          <a:p>
            <a:r>
              <a:rPr lang="en-US"/>
              <a:t>10-04_2026</a:t>
            </a:r>
          </a:p>
        </p:txBody>
      </p:sp>
      <p:sp>
        <p:nvSpPr>
          <p:cNvPr id="5" name="Slide Number Placeholder 4"/>
          <p:cNvSpPr>
            <a:spLocks noGrp="1"/>
          </p:cNvSpPr>
          <p:nvPr>
            <p:ph type="sldNum" sz="quarter" idx="4294967295"/>
          </p:nvPr>
        </p:nvSpPr>
        <p:spPr>
          <a:xfrm>
            <a:off x="8534798" y="6635750"/>
            <a:ext cx="2133203" cy="476250"/>
          </a:xfrm>
          <a:prstGeom prst="rect">
            <a:avLst/>
          </a:prstGeom>
        </p:spPr>
        <p:txBody>
          <a:bodyPr/>
          <a:lstStyle/>
          <a:p>
            <a:fld id="{AB170FBE-4FD4-4C21-9106-684B82B64E88}" type="slidenum">
              <a:rPr lang="en-US" smtClean="0"/>
              <a:pPr/>
              <a:t>43</a:t>
            </a:fld>
            <a:endParaRPr lang="en-US"/>
          </a:p>
        </p:txBody>
      </p:sp>
      <p:sp>
        <p:nvSpPr>
          <p:cNvPr id="6" name="Footer Placeholder 5"/>
          <p:cNvSpPr>
            <a:spLocks noGrp="1"/>
          </p:cNvSpPr>
          <p:nvPr>
            <p:ph type="ftr" sz="quarter" idx="4294967295"/>
          </p:nvPr>
        </p:nvSpPr>
        <p:spPr>
          <a:xfrm>
            <a:off x="4672213" y="6635750"/>
            <a:ext cx="2895203" cy="476250"/>
          </a:xfrm>
          <a:prstGeom prst="rect">
            <a:avLst/>
          </a:prstGeom>
        </p:spPr>
        <p:txBody>
          <a:bodyPr/>
          <a:lstStyle/>
          <a:p>
            <a:r>
              <a:rPr lang="en-US"/>
              <a:t>The Ascending Order</a:t>
            </a:r>
          </a:p>
        </p:txBody>
      </p:sp>
    </p:spTree>
    <p:extLst>
      <p:ext uri="{BB962C8B-B14F-4D97-AF65-F5344CB8AC3E}">
        <p14:creationId xmlns:p14="http://schemas.microsoft.com/office/powerpoint/2010/main" val="28895114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228600"/>
            <a:ext cx="8763000" cy="1165485"/>
          </a:xfrm>
        </p:spPr>
        <p:txBody>
          <a:bodyPr>
            <a:normAutofit/>
          </a:bodyPr>
          <a:lstStyle/>
          <a:p>
            <a:pPr algn="l"/>
            <a:r>
              <a:rPr lang="en-US" sz="4800" b="1" cap="none" dirty="0">
                <a:solidFill>
                  <a:srgbClr val="FFFF00"/>
                </a:solidFill>
                <a:cs typeface="Arial" pitchFamily="34" charset="0"/>
              </a:rPr>
              <a:t>Signs Of Spiritual Maturity</a:t>
            </a:r>
          </a:p>
        </p:txBody>
      </p:sp>
      <p:sp>
        <p:nvSpPr>
          <p:cNvPr id="3" name="Content Placeholder 2"/>
          <p:cNvSpPr>
            <a:spLocks noGrp="1"/>
          </p:cNvSpPr>
          <p:nvPr>
            <p:ph idx="4294967295"/>
          </p:nvPr>
        </p:nvSpPr>
        <p:spPr>
          <a:xfrm>
            <a:off x="1828800" y="1524000"/>
            <a:ext cx="8686800" cy="4572000"/>
          </a:xfrm>
          <a:prstGeom prst="rect">
            <a:avLst/>
          </a:prstGeom>
        </p:spPr>
        <p:txBody>
          <a:bodyPr>
            <a:normAutofit/>
          </a:bodyPr>
          <a:lstStyle/>
          <a:p>
            <a:pPr algn="l"/>
            <a:r>
              <a:rPr lang="en-US" sz="4000" dirty="0"/>
              <a:t>Finding Your Place &amp; Being Confident 	in It;</a:t>
            </a:r>
          </a:p>
          <a:p>
            <a:pPr algn="l"/>
            <a:r>
              <a:rPr lang="en-US" sz="4000" dirty="0"/>
              <a:t>Willing to Give Abundant Grace to 	Others;</a:t>
            </a:r>
          </a:p>
          <a:p>
            <a:pPr algn="l"/>
            <a:r>
              <a:rPr lang="en-US" sz="4000" dirty="0"/>
              <a:t>Willing to Restore a Fallen Brother;</a:t>
            </a:r>
          </a:p>
          <a:p>
            <a:pPr algn="l"/>
            <a:r>
              <a:rPr lang="en-US" sz="4000" dirty="0"/>
              <a:t>Slow to Anger &amp; Judgment;</a:t>
            </a:r>
          </a:p>
          <a:p>
            <a:pPr algn="l"/>
            <a:endParaRPr lang="en-US" sz="3200" dirty="0"/>
          </a:p>
          <a:p>
            <a:pPr algn="l"/>
            <a:endParaRPr lang="en-US" sz="3200" dirty="0"/>
          </a:p>
        </p:txBody>
      </p:sp>
      <p:sp>
        <p:nvSpPr>
          <p:cNvPr id="4" name="Date Placeholder 3"/>
          <p:cNvSpPr>
            <a:spLocks noGrp="1"/>
          </p:cNvSpPr>
          <p:nvPr>
            <p:ph type="dt" sz="half" idx="4294967295"/>
          </p:nvPr>
        </p:nvSpPr>
        <p:spPr>
          <a:xfrm>
            <a:off x="1539508" y="6324600"/>
            <a:ext cx="2133203" cy="476250"/>
          </a:xfrm>
          <a:prstGeom prst="rect">
            <a:avLst/>
          </a:prstGeom>
        </p:spPr>
        <p:txBody>
          <a:bodyPr/>
          <a:lstStyle/>
          <a:p>
            <a:r>
              <a:rPr lang="en-US"/>
              <a:t>10-04_2026</a:t>
            </a:r>
            <a:endParaRPr lang="en-US" dirty="0"/>
          </a:p>
        </p:txBody>
      </p:sp>
      <p:sp>
        <p:nvSpPr>
          <p:cNvPr id="5" name="Slide Number Placeholder 4"/>
          <p:cNvSpPr>
            <a:spLocks noGrp="1"/>
          </p:cNvSpPr>
          <p:nvPr>
            <p:ph type="sldNum" sz="quarter" idx="4294967295"/>
          </p:nvPr>
        </p:nvSpPr>
        <p:spPr>
          <a:xfrm>
            <a:off x="8534798" y="6381750"/>
            <a:ext cx="2133203" cy="476250"/>
          </a:xfrm>
          <a:prstGeom prst="rect">
            <a:avLst/>
          </a:prstGeom>
        </p:spPr>
        <p:txBody>
          <a:bodyPr/>
          <a:lstStyle/>
          <a:p>
            <a:fld id="{AB170FBE-4FD4-4C21-9106-684B82B64E88}" type="slidenum">
              <a:rPr lang="en-US" smtClean="0"/>
              <a:pPr/>
              <a:t>44</a:t>
            </a:fld>
            <a:endParaRPr lang="en-US" dirty="0"/>
          </a:p>
        </p:txBody>
      </p:sp>
      <p:sp>
        <p:nvSpPr>
          <p:cNvPr id="6" name="Footer Placeholder 5"/>
          <p:cNvSpPr>
            <a:spLocks noGrp="1"/>
          </p:cNvSpPr>
          <p:nvPr>
            <p:ph type="ftr" sz="quarter" idx="4294967295"/>
          </p:nvPr>
        </p:nvSpPr>
        <p:spPr>
          <a:xfrm>
            <a:off x="4648201" y="6384694"/>
            <a:ext cx="2895203" cy="476250"/>
          </a:xfrm>
          <a:prstGeom prst="rect">
            <a:avLst/>
          </a:prstGeom>
        </p:spPr>
        <p:txBody>
          <a:bodyPr/>
          <a:lstStyle/>
          <a:p>
            <a:r>
              <a:rPr lang="en-US"/>
              <a:t>The Ascending Order</a:t>
            </a:r>
            <a:endParaRPr lang="en-US" dirty="0"/>
          </a:p>
        </p:txBody>
      </p:sp>
    </p:spTree>
    <p:extLst>
      <p:ext uri="{BB962C8B-B14F-4D97-AF65-F5344CB8AC3E}">
        <p14:creationId xmlns:p14="http://schemas.microsoft.com/office/powerpoint/2010/main" val="11021421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TM03090434[[fn=Wood Type]]</Template>
  <TotalTime>5311</TotalTime>
  <Words>4587</Words>
  <Application>Microsoft Office PowerPoint</Application>
  <PresentationFormat>Widescreen</PresentationFormat>
  <Paragraphs>274</Paragraphs>
  <Slides>44</Slides>
  <Notes>0</Notes>
  <HiddenSlides>17</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Arial</vt:lpstr>
      <vt:lpstr>Calibri</vt:lpstr>
      <vt:lpstr>Candara</vt:lpstr>
      <vt:lpstr>Wingdings</vt:lpstr>
      <vt:lpstr>Wood Type</vt:lpstr>
      <vt:lpstr>The ascending order of our journey</vt:lpstr>
      <vt:lpstr>Birthdays &amp; Anniversaries &amp; Events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Signs Of Spiritual Maturity</vt:lpstr>
      <vt:lpstr> Signs Of Spiritual Maturity</vt:lpstr>
      <vt:lpstr> Signs Of Spiritual Maturity</vt:lpstr>
      <vt:lpstr> Signs Of Spiritual Maturity</vt:lpstr>
      <vt:lpstr>Signs Of Spiritual Maturity</vt:lpstr>
      <vt:lpstr>Signs Of Spiritual Maturity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Nature</dc:title>
  <dc:creator>Barry Coffey</dc:creator>
  <cp:lastModifiedBy>Barry Coffey</cp:lastModifiedBy>
  <cp:revision>205</cp:revision>
  <dcterms:created xsi:type="dcterms:W3CDTF">2019-06-22T06:01:12Z</dcterms:created>
  <dcterms:modified xsi:type="dcterms:W3CDTF">2026-10-04T15:19:24Z</dcterms:modified>
</cp:coreProperties>
</file>