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5" r:id="rId3"/>
    <p:sldId id="276" r:id="rId4"/>
    <p:sldId id="283" r:id="rId5"/>
    <p:sldId id="277" r:id="rId6"/>
    <p:sldId id="278" r:id="rId7"/>
    <p:sldId id="279" r:id="rId8"/>
    <p:sldId id="257" r:id="rId9"/>
    <p:sldId id="284" r:id="rId10"/>
    <p:sldId id="272" r:id="rId11"/>
    <p:sldId id="287" r:id="rId12"/>
    <p:sldId id="288" r:id="rId13"/>
    <p:sldId id="289" r:id="rId14"/>
    <p:sldId id="282" r:id="rId15"/>
    <p:sldId id="274" r:id="rId16"/>
    <p:sldId id="273" r:id="rId17"/>
    <p:sldId id="258" r:id="rId18"/>
    <p:sldId id="281" r:id="rId19"/>
    <p:sldId id="259" r:id="rId20"/>
    <p:sldId id="260" r:id="rId21"/>
    <p:sldId id="262" r:id="rId22"/>
    <p:sldId id="265" r:id="rId23"/>
    <p:sldId id="267" r:id="rId24"/>
    <p:sldId id="286" r:id="rId25"/>
    <p:sldId id="285" r:id="rId26"/>
    <p:sldId id="270" r:id="rId27"/>
    <p:sldId id="27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48AEE5-48C0-BD42-BAEE-AD1C1D08BEAF}" v="76" dt="2026-09-30T23:21:18.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7"/>
    <p:restoredTop sz="94658"/>
  </p:normalViewPr>
  <p:slideViewPr>
    <p:cSldViewPr snapToGrid="0">
      <p:cViewPr varScale="1">
        <p:scale>
          <a:sx n="106" d="100"/>
          <a:sy n="106" d="100"/>
        </p:scale>
        <p:origin x="140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BBBB-88D5-61CC-5CFC-662BE063A9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EE01B-D0DE-DA69-DA7E-9740B3E510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007A95-FCA5-B2DE-523F-AE03C2727300}"/>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8B5063EA-DA1A-3F35-DB8A-0EA34F911F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F1A7A-4D40-8ECC-18F0-F4DC00CBDBF6}"/>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696392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0203D-C20E-4D23-4A56-884E3A78DD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0193C-E782-56D7-9BFD-BC5793F627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AECB10-5163-494E-D72A-8BD8421ACF80}"/>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4DAC264E-C30D-4B78-9D80-070E76BC8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F7BCD-F700-EFBB-DC9A-B1D003788FE3}"/>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97682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014B-ACF9-8859-3E72-ECF41FDE1C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8E5287-AD25-E6BE-E99C-604A64357A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7E72A4-E004-4286-2B9D-B618299B3CAA}"/>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30F441D0-B508-10E7-CC28-D5DD73BB6C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F5679F-7407-0161-16AD-DE7CB143E18D}"/>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1950523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2ED1-BFEE-A008-66FE-13D064B77B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079FCB-7FB4-6479-FEDF-9A67423D9F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735C6D-0DB3-A7D2-7F85-C3AA35A6A4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876997-8BE7-AFD4-89C7-0E3C2AA2D7E2}"/>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6" name="Footer Placeholder 5">
            <a:extLst>
              <a:ext uri="{FF2B5EF4-FFF2-40B4-BE49-F238E27FC236}">
                <a16:creationId xmlns:a16="http://schemas.microsoft.com/office/drawing/2014/main" id="{AAF984F5-6A50-B56B-9C89-F81BF73CC0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388F99-3AFA-C146-B7CB-13BC93BFFD4E}"/>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971789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4FA0-565C-B348-0220-E31C42F65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3AE26D-5D61-67D7-BE94-DF74F61BD7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3AA85B-3BD7-4B99-FB90-CD9AA8A7EF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A65F31-F66A-C697-6A1F-34E2E3545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F76753-A220-B771-8B41-62F4DA3765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AA6D4C-F609-EBB8-AE77-01835AE9B5A0}"/>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8" name="Footer Placeholder 7">
            <a:extLst>
              <a:ext uri="{FF2B5EF4-FFF2-40B4-BE49-F238E27FC236}">
                <a16:creationId xmlns:a16="http://schemas.microsoft.com/office/drawing/2014/main" id="{C4E1F1BD-122B-8194-62F0-BEFA603AAD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F8C327-6C48-3EE2-D22B-BA2AB874C4B3}"/>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33816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9BA5-8F9A-8A55-877A-FA87D85E53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AFA983-6D6A-52C9-8956-C831EF0F246B}"/>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4" name="Footer Placeholder 3">
            <a:extLst>
              <a:ext uri="{FF2B5EF4-FFF2-40B4-BE49-F238E27FC236}">
                <a16:creationId xmlns:a16="http://schemas.microsoft.com/office/drawing/2014/main" id="{DEED8E33-25C5-B79C-E5E8-5F019D1230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764CA7-6CE7-BEAA-CA6F-C0AF0B3E1C03}"/>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174151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CC7CFE-271C-FA1A-A096-30417BB09BA1}"/>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3" name="Footer Placeholder 2">
            <a:extLst>
              <a:ext uri="{FF2B5EF4-FFF2-40B4-BE49-F238E27FC236}">
                <a16:creationId xmlns:a16="http://schemas.microsoft.com/office/drawing/2014/main" id="{6C4A8F41-AA3F-70CF-A080-892BC42E12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6F08B2-41E3-301A-CA6E-FBC8B5772406}"/>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1219549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0C28-D89C-F9B0-093F-B4B9E1524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644D24-0000-90A3-4E0D-8F6924C648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66DC40-4339-81CA-86F3-E5E0C5FC5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D54136-6FD1-04A7-F4F2-9892C5F09BE9}"/>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6" name="Footer Placeholder 5">
            <a:extLst>
              <a:ext uri="{FF2B5EF4-FFF2-40B4-BE49-F238E27FC236}">
                <a16:creationId xmlns:a16="http://schemas.microsoft.com/office/drawing/2014/main" id="{8FD30AF0-9E72-72AA-A0A1-2EC1423795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30D50D-A90E-4FB7-C795-B6EEC0562619}"/>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389504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6227-811A-1BBE-3A46-A87D976D8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CE87A1-36E9-2FCA-A4CE-84A37AFAD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9B1DD8-71B6-6D2F-A789-403C494B81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8DE173-5E01-6325-12E6-DD7DCE3A6D8B}"/>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6" name="Footer Placeholder 5">
            <a:extLst>
              <a:ext uri="{FF2B5EF4-FFF2-40B4-BE49-F238E27FC236}">
                <a16:creationId xmlns:a16="http://schemas.microsoft.com/office/drawing/2014/main" id="{DFAF1173-F237-B216-E472-52446668AC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CD6A70-4F83-D3C8-47C8-0D6669A0A641}"/>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40197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4A9E-BC38-EC7A-6542-B5E9612DC8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A683D5-5D73-0B90-78BC-221BAD7BFD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2B53B6-9177-9CB4-F191-EF05741B5EF7}"/>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5000080D-A191-12BB-6BAD-C90BEAD9D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C1C8E-182C-2D21-43BB-ADC94461F096}"/>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2015859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D0FEDD-5052-51D5-0F2C-E7561FF651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3E61EB-26B9-5517-181D-6A360B09F6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A98754-2714-E48E-41BB-C4ADF25FE9B3}"/>
              </a:ext>
            </a:extLst>
          </p:cNvPr>
          <p:cNvSpPr>
            <a:spLocks noGrp="1"/>
          </p:cNvSpPr>
          <p:nvPr>
            <p:ph type="dt" sz="half" idx="10"/>
          </p:nvPr>
        </p:nvSpPr>
        <p:spPr/>
        <p:txBody>
          <a:body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BA1D0A2C-1910-F7F8-866B-2A172AB9B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D7AA6-0351-8C2A-D422-EF9F2A904FBC}"/>
              </a:ext>
            </a:extLst>
          </p:cNvPr>
          <p:cNvSpPr>
            <a:spLocks noGrp="1"/>
          </p:cNvSpPr>
          <p:nvPr>
            <p:ph type="sldNum" sz="quarter" idx="12"/>
          </p:nvPr>
        </p:nvSpPr>
        <p:spPr/>
        <p:txBody>
          <a:bodyPr/>
          <a:lstStyle/>
          <a:p>
            <a:fld id="{B6EE57A6-FA4E-F64C-948A-6906998845C4}" type="slidenum">
              <a:rPr lang="en-US" smtClean="0"/>
              <a:t>‹#›</a:t>
            </a:fld>
            <a:endParaRPr lang="en-US"/>
          </a:p>
        </p:txBody>
      </p:sp>
    </p:spTree>
    <p:extLst>
      <p:ext uri="{BB962C8B-B14F-4D97-AF65-F5344CB8AC3E}">
        <p14:creationId xmlns:p14="http://schemas.microsoft.com/office/powerpoint/2010/main" val="388432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32617B-2072-9D3C-0DA4-713E2FB01F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15C6F2-30A6-E317-FCF5-8FE35C4DB3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17C260-8664-BE59-5381-59AEECAF7B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CA123B-9B51-E144-82D3-90A58880141C}" type="datetimeFigureOut">
              <a:rPr lang="en-US" smtClean="0"/>
              <a:t>9/30/26</a:t>
            </a:fld>
            <a:endParaRPr lang="en-US"/>
          </a:p>
        </p:txBody>
      </p:sp>
      <p:sp>
        <p:nvSpPr>
          <p:cNvPr id="5" name="Footer Placeholder 4">
            <a:extLst>
              <a:ext uri="{FF2B5EF4-FFF2-40B4-BE49-F238E27FC236}">
                <a16:creationId xmlns:a16="http://schemas.microsoft.com/office/drawing/2014/main" id="{D2A360D9-0248-0732-FB4A-962BEEBF22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F7FCCCD-1CD2-E283-62AE-1F80BCA117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EE57A6-FA4E-F64C-948A-6906998845C4}" type="slidenum">
              <a:rPr lang="en-US" smtClean="0"/>
              <a:t>‹#›</a:t>
            </a:fld>
            <a:endParaRPr lang="en-US"/>
          </a:p>
        </p:txBody>
      </p:sp>
    </p:spTree>
    <p:extLst>
      <p:ext uri="{BB962C8B-B14F-4D97-AF65-F5344CB8AC3E}">
        <p14:creationId xmlns:p14="http://schemas.microsoft.com/office/powerpoint/2010/main" val="1331744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eople Running Away Images – Browse 43,081 Stock Photos, Vectors, and Video  | Adobe Stock">
            <a:extLst>
              <a:ext uri="{FF2B5EF4-FFF2-40B4-BE49-F238E27FC236}">
                <a16:creationId xmlns:a16="http://schemas.microsoft.com/office/drawing/2014/main" id="{043C8D85-8375-3BCF-D877-F3B3F10551C7}"/>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t="5785" b="9945"/>
          <a:stretch>
            <a:fillRect/>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CCA1D2-BEFA-4072-3BBB-5E6DBAD6F84C}"/>
              </a:ext>
            </a:extLst>
          </p:cNvPr>
          <p:cNvSpPr>
            <a:spLocks noGrp="1"/>
          </p:cNvSpPr>
          <p:nvPr>
            <p:ph type="ctrTitle"/>
          </p:nvPr>
        </p:nvSpPr>
        <p:spPr>
          <a:xfrm>
            <a:off x="1524000" y="1122362"/>
            <a:ext cx="9144000" cy="2900518"/>
          </a:xfrm>
        </p:spPr>
        <p:txBody>
          <a:bodyPr>
            <a:normAutofit/>
          </a:bodyPr>
          <a:lstStyle/>
          <a:p>
            <a:r>
              <a:rPr lang="en-US" b="1" dirty="0">
                <a:solidFill>
                  <a:srgbClr val="FFFFFF"/>
                </a:solidFill>
              </a:rPr>
              <a:t>The True Sardis and the Walking Dead </a:t>
            </a:r>
          </a:p>
        </p:txBody>
      </p:sp>
      <p:sp>
        <p:nvSpPr>
          <p:cNvPr id="3" name="Subtitle 2">
            <a:extLst>
              <a:ext uri="{FF2B5EF4-FFF2-40B4-BE49-F238E27FC236}">
                <a16:creationId xmlns:a16="http://schemas.microsoft.com/office/drawing/2014/main" id="{42D54B61-696E-2F1F-9181-A065FD310AEB}"/>
              </a:ext>
            </a:extLst>
          </p:cNvPr>
          <p:cNvSpPr>
            <a:spLocks noGrp="1"/>
          </p:cNvSpPr>
          <p:nvPr>
            <p:ph type="subTitle" idx="1"/>
          </p:nvPr>
        </p:nvSpPr>
        <p:spPr>
          <a:xfrm>
            <a:off x="1524000" y="5594684"/>
            <a:ext cx="9144000" cy="457199"/>
          </a:xfrm>
        </p:spPr>
        <p:txBody>
          <a:bodyPr>
            <a:normAutofit/>
          </a:bodyPr>
          <a:lstStyle/>
          <a:p>
            <a:r>
              <a:rPr lang="en-US" b="1" dirty="0">
                <a:solidFill>
                  <a:srgbClr val="FFFFFF"/>
                </a:solidFill>
              </a:rPr>
              <a:t>Aaron Nengomazha : Hickory Bible Tabernacle</a:t>
            </a:r>
          </a:p>
        </p:txBody>
      </p:sp>
    </p:spTree>
    <p:extLst>
      <p:ext uri="{BB962C8B-B14F-4D97-AF65-F5344CB8AC3E}">
        <p14:creationId xmlns:p14="http://schemas.microsoft.com/office/powerpoint/2010/main" val="171279160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6D4254-3BD7-ACD0-8A30-529FFB5AA4A8}"/>
              </a:ext>
            </a:extLst>
          </p:cNvPr>
          <p:cNvSpPr>
            <a:spLocks noGrp="1"/>
          </p:cNvSpPr>
          <p:nvPr>
            <p:ph idx="1"/>
          </p:nvPr>
        </p:nvSpPr>
        <p:spPr>
          <a:xfrm>
            <a:off x="115747" y="127322"/>
            <a:ext cx="11898775" cy="6609144"/>
          </a:xfrm>
        </p:spPr>
        <p:txBody>
          <a:bodyPr>
            <a:normAutofit fontScale="92500" lnSpcReduction="10000"/>
          </a:bodyPr>
          <a:lstStyle/>
          <a:p>
            <a:pPr marL="0" indent="0">
              <a:buNone/>
            </a:pPr>
            <a:r>
              <a:rPr lang="en-US" sz="5400" b="1" dirty="0">
                <a:solidFill>
                  <a:srgbClr val="FF0000"/>
                </a:solidFill>
              </a:rPr>
              <a:t>Revelation 3:1-6 KJV</a:t>
            </a:r>
          </a:p>
          <a:p>
            <a:pPr marL="0" indent="0">
              <a:buNone/>
            </a:pPr>
            <a:r>
              <a:rPr lang="en-US" sz="5400" b="1" dirty="0"/>
              <a:t>And unto the angel of the church in Sardis write; These things saith he that hath the seven Spirits of God, and the seven stars; </a:t>
            </a:r>
            <a:r>
              <a:rPr lang="en-US" sz="5400" b="1" u="sng" dirty="0"/>
              <a:t>I know thy works, that thou hast a name that thou </a:t>
            </a:r>
            <a:r>
              <a:rPr lang="en-US" sz="5400" b="1" u="sng" dirty="0" err="1"/>
              <a:t>livest</a:t>
            </a:r>
            <a:r>
              <a:rPr lang="en-US" sz="5400" b="1" u="sng" dirty="0"/>
              <a:t>, and art dead. </a:t>
            </a:r>
            <a:r>
              <a:rPr lang="en-US" sz="5400" b="1" dirty="0"/>
              <a:t>[2] Be watchful, and strengthen the things which remain, that are ready to die: for </a:t>
            </a:r>
            <a:r>
              <a:rPr lang="en-US" sz="5400" b="1" u="sng" dirty="0"/>
              <a:t>I have not found thy works perfect before God</a:t>
            </a:r>
            <a:r>
              <a:rPr lang="en-US" sz="5400" b="1" dirty="0"/>
              <a:t>. </a:t>
            </a:r>
          </a:p>
        </p:txBody>
      </p:sp>
    </p:spTree>
    <p:extLst>
      <p:ext uri="{BB962C8B-B14F-4D97-AF65-F5344CB8AC3E}">
        <p14:creationId xmlns:p14="http://schemas.microsoft.com/office/powerpoint/2010/main" val="465386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71B950-14A1-9BA0-8638-5B92A6189EFA}"/>
              </a:ext>
            </a:extLst>
          </p:cNvPr>
          <p:cNvSpPr>
            <a:spLocks noGrp="1"/>
          </p:cNvSpPr>
          <p:nvPr>
            <p:ph idx="1"/>
          </p:nvPr>
        </p:nvSpPr>
        <p:spPr>
          <a:xfrm>
            <a:off x="150471" y="138896"/>
            <a:ext cx="11864051" cy="6539696"/>
          </a:xfrm>
        </p:spPr>
        <p:txBody>
          <a:bodyPr>
            <a:normAutofit fontScale="92500" lnSpcReduction="10000"/>
          </a:bodyPr>
          <a:lstStyle/>
          <a:p>
            <a:pPr marL="0" indent="0">
              <a:buNone/>
            </a:pPr>
            <a:r>
              <a:rPr lang="en-US" sz="4000" b="1" dirty="0">
                <a:solidFill>
                  <a:srgbClr val="FF0000"/>
                </a:solidFill>
              </a:rPr>
              <a:t>Revelation 3:1-6 KJV</a:t>
            </a:r>
            <a:endParaRPr lang="en-US" sz="4000" b="1" dirty="0"/>
          </a:p>
          <a:p>
            <a:pPr marL="0" indent="0">
              <a:buNone/>
            </a:pPr>
            <a:r>
              <a:rPr lang="en-US" sz="4000" b="1" dirty="0"/>
              <a:t>[3] Remember therefore how thou hast received and heard, and hold fast, and repent. If therefore thou shalt not watch, I will come on thee as a thief, and thou shalt not know what hour I will come upon thee. [4] Thou hast a few names even in Sardis which have not defiled their garments; and they shall walk with me in white: for they are worthy. [5] He that </a:t>
            </a:r>
            <a:r>
              <a:rPr lang="en-US" sz="4000" b="1" dirty="0" err="1"/>
              <a:t>overcometh</a:t>
            </a:r>
            <a:r>
              <a:rPr lang="en-US" sz="4000" b="1" dirty="0"/>
              <a:t>, the same shall be clothed in white raiment; and I will not blot out his name out of the book of life, but I will confess his name before my Father, and before his angels. [6] He that hath an ear, let him hear what the Spirit saith unto the churches.</a:t>
            </a:r>
            <a:endParaRPr lang="en-US" sz="4000" dirty="0"/>
          </a:p>
        </p:txBody>
      </p:sp>
    </p:spTree>
    <p:extLst>
      <p:ext uri="{BB962C8B-B14F-4D97-AF65-F5344CB8AC3E}">
        <p14:creationId xmlns:p14="http://schemas.microsoft.com/office/powerpoint/2010/main" val="290792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374E94-9F63-77D9-7678-860B728FEDAC}"/>
              </a:ext>
            </a:extLst>
          </p:cNvPr>
          <p:cNvSpPr>
            <a:spLocks noGrp="1"/>
          </p:cNvSpPr>
          <p:nvPr>
            <p:ph idx="1"/>
          </p:nvPr>
        </p:nvSpPr>
        <p:spPr>
          <a:xfrm>
            <a:off x="243067" y="243068"/>
            <a:ext cx="11736729" cy="6412375"/>
          </a:xfrm>
        </p:spPr>
        <p:txBody>
          <a:bodyPr>
            <a:normAutofit fontScale="92500" lnSpcReduction="10000"/>
          </a:bodyPr>
          <a:lstStyle/>
          <a:p>
            <a:pPr marL="0" indent="0">
              <a:buNone/>
            </a:pPr>
            <a:r>
              <a:rPr lang="en-US" sz="4400" b="1" dirty="0"/>
              <a:t>Fight-or-flight </a:t>
            </a:r>
            <a:r>
              <a:rPr lang="en-US" sz="4400" dirty="0"/>
              <a:t>- The natural instinct to run away from danger is known as the flight response, which is a core part of the body's innate </a:t>
            </a:r>
            <a:r>
              <a:rPr lang="en-US" sz="4400" b="1" dirty="0"/>
              <a:t>fight-or-flight</a:t>
            </a:r>
            <a:r>
              <a:rPr lang="en-US" sz="4400" dirty="0"/>
              <a:t> survival mechanism.</a:t>
            </a:r>
          </a:p>
          <a:p>
            <a:pPr marL="0" indent="0">
              <a:buNone/>
            </a:pPr>
            <a:endParaRPr lang="en-US" sz="4400" dirty="0"/>
          </a:p>
          <a:p>
            <a:pPr marL="0" indent="0">
              <a:buNone/>
            </a:pPr>
            <a:r>
              <a:rPr lang="en-US" sz="4400" b="1" dirty="0"/>
              <a:t>Brain Activation:</a:t>
            </a:r>
            <a:r>
              <a:rPr lang="en-US" sz="4400" dirty="0"/>
              <a:t> When you sense a threat, the </a:t>
            </a:r>
            <a:r>
              <a:rPr lang="en-US" sz="4400" b="1" dirty="0"/>
              <a:t>amygdala</a:t>
            </a:r>
            <a:r>
              <a:rPr lang="en-US" sz="4400" dirty="0"/>
              <a:t> (the brain's emotional and threat-detection center) instantly triggers a surge of stress hormones like adrenaline. Your body diverts blood flow to your muscles and increases your heart rate to prepare you to flee rapidly from harm</a:t>
            </a:r>
          </a:p>
        </p:txBody>
      </p:sp>
    </p:spTree>
    <p:extLst>
      <p:ext uri="{BB962C8B-B14F-4D97-AF65-F5344CB8AC3E}">
        <p14:creationId xmlns:p14="http://schemas.microsoft.com/office/powerpoint/2010/main" val="2246725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7F5782-966C-AB57-A836-9E141B5F7C08}"/>
              </a:ext>
            </a:extLst>
          </p:cNvPr>
          <p:cNvSpPr>
            <a:spLocks noGrp="1"/>
          </p:cNvSpPr>
          <p:nvPr>
            <p:ph idx="1"/>
          </p:nvPr>
        </p:nvSpPr>
        <p:spPr>
          <a:xfrm>
            <a:off x="173620" y="231494"/>
            <a:ext cx="11785769" cy="6518222"/>
          </a:xfrm>
        </p:spPr>
        <p:txBody>
          <a:bodyPr>
            <a:normAutofit fontScale="70000" lnSpcReduction="20000"/>
          </a:bodyPr>
          <a:lstStyle/>
          <a:p>
            <a:pPr marL="0" indent="0">
              <a:buNone/>
            </a:pPr>
            <a:r>
              <a:rPr lang="en-US" sz="4000" b="1" dirty="0">
                <a:solidFill>
                  <a:srgbClr val="FF0000"/>
                </a:solidFill>
              </a:rPr>
              <a:t>60-1209 - "The </a:t>
            </a:r>
            <a:r>
              <a:rPr lang="en-US" sz="4000" b="1" dirty="0" err="1">
                <a:solidFill>
                  <a:srgbClr val="FF0000"/>
                </a:solidFill>
              </a:rPr>
              <a:t>Sardisean</a:t>
            </a:r>
            <a:r>
              <a:rPr lang="en-US" sz="4000" b="1" dirty="0">
                <a:solidFill>
                  <a:srgbClr val="FF0000"/>
                </a:solidFill>
              </a:rPr>
              <a:t> Church Age"</a:t>
            </a:r>
          </a:p>
          <a:p>
            <a:pPr marL="0" indent="0">
              <a:buNone/>
            </a:pPr>
            <a:r>
              <a:rPr lang="en-US" sz="5200" b="1" dirty="0"/>
              <a:t>101 Turn over to the next church here, you find out, “But thou has not denied my name.” Following church, “Not denied my name.” But in this church, “You have a name.” Watch here! This church kept His Name; this church kept His Name; this church kept His Name; and this church went through a Dark Age and there was nothing said about it; when they come out to the Life on this side, the first little escaped one, when Luther pulled them out, “You have a name that you are alive, but you are dead.” Now, what name did they use after they quit using Jesus’ Name? Father, Son, Holy Ghost. And there </a:t>
            </a:r>
            <a:r>
              <a:rPr lang="en-US" sz="5200" b="1" dirty="0" err="1"/>
              <a:t>ain’t</a:t>
            </a:r>
            <a:r>
              <a:rPr lang="en-US" sz="5200" b="1" dirty="0"/>
              <a:t> no such a thing. It’s a dead—it’s a dead theology.</a:t>
            </a:r>
          </a:p>
        </p:txBody>
      </p:sp>
    </p:spTree>
    <p:extLst>
      <p:ext uri="{BB962C8B-B14F-4D97-AF65-F5344CB8AC3E}">
        <p14:creationId xmlns:p14="http://schemas.microsoft.com/office/powerpoint/2010/main" val="216578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655CB5-AA8F-3CC0-99BB-5E8D39C4C089}"/>
              </a:ext>
            </a:extLst>
          </p:cNvPr>
          <p:cNvSpPr>
            <a:spLocks noGrp="1"/>
          </p:cNvSpPr>
          <p:nvPr>
            <p:ph idx="1"/>
          </p:nvPr>
        </p:nvSpPr>
        <p:spPr>
          <a:xfrm>
            <a:off x="162046" y="104172"/>
            <a:ext cx="11829326" cy="6574420"/>
          </a:xfrm>
        </p:spPr>
        <p:txBody>
          <a:bodyPr>
            <a:normAutofit fontScale="92500" lnSpcReduction="10000"/>
          </a:bodyPr>
          <a:lstStyle/>
          <a:p>
            <a:pPr marL="0" indent="0">
              <a:buNone/>
            </a:pPr>
            <a:r>
              <a:rPr lang="en-US" sz="3000" b="1" dirty="0">
                <a:solidFill>
                  <a:srgbClr val="FF0000"/>
                </a:solidFill>
              </a:rPr>
              <a:t>An Exposition Of The Seven Church Ages (7 - The </a:t>
            </a:r>
            <a:r>
              <a:rPr lang="en-US" sz="3000" b="1" dirty="0" err="1">
                <a:solidFill>
                  <a:srgbClr val="FF0000"/>
                </a:solidFill>
              </a:rPr>
              <a:t>Sardisean</a:t>
            </a:r>
            <a:r>
              <a:rPr lang="en-US" sz="3000" b="1" dirty="0">
                <a:solidFill>
                  <a:srgbClr val="FF0000"/>
                </a:solidFill>
              </a:rPr>
              <a:t> Church Age)</a:t>
            </a:r>
          </a:p>
          <a:p>
            <a:pPr marL="0" indent="0">
              <a:buNone/>
            </a:pPr>
            <a:r>
              <a:rPr lang="en-US" sz="3200" b="1" dirty="0"/>
              <a:t>Now I just said that this era gave tremendous growth to the denominational spirit.</a:t>
            </a:r>
            <a:r>
              <a:rPr lang="en-US" sz="3200" b="1" u="sng" dirty="0"/>
              <a:t> If the Corinthian attitude of “I am of Paul, I of Cephas” was ever exhibited, it was now. There were Lutherans, Hussites, Zwingli’s party, etcetera. Such fragmentation of the Body was deplorable</a:t>
            </a:r>
            <a:r>
              <a:rPr lang="en-US" sz="3200" b="1" dirty="0"/>
              <a:t>. </a:t>
            </a:r>
            <a:r>
              <a:rPr lang="en-US" sz="3200" b="1" dirty="0">
                <a:highlight>
                  <a:srgbClr val="00FF00"/>
                </a:highlight>
              </a:rPr>
              <a:t>They were living a name but were dead. Certainly they were dead. </a:t>
            </a:r>
            <a:r>
              <a:rPr lang="en-US" sz="3200" b="1" dirty="0"/>
              <a:t>They died the minute they organized. The great groups organized and tied themselves in matrimony to the state. That did it. They were finished. Here were those Lutherans who had </a:t>
            </a:r>
            <a:r>
              <a:rPr lang="en-US" sz="3200" b="1" dirty="0" err="1"/>
              <a:t>criticised</a:t>
            </a:r>
            <a:r>
              <a:rPr lang="en-US" sz="3200" b="1" dirty="0"/>
              <a:t> the Roman Church. They knew the unrighteousness of political and spiritual unions — yet Luther (as when Peter was overbalanced by the Judaizers) went right ahead and made the state instead of God, the defender of the faith. This is the first denomination of repute that came out of the harlot, but when Luther died it was not long until it had a hierarchy like the one it had fought. </a:t>
            </a:r>
          </a:p>
          <a:p>
            <a:pPr marL="0" indent="0">
              <a:buNone/>
            </a:pPr>
            <a:endParaRPr lang="en-US" sz="3200" b="1" dirty="0"/>
          </a:p>
        </p:txBody>
      </p:sp>
    </p:spTree>
    <p:extLst>
      <p:ext uri="{BB962C8B-B14F-4D97-AF65-F5344CB8AC3E}">
        <p14:creationId xmlns:p14="http://schemas.microsoft.com/office/powerpoint/2010/main" val="1144988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FB5D22-97C0-1096-89DD-C2C62BB0AAAB}"/>
              </a:ext>
            </a:extLst>
          </p:cNvPr>
          <p:cNvSpPr>
            <a:spLocks noGrp="1"/>
          </p:cNvSpPr>
          <p:nvPr>
            <p:ph idx="1"/>
          </p:nvPr>
        </p:nvSpPr>
        <p:spPr>
          <a:xfrm>
            <a:off x="150471" y="185195"/>
            <a:ext cx="11875625" cy="6562846"/>
          </a:xfrm>
        </p:spPr>
        <p:txBody>
          <a:bodyPr/>
          <a:lstStyle/>
          <a:p>
            <a:pPr marL="0" indent="0">
              <a:buNone/>
            </a:pPr>
            <a:r>
              <a:rPr lang="en-US" sz="4800" b="1" dirty="0">
                <a:solidFill>
                  <a:srgbClr val="FF0000"/>
                </a:solidFill>
              </a:rPr>
              <a:t>60-1209 - "The </a:t>
            </a:r>
            <a:r>
              <a:rPr lang="en-US" sz="4800" b="1" dirty="0" err="1">
                <a:solidFill>
                  <a:srgbClr val="FF0000"/>
                </a:solidFill>
              </a:rPr>
              <a:t>Sardisean</a:t>
            </a:r>
            <a:r>
              <a:rPr lang="en-US" sz="4800" b="1" dirty="0">
                <a:solidFill>
                  <a:srgbClr val="FF0000"/>
                </a:solidFill>
              </a:rPr>
              <a:t> Church Age"</a:t>
            </a:r>
          </a:p>
          <a:p>
            <a:pPr marL="0" indent="0">
              <a:buNone/>
            </a:pPr>
            <a:r>
              <a:rPr lang="en-US" sz="4800" b="1" dirty="0"/>
              <a:t>70 And so, Sardis, now we start out. The very word Sardis, the 1st verse. </a:t>
            </a:r>
            <a:r>
              <a:rPr lang="en-US" sz="4800" b="1" u="sng" dirty="0"/>
              <a:t>The word Sardis, in the English terms, means, if you want to look it up, means “the escaped one</a:t>
            </a:r>
            <a:r>
              <a:rPr lang="en-US" sz="4800" b="1" dirty="0"/>
              <a:t>.” The true Sardis was “the escaped one.” That’s what Sardis means, all right, “the escaped one.” Now, see, and “the escaped one.”</a:t>
            </a:r>
          </a:p>
          <a:p>
            <a:pPr marL="0" indent="0">
              <a:buNone/>
            </a:pPr>
            <a:endParaRPr lang="en-US" dirty="0"/>
          </a:p>
        </p:txBody>
      </p:sp>
    </p:spTree>
    <p:extLst>
      <p:ext uri="{BB962C8B-B14F-4D97-AF65-F5344CB8AC3E}">
        <p14:creationId xmlns:p14="http://schemas.microsoft.com/office/powerpoint/2010/main" val="1541580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FB486F-D393-2E1E-81FD-F40353824F9C}"/>
              </a:ext>
            </a:extLst>
          </p:cNvPr>
          <p:cNvSpPr>
            <a:spLocks noGrp="1"/>
          </p:cNvSpPr>
          <p:nvPr>
            <p:ph idx="1"/>
          </p:nvPr>
        </p:nvSpPr>
        <p:spPr>
          <a:xfrm>
            <a:off x="180474" y="168442"/>
            <a:ext cx="11802979" cy="6581274"/>
          </a:xfrm>
        </p:spPr>
        <p:txBody>
          <a:bodyPr>
            <a:normAutofit/>
          </a:bodyPr>
          <a:lstStyle/>
          <a:p>
            <a:pPr marL="0" indent="0">
              <a:buNone/>
            </a:pPr>
            <a:r>
              <a:rPr lang="en-US" sz="7200" b="1" dirty="0">
                <a:solidFill>
                  <a:srgbClr val="FF0000"/>
                </a:solidFill>
              </a:rPr>
              <a:t>1 Thessalonians 5:21-22 KJV</a:t>
            </a:r>
          </a:p>
          <a:p>
            <a:pPr marL="0" indent="0">
              <a:buNone/>
            </a:pPr>
            <a:r>
              <a:rPr lang="en-US" sz="8000" b="1" dirty="0"/>
              <a:t>Prove all things; hold fast that which is good. [22] </a:t>
            </a:r>
            <a:r>
              <a:rPr lang="en-US" sz="8000" b="1" u="sng" dirty="0"/>
              <a:t>Abstain from all appearance of evil</a:t>
            </a:r>
            <a:r>
              <a:rPr lang="en-US" sz="8000" b="1" dirty="0"/>
              <a:t>.</a:t>
            </a:r>
          </a:p>
        </p:txBody>
      </p:sp>
    </p:spTree>
    <p:extLst>
      <p:ext uri="{BB962C8B-B14F-4D97-AF65-F5344CB8AC3E}">
        <p14:creationId xmlns:p14="http://schemas.microsoft.com/office/powerpoint/2010/main" val="3707057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FF9F2A-108E-E06C-1C49-AB9FB2276934}"/>
              </a:ext>
            </a:extLst>
          </p:cNvPr>
          <p:cNvSpPr>
            <a:spLocks noGrp="1"/>
          </p:cNvSpPr>
          <p:nvPr>
            <p:ph idx="1"/>
          </p:nvPr>
        </p:nvSpPr>
        <p:spPr>
          <a:xfrm>
            <a:off x="203200" y="190500"/>
            <a:ext cx="11772900" cy="6489700"/>
          </a:xfrm>
        </p:spPr>
        <p:txBody>
          <a:bodyPr>
            <a:normAutofit lnSpcReduction="10000"/>
          </a:bodyPr>
          <a:lstStyle/>
          <a:p>
            <a:pPr marL="0" indent="0">
              <a:buNone/>
            </a:pPr>
            <a:r>
              <a:rPr lang="en-US" sz="5400" b="1" dirty="0">
                <a:solidFill>
                  <a:srgbClr val="FF0000"/>
                </a:solidFill>
              </a:rPr>
              <a:t>62-0408 - "Presuming"</a:t>
            </a:r>
          </a:p>
          <a:p>
            <a:pPr marL="0" indent="0">
              <a:buNone/>
            </a:pPr>
            <a:r>
              <a:rPr lang="en-US" sz="5400" b="1" dirty="0"/>
              <a:t>O God, be merciful. I pray that every one, put their hand up will never meet the Judgment, out yonder, of God. May they escape the Judgment, and go in the Rapture, like Noah rode over the Judgment, grant it, Lord, like Abraham, be out of the Judgment. Have mercy, I pray.</a:t>
            </a:r>
          </a:p>
          <a:p>
            <a:pPr marL="0" indent="0">
              <a:buNone/>
            </a:pPr>
            <a:endParaRPr lang="en-US" dirty="0"/>
          </a:p>
        </p:txBody>
      </p:sp>
    </p:spTree>
    <p:extLst>
      <p:ext uri="{BB962C8B-B14F-4D97-AF65-F5344CB8AC3E}">
        <p14:creationId xmlns:p14="http://schemas.microsoft.com/office/powerpoint/2010/main" val="285978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318792-3173-51DF-8304-E8AD815D878E}"/>
              </a:ext>
            </a:extLst>
          </p:cNvPr>
          <p:cNvSpPr>
            <a:spLocks noGrp="1"/>
          </p:cNvSpPr>
          <p:nvPr>
            <p:ph idx="1"/>
          </p:nvPr>
        </p:nvSpPr>
        <p:spPr>
          <a:xfrm>
            <a:off x="138895" y="150471"/>
            <a:ext cx="11898775" cy="6597570"/>
          </a:xfrm>
        </p:spPr>
        <p:txBody>
          <a:bodyPr>
            <a:normAutofit fontScale="92500"/>
          </a:bodyPr>
          <a:lstStyle/>
          <a:p>
            <a:pPr marL="0" indent="0">
              <a:buNone/>
            </a:pPr>
            <a:r>
              <a:rPr lang="en-US" sz="6000" b="1" dirty="0">
                <a:solidFill>
                  <a:srgbClr val="FF0000"/>
                </a:solidFill>
              </a:rPr>
              <a:t>1 Corinthians 10:13 KJV</a:t>
            </a:r>
          </a:p>
          <a:p>
            <a:pPr marL="0" indent="0">
              <a:buNone/>
            </a:pPr>
            <a:r>
              <a:rPr lang="en-US" sz="6000" b="1" dirty="0"/>
              <a:t>There hath no temptation taken you but such as is common to man: but God is faithful, who will not suffer you to be tempted above that ye are able; </a:t>
            </a:r>
            <a:r>
              <a:rPr lang="en-US" sz="6000" b="1" u="sng" dirty="0"/>
              <a:t>but will with the temptation also make a way to escape</a:t>
            </a:r>
            <a:r>
              <a:rPr lang="en-US" sz="6000" b="1" dirty="0"/>
              <a:t>, that ye may be able to bear it.</a:t>
            </a:r>
          </a:p>
        </p:txBody>
      </p:sp>
    </p:spTree>
    <p:extLst>
      <p:ext uri="{BB962C8B-B14F-4D97-AF65-F5344CB8AC3E}">
        <p14:creationId xmlns:p14="http://schemas.microsoft.com/office/powerpoint/2010/main" val="2888810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AD5FF-E9C2-395C-2264-0A1B25FBC7C0}"/>
              </a:ext>
            </a:extLst>
          </p:cNvPr>
          <p:cNvSpPr>
            <a:spLocks noGrp="1"/>
          </p:cNvSpPr>
          <p:nvPr>
            <p:ph idx="1"/>
          </p:nvPr>
        </p:nvSpPr>
        <p:spPr>
          <a:xfrm>
            <a:off x="120317" y="156410"/>
            <a:ext cx="11935326" cy="6521115"/>
          </a:xfrm>
        </p:spPr>
        <p:txBody>
          <a:bodyPr>
            <a:normAutofit/>
          </a:bodyPr>
          <a:lstStyle/>
          <a:p>
            <a:pPr marL="0" indent="0">
              <a:buNone/>
            </a:pPr>
            <a:r>
              <a:rPr lang="en-US" sz="7200" b="1" dirty="0">
                <a:solidFill>
                  <a:srgbClr val="FF0000"/>
                </a:solidFill>
              </a:rPr>
              <a:t>Proverbs 8:13 KJV</a:t>
            </a:r>
          </a:p>
          <a:p>
            <a:pPr marL="0" indent="0">
              <a:buNone/>
            </a:pPr>
            <a:r>
              <a:rPr lang="en-US" sz="7200" b="1" dirty="0"/>
              <a:t>The fear of the LORD is to hate evil: pride, and arrogancy, and the evil way, and the </a:t>
            </a:r>
            <a:r>
              <a:rPr lang="en-US" sz="7200" b="1" dirty="0" err="1"/>
              <a:t>froward</a:t>
            </a:r>
            <a:r>
              <a:rPr lang="en-US" sz="7200" b="1" dirty="0"/>
              <a:t> mouth, do I hate.</a:t>
            </a:r>
          </a:p>
        </p:txBody>
      </p:sp>
    </p:spTree>
    <p:extLst>
      <p:ext uri="{BB962C8B-B14F-4D97-AF65-F5344CB8AC3E}">
        <p14:creationId xmlns:p14="http://schemas.microsoft.com/office/powerpoint/2010/main" val="357112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0B777-35F3-953B-3A0A-63A809AD76C5}"/>
              </a:ext>
            </a:extLst>
          </p:cNvPr>
          <p:cNvSpPr>
            <a:spLocks noGrp="1"/>
          </p:cNvSpPr>
          <p:nvPr>
            <p:ph idx="1"/>
          </p:nvPr>
        </p:nvSpPr>
        <p:spPr>
          <a:xfrm>
            <a:off x="156411" y="180474"/>
            <a:ext cx="11935326" cy="6533147"/>
          </a:xfrm>
        </p:spPr>
        <p:txBody>
          <a:bodyPr>
            <a:normAutofit/>
          </a:bodyPr>
          <a:lstStyle/>
          <a:p>
            <a:pPr marL="0" indent="0">
              <a:buNone/>
            </a:pPr>
            <a:r>
              <a:rPr lang="en-US" sz="5400" b="1" dirty="0">
                <a:solidFill>
                  <a:srgbClr val="FF0000"/>
                </a:solidFill>
              </a:rPr>
              <a:t>Hebrews 11:7 KJV</a:t>
            </a:r>
          </a:p>
          <a:p>
            <a:pPr marL="0" indent="0">
              <a:buNone/>
            </a:pPr>
            <a:r>
              <a:rPr lang="en-US" sz="5400" b="1" dirty="0"/>
              <a:t>By faith Noah, being warned of God of things not seen as yet, </a:t>
            </a:r>
            <a:r>
              <a:rPr lang="en-US" sz="5400" b="1" u="sng" dirty="0"/>
              <a:t>moved with fear</a:t>
            </a:r>
            <a:r>
              <a:rPr lang="en-US" sz="5400" b="1" dirty="0"/>
              <a:t>, prepared an ark to the saving of his house; by the which he condemned the world, and became heir of the righteousness which is by faith.</a:t>
            </a:r>
          </a:p>
        </p:txBody>
      </p:sp>
    </p:spTree>
    <p:extLst>
      <p:ext uri="{BB962C8B-B14F-4D97-AF65-F5344CB8AC3E}">
        <p14:creationId xmlns:p14="http://schemas.microsoft.com/office/powerpoint/2010/main" val="655273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441E0-B89D-B44A-3470-CC33E02AEC97}"/>
              </a:ext>
            </a:extLst>
          </p:cNvPr>
          <p:cNvSpPr>
            <a:spLocks noGrp="1"/>
          </p:cNvSpPr>
          <p:nvPr>
            <p:ph idx="1"/>
          </p:nvPr>
        </p:nvSpPr>
        <p:spPr>
          <a:xfrm>
            <a:off x="168441" y="120316"/>
            <a:ext cx="11875169" cy="6569242"/>
          </a:xfrm>
        </p:spPr>
        <p:txBody>
          <a:bodyPr>
            <a:normAutofit/>
          </a:bodyPr>
          <a:lstStyle/>
          <a:p>
            <a:pPr marL="0" indent="0">
              <a:buNone/>
            </a:pPr>
            <a:r>
              <a:rPr lang="en-US" sz="8000" b="1" dirty="0">
                <a:solidFill>
                  <a:srgbClr val="FF0000"/>
                </a:solidFill>
              </a:rPr>
              <a:t>Psalm 25:14 KJV</a:t>
            </a:r>
          </a:p>
          <a:p>
            <a:pPr marL="0" indent="0">
              <a:buNone/>
            </a:pPr>
            <a:r>
              <a:rPr lang="en-US" sz="8000" b="1" dirty="0"/>
              <a:t>The secret of the LORD (friendship) is with them that fear him; and he will shew them his covenant.</a:t>
            </a:r>
          </a:p>
        </p:txBody>
      </p:sp>
    </p:spTree>
    <p:extLst>
      <p:ext uri="{BB962C8B-B14F-4D97-AF65-F5344CB8AC3E}">
        <p14:creationId xmlns:p14="http://schemas.microsoft.com/office/powerpoint/2010/main" val="189447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EDE92B-7B6D-355F-A4E5-2326B2D1D63A}"/>
              </a:ext>
            </a:extLst>
          </p:cNvPr>
          <p:cNvSpPr>
            <a:spLocks noGrp="1"/>
          </p:cNvSpPr>
          <p:nvPr>
            <p:ph idx="1"/>
          </p:nvPr>
        </p:nvSpPr>
        <p:spPr>
          <a:xfrm>
            <a:off x="208344" y="185194"/>
            <a:ext cx="11806178" cy="6516547"/>
          </a:xfrm>
        </p:spPr>
        <p:txBody>
          <a:bodyPr>
            <a:normAutofit fontScale="92500" lnSpcReduction="10000"/>
          </a:bodyPr>
          <a:lstStyle/>
          <a:p>
            <a:pPr marL="0" indent="0">
              <a:buNone/>
            </a:pPr>
            <a:r>
              <a:rPr lang="en-US" sz="3600" b="1" dirty="0">
                <a:solidFill>
                  <a:srgbClr val="FF0000"/>
                </a:solidFill>
              </a:rPr>
              <a:t>Matthew 24:14-21 KJV</a:t>
            </a:r>
          </a:p>
          <a:p>
            <a:pPr marL="0" indent="0">
              <a:buNone/>
            </a:pPr>
            <a:r>
              <a:rPr lang="en-US" sz="3600" b="1" dirty="0"/>
              <a:t>And this gospel of the kingdom shall be preached in all the world for a witness unto all nations; and then shall the end come. [15] When ye therefore shall see the abomination of desolation, spoken of by Daniel the prophet, stand in the holy place, (whoso </a:t>
            </a:r>
            <a:r>
              <a:rPr lang="en-US" sz="3600" b="1" dirty="0" err="1"/>
              <a:t>readeth</a:t>
            </a:r>
            <a:r>
              <a:rPr lang="en-US" sz="3600" b="1" dirty="0"/>
              <a:t>, let him understand): [16] Then let them which be in Judaea flee into the mountains: [17] Let him which is on the housetop not come down to take any thing out of his house: [18] Neither let him which is in the field return back to take his clothes. [19] And woe unto them that are with child, and to them that give suck in those days! [20] But pray ye that your flight be not in the winter, neither on the sabbath day: [21] For then shall be great tribulation, such as was not since the beginning of the world to this time, no, nor ever shall be.</a:t>
            </a:r>
          </a:p>
        </p:txBody>
      </p:sp>
    </p:spTree>
    <p:extLst>
      <p:ext uri="{BB962C8B-B14F-4D97-AF65-F5344CB8AC3E}">
        <p14:creationId xmlns:p14="http://schemas.microsoft.com/office/powerpoint/2010/main" val="1308183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60D741-F92C-0EBA-934A-BA9F3B2EC2FE}"/>
              </a:ext>
            </a:extLst>
          </p:cNvPr>
          <p:cNvSpPr>
            <a:spLocks noGrp="1"/>
          </p:cNvSpPr>
          <p:nvPr>
            <p:ph idx="1"/>
          </p:nvPr>
        </p:nvSpPr>
        <p:spPr>
          <a:xfrm>
            <a:off x="231493" y="173620"/>
            <a:ext cx="11713579" cy="6528122"/>
          </a:xfrm>
        </p:spPr>
        <p:txBody>
          <a:bodyPr/>
          <a:lstStyle/>
          <a:p>
            <a:pPr marL="0" indent="0">
              <a:buNone/>
            </a:pPr>
            <a:r>
              <a:rPr lang="en-US" sz="4800" b="1" dirty="0">
                <a:solidFill>
                  <a:srgbClr val="FF0000"/>
                </a:solidFill>
              </a:rPr>
              <a:t>57-0602 - "Life"</a:t>
            </a:r>
          </a:p>
          <a:p>
            <a:pPr marL="0" indent="0">
              <a:buNone/>
            </a:pPr>
            <a:r>
              <a:rPr lang="en-US" sz="4800" b="1" dirty="0"/>
              <a:t>And life, the word life, has had a perverted aspect to it, because that even life itself has a perverted aspect. And many times, people want to refer to life as having a big time, drinking, riling, and going out. They say, “This is life.” How mistaken they are. That’s death. See? It’s not life. It’s death.</a:t>
            </a:r>
          </a:p>
          <a:p>
            <a:pPr marL="0" indent="0">
              <a:buNone/>
            </a:pPr>
            <a:endParaRPr lang="en-US" dirty="0"/>
          </a:p>
        </p:txBody>
      </p:sp>
    </p:spTree>
    <p:extLst>
      <p:ext uri="{BB962C8B-B14F-4D97-AF65-F5344CB8AC3E}">
        <p14:creationId xmlns:p14="http://schemas.microsoft.com/office/powerpoint/2010/main" val="2520950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8A38B-8AB6-D808-CCA3-525390990CF2}"/>
              </a:ext>
            </a:extLst>
          </p:cNvPr>
          <p:cNvSpPr>
            <a:spLocks noGrp="1"/>
          </p:cNvSpPr>
          <p:nvPr>
            <p:ph idx="1"/>
          </p:nvPr>
        </p:nvSpPr>
        <p:spPr>
          <a:xfrm>
            <a:off x="150471" y="277792"/>
            <a:ext cx="11864051" cy="6447099"/>
          </a:xfrm>
        </p:spPr>
        <p:txBody>
          <a:bodyPr>
            <a:normAutofit fontScale="92500"/>
          </a:bodyPr>
          <a:lstStyle/>
          <a:p>
            <a:pPr marL="0" indent="0">
              <a:buNone/>
            </a:pPr>
            <a:r>
              <a:rPr lang="en-US" sz="6600" b="1" dirty="0">
                <a:solidFill>
                  <a:srgbClr val="FF0000"/>
                </a:solidFill>
              </a:rPr>
              <a:t>2 Peter 1:4 KJV</a:t>
            </a:r>
          </a:p>
          <a:p>
            <a:pPr marL="0" indent="0">
              <a:buNone/>
            </a:pPr>
            <a:r>
              <a:rPr lang="en-US" sz="6600" b="1" dirty="0"/>
              <a:t>Whereby are given unto us exceeding great and precious promises: that by these ye might be partakers of the divine nature, having escaped the corruption that is in the world through lust.</a:t>
            </a:r>
          </a:p>
        </p:txBody>
      </p:sp>
    </p:spTree>
    <p:extLst>
      <p:ext uri="{BB962C8B-B14F-4D97-AF65-F5344CB8AC3E}">
        <p14:creationId xmlns:p14="http://schemas.microsoft.com/office/powerpoint/2010/main" val="825322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Where are men like Joseph who flee from evil?">
            <a:extLst>
              <a:ext uri="{FF2B5EF4-FFF2-40B4-BE49-F238E27FC236}">
                <a16:creationId xmlns:a16="http://schemas.microsoft.com/office/drawing/2014/main" id="{AD4256F3-BEDF-4760-8D99-7888674DC0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5746"/>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844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0364AD-C074-F827-5228-8887D052FEBC}"/>
              </a:ext>
            </a:extLst>
          </p:cNvPr>
          <p:cNvSpPr>
            <a:spLocks noGrp="1"/>
          </p:cNvSpPr>
          <p:nvPr>
            <p:ph idx="1"/>
          </p:nvPr>
        </p:nvSpPr>
        <p:spPr>
          <a:xfrm>
            <a:off x="219919" y="162046"/>
            <a:ext cx="11748304" cy="6481822"/>
          </a:xfrm>
        </p:spPr>
        <p:txBody>
          <a:bodyPr>
            <a:normAutofit/>
          </a:bodyPr>
          <a:lstStyle/>
          <a:p>
            <a:pPr marL="0" indent="0">
              <a:buNone/>
            </a:pPr>
            <a:r>
              <a:rPr lang="en-US" sz="4000" b="1" dirty="0">
                <a:solidFill>
                  <a:srgbClr val="FF0000"/>
                </a:solidFill>
              </a:rPr>
              <a:t>58-0209A - "Hear Ye Him"</a:t>
            </a:r>
          </a:p>
          <a:p>
            <a:pPr marL="0" indent="0">
              <a:buNone/>
            </a:pPr>
            <a:r>
              <a:rPr lang="en-US" sz="4000" b="1" dirty="0"/>
              <a:t>128 Here some time ago when I went to India, just as soon as I got into India, I picked up a paper. Three days before that they had an earthquake, but way before the earthquake ever come, all the little birds flew out of their nests and went out in the fields in the trees, all the cattle that stood around the big stone walls, went out and stood in the fields away from the walls. When the earthquake come, it shook the walls down; God was preparing, preserving the animal life.</a:t>
            </a:r>
          </a:p>
          <a:p>
            <a:pPr marL="0" indent="0">
              <a:buNone/>
            </a:pPr>
            <a:endParaRPr lang="en-US" dirty="0"/>
          </a:p>
        </p:txBody>
      </p:sp>
    </p:spTree>
    <p:extLst>
      <p:ext uri="{BB962C8B-B14F-4D97-AF65-F5344CB8AC3E}">
        <p14:creationId xmlns:p14="http://schemas.microsoft.com/office/powerpoint/2010/main" val="3516894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9" name="Rectangle 205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4" name="Picture 6" descr="Lamb Walking Away Shaking Head Sardinia Stock Footage Video (100%  Royalty-free) 1069126408 | Shutterstock">
            <a:extLst>
              <a:ext uri="{FF2B5EF4-FFF2-40B4-BE49-F238E27FC236}">
                <a16:creationId xmlns:a16="http://schemas.microsoft.com/office/drawing/2014/main" id="{1FDD2E26-8857-A75A-8590-5014561B75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572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9AF71-FA54-747A-79A9-8BFB399E7061}"/>
              </a:ext>
            </a:extLst>
          </p:cNvPr>
          <p:cNvSpPr>
            <a:spLocks noGrp="1"/>
          </p:cNvSpPr>
          <p:nvPr>
            <p:ph idx="1"/>
          </p:nvPr>
        </p:nvSpPr>
        <p:spPr>
          <a:xfrm>
            <a:off x="156411" y="144378"/>
            <a:ext cx="11815010" cy="6497053"/>
          </a:xfrm>
        </p:spPr>
        <p:txBody>
          <a:bodyPr>
            <a:normAutofit lnSpcReduction="10000"/>
          </a:bodyPr>
          <a:lstStyle/>
          <a:p>
            <a:pPr marL="0" indent="0">
              <a:buNone/>
            </a:pPr>
            <a:r>
              <a:rPr lang="en-US" sz="4800" b="1">
                <a:solidFill>
                  <a:srgbClr val="FF0000"/>
                </a:solidFill>
              </a:rPr>
              <a:t>61-0218 - "Balm In Gilead"</a:t>
            </a:r>
          </a:p>
          <a:p>
            <a:pPr marL="0" indent="0">
              <a:buNone/>
            </a:pPr>
            <a:r>
              <a:rPr lang="en-US" sz="7200" b="1"/>
              <a:t>89 Don’t see how close you can get to sin without sinning, see how far you can stay away from it, that’s the way it is. Keep off the territory altogether. </a:t>
            </a:r>
          </a:p>
        </p:txBody>
      </p:sp>
    </p:spTree>
    <p:extLst>
      <p:ext uri="{BB962C8B-B14F-4D97-AF65-F5344CB8AC3E}">
        <p14:creationId xmlns:p14="http://schemas.microsoft.com/office/powerpoint/2010/main" val="4122493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90FC8AA-79D5-F05E-B3F8-D9611CDFD40F}"/>
              </a:ext>
            </a:extLst>
          </p:cNvPr>
          <p:cNvPicPr>
            <a:picLocks noGrp="1" noChangeAspect="1"/>
          </p:cNvPicPr>
          <p:nvPr>
            <p:ph idx="1"/>
          </p:nvPr>
        </p:nvPicPr>
        <p:blipFill>
          <a:blip r:embed="rId2"/>
          <a:srcRect l="9822" r="1" b="1"/>
          <a:stretch>
            <a:fillRect/>
          </a:stretch>
        </p:blipFill>
        <p:spPr>
          <a:xfrm>
            <a:off x="-6588" y="10"/>
            <a:ext cx="12198588" cy="6857990"/>
          </a:xfrm>
          <a:prstGeom prst="rect">
            <a:avLst/>
          </a:prstGeom>
        </p:spPr>
      </p:pic>
    </p:spTree>
    <p:extLst>
      <p:ext uri="{BB962C8B-B14F-4D97-AF65-F5344CB8AC3E}">
        <p14:creationId xmlns:p14="http://schemas.microsoft.com/office/powerpoint/2010/main" val="2287208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1C88E0A-D1B0-9A69-00C1-D16536FB1E92}"/>
              </a:ext>
            </a:extLst>
          </p:cNvPr>
          <p:cNvPicPr>
            <a:picLocks noGrp="1" noChangeAspect="1"/>
          </p:cNvPicPr>
          <p:nvPr>
            <p:ph idx="1"/>
          </p:nvPr>
        </p:nvPicPr>
        <p:blipFill>
          <a:blip r:embed="rId2"/>
          <a:stretch>
            <a:fillRect/>
          </a:stretch>
        </p:blipFill>
        <p:spPr>
          <a:xfrm>
            <a:off x="4250584" y="643466"/>
            <a:ext cx="3690831" cy="5571067"/>
          </a:xfrm>
          <a:prstGeom prst="rect">
            <a:avLst/>
          </a:prstGeom>
        </p:spPr>
      </p:pic>
    </p:spTree>
    <p:extLst>
      <p:ext uri="{BB962C8B-B14F-4D97-AF65-F5344CB8AC3E}">
        <p14:creationId xmlns:p14="http://schemas.microsoft.com/office/powerpoint/2010/main" val="249908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B0DCB6-8747-9F9A-AFB0-6028FC35E2CA}"/>
              </a:ext>
            </a:extLst>
          </p:cNvPr>
          <p:cNvSpPr>
            <a:spLocks noGrp="1"/>
          </p:cNvSpPr>
          <p:nvPr>
            <p:ph idx="1"/>
          </p:nvPr>
        </p:nvSpPr>
        <p:spPr>
          <a:xfrm>
            <a:off x="190500" y="292100"/>
            <a:ext cx="11671300" cy="6299200"/>
          </a:xfrm>
        </p:spPr>
        <p:txBody>
          <a:bodyPr>
            <a:normAutofit/>
          </a:bodyPr>
          <a:lstStyle/>
          <a:p>
            <a:pPr marL="0" indent="0">
              <a:buNone/>
            </a:pPr>
            <a:r>
              <a:rPr lang="en-US" sz="8000" b="1" dirty="0"/>
              <a:t>Zebra/herd animals:</a:t>
            </a:r>
            <a:r>
              <a:rPr lang="en-US" sz="8000" dirty="0"/>
              <a:t> There’s protection in having many eyes and ears watching for predators. </a:t>
            </a:r>
          </a:p>
        </p:txBody>
      </p:sp>
    </p:spTree>
    <p:extLst>
      <p:ext uri="{BB962C8B-B14F-4D97-AF65-F5344CB8AC3E}">
        <p14:creationId xmlns:p14="http://schemas.microsoft.com/office/powerpoint/2010/main" val="3200259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8D68C-4FA7-710D-49B4-DC0FE9FC850C}"/>
              </a:ext>
            </a:extLst>
          </p:cNvPr>
          <p:cNvSpPr>
            <a:spLocks noGrp="1"/>
          </p:cNvSpPr>
          <p:nvPr>
            <p:ph idx="1"/>
          </p:nvPr>
        </p:nvSpPr>
        <p:spPr>
          <a:xfrm>
            <a:off x="152400" y="139700"/>
            <a:ext cx="11785600" cy="6502400"/>
          </a:xfrm>
        </p:spPr>
        <p:txBody>
          <a:bodyPr>
            <a:normAutofit/>
          </a:bodyPr>
          <a:lstStyle/>
          <a:p>
            <a:pPr marL="0" indent="0">
              <a:buNone/>
            </a:pPr>
            <a:r>
              <a:rPr lang="en-US" sz="4000" b="1" dirty="0">
                <a:solidFill>
                  <a:srgbClr val="FF0000"/>
                </a:solidFill>
              </a:rPr>
              <a:t>64-0618 - "The Presence Of God Unrecognized"</a:t>
            </a:r>
          </a:p>
          <a:p>
            <a:pPr marL="0" indent="0">
              <a:buNone/>
            </a:pPr>
            <a:r>
              <a:rPr lang="en-US" sz="4400" b="1" dirty="0"/>
              <a:t>53 </a:t>
            </a:r>
            <a:r>
              <a:rPr lang="en-US" sz="4400" b="1" u="sng" dirty="0"/>
              <a:t>And today we’re getting so slothful, the church is getting so worldly and so indifferent</a:t>
            </a:r>
            <a:r>
              <a:rPr lang="en-US" sz="4400" b="1" dirty="0"/>
              <a:t>, and so their minds so muddled up with television, and We Love Susie and some of these old things, and staying home. That shows where the people’s hearts are. And you can tell them these things are wrong, and they think you’re crazy. What is it? “Lovers of pleasure more than lovers of God.” See?</a:t>
            </a:r>
          </a:p>
          <a:p>
            <a:pPr marL="0" indent="0">
              <a:buNone/>
            </a:pPr>
            <a:endParaRPr lang="en-US" dirty="0"/>
          </a:p>
        </p:txBody>
      </p:sp>
    </p:spTree>
    <p:extLst>
      <p:ext uri="{BB962C8B-B14F-4D97-AF65-F5344CB8AC3E}">
        <p14:creationId xmlns:p14="http://schemas.microsoft.com/office/powerpoint/2010/main" val="1197311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50FC2D-8924-FD1B-4E51-C45CDC333B02}"/>
              </a:ext>
            </a:extLst>
          </p:cNvPr>
          <p:cNvSpPr>
            <a:spLocks noGrp="1"/>
          </p:cNvSpPr>
          <p:nvPr>
            <p:ph idx="1"/>
          </p:nvPr>
        </p:nvSpPr>
        <p:spPr>
          <a:xfrm>
            <a:off x="177800" y="139700"/>
            <a:ext cx="11823700" cy="6527800"/>
          </a:xfrm>
        </p:spPr>
        <p:txBody>
          <a:bodyPr/>
          <a:lstStyle/>
          <a:p>
            <a:pPr marL="457200" lvl="1" indent="0">
              <a:buNone/>
            </a:pPr>
            <a:r>
              <a:rPr lang="en-US" sz="4400" b="1" dirty="0">
                <a:solidFill>
                  <a:srgbClr val="FF0000"/>
                </a:solidFill>
              </a:rPr>
              <a:t>64-0823E - "Questions And Answers #2"</a:t>
            </a:r>
          </a:p>
          <a:p>
            <a:pPr marL="457200" lvl="1" indent="0">
              <a:buNone/>
            </a:pPr>
            <a:r>
              <a:rPr lang="en-US" sz="4400" b="1" dirty="0"/>
              <a:t>The five’s wise, when they—the cry come, “Behold the Bridegroom…” they all trimmed, or, woke and trimmed their lamps to go into the wedding supper. </a:t>
            </a:r>
            <a:r>
              <a:rPr lang="en-US" sz="4400" b="1" u="sng" dirty="0"/>
              <a:t>But when the foolish virgin said, “Give us some of your oil, our lamps is gone out. (See?) Give us of your oil.” They said, “Not so, we just got enough for ourself. Go buy it.</a:t>
            </a:r>
            <a:r>
              <a:rPr lang="en-US" sz="4400" b="1" dirty="0"/>
              <a:t>” And while they went to buy it, the Bridegroom came.</a:t>
            </a:r>
          </a:p>
          <a:p>
            <a:pPr marL="0" indent="0">
              <a:buNone/>
            </a:pPr>
            <a:endParaRPr lang="en-US" dirty="0"/>
          </a:p>
        </p:txBody>
      </p:sp>
    </p:spTree>
    <p:extLst>
      <p:ext uri="{BB962C8B-B14F-4D97-AF65-F5344CB8AC3E}">
        <p14:creationId xmlns:p14="http://schemas.microsoft.com/office/powerpoint/2010/main" val="465485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24695A-9341-7E99-7703-C3721B4FAD09}"/>
              </a:ext>
            </a:extLst>
          </p:cNvPr>
          <p:cNvSpPr>
            <a:spLocks noGrp="1"/>
          </p:cNvSpPr>
          <p:nvPr>
            <p:ph idx="1"/>
          </p:nvPr>
        </p:nvSpPr>
        <p:spPr>
          <a:xfrm>
            <a:off x="216568" y="180474"/>
            <a:ext cx="11790948" cy="6557210"/>
          </a:xfrm>
        </p:spPr>
        <p:txBody>
          <a:bodyPr>
            <a:normAutofit fontScale="92500" lnSpcReduction="10000"/>
          </a:bodyPr>
          <a:lstStyle/>
          <a:p>
            <a:pPr marL="0" indent="0">
              <a:buNone/>
            </a:pPr>
            <a:r>
              <a:rPr lang="en-US" sz="6000" b="1" dirty="0"/>
              <a:t>Isaiah 37:31-32 KJV </a:t>
            </a:r>
          </a:p>
          <a:p>
            <a:pPr marL="0" indent="0">
              <a:buNone/>
            </a:pPr>
            <a:r>
              <a:rPr lang="en-US" sz="6000" b="1" dirty="0"/>
              <a:t>And the remnant that is escaped of the house of Judah shall again take root downward, and bear fruit upward: [32] For out of Jerusalem shall go forth a remnant, and they that escape out of mount Zion: the zeal of the LORD of hosts shall do this.</a:t>
            </a:r>
          </a:p>
        </p:txBody>
      </p:sp>
    </p:spTree>
    <p:extLst>
      <p:ext uri="{BB962C8B-B14F-4D97-AF65-F5344CB8AC3E}">
        <p14:creationId xmlns:p14="http://schemas.microsoft.com/office/powerpoint/2010/main" val="2766139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94FCB6-BCBF-3D96-7C9F-C173B57FF460}"/>
              </a:ext>
            </a:extLst>
          </p:cNvPr>
          <p:cNvSpPr>
            <a:spLocks noGrp="1"/>
          </p:cNvSpPr>
          <p:nvPr>
            <p:ph idx="1"/>
          </p:nvPr>
        </p:nvSpPr>
        <p:spPr>
          <a:xfrm>
            <a:off x="228600" y="228600"/>
            <a:ext cx="11718758" cy="6460958"/>
          </a:xfrm>
        </p:spPr>
        <p:txBody>
          <a:bodyPr>
            <a:normAutofit fontScale="92500"/>
          </a:bodyPr>
          <a:lstStyle/>
          <a:p>
            <a:pPr marL="0" indent="0">
              <a:buNone/>
            </a:pPr>
            <a:r>
              <a:rPr lang="en-US" sz="6000" b="1" dirty="0">
                <a:solidFill>
                  <a:srgbClr val="FF0000"/>
                </a:solidFill>
              </a:rPr>
              <a:t>63-0118 - "Spirit Of Truth"</a:t>
            </a:r>
          </a:p>
          <a:p>
            <a:pPr marL="0" indent="0">
              <a:buNone/>
            </a:pPr>
            <a:r>
              <a:rPr lang="en-US" sz="6000" b="1" dirty="0"/>
              <a:t>337 With your hands laid on one another, I trust that you’ll put your heart in God’s care right now, “Lord, search me. </a:t>
            </a:r>
            <a:r>
              <a:rPr lang="en-US" sz="6000" b="1" u="sng" dirty="0"/>
              <a:t>Have I become so numb by the things of the world, that I’m failing to see this great hour that’s passing by</a:t>
            </a:r>
            <a:r>
              <a:rPr lang="en-US" sz="6000" b="1" dirty="0"/>
              <a:t>?”</a:t>
            </a:r>
          </a:p>
          <a:p>
            <a:endParaRPr lang="en-US" dirty="0"/>
          </a:p>
        </p:txBody>
      </p:sp>
    </p:spTree>
    <p:extLst>
      <p:ext uri="{BB962C8B-B14F-4D97-AF65-F5344CB8AC3E}">
        <p14:creationId xmlns:p14="http://schemas.microsoft.com/office/powerpoint/2010/main" val="1191009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1826</Words>
  <Application>Microsoft Macintosh PowerPoint</Application>
  <PresentationFormat>Widescreen</PresentationFormat>
  <Paragraphs>46</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Aptos Display</vt:lpstr>
      <vt:lpstr>Arial</vt:lpstr>
      <vt:lpstr>Office Theme</vt:lpstr>
      <vt:lpstr>The True Sardis and the Walking Dead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True Sardis </dc:title>
  <dc:creator>Aaron Nengomazha</dc:creator>
  <cp:lastModifiedBy>Aaron Nengomazha</cp:lastModifiedBy>
  <cp:revision>2</cp:revision>
  <dcterms:created xsi:type="dcterms:W3CDTF">2026-09-20T01:58:42Z</dcterms:created>
  <dcterms:modified xsi:type="dcterms:W3CDTF">2026-09-30T23:21:55Z</dcterms:modified>
</cp:coreProperties>
</file>