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74"/>
  </p:notesMasterIdLst>
  <p:sldIdLst>
    <p:sldId id="256" r:id="rId2"/>
    <p:sldId id="458" r:id="rId3"/>
    <p:sldId id="437" r:id="rId4"/>
    <p:sldId id="454" r:id="rId5"/>
    <p:sldId id="257" r:id="rId6"/>
    <p:sldId id="259" r:id="rId7"/>
    <p:sldId id="270" r:id="rId8"/>
    <p:sldId id="260" r:id="rId9"/>
    <p:sldId id="258" r:id="rId10"/>
    <p:sldId id="261" r:id="rId11"/>
    <p:sldId id="269" r:id="rId12"/>
    <p:sldId id="267" r:id="rId13"/>
    <p:sldId id="278" r:id="rId14"/>
    <p:sldId id="279" r:id="rId15"/>
    <p:sldId id="271" r:id="rId16"/>
    <p:sldId id="272" r:id="rId17"/>
    <p:sldId id="262" r:id="rId18"/>
    <p:sldId id="274" r:id="rId19"/>
    <p:sldId id="453" r:id="rId20"/>
    <p:sldId id="438" r:id="rId21"/>
    <p:sldId id="439" r:id="rId22"/>
    <p:sldId id="358" r:id="rId23"/>
    <p:sldId id="418" r:id="rId24"/>
    <p:sldId id="425" r:id="rId25"/>
    <p:sldId id="424" r:id="rId26"/>
    <p:sldId id="415" r:id="rId27"/>
    <p:sldId id="423" r:id="rId28"/>
    <p:sldId id="419" r:id="rId29"/>
    <p:sldId id="413" r:id="rId30"/>
    <p:sldId id="364" r:id="rId31"/>
    <p:sldId id="440" r:id="rId32"/>
    <p:sldId id="449" r:id="rId33"/>
    <p:sldId id="450" r:id="rId34"/>
    <p:sldId id="451" r:id="rId35"/>
    <p:sldId id="435" r:id="rId36"/>
    <p:sldId id="432" r:id="rId37"/>
    <p:sldId id="433" r:id="rId38"/>
    <p:sldId id="434" r:id="rId39"/>
    <p:sldId id="436" r:id="rId40"/>
    <p:sldId id="441" r:id="rId41"/>
    <p:sldId id="442" r:id="rId42"/>
    <p:sldId id="444" r:id="rId43"/>
    <p:sldId id="445" r:id="rId44"/>
    <p:sldId id="452" r:id="rId45"/>
    <p:sldId id="443" r:id="rId46"/>
    <p:sldId id="455" r:id="rId47"/>
    <p:sldId id="446" r:id="rId48"/>
    <p:sldId id="447" r:id="rId49"/>
    <p:sldId id="456" r:id="rId50"/>
    <p:sldId id="448" r:id="rId51"/>
    <p:sldId id="457" r:id="rId52"/>
    <p:sldId id="390" r:id="rId53"/>
    <p:sldId id="392" r:id="rId54"/>
    <p:sldId id="369" r:id="rId55"/>
    <p:sldId id="405" r:id="rId56"/>
    <p:sldId id="408" r:id="rId57"/>
    <p:sldId id="387" r:id="rId58"/>
    <p:sldId id="410" r:id="rId59"/>
    <p:sldId id="422" r:id="rId60"/>
    <p:sldId id="427" r:id="rId61"/>
    <p:sldId id="428" r:id="rId62"/>
    <p:sldId id="431" r:id="rId63"/>
    <p:sldId id="414" r:id="rId64"/>
    <p:sldId id="430" r:id="rId65"/>
    <p:sldId id="411" r:id="rId66"/>
    <p:sldId id="429" r:id="rId67"/>
    <p:sldId id="305" r:id="rId68"/>
    <p:sldId id="304" r:id="rId69"/>
    <p:sldId id="313" r:id="rId70"/>
    <p:sldId id="376" r:id="rId71"/>
    <p:sldId id="306" r:id="rId72"/>
    <p:sldId id="307"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8" autoAdjust="0"/>
    <p:restoredTop sz="94660"/>
  </p:normalViewPr>
  <p:slideViewPr>
    <p:cSldViewPr snapToGrid="0">
      <p:cViewPr varScale="1">
        <p:scale>
          <a:sx n="111" d="100"/>
          <a:sy n="111" d="100"/>
        </p:scale>
        <p:origin x="252" y="7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57438-3057-42A0-81EA-D694ABA159D0}"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D47F16-7945-45FB-8781-F865044AF197}" type="slidenum">
              <a:rPr lang="en-US" smtClean="0"/>
              <a:t>‹#›</a:t>
            </a:fld>
            <a:endParaRPr lang="en-US"/>
          </a:p>
        </p:txBody>
      </p:sp>
    </p:spTree>
    <p:extLst>
      <p:ext uri="{BB962C8B-B14F-4D97-AF65-F5344CB8AC3E}">
        <p14:creationId xmlns:p14="http://schemas.microsoft.com/office/powerpoint/2010/main" val="2746678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EC1F75C-FEB2-48E4-A853-2A62652ECDE0}" type="slidenum">
              <a:rPr lang="en-US" smtClean="0"/>
              <a:pPr/>
              <a:t>22</a:t>
            </a:fld>
            <a:endParaRPr lang="en-US"/>
          </a:p>
        </p:txBody>
      </p:sp>
    </p:spTree>
    <p:extLst>
      <p:ext uri="{BB962C8B-B14F-4D97-AF65-F5344CB8AC3E}">
        <p14:creationId xmlns:p14="http://schemas.microsoft.com/office/powerpoint/2010/main" val="337053337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14400" y="1346948"/>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8" name="Rectangle 7"/>
          <p:cNvSpPr/>
          <p:nvPr/>
        </p:nvSpPr>
        <p:spPr>
          <a:xfrm>
            <a:off x="914400" y="4282764"/>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9" name="Rectangle 8"/>
          <p:cNvSpPr/>
          <p:nvPr/>
        </p:nvSpPr>
        <p:spPr>
          <a:xfrm>
            <a:off x="914400" y="1484779"/>
            <a:ext cx="10363200" cy="274320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grpSp>
        <p:nvGrpSpPr>
          <p:cNvPr id="10" name="Group 9"/>
          <p:cNvGrpSpPr>
            <a:grpSpLocks noChangeAspect="1"/>
          </p:cNvGrpSpPr>
          <p:nvPr/>
        </p:nvGrpSpPr>
        <p:grpSpPr>
          <a:xfrm>
            <a:off x="9646373" y="4107023"/>
            <a:ext cx="12192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sz="1800" dirty="0">
                <a:latin typeface="Candara" panose="020E0502030303020204" pitchFamily="34" charset="0"/>
              </a:endParaRPr>
            </a:p>
          </p:txBody>
        </p:sp>
      </p:grpSp>
      <p:sp>
        <p:nvSpPr>
          <p:cNvPr id="2" name="Title 1"/>
          <p:cNvSpPr>
            <a:spLocks noGrp="1"/>
          </p:cNvSpPr>
          <p:nvPr>
            <p:ph type="ctrTitle"/>
          </p:nvPr>
        </p:nvSpPr>
        <p:spPr>
          <a:xfrm>
            <a:off x="1051560" y="1432223"/>
            <a:ext cx="10124440" cy="3035808"/>
          </a:xfrm>
        </p:spPr>
        <p:txBody>
          <a:bodyPr anchor="ctr">
            <a:noAutofit/>
          </a:bodyPr>
          <a:lstStyle>
            <a:lvl1pPr algn="l">
              <a:lnSpc>
                <a:spcPct val="80000"/>
              </a:lnSpc>
              <a:defRPr sz="6400" b="0" cap="all" baseline="0">
                <a:blipFill dpi="0" rotWithShape="1">
                  <a:blip r:embed="rId6"/>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9-27-2026</a:t>
            </a:r>
            <a:endParaRPr lang="en-US" dirty="0"/>
          </a:p>
        </p:txBody>
      </p:sp>
      <p:sp>
        <p:nvSpPr>
          <p:cNvPr id="5" name="Footer Placeholder 4"/>
          <p:cNvSpPr>
            <a:spLocks noGrp="1"/>
          </p:cNvSpPr>
          <p:nvPr>
            <p:ph type="ftr" sz="quarter" idx="11"/>
          </p:nvPr>
        </p:nvSpPr>
        <p:spPr>
          <a:xfrm>
            <a:off x="1083740" y="6272786"/>
            <a:ext cx="6327648" cy="365125"/>
          </a:xfrm>
        </p:spPr>
        <p:txBody>
          <a:bodyPr/>
          <a:lstStyle/>
          <a:p>
            <a:r>
              <a:rPr lang="en-US"/>
              <a:t>Therefore Have I Drawn Thee</a:t>
            </a:r>
            <a:endParaRPr lang="en-US" dirty="0"/>
          </a:p>
        </p:txBody>
      </p:sp>
      <p:sp>
        <p:nvSpPr>
          <p:cNvPr id="6" name="Slide Number Placeholder 5"/>
          <p:cNvSpPr>
            <a:spLocks noGrp="1"/>
          </p:cNvSpPr>
          <p:nvPr>
            <p:ph type="sldNum" sz="quarter" idx="12"/>
          </p:nvPr>
        </p:nvSpPr>
        <p:spPr>
          <a:xfrm>
            <a:off x="9659041" y="4227195"/>
            <a:ext cx="1193868"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9928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9-27-2026</a:t>
            </a:r>
            <a:endParaRPr lang="en-US" dirty="0"/>
          </a:p>
        </p:txBody>
      </p:sp>
      <p:sp>
        <p:nvSpPr>
          <p:cNvPr id="8" name="Footer Placeholder 7"/>
          <p:cNvSpPr>
            <a:spLocks noGrp="1"/>
          </p:cNvSpPr>
          <p:nvPr>
            <p:ph type="ftr" sz="quarter" idx="11"/>
          </p:nvPr>
        </p:nvSpPr>
        <p:spPr/>
        <p:txBody>
          <a:bodyPr/>
          <a:lstStyle/>
          <a:p>
            <a:r>
              <a:rPr lang="en-US"/>
              <a:t>Therefore Have I Drawn Thee</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781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2165773" y="5020056"/>
            <a:ext cx="905256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786"/>
            <a:ext cx="2644309" cy="365125"/>
          </a:xfrm>
        </p:spPr>
        <p:txBody>
          <a:bodyPr/>
          <a:lstStyle>
            <a:lvl1pPr>
              <a:defRPr>
                <a:solidFill>
                  <a:schemeClr val="accent1">
                    <a:lumMod val="50000"/>
                  </a:schemeClr>
                </a:solidFill>
              </a:defRPr>
            </a:lvl1pPr>
          </a:lstStyle>
          <a:p>
            <a:r>
              <a:rPr lang="en-US"/>
              <a:t>9-27-2026</a:t>
            </a:r>
            <a:endParaRPr lang="en-US" dirty="0"/>
          </a:p>
        </p:txBody>
      </p:sp>
      <p:sp>
        <p:nvSpPr>
          <p:cNvPr id="5" name="Footer Placeholder 4"/>
          <p:cNvSpPr>
            <a:spLocks noGrp="1"/>
          </p:cNvSpPr>
          <p:nvPr>
            <p:ph type="ftr" sz="quarter" idx="11"/>
          </p:nvPr>
        </p:nvSpPr>
        <p:spPr>
          <a:xfrm>
            <a:off x="2181465" y="6272785"/>
            <a:ext cx="6327648" cy="365125"/>
          </a:xfrm>
        </p:spPr>
        <p:txBody>
          <a:bodyPr/>
          <a:lstStyle>
            <a:lvl1pPr>
              <a:defRPr>
                <a:solidFill>
                  <a:schemeClr val="accent1">
                    <a:lumMod val="50000"/>
                  </a:schemeClr>
                </a:solidFill>
              </a:defRPr>
            </a:lvl1pPr>
          </a:lstStyle>
          <a:p>
            <a:r>
              <a:rPr lang="en-US"/>
              <a:t>Therefore Have I Drawn Thee</a:t>
            </a:r>
            <a:endParaRPr lang="en-US" dirty="0"/>
          </a:p>
        </p:txBody>
      </p:sp>
      <p:grpSp>
        <p:nvGrpSpPr>
          <p:cNvPr id="8" name="Group 7"/>
          <p:cNvGrpSpPr>
            <a:grpSpLocks noChangeAspect="1"/>
          </p:cNvGrpSpPr>
          <p:nvPr/>
        </p:nvGrpSpPr>
        <p:grpSpPr>
          <a:xfrm>
            <a:off x="845149" y="2430623"/>
            <a:ext cx="12192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60600" y="2508607"/>
            <a:ext cx="1188299"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4132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9-27-2026</a:t>
            </a:r>
            <a:endParaRPr lang="en-US" dirty="0"/>
          </a:p>
        </p:txBody>
      </p:sp>
      <p:sp>
        <p:nvSpPr>
          <p:cNvPr id="6" name="Footer Placeholder 5"/>
          <p:cNvSpPr>
            <a:spLocks noGrp="1"/>
          </p:cNvSpPr>
          <p:nvPr>
            <p:ph type="ftr" sz="quarter" idx="11"/>
          </p:nvPr>
        </p:nvSpPr>
        <p:spPr/>
        <p:txBody>
          <a:bodyPr/>
          <a:lstStyle/>
          <a:p>
            <a:r>
              <a:rPr lang="en-US"/>
              <a:t>Therefore Have I Drawn Thee</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969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9-27-2026</a:t>
            </a:r>
            <a:endParaRPr lang="en-US" dirty="0"/>
          </a:p>
        </p:txBody>
      </p:sp>
      <p:sp>
        <p:nvSpPr>
          <p:cNvPr id="8" name="Footer Placeholder 7"/>
          <p:cNvSpPr>
            <a:spLocks noGrp="1"/>
          </p:cNvSpPr>
          <p:nvPr>
            <p:ph type="ftr" sz="quarter" idx="11"/>
          </p:nvPr>
        </p:nvSpPr>
        <p:spPr/>
        <p:txBody>
          <a:bodyPr/>
          <a:lstStyle/>
          <a:p>
            <a:r>
              <a:rPr lang="en-US"/>
              <a:t>Therefore Have I Drawn Thee</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007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t>9-27-2026</a:t>
            </a:r>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lang="en-US"/>
              <a:t>Therefore Have I Drawn Thee</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458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9-27-2026</a:t>
            </a:r>
            <a:endParaRPr lang="en-US" dirty="0"/>
          </a:p>
        </p:txBody>
      </p:sp>
      <p:sp>
        <p:nvSpPr>
          <p:cNvPr id="3" name="Footer Placeholder 2"/>
          <p:cNvSpPr>
            <a:spLocks noGrp="1"/>
          </p:cNvSpPr>
          <p:nvPr>
            <p:ph type="ftr" sz="quarter" idx="11"/>
          </p:nvPr>
        </p:nvSpPr>
        <p:spPr/>
        <p:txBody>
          <a:bodyPr/>
          <a:lstStyle/>
          <a:p>
            <a:r>
              <a:rPr lang="en-US"/>
              <a:t>Therefore Have I Drawn Thee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25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r>
              <a:rPr lang="en-US"/>
              <a:t>9-27-2026</a:t>
            </a:r>
            <a:endParaRPr lang="en-US" dirty="0"/>
          </a:p>
        </p:txBody>
      </p:sp>
      <p:sp>
        <p:nvSpPr>
          <p:cNvPr id="10" name="Footer Placeholder 9"/>
          <p:cNvSpPr>
            <a:spLocks noGrp="1"/>
          </p:cNvSpPr>
          <p:nvPr>
            <p:ph type="ftr" sz="quarter" idx="11"/>
          </p:nvPr>
        </p:nvSpPr>
        <p:spPr/>
        <p:txBody>
          <a:bodyPr/>
          <a:lstStyle/>
          <a:p>
            <a:r>
              <a:rPr lang="en-US"/>
              <a:t>Therefore Have I Drawn Thee</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053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r>
              <a:rPr lang="en-US"/>
              <a:t>9-27-2026</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556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9-27-2026</a:t>
            </a:r>
            <a:endParaRPr lang="en-US" dirty="0"/>
          </a:p>
        </p:txBody>
      </p:sp>
      <p:sp>
        <p:nvSpPr>
          <p:cNvPr id="8" name="Footer Placeholder 7"/>
          <p:cNvSpPr>
            <a:spLocks noGrp="1"/>
          </p:cNvSpPr>
          <p:nvPr>
            <p:ph type="ftr" sz="quarter" idx="11"/>
          </p:nvPr>
        </p:nvSpPr>
        <p:spPr/>
        <p:txBody>
          <a:bodyPr/>
          <a:lstStyle/>
          <a:p>
            <a:r>
              <a:rPr lang="en-US"/>
              <a:t>Therefore Have I Drawn Thee</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289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9-27-2026</a:t>
            </a:r>
            <a:endParaRPr lang="en-US" dirty="0"/>
          </a:p>
        </p:txBody>
      </p:sp>
      <p:sp>
        <p:nvSpPr>
          <p:cNvPr id="8" name="Footer Placeholder 7"/>
          <p:cNvSpPr>
            <a:spLocks noGrp="1"/>
          </p:cNvSpPr>
          <p:nvPr>
            <p:ph type="ftr" sz="quarter" idx="11"/>
          </p:nvPr>
        </p:nvSpPr>
        <p:spPr/>
        <p:txBody>
          <a:bodyPr/>
          <a:lstStyle/>
          <a:p>
            <a:r>
              <a:rPr lang="en-US"/>
              <a:t>Therefore Have I Drawn Thee</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570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609600" y="2020824"/>
            <a:ext cx="109728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r>
              <a:rPr lang="en-US"/>
              <a:t>9-27-2026</a:t>
            </a:r>
          </a:p>
        </p:txBody>
      </p:sp>
      <p:sp>
        <p:nvSpPr>
          <p:cNvPr id="12" name="Slide Number Placeholder 11"/>
          <p:cNvSpPr>
            <a:spLocks noGrp="1"/>
          </p:cNvSpPr>
          <p:nvPr>
            <p:ph type="sldNum" sz="quarter" idx="15"/>
          </p:nvPr>
        </p:nvSpPr>
        <p:spPr/>
        <p:txBody>
          <a:bodyPr/>
          <a:lstStyle/>
          <a:p>
            <a:fld id="{1CA3E4CE-2BD0-48F5-B45E-CC386E7F3C58}" type="slidenum">
              <a:rPr lang="en-US" smtClean="0"/>
              <a:t>‹#›</a:t>
            </a:fld>
            <a:endParaRPr lang="en-US"/>
          </a:p>
        </p:txBody>
      </p:sp>
      <p:sp>
        <p:nvSpPr>
          <p:cNvPr id="13" name="Footer Placeholder 12"/>
          <p:cNvSpPr>
            <a:spLocks noGrp="1"/>
          </p:cNvSpPr>
          <p:nvPr>
            <p:ph type="ftr" sz="quarter" idx="16"/>
          </p:nvPr>
        </p:nvSpPr>
        <p:spPr/>
        <p:txBody>
          <a:bodyPr/>
          <a:lstStyle/>
          <a:p>
            <a:r>
              <a:rPr lang="en-US"/>
              <a:t>Therefore Have I Drawn Thee</a:t>
            </a:r>
          </a:p>
        </p:txBody>
      </p:sp>
    </p:spTree>
    <p:extLst>
      <p:ext uri="{BB962C8B-B14F-4D97-AF65-F5344CB8AC3E}">
        <p14:creationId xmlns:p14="http://schemas.microsoft.com/office/powerpoint/2010/main" val="1634696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12" name="Group 11"/>
          <p:cNvGrpSpPr/>
          <p:nvPr/>
        </p:nvGrpSpPr>
        <p:grpSpPr>
          <a:xfrm>
            <a:off x="11363552" y="6255258"/>
            <a:ext cx="524256"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cstate="email">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sz="1800" dirty="0">
                <a:latin typeface="Candara" panose="020E0502030303020204" pitchFamily="34" charset="0"/>
              </a:endParaRPr>
            </a:p>
          </p:txBody>
        </p:sp>
      </p:grpSp>
      <p:sp>
        <p:nvSpPr>
          <p:cNvPr id="2" name="Title Placeholder 1"/>
          <p:cNvSpPr>
            <a:spLocks noGrp="1"/>
          </p:cNvSpPr>
          <p:nvPr>
            <p:ph type="title"/>
          </p:nvPr>
        </p:nvSpPr>
        <p:spPr>
          <a:xfrm>
            <a:off x="914400" y="484632"/>
            <a:ext cx="10363200" cy="16093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121408"/>
            <a:ext cx="10363200" cy="4050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989824" y="6272786"/>
            <a:ext cx="3273552" cy="365125"/>
          </a:xfrm>
          <a:prstGeom prst="rect">
            <a:avLst/>
          </a:prstGeom>
        </p:spPr>
        <p:txBody>
          <a:bodyPr vert="horz" lIns="91440" tIns="45720" rIns="91440" bIns="45720" rtlCol="0" anchor="ctr"/>
          <a:lstStyle>
            <a:lvl1pPr algn="r">
              <a:defRPr sz="1000">
                <a:solidFill>
                  <a:schemeClr val="accent1">
                    <a:lumMod val="50000"/>
                  </a:schemeClr>
                </a:solidFill>
                <a:latin typeface="Candara" panose="020E0502030303020204" pitchFamily="34" charset="0"/>
              </a:defRPr>
            </a:lvl1pPr>
          </a:lstStyle>
          <a:p>
            <a:r>
              <a:rPr lang="en-US"/>
              <a:t>9-27-2026</a:t>
            </a:r>
            <a:endParaRPr lang="en-US" dirty="0"/>
          </a:p>
        </p:txBody>
      </p:sp>
      <p:sp>
        <p:nvSpPr>
          <p:cNvPr id="5" name="Footer Placeholder 4"/>
          <p:cNvSpPr>
            <a:spLocks noGrp="1"/>
          </p:cNvSpPr>
          <p:nvPr>
            <p:ph type="ftr" sz="quarter" idx="3"/>
          </p:nvPr>
        </p:nvSpPr>
        <p:spPr>
          <a:xfrm>
            <a:off x="914400" y="6272786"/>
            <a:ext cx="6327648" cy="365125"/>
          </a:xfrm>
          <a:prstGeom prst="rect">
            <a:avLst/>
          </a:prstGeom>
        </p:spPr>
        <p:txBody>
          <a:bodyPr vert="horz" lIns="91440" tIns="45720" rIns="91440" bIns="45720" rtlCol="0" anchor="ctr"/>
          <a:lstStyle>
            <a:lvl1pPr algn="l">
              <a:defRPr sz="1000">
                <a:solidFill>
                  <a:schemeClr val="accent1">
                    <a:lumMod val="50000"/>
                  </a:schemeClr>
                </a:solidFill>
                <a:latin typeface="Candara" panose="020E0502030303020204" pitchFamily="34" charset="0"/>
              </a:defRPr>
            </a:lvl1pPr>
          </a:lstStyle>
          <a:p>
            <a:r>
              <a:rPr lang="en-US"/>
              <a:t>Therefore Have I Drawn Thee</a:t>
            </a:r>
            <a:endParaRPr lang="en-US" dirty="0"/>
          </a:p>
        </p:txBody>
      </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100" b="1" spc="-70" baseline="0">
                <a:solidFill>
                  <a:srgbClr val="FFFFFF"/>
                </a:solidFill>
                <a:latin typeface="Candara" panose="020E0502030303020204" pitchFamily="34" charset="0"/>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1448201"/>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Candara" panose="020E0502030303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Candara" panose="020E0502030303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Candara" panose="020E0502030303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1.png"/><Relationship Id="rId5" Type="http://schemas.microsoft.com/office/2007/relationships/hdphoto" Target="../media/hdphoto3.wdp"/><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D2F40-751D-407A-9F2D-D88290C5D199}"/>
              </a:ext>
            </a:extLst>
          </p:cNvPr>
          <p:cNvSpPr>
            <a:spLocks noGrp="1"/>
          </p:cNvSpPr>
          <p:nvPr>
            <p:ph type="ctrTitle"/>
          </p:nvPr>
        </p:nvSpPr>
        <p:spPr/>
        <p:txBody>
          <a:bodyPr/>
          <a:lstStyle/>
          <a:p>
            <a:r>
              <a:rPr lang="en-US" sz="7200" dirty="0">
                <a:solidFill>
                  <a:schemeClr val="accent2">
                    <a:lumMod val="75000"/>
                  </a:schemeClr>
                </a:solidFill>
              </a:rPr>
              <a:t>Therefore, Have I drawn thee</a:t>
            </a:r>
            <a:endParaRPr lang="en-US" sz="3200" dirty="0">
              <a:solidFill>
                <a:schemeClr val="accent2">
                  <a:lumMod val="75000"/>
                </a:schemeClr>
              </a:solidFill>
            </a:endParaRPr>
          </a:p>
        </p:txBody>
      </p:sp>
      <p:sp>
        <p:nvSpPr>
          <p:cNvPr id="3" name="Subtitle 2">
            <a:extLst>
              <a:ext uri="{FF2B5EF4-FFF2-40B4-BE49-F238E27FC236}">
                <a16:creationId xmlns:a16="http://schemas.microsoft.com/office/drawing/2014/main" id="{9CBBE588-893B-4FAE-8755-5CF099B6BB98}"/>
              </a:ext>
            </a:extLst>
          </p:cNvPr>
          <p:cNvSpPr>
            <a:spLocks noGrp="1"/>
          </p:cNvSpPr>
          <p:nvPr>
            <p:ph type="subTitle" idx="1"/>
          </p:nvPr>
        </p:nvSpPr>
        <p:spPr>
          <a:xfrm>
            <a:off x="840563" y="4535575"/>
            <a:ext cx="8010556" cy="1367103"/>
          </a:xfrm>
        </p:spPr>
        <p:txBody>
          <a:bodyPr>
            <a:normAutofit/>
          </a:bodyPr>
          <a:lstStyle/>
          <a:p>
            <a:r>
              <a:rPr lang="en-US" sz="3200" b="1" dirty="0"/>
              <a:t>Jeremiah 31 </a:t>
            </a:r>
            <a:endParaRPr lang="en-US" sz="3200" i="1" dirty="0"/>
          </a:p>
        </p:txBody>
      </p:sp>
    </p:spTree>
    <p:extLst>
      <p:ext uri="{BB962C8B-B14F-4D97-AF65-F5344CB8AC3E}">
        <p14:creationId xmlns:p14="http://schemas.microsoft.com/office/powerpoint/2010/main" val="211119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6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7">
            <a:extLst>
              <a:ext uri="{FF2B5EF4-FFF2-40B4-BE49-F238E27FC236}">
                <a16:creationId xmlns:a16="http://schemas.microsoft.com/office/drawing/2014/main" id="{ABEA73CC-B416-5C16-4DBB-18B19ABD22AE}"/>
              </a:ext>
            </a:extLst>
          </p:cNvPr>
          <p:cNvPicPr>
            <a:picLocks noChangeAspect="1"/>
          </p:cNvPicPr>
          <p:nvPr/>
        </p:nvPicPr>
        <p:blipFill>
          <a:blip r:embed="rId4"/>
          <a:srcRect r="1" b="31885"/>
          <a:stretch>
            <a:fillRect/>
          </a:stretch>
        </p:blipFill>
        <p:spPr>
          <a:xfrm>
            <a:off x="643467" y="643467"/>
            <a:ext cx="10905066" cy="5571066"/>
          </a:xfrm>
          <a:prstGeom prst="rect">
            <a:avLst/>
          </a:prstGeom>
        </p:spPr>
      </p:pic>
      <p:sp>
        <p:nvSpPr>
          <p:cNvPr id="5" name="Footer Placeholder 4">
            <a:extLst>
              <a:ext uri="{FF2B5EF4-FFF2-40B4-BE49-F238E27FC236}">
                <a16:creationId xmlns:a16="http://schemas.microsoft.com/office/drawing/2014/main" id="{9B5DD338-68FC-7CBD-9B73-69C2A14CBC79}"/>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Therefore Have I Drawn Thee</a:t>
            </a:r>
          </a:p>
        </p:txBody>
      </p:sp>
      <p:sp>
        <p:nvSpPr>
          <p:cNvPr id="4" name="Date Placeholder 3">
            <a:extLst>
              <a:ext uri="{FF2B5EF4-FFF2-40B4-BE49-F238E27FC236}">
                <a16:creationId xmlns:a16="http://schemas.microsoft.com/office/drawing/2014/main" id="{4F244622-9DE5-BE82-D781-FD2053CEE728}"/>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9-27-2026</a:t>
            </a:r>
          </a:p>
        </p:txBody>
      </p:sp>
      <p:sp>
        <p:nvSpPr>
          <p:cNvPr id="6" name="Slide Number Placeholder 5">
            <a:extLst>
              <a:ext uri="{FF2B5EF4-FFF2-40B4-BE49-F238E27FC236}">
                <a16:creationId xmlns:a16="http://schemas.microsoft.com/office/drawing/2014/main" id="{9DC1EC9C-E6F9-77A1-9D00-3EF220AD6A9A}"/>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2</a:t>
            </a:fld>
            <a:endParaRPr lang="en-US"/>
          </a:p>
        </p:txBody>
      </p:sp>
      <p:sp>
        <p:nvSpPr>
          <p:cNvPr id="21" name="Rectangle 20">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2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CC6-E9D7-652D-D406-46A0954647F9}"/>
              </a:ext>
            </a:extLst>
          </p:cNvPr>
          <p:cNvSpPr>
            <a:spLocks noGrp="1"/>
          </p:cNvSpPr>
          <p:nvPr>
            <p:ph type="title"/>
          </p:nvPr>
        </p:nvSpPr>
        <p:spPr/>
        <p:txBody>
          <a:bodyPr/>
          <a:lstStyle/>
          <a:p>
            <a:r>
              <a:rPr lang="en-US" dirty="0">
                <a:solidFill>
                  <a:srgbClr val="00B0F0"/>
                </a:solidFill>
              </a:rPr>
              <a:t>Birthdays &amp; Anniversaries &amp; Events</a:t>
            </a:r>
          </a:p>
        </p:txBody>
      </p:sp>
      <p:sp>
        <p:nvSpPr>
          <p:cNvPr id="3" name="Content Placeholder 2">
            <a:extLst>
              <a:ext uri="{FF2B5EF4-FFF2-40B4-BE49-F238E27FC236}">
                <a16:creationId xmlns:a16="http://schemas.microsoft.com/office/drawing/2014/main" id="{FC42EBA7-FE7B-BA8B-9698-EB2927EE257A}"/>
              </a:ext>
            </a:extLst>
          </p:cNvPr>
          <p:cNvSpPr>
            <a:spLocks noGrp="1"/>
          </p:cNvSpPr>
          <p:nvPr>
            <p:ph idx="1"/>
          </p:nvPr>
        </p:nvSpPr>
        <p:spPr>
          <a:xfrm>
            <a:off x="914400" y="1694576"/>
            <a:ext cx="10363200" cy="4477624"/>
          </a:xfrm>
        </p:spPr>
        <p:txBody>
          <a:bodyPr>
            <a:normAutofit/>
          </a:bodyPr>
          <a:lstStyle/>
          <a:p>
            <a:r>
              <a:rPr lang="en-US" sz="3600" dirty="0"/>
              <a:t>Sept. 29</a:t>
            </a:r>
            <a:r>
              <a:rPr lang="en-US" sz="3600" baseline="30000" dirty="0"/>
              <a:t>th</a:t>
            </a:r>
            <a:r>
              <a:rPr lang="en-US" sz="3600" dirty="0"/>
              <a:t> Frieda Drum</a:t>
            </a:r>
          </a:p>
          <a:p>
            <a:r>
              <a:rPr lang="en-US" sz="3600" dirty="0"/>
              <a:t>Oct. 1</a:t>
            </a:r>
            <a:r>
              <a:rPr lang="en-US" sz="3600" baseline="30000" dirty="0"/>
              <a:t>st</a:t>
            </a:r>
            <a:r>
              <a:rPr lang="en-US" sz="3600" dirty="0"/>
              <a:t> Kaitlyn Florian</a:t>
            </a:r>
          </a:p>
          <a:p>
            <a:r>
              <a:rPr lang="en-US" sz="3600" dirty="0"/>
              <a:t>Oct. 2</a:t>
            </a:r>
            <a:r>
              <a:rPr lang="en-US" sz="3600" baseline="30000" dirty="0"/>
              <a:t>nd</a:t>
            </a:r>
            <a:r>
              <a:rPr lang="en-US" sz="3600" dirty="0"/>
              <a:t> David Cockman</a:t>
            </a:r>
          </a:p>
          <a:p>
            <a:r>
              <a:rPr lang="en-US" sz="3600" dirty="0"/>
              <a:t>Oct. 3</a:t>
            </a:r>
            <a:r>
              <a:rPr lang="en-US" sz="3600" baseline="30000" dirty="0"/>
              <a:t>rd</a:t>
            </a:r>
            <a:r>
              <a:rPr lang="en-US" sz="3600" dirty="0"/>
              <a:t> Sophia Cockman</a:t>
            </a:r>
          </a:p>
          <a:p>
            <a:r>
              <a:rPr lang="en-US" sz="3600" dirty="0"/>
              <a:t>Oct. 5</a:t>
            </a:r>
            <a:r>
              <a:rPr lang="en-US" sz="3600" baseline="30000" dirty="0"/>
              <a:t>th</a:t>
            </a:r>
            <a:r>
              <a:rPr lang="en-US" sz="3600" dirty="0"/>
              <a:t> Jaron &amp; Chenelle Brown</a:t>
            </a:r>
          </a:p>
          <a:p>
            <a:r>
              <a:rPr lang="en-US" sz="3600" dirty="0"/>
              <a:t>Oct. 9-11 Men’s Meeting (No Church at HBT)</a:t>
            </a:r>
          </a:p>
          <a:p>
            <a:r>
              <a:rPr lang="en-US" sz="3600" dirty="0"/>
              <a:t>Oct. 24</a:t>
            </a:r>
            <a:r>
              <a:rPr lang="en-US" sz="3600" baseline="30000" dirty="0"/>
              <a:t>th</a:t>
            </a:r>
            <a:r>
              <a:rPr lang="en-US" sz="3600" dirty="0"/>
              <a:t> Fall Festival</a:t>
            </a:r>
          </a:p>
        </p:txBody>
      </p:sp>
      <p:sp>
        <p:nvSpPr>
          <p:cNvPr id="4" name="Date Placeholder 3">
            <a:extLst>
              <a:ext uri="{FF2B5EF4-FFF2-40B4-BE49-F238E27FC236}">
                <a16:creationId xmlns:a16="http://schemas.microsoft.com/office/drawing/2014/main" id="{82A59F1E-2BFF-F410-2B7B-EFEDE7A83C8C}"/>
              </a:ext>
            </a:extLst>
          </p:cNvPr>
          <p:cNvSpPr>
            <a:spLocks noGrp="1"/>
          </p:cNvSpPr>
          <p:nvPr>
            <p:ph type="dt" sz="half" idx="10"/>
          </p:nvPr>
        </p:nvSpPr>
        <p:spPr/>
        <p:txBody>
          <a:bodyPr/>
          <a:lstStyle/>
          <a:p>
            <a:r>
              <a:rPr lang="en-US"/>
              <a:t>9-27-2026</a:t>
            </a:r>
            <a:endParaRPr lang="en-US" dirty="0"/>
          </a:p>
        </p:txBody>
      </p:sp>
      <p:sp>
        <p:nvSpPr>
          <p:cNvPr id="5" name="Footer Placeholder 4">
            <a:extLst>
              <a:ext uri="{FF2B5EF4-FFF2-40B4-BE49-F238E27FC236}">
                <a16:creationId xmlns:a16="http://schemas.microsoft.com/office/drawing/2014/main" id="{93DF76C5-632D-BD82-569E-C4C38072A335}"/>
              </a:ext>
            </a:extLst>
          </p:cNvPr>
          <p:cNvSpPr>
            <a:spLocks noGrp="1"/>
          </p:cNvSpPr>
          <p:nvPr>
            <p:ph type="ftr" sz="quarter" idx="11"/>
          </p:nvPr>
        </p:nvSpPr>
        <p:spPr/>
        <p:txBody>
          <a:bodyPr/>
          <a:lstStyle/>
          <a:p>
            <a:r>
              <a:rPr lang="en-US"/>
              <a:t>Therefore Have I Drawn Thee</a:t>
            </a:r>
            <a:endParaRPr lang="en-US" dirty="0"/>
          </a:p>
        </p:txBody>
      </p:sp>
      <p:sp>
        <p:nvSpPr>
          <p:cNvPr id="6" name="Slide Number Placeholder 5">
            <a:extLst>
              <a:ext uri="{FF2B5EF4-FFF2-40B4-BE49-F238E27FC236}">
                <a16:creationId xmlns:a16="http://schemas.microsoft.com/office/drawing/2014/main" id="{9164CA52-D6D3-F0B8-3DA1-7E4A60040C30}"/>
              </a:ext>
            </a:extLst>
          </p:cNvPr>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405687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6A19562-8BE8-4024-936D-723706B2C5ED}"/>
              </a:ext>
            </a:extLst>
          </p:cNvPr>
          <p:cNvPicPr>
            <a:picLocks noChangeAspect="1"/>
          </p:cNvPicPr>
          <p:nvPr/>
        </p:nvPicPr>
        <p:blipFill>
          <a:blip r:embed="rId2" cstate="email">
            <a:extLst>
              <a:ext uri="{28A0092B-C50C-407E-A947-70E740481C1C}">
                <a14:useLocalDpi xmlns:a14="http://schemas.microsoft.com/office/drawing/2010/main" val="0"/>
              </a:ext>
            </a:extLst>
          </a:blip>
          <a:srcRect t="10406" b="47406"/>
          <a:stretch>
            <a:fillRect/>
          </a:stretch>
        </p:blipFill>
        <p:spPr>
          <a:xfrm>
            <a:off x="20" y="10"/>
            <a:ext cx="12191980" cy="6857989"/>
          </a:xfrm>
          <a:prstGeom prst="rect">
            <a:avLst/>
          </a:prstGeom>
        </p:spPr>
      </p:pic>
      <p:sp>
        <p:nvSpPr>
          <p:cNvPr id="24" name="Rectangle 23">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1F1071D-BA59-4719-B7FC-5E3A7D6ECB57}"/>
              </a:ext>
            </a:extLst>
          </p:cNvPr>
          <p:cNvSpPr>
            <a:spLocks noGrp="1"/>
          </p:cNvSpPr>
          <p:nvPr>
            <p:ph type="ctrTitle"/>
          </p:nvPr>
        </p:nvSpPr>
        <p:spPr>
          <a:xfrm>
            <a:off x="537851" y="3148618"/>
            <a:ext cx="9966960" cy="3035808"/>
          </a:xfrm>
        </p:spPr>
        <p:txBody>
          <a:bodyPr anchor="b">
            <a:normAutofit/>
          </a:bodyPr>
          <a:lstStyle/>
          <a:p>
            <a:r>
              <a:rPr lang="en-US" sz="8800" dirty="0">
                <a:solidFill>
                  <a:srgbClr val="FFFFFF"/>
                </a:solidFill>
              </a:rPr>
              <a:t>Fall </a:t>
            </a:r>
            <a:br>
              <a:rPr lang="en-US" sz="8800" dirty="0">
                <a:solidFill>
                  <a:srgbClr val="FFFFFF"/>
                </a:solidFill>
              </a:rPr>
            </a:br>
            <a:r>
              <a:rPr lang="en-US" sz="8800" dirty="0">
                <a:solidFill>
                  <a:srgbClr val="FFFFFF"/>
                </a:solidFill>
              </a:rPr>
              <a:t>Fellowship</a:t>
            </a:r>
          </a:p>
        </p:txBody>
      </p:sp>
      <p:sp>
        <p:nvSpPr>
          <p:cNvPr id="6" name="Subtitle 5">
            <a:extLst>
              <a:ext uri="{FF2B5EF4-FFF2-40B4-BE49-F238E27FC236}">
                <a16:creationId xmlns:a16="http://schemas.microsoft.com/office/drawing/2014/main" id="{46B4C45D-54F2-2464-5C25-D991A3900D62}"/>
              </a:ext>
            </a:extLst>
          </p:cNvPr>
          <p:cNvSpPr>
            <a:spLocks noGrp="1"/>
          </p:cNvSpPr>
          <p:nvPr>
            <p:ph type="subTitle" idx="1"/>
          </p:nvPr>
        </p:nvSpPr>
        <p:spPr>
          <a:xfrm>
            <a:off x="1069848" y="4389120"/>
            <a:ext cx="7891272" cy="1069848"/>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386329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5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a:extLst>
              <a:ext uri="{FF2B5EF4-FFF2-40B4-BE49-F238E27FC236}">
                <a16:creationId xmlns:a16="http://schemas.microsoft.com/office/drawing/2014/main" id="{6DD5FCA4-1AAC-4DA2-8200-D0A2F6606B02}"/>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74" r="2" b="2"/>
          <a:stretch>
            <a:fillRect/>
          </a:stretch>
        </p:blipFill>
        <p:spPr>
          <a:xfrm>
            <a:off x="643467" y="643467"/>
            <a:ext cx="5372099" cy="5571066"/>
          </a:xfrm>
          <a:prstGeom prst="rect">
            <a:avLst/>
          </a:prstGeom>
        </p:spPr>
      </p:pic>
      <p:sp>
        <p:nvSpPr>
          <p:cNvPr id="16" name="Rectangle 15">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4EBB88A-9002-45C7-9558-E3E5AD34F094}"/>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r="76" b="2"/>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1431237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5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2" name="Rectangle 11">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F5ADB26-7B8A-4A34-8007-E953707F03D2}"/>
              </a:ext>
            </a:extLst>
          </p:cNvPr>
          <p:cNvPicPr>
            <a:picLocks noChangeAspect="1"/>
          </p:cNvPicPr>
          <p:nvPr/>
        </p:nvPicPr>
        <p:blipFill rotWithShape="1">
          <a:blip r:embed="rId4" cstate="email">
            <a:extLst>
              <a:ext uri="{28A0092B-C50C-407E-A947-70E740481C1C}">
                <a14:useLocalDpi xmlns:a14="http://schemas.microsoft.com/office/drawing/2010/main" val="0"/>
              </a:ext>
            </a:extLst>
          </a:blip>
          <a:stretch/>
        </p:blipFill>
        <p:spPr>
          <a:xfrm>
            <a:off x="796201" y="818848"/>
            <a:ext cx="10599597" cy="5220301"/>
          </a:xfrm>
          <a:prstGeom prst="rect">
            <a:avLst/>
          </a:prstGeom>
        </p:spPr>
      </p:pic>
    </p:spTree>
    <p:extLst>
      <p:ext uri="{BB962C8B-B14F-4D97-AF65-F5344CB8AC3E}">
        <p14:creationId xmlns:p14="http://schemas.microsoft.com/office/powerpoint/2010/main" val="42048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4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9D22353D-28A3-41D4-A664-234B5F01304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r="76" b="2"/>
          <a:stretch>
            <a:fillRect/>
          </a:stretch>
        </p:blipFill>
        <p:spPr>
          <a:xfrm>
            <a:off x="643467" y="643467"/>
            <a:ext cx="5372097" cy="5571066"/>
          </a:xfrm>
          <a:prstGeom prst="rect">
            <a:avLst/>
          </a:prstGeom>
        </p:spPr>
      </p:pic>
      <p:sp>
        <p:nvSpPr>
          <p:cNvPr id="14" name="Rectangle 13">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22636C5-EEDD-4C91-9DA4-0F0E950BBC0F}"/>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r="76" b="2"/>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181158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09304C-28F7-4E8D-883F-50432A7C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AD6DE7-4C8D-496F-A9FF-3442D00D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447C25D7-975B-4E64-A3A6-AA09C5795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FBFE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A441352-E383-4256-8B6F-58B850A7DCFB}"/>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0" r="-1" b="-1"/>
          <a:stretch>
            <a:fillRect/>
          </a:stretch>
        </p:blipFill>
        <p:spPr>
          <a:xfrm>
            <a:off x="643467" y="643467"/>
            <a:ext cx="10905066" cy="5571066"/>
          </a:xfrm>
          <a:prstGeom prst="rect">
            <a:avLst/>
          </a:prstGeom>
        </p:spPr>
      </p:pic>
    </p:spTree>
    <p:extLst>
      <p:ext uri="{BB962C8B-B14F-4D97-AF65-F5344CB8AC3E}">
        <p14:creationId xmlns:p14="http://schemas.microsoft.com/office/powerpoint/2010/main" val="299920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9664EF-0D74-4781-B4B4-646A93B50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C0CC2-F056-47AD-A361-F33F5EE97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2" name="Rectangle 11">
            <a:extLst>
              <a:ext uri="{FF2B5EF4-FFF2-40B4-BE49-F238E27FC236}">
                <a16:creationId xmlns:a16="http://schemas.microsoft.com/office/drawing/2014/main" id="{CD560C9F-7A8F-4FBA-BD3A-EB75B62E4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rgbClr val="BB50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4E894CE-2A5A-497F-AA30-3E5093C8E548}"/>
              </a:ext>
            </a:extLst>
          </p:cNvPr>
          <p:cNvPicPr>
            <a:picLocks noChangeAspect="1"/>
          </p:cNvPicPr>
          <p:nvPr/>
        </p:nvPicPr>
        <p:blipFill rotWithShape="1">
          <a:blip r:embed="rId4" cstate="email">
            <a:extLst>
              <a:ext uri="{28A0092B-C50C-407E-A947-70E740481C1C}">
                <a14:useLocalDpi xmlns:a14="http://schemas.microsoft.com/office/drawing/2010/main" val="0"/>
              </a:ext>
            </a:extLst>
          </a:blip>
          <a:stretch/>
        </p:blipFill>
        <p:spPr>
          <a:xfrm>
            <a:off x="804332" y="821689"/>
            <a:ext cx="10577744" cy="5209538"/>
          </a:xfrm>
          <a:prstGeom prst="rect">
            <a:avLst/>
          </a:prstGeom>
        </p:spPr>
      </p:pic>
    </p:spTree>
    <p:extLst>
      <p:ext uri="{BB962C8B-B14F-4D97-AF65-F5344CB8AC3E}">
        <p14:creationId xmlns:p14="http://schemas.microsoft.com/office/powerpoint/2010/main" val="1906681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3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6FDC2F6F-DBA5-43D1-B5E1-DF95B9A56D62}"/>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70" r="-1" b="-1"/>
          <a:stretch>
            <a:fillRect/>
          </a:stretch>
        </p:blipFill>
        <p:spPr>
          <a:xfrm>
            <a:off x="643467" y="643467"/>
            <a:ext cx="10905066" cy="5571066"/>
          </a:xfrm>
          <a:prstGeom prst="rect">
            <a:avLst/>
          </a:prstGeom>
        </p:spPr>
      </p:pic>
      <p:sp>
        <p:nvSpPr>
          <p:cNvPr id="12" name="Rectangle 11">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688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367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BD5C3218-B573-448E-9E39-619F118C0E0A}"/>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0103" r="10103"/>
          <a:stretch>
            <a:fillRect/>
          </a:stretch>
        </p:blipFill>
        <p:spPr>
          <a:xfrm>
            <a:off x="643467" y="643467"/>
            <a:ext cx="5372097" cy="5571066"/>
          </a:xfrm>
          <a:prstGeom prst="rect">
            <a:avLst/>
          </a:prstGeom>
        </p:spPr>
      </p:pic>
      <p:sp>
        <p:nvSpPr>
          <p:cNvPr id="15" name="Rectangle 14">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43C924F-5985-4160-990E-61224AFC6F5A}"/>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t="1672" r="-1" b="23920"/>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2318081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11A7980-6448-4591-8BB7-071223807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22666" cy="5280182"/>
          </a:xfrm>
          <a:custGeom>
            <a:avLst/>
            <a:gdLst>
              <a:gd name="connsiteX0" fmla="*/ 4441974 w 5422666"/>
              <a:gd name="connsiteY0" fmla="*/ 0 h 5280182"/>
              <a:gd name="connsiteX1" fmla="*/ 4807567 w 5422666"/>
              <a:gd name="connsiteY1" fmla="*/ 0 h 5280182"/>
              <a:gd name="connsiteX2" fmla="*/ 4850577 w 5422666"/>
              <a:gd name="connsiteY2" fmla="*/ 57517 h 5280182"/>
              <a:gd name="connsiteX3" fmla="*/ 5422666 w 5422666"/>
              <a:gd name="connsiteY3" fmla="*/ 1930408 h 5280182"/>
              <a:gd name="connsiteX4" fmla="*/ 2072892 w 5422666"/>
              <a:gd name="connsiteY4" fmla="*/ 5280182 h 5280182"/>
              <a:gd name="connsiteX5" fmla="*/ 200001 w 5422666"/>
              <a:gd name="connsiteY5" fmla="*/ 4708093 h 5280182"/>
              <a:gd name="connsiteX6" fmla="*/ 0 w 5422666"/>
              <a:gd name="connsiteY6" fmla="*/ 4558536 h 5280182"/>
              <a:gd name="connsiteX7" fmla="*/ 0 w 5422666"/>
              <a:gd name="connsiteY7" fmla="*/ 4172234 h 5280182"/>
              <a:gd name="connsiteX8" fmla="*/ 128566 w 5422666"/>
              <a:gd name="connsiteY8" fmla="*/ 4289082 h 5280182"/>
              <a:gd name="connsiteX9" fmla="*/ 2072892 w 5422666"/>
              <a:gd name="connsiteY9" fmla="*/ 4987077 h 5280182"/>
              <a:gd name="connsiteX10" fmla="*/ 5129561 w 5422666"/>
              <a:gd name="connsiteY10" fmla="*/ 1930408 h 5280182"/>
              <a:gd name="connsiteX11" fmla="*/ 4607530 w 5422666"/>
              <a:gd name="connsiteY11" fmla="*/ 221395 h 5280182"/>
              <a:gd name="connsiteX12" fmla="*/ 0 w 5422666"/>
              <a:gd name="connsiteY12" fmla="*/ 0 h 5280182"/>
              <a:gd name="connsiteX13" fmla="*/ 4331181 w 5422666"/>
              <a:gd name="connsiteY13" fmla="*/ 0 h 5280182"/>
              <a:gd name="connsiteX14" fmla="*/ 4366945 w 5422666"/>
              <a:gd name="connsiteY14" fmla="*/ 39351 h 5280182"/>
              <a:gd name="connsiteX15" fmla="*/ 5045817 w 5422666"/>
              <a:gd name="connsiteY15" fmla="*/ 1930408 h 5280182"/>
              <a:gd name="connsiteX16" fmla="*/ 2072892 w 5422666"/>
              <a:gd name="connsiteY16" fmla="*/ 4903333 h 5280182"/>
              <a:gd name="connsiteX17" fmla="*/ 181835 w 5422666"/>
              <a:gd name="connsiteY17" fmla="*/ 4224462 h 5280182"/>
              <a:gd name="connsiteX18" fmla="*/ 0 w 5422666"/>
              <a:gd name="connsiteY18" fmla="*/ 4059198 h 528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2666" h="5280182">
                <a:moveTo>
                  <a:pt x="4441974" y="0"/>
                </a:moveTo>
                <a:lnTo>
                  <a:pt x="4807567" y="0"/>
                </a:lnTo>
                <a:lnTo>
                  <a:pt x="4850577" y="57517"/>
                </a:lnTo>
                <a:cubicBezTo>
                  <a:pt x="5211765" y="592144"/>
                  <a:pt x="5422666" y="1236647"/>
                  <a:pt x="5422666" y="1930408"/>
                </a:cubicBezTo>
                <a:cubicBezTo>
                  <a:pt x="5422666" y="3780437"/>
                  <a:pt x="3922921" y="5280182"/>
                  <a:pt x="2072892" y="5280182"/>
                </a:cubicBezTo>
                <a:cubicBezTo>
                  <a:pt x="1379131" y="5280182"/>
                  <a:pt x="734628" y="5069281"/>
                  <a:pt x="200001" y="4708093"/>
                </a:cubicBezTo>
                <a:lnTo>
                  <a:pt x="0" y="4558536"/>
                </a:lnTo>
                <a:lnTo>
                  <a:pt x="0" y="4172234"/>
                </a:lnTo>
                <a:lnTo>
                  <a:pt x="128566" y="4289082"/>
                </a:lnTo>
                <a:cubicBezTo>
                  <a:pt x="656939" y="4725134"/>
                  <a:pt x="1334326" y="4987077"/>
                  <a:pt x="2072892" y="4987077"/>
                </a:cubicBezTo>
                <a:cubicBezTo>
                  <a:pt x="3761043" y="4987077"/>
                  <a:pt x="5129561" y="3618559"/>
                  <a:pt x="5129561" y="1930408"/>
                </a:cubicBezTo>
                <a:cubicBezTo>
                  <a:pt x="5129561" y="1297351"/>
                  <a:pt x="4937113" y="709243"/>
                  <a:pt x="4607530" y="221395"/>
                </a:cubicBezTo>
                <a:close/>
                <a:moveTo>
                  <a:pt x="0" y="0"/>
                </a:moveTo>
                <a:lnTo>
                  <a:pt x="4331181" y="0"/>
                </a:lnTo>
                <a:lnTo>
                  <a:pt x="4366945" y="39351"/>
                </a:lnTo>
                <a:cubicBezTo>
                  <a:pt x="4791050" y="553248"/>
                  <a:pt x="5045817" y="1212076"/>
                  <a:pt x="5045817" y="1930408"/>
                </a:cubicBezTo>
                <a:cubicBezTo>
                  <a:pt x="5045817" y="3572309"/>
                  <a:pt x="3714793" y="4903333"/>
                  <a:pt x="2072892" y="4903333"/>
                </a:cubicBezTo>
                <a:cubicBezTo>
                  <a:pt x="1354560" y="4903333"/>
                  <a:pt x="695732" y="4648567"/>
                  <a:pt x="181835" y="4224462"/>
                </a:cubicBezTo>
                <a:lnTo>
                  <a:pt x="0" y="405919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4" name="Picture 3">
            <a:extLst>
              <a:ext uri="{FF2B5EF4-FFF2-40B4-BE49-F238E27FC236}">
                <a16:creationId xmlns:a16="http://schemas.microsoft.com/office/drawing/2014/main" id="{314FFC7C-F7A2-4586-A53D-3C9F5BBC81A5}"/>
              </a:ext>
            </a:extLst>
          </p:cNvPr>
          <p:cNvPicPr>
            <a:picLocks noChangeAspect="1"/>
          </p:cNvPicPr>
          <p:nvPr/>
        </p:nvPicPr>
        <p:blipFill rotWithShape="1">
          <a:blip r:embed="rId3" cstate="email">
            <a:extLst>
              <a:ext uri="{28A0092B-C50C-407E-A947-70E740481C1C}">
                <a14:useLocalDpi xmlns:a14="http://schemas.microsoft.com/office/drawing/2010/main" val="0"/>
              </a:ext>
            </a:extLst>
          </a:blip>
          <a:stretch/>
        </p:blipFill>
        <p:spPr>
          <a:xfrm>
            <a:off x="631291" y="501381"/>
            <a:ext cx="3152707" cy="3267055"/>
          </a:xfrm>
          <a:prstGeom prst="rect">
            <a:avLst/>
          </a:prstGeom>
        </p:spPr>
      </p:pic>
      <p:sp>
        <p:nvSpPr>
          <p:cNvPr id="11" name="Freeform: Shape 10">
            <a:extLst>
              <a:ext uri="{FF2B5EF4-FFF2-40B4-BE49-F238E27FC236}">
                <a16:creationId xmlns:a16="http://schemas.microsoft.com/office/drawing/2014/main" id="{94137601-A4ED-492C-BBA9-AF51E5AB6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2665" y="0"/>
            <a:ext cx="6769335" cy="6858000"/>
          </a:xfrm>
          <a:custGeom>
            <a:avLst/>
            <a:gdLst>
              <a:gd name="connsiteX0" fmla="*/ 3171560 w 6769335"/>
              <a:gd name="connsiteY0" fmla="*/ 0 h 6858000"/>
              <a:gd name="connsiteX1" fmla="*/ 6769335 w 6769335"/>
              <a:gd name="connsiteY1" fmla="*/ 0 h 6858000"/>
              <a:gd name="connsiteX2" fmla="*/ 6769335 w 6769335"/>
              <a:gd name="connsiteY2" fmla="*/ 6858000 h 6858000"/>
              <a:gd name="connsiteX3" fmla="*/ 1548516 w 6769335"/>
              <a:gd name="connsiteY3" fmla="*/ 6858000 h 6858000"/>
              <a:gd name="connsiteX4" fmla="*/ 1455464 w 6769335"/>
              <a:gd name="connsiteY4" fmla="*/ 6739591 h 6858000"/>
              <a:gd name="connsiteX5" fmla="*/ 566937 w 6769335"/>
              <a:gd name="connsiteY5" fmla="*/ 4063623 h 6858000"/>
              <a:gd name="connsiteX6" fmla="*/ 3100422 w 6769335"/>
              <a:gd name="connsiteY6" fmla="*/ 32161 h 6858000"/>
              <a:gd name="connsiteX7" fmla="*/ 2059901 w 6769335"/>
              <a:gd name="connsiteY7" fmla="*/ 0 h 6858000"/>
              <a:gd name="connsiteX8" fmla="*/ 2886868 w 6769335"/>
              <a:gd name="connsiteY8" fmla="*/ 0 h 6858000"/>
              <a:gd name="connsiteX9" fmla="*/ 2847525 w 6769335"/>
              <a:gd name="connsiteY9" fmla="*/ 20150 h 6858000"/>
              <a:gd name="connsiteX10" fmla="*/ 440951 w 6769335"/>
              <a:gd name="connsiteY10" fmla="*/ 4063623 h 6858000"/>
              <a:gd name="connsiteX11" fmla="*/ 1354508 w 6769335"/>
              <a:gd name="connsiteY11" fmla="*/ 6814969 h 6858000"/>
              <a:gd name="connsiteX12" fmla="*/ 1388323 w 6769335"/>
              <a:gd name="connsiteY12" fmla="*/ 6858000 h 6858000"/>
              <a:gd name="connsiteX13" fmla="*/ 845771 w 6769335"/>
              <a:gd name="connsiteY13" fmla="*/ 6858000 h 6858000"/>
              <a:gd name="connsiteX14" fmla="*/ 729576 w 6769335"/>
              <a:gd name="connsiteY14" fmla="*/ 6676754 h 6858000"/>
              <a:gd name="connsiteX15" fmla="*/ 0 w 6769335"/>
              <a:gd name="connsiteY15" fmla="*/ 4063623 h 6858000"/>
              <a:gd name="connsiteX16" fmla="*/ 2024261 w 6769335"/>
              <a:gd name="connsiteY16" fmla="*/ 253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69335" h="6858000">
                <a:moveTo>
                  <a:pt x="3171560" y="0"/>
                </a:moveTo>
                <a:lnTo>
                  <a:pt x="6769335" y="0"/>
                </a:lnTo>
                <a:lnTo>
                  <a:pt x="6769335" y="6858000"/>
                </a:lnTo>
                <a:lnTo>
                  <a:pt x="1548516" y="6858000"/>
                </a:lnTo>
                <a:lnTo>
                  <a:pt x="1455464" y="6739591"/>
                </a:lnTo>
                <a:cubicBezTo>
                  <a:pt x="897412" y="5993387"/>
                  <a:pt x="566937" y="5067099"/>
                  <a:pt x="566937" y="4063623"/>
                </a:cubicBezTo>
                <a:cubicBezTo>
                  <a:pt x="566937" y="2288243"/>
                  <a:pt x="1601383" y="754472"/>
                  <a:pt x="3100422" y="32161"/>
                </a:cubicBezTo>
                <a:close/>
                <a:moveTo>
                  <a:pt x="2059901" y="0"/>
                </a:moveTo>
                <a:lnTo>
                  <a:pt x="2886868" y="0"/>
                </a:lnTo>
                <a:lnTo>
                  <a:pt x="2847525" y="20150"/>
                </a:lnTo>
                <a:cubicBezTo>
                  <a:pt x="1414062" y="798855"/>
                  <a:pt x="440951" y="2317598"/>
                  <a:pt x="440951" y="4063623"/>
                </a:cubicBezTo>
                <a:cubicBezTo>
                  <a:pt x="440951" y="5095365"/>
                  <a:pt x="780736" y="6047746"/>
                  <a:pt x="1354508" y="6814969"/>
                </a:cubicBezTo>
                <a:lnTo>
                  <a:pt x="1388323" y="6858000"/>
                </a:lnTo>
                <a:lnTo>
                  <a:pt x="845771" y="6858000"/>
                </a:lnTo>
                <a:lnTo>
                  <a:pt x="729576" y="6676754"/>
                </a:lnTo>
                <a:cubicBezTo>
                  <a:pt x="266606" y="5914807"/>
                  <a:pt x="0" y="5020350"/>
                  <a:pt x="0" y="4063623"/>
                </a:cubicBezTo>
                <a:cubicBezTo>
                  <a:pt x="0" y="2411096"/>
                  <a:pt x="795410" y="944347"/>
                  <a:pt x="2024261" y="2534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3" name="Picture 2">
            <a:extLst>
              <a:ext uri="{FF2B5EF4-FFF2-40B4-BE49-F238E27FC236}">
                <a16:creationId xmlns:a16="http://schemas.microsoft.com/office/drawing/2014/main" id="{E8F693BA-6EA1-4AF6-B59E-277424D605A3}"/>
              </a:ext>
            </a:extLst>
          </p:cNvPr>
          <p:cNvPicPr>
            <a:picLocks noChangeAspect="1"/>
          </p:cNvPicPr>
          <p:nvPr/>
        </p:nvPicPr>
        <p:blipFill rotWithShape="1">
          <a:blip r:embed="rId4" cstate="email">
            <a:extLst>
              <a:ext uri="{28A0092B-C50C-407E-A947-70E740481C1C}">
                <a14:useLocalDpi xmlns:a14="http://schemas.microsoft.com/office/drawing/2010/main" val="0"/>
              </a:ext>
            </a:extLst>
          </a:blip>
          <a:stretch/>
        </p:blipFill>
        <p:spPr>
          <a:xfrm>
            <a:off x="7304117" y="1387321"/>
            <a:ext cx="4328160" cy="4485139"/>
          </a:xfrm>
          <a:prstGeom prst="rect">
            <a:avLst/>
          </a:prstGeom>
        </p:spPr>
      </p:pic>
    </p:spTree>
    <p:extLst>
      <p:ext uri="{BB962C8B-B14F-4D97-AF65-F5344CB8AC3E}">
        <p14:creationId xmlns:p14="http://schemas.microsoft.com/office/powerpoint/2010/main" val="1731598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A4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0EDEBD67-B12B-4BD5-94BA-57A6111F714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r="-1" b="25333"/>
          <a:stretch>
            <a:fillRect/>
          </a:stretch>
        </p:blipFill>
        <p:spPr>
          <a:xfrm>
            <a:off x="643467" y="643467"/>
            <a:ext cx="5372097" cy="5571066"/>
          </a:xfrm>
          <a:prstGeom prst="rect">
            <a:avLst/>
          </a:prstGeom>
        </p:spPr>
      </p:pic>
      <p:sp>
        <p:nvSpPr>
          <p:cNvPr id="14" name="Rectangle 13">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4094127-985A-4D2A-B630-01F3A41E1AA9}"/>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20205"/>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228874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09304C-28F7-4E8D-883F-50432A7C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AD6DE7-4C8D-496F-A9FF-3442D00D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447C25D7-975B-4E64-A3A6-AA09C57952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DE65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83FE72C-DAAB-475F-8141-923B3713A20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3596" r="2" b="2"/>
          <a:stretch>
            <a:fillRect/>
          </a:stretch>
        </p:blipFill>
        <p:spPr>
          <a:xfrm>
            <a:off x="643467" y="643467"/>
            <a:ext cx="10905066" cy="5571066"/>
          </a:xfrm>
          <a:prstGeom prst="rect">
            <a:avLst/>
          </a:prstGeom>
        </p:spPr>
      </p:pic>
    </p:spTree>
    <p:extLst>
      <p:ext uri="{BB962C8B-B14F-4D97-AF65-F5344CB8AC3E}">
        <p14:creationId xmlns:p14="http://schemas.microsoft.com/office/powerpoint/2010/main" val="308867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37DD5FF-25DE-48A7-970B-DFA4A2C3F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9D8625-268D-4585-A435-24EDB4A17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E80DA97-6AD0-404A-8AF9-8BB143472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uple of men shaking hands&#10;&#10;Description automatically generated with medium confidence">
            <a:extLst>
              <a:ext uri="{FF2B5EF4-FFF2-40B4-BE49-F238E27FC236}">
                <a16:creationId xmlns:a16="http://schemas.microsoft.com/office/drawing/2014/main" id="{91C560E7-B7B9-4D17-B4DB-962956808AD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4562" r="2" b="2"/>
          <a:stretch>
            <a:fillRect/>
          </a:stretch>
        </p:blipFill>
        <p:spPr>
          <a:xfrm>
            <a:off x="643467" y="643467"/>
            <a:ext cx="5130797" cy="5571066"/>
          </a:xfrm>
          <a:prstGeom prst="rect">
            <a:avLst/>
          </a:prstGeom>
        </p:spPr>
      </p:pic>
      <p:sp>
        <p:nvSpPr>
          <p:cNvPr id="16" name="Rectangle 15">
            <a:extLst>
              <a:ext uri="{FF2B5EF4-FFF2-40B4-BE49-F238E27FC236}">
                <a16:creationId xmlns:a16="http://schemas.microsoft.com/office/drawing/2014/main" id="{D3F6123B-68BF-4AA8-8973-B89BEB949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5"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7D957D9-24E9-483D-B6D7-CF987B32590E}"/>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r="4565" b="2"/>
          <a:stretch>
            <a:fillRect/>
          </a:stretch>
        </p:blipFill>
        <p:spPr>
          <a:xfrm>
            <a:off x="6423320" y="643467"/>
            <a:ext cx="5130797" cy="5571066"/>
          </a:xfrm>
          <a:prstGeom prst="rect">
            <a:avLst/>
          </a:prstGeom>
        </p:spPr>
      </p:pic>
    </p:spTree>
    <p:extLst>
      <p:ext uri="{BB962C8B-B14F-4D97-AF65-F5344CB8AC3E}">
        <p14:creationId xmlns:p14="http://schemas.microsoft.com/office/powerpoint/2010/main" val="698488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4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2864B2A9-3939-492B-A799-124845353E40}"/>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1391" r="-1" b="23942"/>
          <a:stretch>
            <a:fillRect/>
          </a:stretch>
        </p:blipFill>
        <p:spPr>
          <a:xfrm>
            <a:off x="643467" y="643467"/>
            <a:ext cx="5372097" cy="5571066"/>
          </a:xfrm>
          <a:prstGeom prst="rect">
            <a:avLst/>
          </a:prstGeom>
        </p:spPr>
      </p:pic>
      <p:sp>
        <p:nvSpPr>
          <p:cNvPr id="14" name="Rectangle 13">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8B2EF63-AEA6-4BEE-9A64-4EC2640A68DF}"/>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10977" r="9228"/>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590116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D8C7FC-EF2C-4D14-A453-B724138F4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35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34D474-CDDC-4B67-9802-49E1D61A1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C88256B9-8A76-4930-A4A1-A90D33092DA8}"/>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4284" r="-1" b="21049"/>
          <a:stretch>
            <a:fillRect/>
          </a:stretch>
        </p:blipFill>
        <p:spPr>
          <a:xfrm>
            <a:off x="643467" y="643467"/>
            <a:ext cx="5372097" cy="5571066"/>
          </a:xfrm>
          <a:prstGeom prst="rect">
            <a:avLst/>
          </a:prstGeom>
        </p:spPr>
      </p:pic>
      <p:sp>
        <p:nvSpPr>
          <p:cNvPr id="14" name="Rectangle 13">
            <a:extLst>
              <a:ext uri="{FF2B5EF4-FFF2-40B4-BE49-F238E27FC236}">
                <a16:creationId xmlns:a16="http://schemas.microsoft.com/office/drawing/2014/main" id="{56533E23-646B-417C-A0E8-F420DD290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532C8CF-C829-4E95-9A37-CAA3BA0A7C99}"/>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1503" r="18702"/>
          <a:stretch>
            <a:fillRect/>
          </a:stretch>
        </p:blipFill>
        <p:spPr>
          <a:xfrm>
            <a:off x="6176432" y="643467"/>
            <a:ext cx="5372097" cy="5571066"/>
          </a:xfrm>
          <a:prstGeom prst="rect">
            <a:avLst/>
          </a:prstGeom>
        </p:spPr>
      </p:pic>
    </p:spTree>
    <p:extLst>
      <p:ext uri="{BB962C8B-B14F-4D97-AF65-F5344CB8AC3E}">
        <p14:creationId xmlns:p14="http://schemas.microsoft.com/office/powerpoint/2010/main" val="308680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598658-8579-447E-B96E-7C0CDFF69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4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AEFD1B-6AFB-4ECA-A47F-11A07AEA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83D5706E-D323-4862-B67C-73000F184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7A11B6A-07EC-410F-B901-98D427B28FEF}"/>
              </a:ext>
            </a:extLst>
          </p:cNvPr>
          <p:cNvPicPr>
            <a:picLocks noChangeAspect="1"/>
          </p:cNvPicPr>
          <p:nvPr/>
        </p:nvPicPr>
        <p:blipFill rotWithShape="1">
          <a:blip r:embed="rId4" cstate="email">
            <a:extLst>
              <a:ext uri="{28A0092B-C50C-407E-A947-70E740481C1C}">
                <a14:useLocalDpi xmlns:a14="http://schemas.microsoft.com/office/drawing/2010/main" val="0"/>
              </a:ext>
            </a:extLst>
          </a:blip>
          <a:stretch/>
        </p:blipFill>
        <p:spPr>
          <a:xfrm>
            <a:off x="831637" y="803062"/>
            <a:ext cx="5068058" cy="5251874"/>
          </a:xfrm>
          <a:prstGeom prst="rect">
            <a:avLst/>
          </a:prstGeom>
        </p:spPr>
      </p:pic>
      <p:pic>
        <p:nvPicPr>
          <p:cNvPr id="3" name="Picture 2">
            <a:extLst>
              <a:ext uri="{FF2B5EF4-FFF2-40B4-BE49-F238E27FC236}">
                <a16:creationId xmlns:a16="http://schemas.microsoft.com/office/drawing/2014/main" id="{22767B8C-1E2D-4AAD-BA81-B6BD82D4F1E7}"/>
              </a:ext>
            </a:extLst>
          </p:cNvPr>
          <p:cNvPicPr>
            <a:picLocks noChangeAspect="1"/>
          </p:cNvPicPr>
          <p:nvPr/>
        </p:nvPicPr>
        <p:blipFill rotWithShape="1">
          <a:blip r:embed="rId5" cstate="email">
            <a:extLst>
              <a:ext uri="{28A0092B-C50C-407E-A947-70E740481C1C}">
                <a14:useLocalDpi xmlns:a14="http://schemas.microsoft.com/office/drawing/2010/main" val="0"/>
              </a:ext>
            </a:extLst>
          </a:blip>
          <a:stretch/>
        </p:blipFill>
        <p:spPr>
          <a:xfrm>
            <a:off x="6289758" y="800334"/>
            <a:ext cx="5068058" cy="5251874"/>
          </a:xfrm>
          <a:prstGeom prst="rect">
            <a:avLst/>
          </a:prstGeom>
        </p:spPr>
      </p:pic>
    </p:spTree>
    <p:extLst>
      <p:ext uri="{BB962C8B-B14F-4D97-AF65-F5344CB8AC3E}">
        <p14:creationId xmlns:p14="http://schemas.microsoft.com/office/powerpoint/2010/main" val="1203841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he image shows a dilapidated brick wall with several holes and cracks, overgrown with vegetation, against a clear blue sky.&#10;&#10;AI-generated content may be incorrect.">
            <a:extLst>
              <a:ext uri="{FF2B5EF4-FFF2-40B4-BE49-F238E27FC236}">
                <a16:creationId xmlns:a16="http://schemas.microsoft.com/office/drawing/2014/main" id="{062625E1-A189-AC2B-649F-11D215D7B00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19664" y="1123527"/>
            <a:ext cx="3750327" cy="5000436"/>
          </a:xfrm>
          <a:prstGeom prst="rect">
            <a:avLst/>
          </a:prstGeom>
        </p:spPr>
      </p:pic>
      <p:cxnSp>
        <p:nvCxnSpPr>
          <p:cNvPr id="20" name="Straight Connector 19">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 name="Picture 9" descr="A person wearing a reflective vest and hard hat is working on a roof, with a ladder and a bucket of tools nearby, under a building with a brick exterior.&#10;&#10;AI-generated content may be incorrect.">
            <a:extLst>
              <a:ext uri="{FF2B5EF4-FFF2-40B4-BE49-F238E27FC236}">
                <a16:creationId xmlns:a16="http://schemas.microsoft.com/office/drawing/2014/main" id="{5926A9BE-C848-C913-6E45-BE715FF4BA0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310676" y="2099423"/>
            <a:ext cx="3537345" cy="2653008"/>
          </a:xfrm>
          <a:prstGeom prst="rect">
            <a:avLst/>
          </a:prstGeom>
        </p:spPr>
      </p:pic>
      <p:cxnSp>
        <p:nvCxnSpPr>
          <p:cNvPr id="19" name="Straight Connector 18">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85500E5-6BB5-AE7A-7B58-96073F83EDD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194095" y="1123527"/>
            <a:ext cx="3750317" cy="5000423"/>
          </a:xfrm>
          <a:prstGeom prst="rect">
            <a:avLst/>
          </a:prstGeom>
        </p:spPr>
      </p:pic>
      <p:sp>
        <p:nvSpPr>
          <p:cNvPr id="4" name="Date Placeholder 3">
            <a:extLst>
              <a:ext uri="{FF2B5EF4-FFF2-40B4-BE49-F238E27FC236}">
                <a16:creationId xmlns:a16="http://schemas.microsoft.com/office/drawing/2014/main" id="{33985626-249D-4B60-DCDD-890B4F92D8EE}"/>
              </a:ext>
            </a:extLst>
          </p:cNvPr>
          <p:cNvSpPr>
            <a:spLocks noGrp="1"/>
          </p:cNvSpPr>
          <p:nvPr>
            <p:ph type="dt" sz="half" idx="10"/>
          </p:nvPr>
        </p:nvSpPr>
        <p:spPr>
          <a:xfrm>
            <a:off x="838200" y="6356350"/>
            <a:ext cx="2743200" cy="365125"/>
          </a:xfrm>
        </p:spPr>
        <p:txBody>
          <a:bodyPr>
            <a:normAutofit/>
          </a:bodyPr>
          <a:lstStyle/>
          <a:p>
            <a:pPr>
              <a:spcAft>
                <a:spcPts val="600"/>
              </a:spcAft>
            </a:pPr>
            <a:r>
              <a:rPr lang="en-US"/>
              <a:t>9-27-2026</a:t>
            </a:r>
          </a:p>
        </p:txBody>
      </p:sp>
      <p:sp>
        <p:nvSpPr>
          <p:cNvPr id="5" name="Footer Placeholder 4">
            <a:extLst>
              <a:ext uri="{FF2B5EF4-FFF2-40B4-BE49-F238E27FC236}">
                <a16:creationId xmlns:a16="http://schemas.microsoft.com/office/drawing/2014/main" id="{C9ABE99D-7444-5B7C-E3C0-78149729656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Therefore Have I Drawn Thee</a:t>
            </a:r>
          </a:p>
        </p:txBody>
      </p:sp>
      <p:sp>
        <p:nvSpPr>
          <p:cNvPr id="6" name="Slide Number Placeholder 5">
            <a:extLst>
              <a:ext uri="{FF2B5EF4-FFF2-40B4-BE49-F238E27FC236}">
                <a16:creationId xmlns:a16="http://schemas.microsoft.com/office/drawing/2014/main" id="{F5072BC4-AA5F-00AC-B8E6-FCFCEC40B844}"/>
              </a:ext>
            </a:extLst>
          </p:cNvPr>
          <p:cNvSpPr>
            <a:spLocks noGrp="1"/>
          </p:cNvSpPr>
          <p:nvPr>
            <p:ph type="sldNum" sz="quarter" idx="12"/>
          </p:nvPr>
        </p:nvSpPr>
        <p:spPr>
          <a:xfrm>
            <a:off x="8610600" y="6356350"/>
            <a:ext cx="2743200" cy="365125"/>
          </a:xfrm>
        </p:spPr>
        <p:txBody>
          <a:bodyPr>
            <a:normAutofit/>
          </a:bodyPr>
          <a:lstStyle/>
          <a:p>
            <a:pPr>
              <a:spcAft>
                <a:spcPts val="600"/>
              </a:spcAft>
            </a:pPr>
            <a:fld id="{4FAB73BC-B049-4115-A692-8D63A059BFB8}" type="slidenum">
              <a:rPr lang="en-US" smtClean="0"/>
              <a:pPr>
                <a:spcAft>
                  <a:spcPts val="600"/>
                </a:spcAft>
              </a:pPr>
              <a:t>19</a:t>
            </a:fld>
            <a:endParaRPr lang="en-US"/>
          </a:p>
        </p:txBody>
      </p:sp>
      <p:sp>
        <p:nvSpPr>
          <p:cNvPr id="13" name="TextBox 12">
            <a:extLst>
              <a:ext uri="{FF2B5EF4-FFF2-40B4-BE49-F238E27FC236}">
                <a16:creationId xmlns:a16="http://schemas.microsoft.com/office/drawing/2014/main" id="{F142186A-E115-D465-3A35-833A0E864CF7}"/>
              </a:ext>
            </a:extLst>
          </p:cNvPr>
          <p:cNvSpPr txBox="1"/>
          <p:nvPr/>
        </p:nvSpPr>
        <p:spPr>
          <a:xfrm>
            <a:off x="4198905" y="1059097"/>
            <a:ext cx="3797015" cy="923330"/>
          </a:xfrm>
          <a:prstGeom prst="rect">
            <a:avLst/>
          </a:prstGeom>
          <a:noFill/>
        </p:spPr>
        <p:txBody>
          <a:bodyPr wrap="square" rtlCol="0">
            <a:spAutoFit/>
          </a:bodyPr>
          <a:lstStyle/>
          <a:p>
            <a:pPr algn="ctr"/>
            <a:r>
              <a:rPr lang="en-US" sz="5400" dirty="0"/>
              <a:t>Zimbabwe</a:t>
            </a:r>
          </a:p>
        </p:txBody>
      </p:sp>
    </p:spTree>
    <p:extLst>
      <p:ext uri="{BB962C8B-B14F-4D97-AF65-F5344CB8AC3E}">
        <p14:creationId xmlns:p14="http://schemas.microsoft.com/office/powerpoint/2010/main" val="1802273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The image shows a simple, unfinished brick structure with a sloped roof, surrounded by dry grass and under a cloudy sky.&#10;&#10;AI-generated content may be incorrect.">
            <a:extLst>
              <a:ext uri="{FF2B5EF4-FFF2-40B4-BE49-F238E27FC236}">
                <a16:creationId xmlns:a16="http://schemas.microsoft.com/office/drawing/2014/main" id="{CA374550-969F-475C-B2B4-9EAAFBF58869}"/>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5" name="Footer Placeholder 4">
            <a:extLst>
              <a:ext uri="{FF2B5EF4-FFF2-40B4-BE49-F238E27FC236}">
                <a16:creationId xmlns:a16="http://schemas.microsoft.com/office/drawing/2014/main" id="{06EF76F7-7A45-4963-A3BB-54A379FC5247}"/>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Therefore Have I Drawn Thee</a:t>
            </a:r>
          </a:p>
        </p:txBody>
      </p:sp>
      <p:sp>
        <p:nvSpPr>
          <p:cNvPr id="4" name="Date Placeholder 3">
            <a:extLst>
              <a:ext uri="{FF2B5EF4-FFF2-40B4-BE49-F238E27FC236}">
                <a16:creationId xmlns:a16="http://schemas.microsoft.com/office/drawing/2014/main" id="{51D674F9-D491-6222-50FE-1F2C0F89A7E0}"/>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9-27-2026</a:t>
            </a:r>
          </a:p>
        </p:txBody>
      </p:sp>
      <p:sp>
        <p:nvSpPr>
          <p:cNvPr id="6" name="Slide Number Placeholder 5">
            <a:extLst>
              <a:ext uri="{FF2B5EF4-FFF2-40B4-BE49-F238E27FC236}">
                <a16:creationId xmlns:a16="http://schemas.microsoft.com/office/drawing/2014/main" id="{E71269EB-5B02-C8A9-7DA3-202FE67E916A}"/>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20</a:t>
            </a:fld>
            <a:endParaRPr lang="en-US"/>
          </a:p>
        </p:txBody>
      </p:sp>
      <p:sp>
        <p:nvSpPr>
          <p:cNvPr id="2" name="TextBox 1">
            <a:extLst>
              <a:ext uri="{FF2B5EF4-FFF2-40B4-BE49-F238E27FC236}">
                <a16:creationId xmlns:a16="http://schemas.microsoft.com/office/drawing/2014/main" id="{18B6E898-4EBD-4FCB-5297-208CB234DBD0}"/>
              </a:ext>
            </a:extLst>
          </p:cNvPr>
          <p:cNvSpPr txBox="1"/>
          <p:nvPr/>
        </p:nvSpPr>
        <p:spPr>
          <a:xfrm>
            <a:off x="3464653" y="67112"/>
            <a:ext cx="8850385" cy="923330"/>
          </a:xfrm>
          <a:prstGeom prst="rect">
            <a:avLst/>
          </a:prstGeom>
          <a:noFill/>
        </p:spPr>
        <p:txBody>
          <a:bodyPr wrap="square" rtlCol="0">
            <a:spAutoFit/>
          </a:bodyPr>
          <a:lstStyle/>
          <a:p>
            <a:r>
              <a:rPr lang="en-US" sz="5400" dirty="0">
                <a:solidFill>
                  <a:schemeClr val="accent4"/>
                </a:solidFill>
              </a:rPr>
              <a:t>Completed: September 2026</a:t>
            </a:r>
          </a:p>
        </p:txBody>
      </p:sp>
    </p:spTree>
    <p:extLst>
      <p:ext uri="{BB962C8B-B14F-4D97-AF65-F5344CB8AC3E}">
        <p14:creationId xmlns:p14="http://schemas.microsoft.com/office/powerpoint/2010/main" val="2188811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65BF9-1C09-BD28-CF71-439B784DD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8FE10-D836-66B8-CE4C-8FFAABB2DD3B}"/>
              </a:ext>
            </a:extLst>
          </p:cNvPr>
          <p:cNvSpPr>
            <a:spLocks noGrp="1"/>
          </p:cNvSpPr>
          <p:nvPr>
            <p:ph type="ctrTitle"/>
          </p:nvPr>
        </p:nvSpPr>
        <p:spPr/>
        <p:txBody>
          <a:bodyPr/>
          <a:lstStyle/>
          <a:p>
            <a:r>
              <a:rPr lang="en-US" sz="7200" dirty="0">
                <a:solidFill>
                  <a:schemeClr val="accent2">
                    <a:lumMod val="75000"/>
                  </a:schemeClr>
                </a:solidFill>
              </a:rPr>
              <a:t>Therefore, Have I drawn thee</a:t>
            </a:r>
            <a:endParaRPr lang="en-US" sz="3200" dirty="0">
              <a:solidFill>
                <a:schemeClr val="accent2">
                  <a:lumMod val="75000"/>
                </a:schemeClr>
              </a:solidFill>
            </a:endParaRPr>
          </a:p>
        </p:txBody>
      </p:sp>
      <p:sp>
        <p:nvSpPr>
          <p:cNvPr id="3" name="Subtitle 2">
            <a:extLst>
              <a:ext uri="{FF2B5EF4-FFF2-40B4-BE49-F238E27FC236}">
                <a16:creationId xmlns:a16="http://schemas.microsoft.com/office/drawing/2014/main" id="{4BA9FDFE-EB29-408D-3AA4-A369E216A6A6}"/>
              </a:ext>
            </a:extLst>
          </p:cNvPr>
          <p:cNvSpPr>
            <a:spLocks noGrp="1"/>
          </p:cNvSpPr>
          <p:nvPr>
            <p:ph type="subTitle" idx="1"/>
          </p:nvPr>
        </p:nvSpPr>
        <p:spPr>
          <a:xfrm>
            <a:off x="840563" y="4535575"/>
            <a:ext cx="8010556" cy="1367103"/>
          </a:xfrm>
        </p:spPr>
        <p:txBody>
          <a:bodyPr>
            <a:normAutofit/>
          </a:bodyPr>
          <a:lstStyle/>
          <a:p>
            <a:r>
              <a:rPr lang="en-US" sz="3200" b="1" dirty="0"/>
              <a:t>Jeremiah 31 </a:t>
            </a:r>
            <a:endParaRPr lang="en-US" sz="3200" i="1" dirty="0"/>
          </a:p>
        </p:txBody>
      </p:sp>
    </p:spTree>
    <p:extLst>
      <p:ext uri="{BB962C8B-B14F-4D97-AF65-F5344CB8AC3E}">
        <p14:creationId xmlns:p14="http://schemas.microsoft.com/office/powerpoint/2010/main" val="841094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981200" y="2421467"/>
            <a:ext cx="2057400" cy="3581400"/>
          </a:xfrm>
          <a:prstGeom prst="roundRect">
            <a:avLst/>
          </a:prstGeom>
          <a:solidFill>
            <a:srgbClr val="295742">
              <a:alpha val="79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3600" b="1" dirty="0">
                <a:latin typeface="Arial Black" pitchFamily="34" charset="0"/>
              </a:rPr>
              <a:t>From Here</a:t>
            </a:r>
          </a:p>
          <a:p>
            <a:pPr defTabSz="914400" eaLnBrk="0" fontAlgn="base" hangingPunct="0">
              <a:spcBef>
                <a:spcPct val="0"/>
              </a:spcBef>
              <a:spcAft>
                <a:spcPct val="0"/>
              </a:spcAft>
            </a:pPr>
            <a:endParaRPr lang="en-US" sz="3200" b="1" dirty="0">
              <a:latin typeface="Arial Black" pitchFamily="34" charset="0"/>
            </a:endParaRPr>
          </a:p>
          <a:p>
            <a:pPr algn="ctr" defTabSz="914400" eaLnBrk="0" fontAlgn="base" hangingPunct="0">
              <a:spcBef>
                <a:spcPct val="0"/>
              </a:spcBef>
              <a:spcAft>
                <a:spcPct val="0"/>
              </a:spcAft>
            </a:pPr>
            <a:r>
              <a:rPr lang="en-US" sz="3200" b="1" dirty="0">
                <a:latin typeface="Arial" pitchFamily="34" charset="0"/>
                <a:cs typeface="Arial" pitchFamily="34" charset="0"/>
              </a:rPr>
              <a:t>The New Birth</a:t>
            </a:r>
          </a:p>
        </p:txBody>
      </p:sp>
      <p:sp>
        <p:nvSpPr>
          <p:cNvPr id="5" name="Rounded Rectangle 4"/>
          <p:cNvSpPr/>
          <p:nvPr/>
        </p:nvSpPr>
        <p:spPr bwMode="auto">
          <a:xfrm>
            <a:off x="7018868" y="637566"/>
            <a:ext cx="3268132" cy="1409700"/>
          </a:xfrm>
          <a:prstGeom prst="roundRect">
            <a:avLst/>
          </a:prstGeom>
          <a:solidFill>
            <a:srgbClr val="295742">
              <a:alpha val="8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3600" b="1" dirty="0">
                <a:latin typeface="Arial Black" pitchFamily="34" charset="0"/>
                <a:cs typeface="Arial" pitchFamily="34" charset="0"/>
              </a:rPr>
              <a:t>To Eternity</a:t>
            </a:r>
          </a:p>
          <a:p>
            <a:pPr algn="ctr"/>
            <a:endParaRPr lang="en-US" b="1" dirty="0">
              <a:latin typeface="Arial" pitchFamily="34" charset="0"/>
              <a:cs typeface="Arial" pitchFamily="34" charset="0"/>
            </a:endParaRPr>
          </a:p>
        </p:txBody>
      </p:sp>
      <p:sp>
        <p:nvSpPr>
          <p:cNvPr id="8" name="Slide Number Placeholder 7"/>
          <p:cNvSpPr>
            <a:spLocks noGrp="1"/>
          </p:cNvSpPr>
          <p:nvPr>
            <p:ph type="sldNum" sz="quarter" idx="12"/>
          </p:nvPr>
        </p:nvSpPr>
        <p:spPr/>
        <p:txBody>
          <a:bodyPr/>
          <a:lstStyle/>
          <a:p>
            <a:fld id="{10E2ABC3-AE4C-4B4E-A8EA-F0F8409DB4D6}" type="slidenum">
              <a:rPr lang="en-US" smtClean="0"/>
              <a:pPr/>
              <a:t>22</a:t>
            </a:fld>
            <a:endParaRPr lang="en-US"/>
          </a:p>
        </p:txBody>
      </p:sp>
      <p:sp>
        <p:nvSpPr>
          <p:cNvPr id="7" name="TextBox 6"/>
          <p:cNvSpPr txBox="1"/>
          <p:nvPr/>
        </p:nvSpPr>
        <p:spPr>
          <a:xfrm>
            <a:off x="1905000" y="1"/>
            <a:ext cx="4981428" cy="1200329"/>
          </a:xfrm>
          <a:prstGeom prst="rect">
            <a:avLst/>
          </a:prstGeom>
          <a:noFill/>
        </p:spPr>
        <p:txBody>
          <a:bodyPr wrap="none" rtlCol="0">
            <a:spAutoFit/>
          </a:bodyPr>
          <a:lstStyle/>
          <a:p>
            <a:r>
              <a:rPr lang="en-US" sz="7200" dirty="0">
                <a:latin typeface="Candara" panose="020E0502030303020204" pitchFamily="34" charset="0"/>
              </a:rPr>
              <a:t>The Journey</a:t>
            </a:r>
          </a:p>
        </p:txBody>
      </p:sp>
      <p:sp>
        <p:nvSpPr>
          <p:cNvPr id="10" name="Curved Down Arrow 9"/>
          <p:cNvSpPr/>
          <p:nvPr/>
        </p:nvSpPr>
        <p:spPr>
          <a:xfrm rot="20697650">
            <a:off x="3483750" y="1230417"/>
            <a:ext cx="4267200" cy="1160962"/>
          </a:xfrm>
          <a:prstGeom prst="curved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ndara" panose="020E0502030303020204" pitchFamily="34" charset="0"/>
            </a:endParaRPr>
          </a:p>
        </p:txBody>
      </p:sp>
      <p:sp>
        <p:nvSpPr>
          <p:cNvPr id="11" name="TextBox 10"/>
          <p:cNvSpPr txBox="1"/>
          <p:nvPr/>
        </p:nvSpPr>
        <p:spPr>
          <a:xfrm>
            <a:off x="4267200" y="2286001"/>
            <a:ext cx="4953000" cy="4031873"/>
          </a:xfrm>
          <a:prstGeom prst="rect">
            <a:avLst/>
          </a:prstGeom>
          <a:solidFill>
            <a:schemeClr val="accent1">
              <a:alpha val="47000"/>
            </a:schemeClr>
          </a:solidFill>
        </p:spPr>
        <p:txBody>
          <a:bodyPr wrap="square" rtlCol="0">
            <a:spAutoFit/>
          </a:bodyPr>
          <a:lstStyle/>
          <a:p>
            <a:pPr marL="457200" indent="-457200">
              <a:buFont typeface="Arial" pitchFamily="34" charset="0"/>
              <a:buChar char="•"/>
            </a:pPr>
            <a:r>
              <a:rPr lang="en-US" sz="3200" dirty="0">
                <a:latin typeface="Candara" panose="020E0502030303020204" pitchFamily="34" charset="0"/>
              </a:rPr>
              <a:t>Natural Birth</a:t>
            </a:r>
          </a:p>
          <a:p>
            <a:pPr marL="457200" indent="-457200">
              <a:buFont typeface="Arial" pitchFamily="34" charset="0"/>
              <a:buChar char="•"/>
            </a:pPr>
            <a:r>
              <a:rPr lang="en-US" sz="3200" dirty="0">
                <a:latin typeface="Candara" panose="020E0502030303020204" pitchFamily="34" charset="0"/>
              </a:rPr>
              <a:t>Family Life</a:t>
            </a:r>
          </a:p>
          <a:p>
            <a:pPr marL="457200" indent="-457200">
              <a:buFont typeface="Arial" pitchFamily="34" charset="0"/>
              <a:buChar char="•"/>
            </a:pPr>
            <a:r>
              <a:rPr lang="en-US" sz="3200" dirty="0">
                <a:latin typeface="Candara" panose="020E0502030303020204" pitchFamily="34" charset="0"/>
              </a:rPr>
              <a:t>Training &amp; Education</a:t>
            </a:r>
          </a:p>
          <a:p>
            <a:pPr marL="457200" indent="-457200">
              <a:buFont typeface="Arial" pitchFamily="34" charset="0"/>
              <a:buChar char="•"/>
            </a:pPr>
            <a:r>
              <a:rPr lang="en-US" sz="3200" dirty="0">
                <a:latin typeface="Candara" panose="020E0502030303020204" pitchFamily="34" charset="0"/>
              </a:rPr>
              <a:t>New Birth</a:t>
            </a:r>
          </a:p>
          <a:p>
            <a:pPr marL="457200" indent="-457200">
              <a:buFont typeface="Arial" pitchFamily="34" charset="0"/>
              <a:buChar char="•"/>
            </a:pPr>
            <a:r>
              <a:rPr lang="en-US" sz="3200" dirty="0">
                <a:latin typeface="Candara" panose="020E0502030303020204" pitchFamily="34" charset="0"/>
              </a:rPr>
              <a:t>Spiritual Experiences</a:t>
            </a:r>
          </a:p>
          <a:p>
            <a:pPr marL="457200" indent="-457200">
              <a:buFont typeface="Arial" pitchFamily="34" charset="0"/>
              <a:buChar char="•"/>
            </a:pPr>
            <a:r>
              <a:rPr lang="en-US" sz="3200" dirty="0">
                <a:latin typeface="Candara" panose="020E0502030303020204" pitchFamily="34" charset="0"/>
              </a:rPr>
              <a:t>Adolescence &amp; Marriage</a:t>
            </a:r>
          </a:p>
          <a:p>
            <a:pPr marL="457200" indent="-457200">
              <a:buFont typeface="Arial" pitchFamily="34" charset="0"/>
              <a:buChar char="•"/>
            </a:pPr>
            <a:r>
              <a:rPr lang="en-US" sz="3200" dirty="0">
                <a:latin typeface="Candara" panose="020E0502030303020204" pitchFamily="34" charset="0"/>
              </a:rPr>
              <a:t>Life Experiences</a:t>
            </a:r>
          </a:p>
          <a:p>
            <a:pPr marL="457200" indent="-457200">
              <a:buFont typeface="Arial" pitchFamily="34" charset="0"/>
              <a:buChar char="•"/>
            </a:pPr>
            <a:r>
              <a:rPr lang="en-US" sz="3200" dirty="0">
                <a:latin typeface="Candara" panose="020E0502030303020204" pitchFamily="34" charset="0"/>
              </a:rPr>
              <a:t>Aging</a:t>
            </a:r>
          </a:p>
        </p:txBody>
      </p:sp>
      <p:sp>
        <p:nvSpPr>
          <p:cNvPr id="2" name="Date Placeholder 1"/>
          <p:cNvSpPr>
            <a:spLocks noGrp="1"/>
          </p:cNvSpPr>
          <p:nvPr>
            <p:ph type="dt" sz="half" idx="10"/>
          </p:nvPr>
        </p:nvSpPr>
        <p:spPr/>
        <p:txBody>
          <a:bodyPr/>
          <a:lstStyle/>
          <a:p>
            <a:r>
              <a:rPr lang="en-US"/>
              <a:t>9-27-2026</a:t>
            </a:r>
          </a:p>
        </p:txBody>
      </p:sp>
      <p:sp>
        <p:nvSpPr>
          <p:cNvPr id="3" name="Footer Placeholder 2"/>
          <p:cNvSpPr>
            <a:spLocks noGrp="1"/>
          </p:cNvSpPr>
          <p:nvPr>
            <p:ph type="ftr" sz="quarter" idx="12"/>
          </p:nvPr>
        </p:nvSpPr>
        <p:spPr/>
        <p:txBody>
          <a:bodyPr/>
          <a:lstStyle/>
          <a:p>
            <a:r>
              <a:rPr lang="en-US"/>
              <a:t>Therefore Have I Drawn Thee</a:t>
            </a:r>
          </a:p>
        </p:txBody>
      </p:sp>
    </p:spTree>
    <p:extLst>
      <p:ext uri="{BB962C8B-B14F-4D97-AF65-F5344CB8AC3E}">
        <p14:creationId xmlns:p14="http://schemas.microsoft.com/office/powerpoint/2010/main" val="4184081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40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40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4000"/>
                                        <p:tgtEl>
                                          <p:spTgt spid="1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4000"/>
                                        <p:tgtEl>
                                          <p:spTgt spid="11">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4000"/>
                                        <p:tgtEl>
                                          <p:spTgt spid="11">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xEl>
                                              <p:pRg st="5" end="5"/>
                                            </p:txEl>
                                          </p:spTgt>
                                        </p:tgtEl>
                                        <p:attrNameLst>
                                          <p:attrName>style.visibility</p:attrName>
                                        </p:attrNameLst>
                                      </p:cBhvr>
                                      <p:to>
                                        <p:strVal val="visible"/>
                                      </p:to>
                                    </p:set>
                                    <p:animEffect transition="in" filter="fade">
                                      <p:cBhvr>
                                        <p:cTn id="22" dur="4000"/>
                                        <p:tgtEl>
                                          <p:spTgt spid="11">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Effect transition="in" filter="fade">
                                      <p:cBhvr>
                                        <p:cTn id="25" dur="4000"/>
                                        <p:tgtEl>
                                          <p:spTgt spid="11">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xEl>
                                              <p:pRg st="7" end="7"/>
                                            </p:txEl>
                                          </p:spTgt>
                                        </p:tgtEl>
                                        <p:attrNameLst>
                                          <p:attrName>style.visibility</p:attrName>
                                        </p:attrNameLst>
                                      </p:cBhvr>
                                      <p:to>
                                        <p:strVal val="visible"/>
                                      </p:to>
                                    </p:set>
                                    <p:animEffect transition="in" filter="fade">
                                      <p:cBhvr>
                                        <p:cTn id="28" dur="4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45603-425B-472E-B12C-357282F22F0D}"/>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EE0337F9-5373-4F45-8BF6-539C5A81BB47}"/>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B715BC83-11AA-4AEC-8334-4A176EDAD442}"/>
              </a:ext>
            </a:extLst>
          </p:cNvPr>
          <p:cNvSpPr>
            <a:spLocks noGrp="1"/>
          </p:cNvSpPr>
          <p:nvPr>
            <p:ph type="sldNum" sz="quarter" idx="12"/>
          </p:nvPr>
        </p:nvSpPr>
        <p:spPr/>
        <p:txBody>
          <a:bodyPr/>
          <a:lstStyle/>
          <a:p>
            <a:fld id="{4FAB73BC-B049-4115-A692-8D63A059BFB8}" type="slidenum">
              <a:rPr lang="en-US" smtClean="0"/>
              <a:t>23</a:t>
            </a:fld>
            <a:endParaRPr lang="en-US" dirty="0"/>
          </a:p>
        </p:txBody>
      </p:sp>
      <p:sp>
        <p:nvSpPr>
          <p:cNvPr id="5" name="Rectangle 4">
            <a:extLst>
              <a:ext uri="{FF2B5EF4-FFF2-40B4-BE49-F238E27FC236}">
                <a16:creationId xmlns:a16="http://schemas.microsoft.com/office/drawing/2014/main" id="{1EEE5078-E49F-4690-A4AF-06E91481C8BA}"/>
              </a:ext>
            </a:extLst>
          </p:cNvPr>
          <p:cNvSpPr/>
          <p:nvPr/>
        </p:nvSpPr>
        <p:spPr>
          <a:xfrm>
            <a:off x="394996" y="327531"/>
            <a:ext cx="11402008" cy="3908762"/>
          </a:xfrm>
          <a:prstGeom prst="rect">
            <a:avLst/>
          </a:prstGeom>
        </p:spPr>
        <p:txBody>
          <a:bodyPr wrap="square">
            <a:spAutoFit/>
          </a:bodyPr>
          <a:lstStyle/>
          <a:p>
            <a:r>
              <a:rPr lang="en-US" sz="4800" b="1" dirty="0">
                <a:latin typeface="Candara" panose="020E0502030303020204" pitchFamily="34" charset="0"/>
              </a:rPr>
              <a:t>THIS.GREAT.WARRIOR.DAVID</a:t>
            </a:r>
          </a:p>
          <a:p>
            <a:r>
              <a:rPr lang="en-US" sz="4000" dirty="0">
                <a:latin typeface="Candara" panose="020E0502030303020204" pitchFamily="34" charset="0"/>
              </a:rPr>
              <a:t>	26 Every man or woman in here that's a Christian knows that something's been on you all your life. 	When you was a child, you longed to serve God. Something beat at your heart; it was God's election. 																		55-0118 </a:t>
            </a:r>
          </a:p>
        </p:txBody>
      </p:sp>
    </p:spTree>
    <p:extLst>
      <p:ext uri="{BB962C8B-B14F-4D97-AF65-F5344CB8AC3E}">
        <p14:creationId xmlns:p14="http://schemas.microsoft.com/office/powerpoint/2010/main" val="2485830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055802-9888-4FF6-8B37-B7D008742C0C}"/>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09165F8B-98BF-4425-BFD6-447157574A83}"/>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648198CF-6729-4B66-B1B2-34AA1CBFA57E}"/>
              </a:ext>
            </a:extLst>
          </p:cNvPr>
          <p:cNvSpPr>
            <a:spLocks noGrp="1"/>
          </p:cNvSpPr>
          <p:nvPr>
            <p:ph type="sldNum" sz="quarter" idx="12"/>
          </p:nvPr>
        </p:nvSpPr>
        <p:spPr/>
        <p:txBody>
          <a:bodyPr/>
          <a:lstStyle/>
          <a:p>
            <a:fld id="{4FAB73BC-B049-4115-A692-8D63A059BFB8}" type="slidenum">
              <a:rPr lang="en-US" smtClean="0"/>
              <a:t>24</a:t>
            </a:fld>
            <a:endParaRPr lang="en-US" dirty="0"/>
          </a:p>
        </p:txBody>
      </p:sp>
      <p:sp>
        <p:nvSpPr>
          <p:cNvPr id="5" name="Rectangle 4">
            <a:extLst>
              <a:ext uri="{FF2B5EF4-FFF2-40B4-BE49-F238E27FC236}">
                <a16:creationId xmlns:a16="http://schemas.microsoft.com/office/drawing/2014/main" id="{A81BE8F3-838A-4166-9878-8F0B30FA5D9E}"/>
              </a:ext>
            </a:extLst>
          </p:cNvPr>
          <p:cNvSpPr/>
          <p:nvPr/>
        </p:nvSpPr>
        <p:spPr>
          <a:xfrm>
            <a:off x="240792" y="120402"/>
            <a:ext cx="11805799" cy="6370975"/>
          </a:xfrm>
          <a:prstGeom prst="rect">
            <a:avLst/>
          </a:prstGeom>
        </p:spPr>
        <p:txBody>
          <a:bodyPr wrap="square">
            <a:spAutoFit/>
          </a:bodyPr>
          <a:lstStyle/>
          <a:p>
            <a:r>
              <a:rPr lang="en-US" sz="4800" b="1" dirty="0">
                <a:latin typeface="Candara" panose="020E0502030303020204" pitchFamily="34" charset="0"/>
              </a:rPr>
              <a:t>HEAR.YE.HIM</a:t>
            </a:r>
          </a:p>
          <a:p>
            <a:r>
              <a:rPr lang="en-US" sz="4000" dirty="0">
                <a:latin typeface="Candara" panose="020E0502030303020204" pitchFamily="34" charset="0"/>
              </a:rPr>
              <a:t>	69 You love Him? You really want to meet Him? There's got to be something happen within you, a birth that changes all your </a:t>
            </a:r>
            <a:r>
              <a:rPr lang="en-US" sz="4000" u="sng" dirty="0">
                <a:latin typeface="Candara" panose="020E0502030303020204" pitchFamily="34" charset="0"/>
              </a:rPr>
              <a:t>disposition</a:t>
            </a:r>
            <a:r>
              <a:rPr lang="en-US" sz="4000" dirty="0">
                <a:latin typeface="Candara" panose="020E0502030303020204" pitchFamily="34" charset="0"/>
              </a:rPr>
              <a:t>. Just a mental, dry-eyed conception won't work.					</a:t>
            </a:r>
            <a:r>
              <a:rPr lang="en-US" sz="2400" dirty="0">
                <a:latin typeface="Candara" panose="020E0502030303020204" pitchFamily="34" charset="0"/>
              </a:rPr>
              <a:t>57-0519</a:t>
            </a:r>
          </a:p>
          <a:p>
            <a:endParaRPr lang="en-US" sz="2400" dirty="0">
              <a:latin typeface="Candara" panose="020E0502030303020204" pitchFamily="34" charset="0"/>
            </a:endParaRPr>
          </a:p>
          <a:p>
            <a:pPr lvl="0"/>
            <a:r>
              <a:rPr lang="en-US" sz="4000" b="1" dirty="0"/>
              <a:t>Disposition </a:t>
            </a:r>
            <a:r>
              <a:rPr lang="en-US" sz="3200" b="1" dirty="0"/>
              <a:t>(W)</a:t>
            </a:r>
          </a:p>
          <a:p>
            <a:pPr marL="914400" lvl="1" indent="-457200">
              <a:buFont typeface="Courier New" panose="02070309020205020404" pitchFamily="49" charset="0"/>
              <a:buChar char="o"/>
            </a:pPr>
            <a:r>
              <a:rPr lang="en-US" sz="3200" dirty="0"/>
              <a:t>The predominant tendency of one's spirits; natural mental and emotional outlook; characteristic attitude. </a:t>
            </a:r>
          </a:p>
          <a:p>
            <a:pPr marL="914400" lvl="1" indent="-457200">
              <a:buFont typeface="Courier New" panose="02070309020205020404" pitchFamily="49" charset="0"/>
              <a:buChar char="o"/>
            </a:pPr>
            <a:r>
              <a:rPr lang="en-US" sz="3200" dirty="0"/>
              <a:t>State of mind regarding something; inclination, bent.</a:t>
            </a:r>
          </a:p>
          <a:p>
            <a:pPr algn="r"/>
            <a:endParaRPr lang="en-US" sz="4000" dirty="0">
              <a:latin typeface="Candara" panose="020E0502030303020204" pitchFamily="34" charset="0"/>
            </a:endParaRPr>
          </a:p>
        </p:txBody>
      </p:sp>
    </p:spTree>
    <p:extLst>
      <p:ext uri="{BB962C8B-B14F-4D97-AF65-F5344CB8AC3E}">
        <p14:creationId xmlns:p14="http://schemas.microsoft.com/office/powerpoint/2010/main" val="84728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1000"/>
                                        <p:tgtEl>
                                          <p:spTgt spid="5">
                                            <p:txEl>
                                              <p:pRg st="5" end="5"/>
                                            </p:txEl>
                                          </p:spTgt>
                                        </p:tgtEl>
                                      </p:cBhvr>
                                    </p:animEffect>
                                    <p:anim calcmode="lin" valueType="num">
                                      <p:cBhvr>
                                        <p:cTn id="18"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543CCC-8405-4C47-9C0D-003E275D0C72}"/>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D392EBA5-8378-4B94-9179-7564297F7E45}"/>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7EFBA9FC-A39E-411A-9AE6-B2C879908DD5}"/>
              </a:ext>
            </a:extLst>
          </p:cNvPr>
          <p:cNvSpPr>
            <a:spLocks noGrp="1"/>
          </p:cNvSpPr>
          <p:nvPr>
            <p:ph type="sldNum" sz="quarter" idx="12"/>
          </p:nvPr>
        </p:nvSpPr>
        <p:spPr/>
        <p:txBody>
          <a:bodyPr/>
          <a:lstStyle/>
          <a:p>
            <a:fld id="{4FAB73BC-B049-4115-A692-8D63A059BFB8}" type="slidenum">
              <a:rPr lang="en-US" smtClean="0"/>
              <a:t>25</a:t>
            </a:fld>
            <a:endParaRPr lang="en-US" dirty="0"/>
          </a:p>
        </p:txBody>
      </p:sp>
      <p:sp>
        <p:nvSpPr>
          <p:cNvPr id="5" name="Rectangle 4">
            <a:extLst>
              <a:ext uri="{FF2B5EF4-FFF2-40B4-BE49-F238E27FC236}">
                <a16:creationId xmlns:a16="http://schemas.microsoft.com/office/drawing/2014/main" id="{21F4E0C0-C28B-4C91-BEBD-D5E9AF9787CA}"/>
              </a:ext>
            </a:extLst>
          </p:cNvPr>
          <p:cNvSpPr/>
          <p:nvPr/>
        </p:nvSpPr>
        <p:spPr>
          <a:xfrm>
            <a:off x="263047" y="94123"/>
            <a:ext cx="11743150" cy="5755422"/>
          </a:xfrm>
          <a:prstGeom prst="rect">
            <a:avLst/>
          </a:prstGeom>
        </p:spPr>
        <p:txBody>
          <a:bodyPr wrap="square">
            <a:spAutoFit/>
          </a:bodyPr>
          <a:lstStyle/>
          <a:p>
            <a:r>
              <a:rPr lang="en-US" sz="4800" b="1" dirty="0">
                <a:latin typeface="Candara" panose="020E0502030303020204" pitchFamily="34" charset="0"/>
              </a:rPr>
              <a:t>WHEN.DIVINE.LOVE.IS.PROJECTED</a:t>
            </a:r>
          </a:p>
          <a:p>
            <a:r>
              <a:rPr lang="en-US" sz="4400" dirty="0">
                <a:latin typeface="Candara" panose="020E0502030303020204" pitchFamily="34" charset="0"/>
              </a:rPr>
              <a:t>	</a:t>
            </a:r>
            <a:r>
              <a:rPr lang="en-US" sz="4000" dirty="0">
                <a:latin typeface="Candara" panose="020E0502030303020204" pitchFamily="34" charset="0"/>
              </a:rPr>
              <a:t>19  When you become a son, a daughter of God, your </a:t>
            </a:r>
            <a:r>
              <a:rPr lang="en-US" sz="4000" u="sng" dirty="0">
                <a:latin typeface="Candara" panose="020E0502030303020204" pitchFamily="34" charset="0"/>
              </a:rPr>
              <a:t>disposition</a:t>
            </a:r>
            <a:r>
              <a:rPr lang="en-US" sz="4000" dirty="0">
                <a:latin typeface="Candara" panose="020E0502030303020204" pitchFamily="34" charset="0"/>
              </a:rPr>
              <a:t> changes; your </a:t>
            </a:r>
            <a:r>
              <a:rPr lang="en-US" sz="4000" u="sng" dirty="0">
                <a:latin typeface="Candara" panose="020E0502030303020204" pitchFamily="34" charset="0"/>
              </a:rPr>
              <a:t>attitude</a:t>
            </a:r>
            <a:r>
              <a:rPr lang="en-US" sz="4000" dirty="0">
                <a:latin typeface="Candara" panose="020E0502030303020204" pitchFamily="34" charset="0"/>
              </a:rPr>
              <a:t> changes; your look towards life and towards others changes. </a:t>
            </a:r>
          </a:p>
          <a:p>
            <a:r>
              <a:rPr lang="en-US" sz="4000" dirty="0">
                <a:latin typeface="Candara" panose="020E0502030303020204" pitchFamily="34" charset="0"/>
              </a:rPr>
              <a:t>	It doesn't mean that you just have joined church; it means you have become a new creation in Christ. The old things have passed away, and God has spoken to you, and you have become a new creature. </a:t>
            </a:r>
          </a:p>
          <a:p>
            <a:r>
              <a:rPr lang="en-US" sz="3600" dirty="0">
                <a:latin typeface="Candara" panose="020E0502030303020204" pitchFamily="34" charset="0"/>
              </a:rPr>
              <a:t>																					57-0126</a:t>
            </a:r>
          </a:p>
        </p:txBody>
      </p:sp>
    </p:spTree>
    <p:extLst>
      <p:ext uri="{BB962C8B-B14F-4D97-AF65-F5344CB8AC3E}">
        <p14:creationId xmlns:p14="http://schemas.microsoft.com/office/powerpoint/2010/main" val="3336078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6134F2-D286-45AE-B0C5-0249771622F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1B6FF94D-0D76-4609-9580-3EB845A666D1}"/>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D93B4782-2BC3-4096-A74D-EF381E59AB39}"/>
              </a:ext>
            </a:extLst>
          </p:cNvPr>
          <p:cNvSpPr>
            <a:spLocks noGrp="1"/>
          </p:cNvSpPr>
          <p:nvPr>
            <p:ph type="sldNum" sz="quarter" idx="12"/>
          </p:nvPr>
        </p:nvSpPr>
        <p:spPr/>
        <p:txBody>
          <a:bodyPr/>
          <a:lstStyle/>
          <a:p>
            <a:fld id="{4FAB73BC-B049-4115-A692-8D63A059BFB8}" type="slidenum">
              <a:rPr lang="en-US" smtClean="0"/>
              <a:t>26</a:t>
            </a:fld>
            <a:endParaRPr lang="en-US" dirty="0"/>
          </a:p>
        </p:txBody>
      </p:sp>
      <p:sp>
        <p:nvSpPr>
          <p:cNvPr id="5" name="Rectangle 4">
            <a:extLst>
              <a:ext uri="{FF2B5EF4-FFF2-40B4-BE49-F238E27FC236}">
                <a16:creationId xmlns:a16="http://schemas.microsoft.com/office/drawing/2014/main" id="{7C4C2E0F-5748-4C25-B37C-5253382EA11A}"/>
              </a:ext>
            </a:extLst>
          </p:cNvPr>
          <p:cNvSpPr/>
          <p:nvPr/>
        </p:nvSpPr>
        <p:spPr>
          <a:xfrm>
            <a:off x="154488" y="220089"/>
            <a:ext cx="11796720" cy="5509200"/>
          </a:xfrm>
          <a:prstGeom prst="rect">
            <a:avLst/>
          </a:prstGeom>
        </p:spPr>
        <p:txBody>
          <a:bodyPr wrap="square">
            <a:spAutoFit/>
          </a:bodyPr>
          <a:lstStyle/>
          <a:p>
            <a:r>
              <a:rPr lang="en-US" sz="4800" b="1" dirty="0">
                <a:latin typeface="Candara" panose="020E0502030303020204" pitchFamily="34" charset="0"/>
              </a:rPr>
              <a:t>WHY.I'M.PRAYING.FOR.THE.SICK</a:t>
            </a:r>
          </a:p>
          <a:p>
            <a:r>
              <a:rPr lang="en-US" sz="4000" dirty="0">
                <a:latin typeface="Candara" panose="020E0502030303020204" pitchFamily="34" charset="0"/>
              </a:rPr>
              <a:t>	74 I suppose us being strangers… </a:t>
            </a:r>
            <a:r>
              <a:rPr lang="en-US" sz="4000" u="sng" dirty="0">
                <a:latin typeface="Candara" panose="020E0502030303020204" pitchFamily="34" charset="0"/>
              </a:rPr>
              <a:t>Your trouble's in your ears</a:t>
            </a:r>
            <a:r>
              <a:rPr lang="en-US" sz="4000" dirty="0">
                <a:latin typeface="Candara" panose="020E0502030303020204" pitchFamily="34" charset="0"/>
              </a:rPr>
              <a:t>… you're nervous, real nervous, upset. 	</a:t>
            </a:r>
          </a:p>
          <a:p>
            <a:r>
              <a:rPr lang="en-US" sz="4000" dirty="0">
                <a:latin typeface="Candara" panose="020E0502030303020204" pitchFamily="34" charset="0"/>
              </a:rPr>
              <a:t>	</a:t>
            </a:r>
            <a:r>
              <a:rPr lang="en-US" sz="4000" u="sng" dirty="0">
                <a:latin typeface="Candara" panose="020E0502030303020204" pitchFamily="34" charset="0"/>
              </a:rPr>
              <a:t>And that's your disposition</a:t>
            </a:r>
            <a:r>
              <a:rPr lang="en-US" sz="4000" dirty="0">
                <a:latin typeface="Candara" panose="020E0502030303020204" pitchFamily="34" charset="0"/>
              </a:rPr>
              <a:t>. You been that way practically all your life. </a:t>
            </a:r>
          </a:p>
          <a:p>
            <a:r>
              <a:rPr lang="en-US" sz="4000" dirty="0">
                <a:latin typeface="Candara" panose="020E0502030303020204" pitchFamily="34" charset="0"/>
              </a:rPr>
              <a:t>	But you've come to me for another purpose. You've come to me, that I would lay hands on you for spiritual things, isn't that right…? </a:t>
            </a:r>
          </a:p>
          <a:p>
            <a:pPr algn="r"/>
            <a:r>
              <a:rPr lang="en-US" sz="2400" dirty="0">
                <a:latin typeface="Candara" panose="020E0502030303020204" pitchFamily="34" charset="0"/>
              </a:rPr>
              <a:t>54-0314</a:t>
            </a:r>
          </a:p>
        </p:txBody>
      </p:sp>
    </p:spTree>
    <p:extLst>
      <p:ext uri="{BB962C8B-B14F-4D97-AF65-F5344CB8AC3E}">
        <p14:creationId xmlns:p14="http://schemas.microsoft.com/office/powerpoint/2010/main" val="2225025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9129DC-4291-4E81-9ACD-E9DFF9A95555}"/>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01EF5070-D1A9-4D51-8E39-D5D1A1640C60}"/>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ACB95B4F-7892-4E83-930C-F3F3C99363BC}"/>
              </a:ext>
            </a:extLst>
          </p:cNvPr>
          <p:cNvSpPr>
            <a:spLocks noGrp="1"/>
          </p:cNvSpPr>
          <p:nvPr>
            <p:ph type="sldNum" sz="quarter" idx="12"/>
          </p:nvPr>
        </p:nvSpPr>
        <p:spPr/>
        <p:txBody>
          <a:bodyPr/>
          <a:lstStyle/>
          <a:p>
            <a:fld id="{4FAB73BC-B049-4115-A692-8D63A059BFB8}" type="slidenum">
              <a:rPr lang="en-US" smtClean="0"/>
              <a:t>27</a:t>
            </a:fld>
            <a:endParaRPr lang="en-US" dirty="0"/>
          </a:p>
        </p:txBody>
      </p:sp>
      <p:sp>
        <p:nvSpPr>
          <p:cNvPr id="5" name="Rectangle 4">
            <a:extLst>
              <a:ext uri="{FF2B5EF4-FFF2-40B4-BE49-F238E27FC236}">
                <a16:creationId xmlns:a16="http://schemas.microsoft.com/office/drawing/2014/main" id="{F8EDFF6D-9348-4F1E-8935-472CFCCCCA24}"/>
              </a:ext>
            </a:extLst>
          </p:cNvPr>
          <p:cNvSpPr/>
          <p:nvPr/>
        </p:nvSpPr>
        <p:spPr>
          <a:xfrm>
            <a:off x="231732" y="79131"/>
            <a:ext cx="11812043" cy="6309420"/>
          </a:xfrm>
          <a:prstGeom prst="rect">
            <a:avLst/>
          </a:prstGeom>
        </p:spPr>
        <p:txBody>
          <a:bodyPr wrap="square">
            <a:spAutoFit/>
          </a:bodyPr>
          <a:lstStyle/>
          <a:p>
            <a:r>
              <a:rPr lang="en-US" sz="4800" b="1" dirty="0">
                <a:latin typeface="Candara" panose="020E0502030303020204" pitchFamily="34" charset="0"/>
              </a:rPr>
              <a:t>IMPERSONATION.OF.CHRISTIANITY</a:t>
            </a:r>
          </a:p>
          <a:p>
            <a:r>
              <a:rPr lang="en-US" sz="4000" dirty="0">
                <a:latin typeface="Candara" panose="020E0502030303020204" pitchFamily="34" charset="0"/>
              </a:rPr>
              <a:t>	116 When the Holy Spirit, not the new degree, new church, new thought, new emotion, not the new dance.. but when God places His Spirit in the middle of your new spirit, then </a:t>
            </a:r>
            <a:r>
              <a:rPr lang="en-US" sz="4000" u="sng" dirty="0">
                <a:latin typeface="Candara" panose="020E0502030303020204" pitchFamily="34" charset="0"/>
              </a:rPr>
              <a:t>you don't have to act meek; you don't have to act like a Christian</a:t>
            </a:r>
            <a:r>
              <a:rPr lang="en-US" sz="4000" dirty="0">
                <a:latin typeface="Candara" panose="020E0502030303020204" pitchFamily="34" charset="0"/>
              </a:rPr>
              <a:t>. </a:t>
            </a:r>
          </a:p>
          <a:p>
            <a:r>
              <a:rPr lang="en-US" sz="4000" dirty="0">
                <a:latin typeface="Candara" panose="020E0502030303020204" pitchFamily="34" charset="0"/>
              </a:rPr>
              <a:t>	It controls everything that's within you. It makes the church act orderly, makes the gifts work perfect… it controls you. </a:t>
            </a:r>
          </a:p>
          <a:p>
            <a:r>
              <a:rPr lang="en-US" sz="3600" dirty="0">
                <a:latin typeface="Candara" panose="020E0502030303020204" pitchFamily="34" charset="0"/>
              </a:rPr>
              <a:t>	</a:t>
            </a:r>
          </a:p>
        </p:txBody>
      </p:sp>
    </p:spTree>
    <p:extLst>
      <p:ext uri="{BB962C8B-B14F-4D97-AF65-F5344CB8AC3E}">
        <p14:creationId xmlns:p14="http://schemas.microsoft.com/office/powerpoint/2010/main" val="4087003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76B51-6C72-414B-A743-0C8A393B633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251020C4-FDF8-4797-AA3E-49F9437D9D0C}"/>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575F4E1F-D0B3-4454-9C65-3D9807AA96EF}"/>
              </a:ext>
            </a:extLst>
          </p:cNvPr>
          <p:cNvSpPr>
            <a:spLocks noGrp="1"/>
          </p:cNvSpPr>
          <p:nvPr>
            <p:ph type="sldNum" sz="quarter" idx="12"/>
          </p:nvPr>
        </p:nvSpPr>
        <p:spPr/>
        <p:txBody>
          <a:bodyPr/>
          <a:lstStyle/>
          <a:p>
            <a:fld id="{4FAB73BC-B049-4115-A692-8D63A059BFB8}" type="slidenum">
              <a:rPr lang="en-US" smtClean="0"/>
              <a:t>28</a:t>
            </a:fld>
            <a:endParaRPr lang="en-US" dirty="0"/>
          </a:p>
        </p:txBody>
      </p:sp>
      <p:sp>
        <p:nvSpPr>
          <p:cNvPr id="5" name="Rectangle 4">
            <a:extLst>
              <a:ext uri="{FF2B5EF4-FFF2-40B4-BE49-F238E27FC236}">
                <a16:creationId xmlns:a16="http://schemas.microsoft.com/office/drawing/2014/main" id="{CD59F26C-DD78-4B08-9EE1-4A46E9A16655}"/>
              </a:ext>
            </a:extLst>
          </p:cNvPr>
          <p:cNvSpPr/>
          <p:nvPr/>
        </p:nvSpPr>
        <p:spPr>
          <a:xfrm>
            <a:off x="240792" y="0"/>
            <a:ext cx="11834298" cy="6986528"/>
          </a:xfrm>
          <a:prstGeom prst="rect">
            <a:avLst/>
          </a:prstGeom>
        </p:spPr>
        <p:txBody>
          <a:bodyPr wrap="square">
            <a:spAutoFit/>
          </a:bodyPr>
          <a:lstStyle/>
          <a:p>
            <a:r>
              <a:rPr lang="en-US" sz="4800" b="1" dirty="0">
                <a:latin typeface="Candara" panose="020E0502030303020204" pitchFamily="34" charset="0"/>
              </a:rPr>
              <a:t>THE.SAME.JESUS.TONIGHT</a:t>
            </a:r>
            <a:r>
              <a:rPr lang="en-US" sz="4000" dirty="0">
                <a:latin typeface="Candara" panose="020E0502030303020204" pitchFamily="34" charset="0"/>
              </a:rPr>
              <a:t> </a:t>
            </a:r>
            <a:r>
              <a:rPr lang="en-US" sz="2800" dirty="0">
                <a:latin typeface="Candara" panose="020E0502030303020204" pitchFamily="34" charset="0"/>
              </a:rPr>
              <a:t>LAUSANNE.SWITZERLAND</a:t>
            </a:r>
          </a:p>
          <a:p>
            <a:r>
              <a:rPr lang="en-US" sz="4000" dirty="0">
                <a:latin typeface="Candara" panose="020E0502030303020204" pitchFamily="34" charset="0"/>
              </a:rPr>
              <a:t>	32 You are suffering with a trouble in your mouth. It's very dark around you. It's a cancer. You are a mother. I see a boy, 10-12 years old, TB, in the lung. </a:t>
            </a:r>
          </a:p>
          <a:p>
            <a:r>
              <a:rPr lang="en-US" sz="4000" dirty="0">
                <a:latin typeface="Candara" panose="020E0502030303020204" pitchFamily="34" charset="0"/>
              </a:rPr>
              <a:t>	All your life, you've had a longing, "</a:t>
            </a:r>
            <a:r>
              <a:rPr lang="en-US" sz="4000" i="1" dirty="0">
                <a:latin typeface="Candara" panose="020E0502030303020204" pitchFamily="34" charset="0"/>
              </a:rPr>
              <a:t>Someday you'd become a Christian." </a:t>
            </a:r>
            <a:r>
              <a:rPr lang="en-US" sz="4000" dirty="0">
                <a:latin typeface="Candara" panose="020E0502030303020204" pitchFamily="34" charset="0"/>
              </a:rPr>
              <a:t>You need Jesus as your Saviour. </a:t>
            </a:r>
            <a:r>
              <a:rPr lang="en-US" sz="4000" b="1" u="sng" dirty="0">
                <a:latin typeface="Candara" panose="020E0502030303020204" pitchFamily="34" charset="0"/>
              </a:rPr>
              <a:t>These things has happened to bring you to Him</a:t>
            </a:r>
            <a:r>
              <a:rPr lang="en-US" sz="4000" u="sng" dirty="0">
                <a:latin typeface="Candara" panose="020E0502030303020204" pitchFamily="34" charset="0"/>
              </a:rPr>
              <a:t>. </a:t>
            </a:r>
          </a:p>
          <a:p>
            <a:r>
              <a:rPr lang="en-US" sz="4000" dirty="0">
                <a:latin typeface="Candara" panose="020E0502030303020204" pitchFamily="34" charset="0"/>
              </a:rPr>
              <a:t>	Do you now accept Jesus as your personal Saviour? Your sins be forgiven you, my child. Go in the Name of Jesus and live, and let your son live also. 																										</a:t>
            </a:r>
            <a:r>
              <a:rPr lang="en-US" sz="2800" dirty="0">
                <a:latin typeface="Candara" panose="020E0502030303020204" pitchFamily="34" charset="0"/>
              </a:rPr>
              <a:t>55-0826</a:t>
            </a:r>
            <a:r>
              <a:rPr lang="en-US" sz="4000" dirty="0">
                <a:latin typeface="Candara" panose="020E0502030303020204" pitchFamily="34" charset="0"/>
              </a:rPr>
              <a:t> </a:t>
            </a:r>
          </a:p>
        </p:txBody>
      </p:sp>
    </p:spTree>
    <p:extLst>
      <p:ext uri="{BB962C8B-B14F-4D97-AF65-F5344CB8AC3E}">
        <p14:creationId xmlns:p14="http://schemas.microsoft.com/office/powerpoint/2010/main" val="2464101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29118E-DDDD-4FCC-8677-2254CB60371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FF0E07F2-2E52-4DCD-9A1B-5EE5BD5BF08A}"/>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CC73E32D-F68D-4000-84A5-E3F07E303A11}"/>
              </a:ext>
            </a:extLst>
          </p:cNvPr>
          <p:cNvSpPr>
            <a:spLocks noGrp="1"/>
          </p:cNvSpPr>
          <p:nvPr>
            <p:ph type="sldNum" sz="quarter" idx="12"/>
          </p:nvPr>
        </p:nvSpPr>
        <p:spPr/>
        <p:txBody>
          <a:bodyPr/>
          <a:lstStyle/>
          <a:p>
            <a:fld id="{4FAB73BC-B049-4115-A692-8D63A059BFB8}" type="slidenum">
              <a:rPr lang="en-US" smtClean="0"/>
              <a:t>29</a:t>
            </a:fld>
            <a:endParaRPr lang="en-US" dirty="0"/>
          </a:p>
        </p:txBody>
      </p:sp>
      <p:sp>
        <p:nvSpPr>
          <p:cNvPr id="5" name="Rectangle 4">
            <a:extLst>
              <a:ext uri="{FF2B5EF4-FFF2-40B4-BE49-F238E27FC236}">
                <a16:creationId xmlns:a16="http://schemas.microsoft.com/office/drawing/2014/main" id="{8A36178E-BF16-422C-9E15-39B30146F708}"/>
              </a:ext>
            </a:extLst>
          </p:cNvPr>
          <p:cNvSpPr/>
          <p:nvPr/>
        </p:nvSpPr>
        <p:spPr>
          <a:xfrm>
            <a:off x="206678" y="149469"/>
            <a:ext cx="11868411" cy="5509200"/>
          </a:xfrm>
          <a:prstGeom prst="rect">
            <a:avLst/>
          </a:prstGeom>
        </p:spPr>
        <p:txBody>
          <a:bodyPr wrap="square">
            <a:spAutoFit/>
          </a:bodyPr>
          <a:lstStyle/>
          <a:p>
            <a:r>
              <a:rPr lang="en-US" sz="4800" b="1" dirty="0">
                <a:latin typeface="Candara" panose="020E0502030303020204" pitchFamily="34" charset="0"/>
              </a:rPr>
              <a:t>THE.END.TIME.EVANGELISM</a:t>
            </a:r>
          </a:p>
          <a:p>
            <a:r>
              <a:rPr lang="en-US" sz="4000" dirty="0">
                <a:latin typeface="Candara" panose="020E0502030303020204" pitchFamily="34" charset="0"/>
              </a:rPr>
              <a:t>	23 (Children) Jesus said, </a:t>
            </a:r>
            <a:r>
              <a:rPr lang="en-US" sz="4000" i="1" dirty="0">
                <a:latin typeface="Candara" panose="020E0502030303020204" pitchFamily="34" charset="0"/>
              </a:rPr>
              <a:t>"Take heed that you despise not one of these little ones, for their angels always beholds My Father's face which is in Heaven." </a:t>
            </a:r>
            <a:r>
              <a:rPr lang="en-US" sz="4000" dirty="0">
                <a:latin typeface="Candara" panose="020E0502030303020204" pitchFamily="34" charset="0"/>
              </a:rPr>
              <a:t>Remember, they have an angel. </a:t>
            </a:r>
          </a:p>
          <a:p>
            <a:r>
              <a:rPr lang="en-US" sz="4000" dirty="0">
                <a:latin typeface="Candara" panose="020E0502030303020204" pitchFamily="34" charset="0"/>
              </a:rPr>
              <a:t>	</a:t>
            </a:r>
            <a:r>
              <a:rPr lang="en-US" sz="4000" u="sng" dirty="0">
                <a:latin typeface="Candara" panose="020E0502030303020204" pitchFamily="34" charset="0"/>
              </a:rPr>
              <a:t>When you're born, it stays with you all through life. And now, then when you get saved, you have the Holy Spirit then, and It guides you and directs you</a:t>
            </a:r>
            <a:r>
              <a:rPr lang="en-US" sz="4000" dirty="0">
                <a:latin typeface="Candara" panose="020E0502030303020204" pitchFamily="34" charset="0"/>
              </a:rPr>
              <a:t>.</a:t>
            </a:r>
          </a:p>
          <a:p>
            <a:pPr algn="r"/>
            <a:r>
              <a:rPr lang="en-US" sz="2400" dirty="0">
                <a:latin typeface="Candara" panose="020E0502030303020204" pitchFamily="34" charset="0"/>
              </a:rPr>
              <a:t>62-0603</a:t>
            </a:r>
          </a:p>
        </p:txBody>
      </p:sp>
    </p:spTree>
    <p:extLst>
      <p:ext uri="{BB962C8B-B14F-4D97-AF65-F5344CB8AC3E}">
        <p14:creationId xmlns:p14="http://schemas.microsoft.com/office/powerpoint/2010/main" val="3310104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9-27-2026</a:t>
            </a:r>
          </a:p>
        </p:txBody>
      </p:sp>
      <p:sp>
        <p:nvSpPr>
          <p:cNvPr id="3" name="Slide Number Placeholder 2"/>
          <p:cNvSpPr>
            <a:spLocks noGrp="1"/>
          </p:cNvSpPr>
          <p:nvPr>
            <p:ph type="sldNum" sz="quarter" idx="11"/>
          </p:nvPr>
        </p:nvSpPr>
        <p:spPr/>
        <p:txBody>
          <a:bodyPr/>
          <a:lstStyle/>
          <a:p>
            <a:fld id="{1CA3E4CE-2BD0-48F5-B45E-CC386E7F3C58}" type="slidenum">
              <a:rPr lang="en-US" smtClean="0"/>
              <a:t>30</a:t>
            </a:fld>
            <a:endParaRPr lang="en-US"/>
          </a:p>
        </p:txBody>
      </p:sp>
      <p:sp>
        <p:nvSpPr>
          <p:cNvPr id="4" name="Footer Placeholder 3"/>
          <p:cNvSpPr>
            <a:spLocks noGrp="1"/>
          </p:cNvSpPr>
          <p:nvPr>
            <p:ph type="ftr" sz="quarter" idx="12"/>
          </p:nvPr>
        </p:nvSpPr>
        <p:spPr/>
        <p:txBody>
          <a:bodyPr/>
          <a:lstStyle/>
          <a:p>
            <a:r>
              <a:rPr lang="en-US"/>
              <a:t>Therefore Have I Drawn Thee</a:t>
            </a:r>
          </a:p>
        </p:txBody>
      </p:sp>
      <p:sp>
        <p:nvSpPr>
          <p:cNvPr id="5" name="Rectangle 4"/>
          <p:cNvSpPr/>
          <p:nvPr/>
        </p:nvSpPr>
        <p:spPr>
          <a:xfrm>
            <a:off x="306887" y="393527"/>
            <a:ext cx="7394838" cy="5478423"/>
          </a:xfrm>
          <a:prstGeom prst="rect">
            <a:avLst/>
          </a:prstGeom>
        </p:spPr>
        <p:txBody>
          <a:bodyPr wrap="square">
            <a:spAutoFit/>
          </a:bodyPr>
          <a:lstStyle/>
          <a:p>
            <a:r>
              <a:rPr lang="en-US" sz="5400" b="1" dirty="0">
                <a:latin typeface="Candara" panose="020E0502030303020204" pitchFamily="34" charset="0"/>
              </a:rPr>
              <a:t>Conviction:</a:t>
            </a:r>
          </a:p>
          <a:p>
            <a:r>
              <a:rPr lang="en-US" sz="4400" b="1" dirty="0">
                <a:latin typeface="Candara" panose="020E0502030303020204" pitchFamily="34" charset="0"/>
              </a:rPr>
              <a:t>	</a:t>
            </a:r>
            <a:r>
              <a:rPr lang="en-US" sz="3600" dirty="0">
                <a:latin typeface="Candara" panose="020E0502030303020204" pitchFamily="34" charset="0"/>
              </a:rPr>
              <a:t> In law, a conviction is the verdict that results when a court of law finds a defendant guilty of a crime. </a:t>
            </a:r>
          </a:p>
          <a:p>
            <a:r>
              <a:rPr lang="en-US" sz="3600" dirty="0">
                <a:latin typeface="Candara" panose="020E0502030303020204" pitchFamily="34" charset="0"/>
              </a:rPr>
              <a:t>	To have confidence, certainty, assurance and faith.</a:t>
            </a:r>
          </a:p>
          <a:p>
            <a:r>
              <a:rPr lang="en-US" sz="4000" b="1" dirty="0">
                <a:solidFill>
                  <a:srgbClr val="FFFF00"/>
                </a:solidFill>
                <a:latin typeface="Candara" panose="020E0502030303020204" pitchFamily="34" charset="0"/>
              </a:rPr>
              <a:t>	</a:t>
            </a:r>
            <a:r>
              <a:rPr lang="en-US" sz="3600" dirty="0">
                <a:latin typeface="Candara" panose="020E0502030303020204" pitchFamily="34" charset="0"/>
              </a:rPr>
              <a:t>An unshakeable belief in something without need of proof.</a:t>
            </a:r>
          </a:p>
          <a:p>
            <a:endParaRPr lang="en-US" sz="3200" dirty="0">
              <a:latin typeface="Candara" panose="020E0502030303020204" pitchFamily="34" charset="0"/>
            </a:endParaRPr>
          </a:p>
        </p:txBody>
      </p:sp>
      <p:pic>
        <p:nvPicPr>
          <p:cNvPr id="7" name="Picture 6">
            <a:extLst>
              <a:ext uri="{FF2B5EF4-FFF2-40B4-BE49-F238E27FC236}">
                <a16:creationId xmlns:a16="http://schemas.microsoft.com/office/drawing/2014/main" id="{576F161F-FA5C-6F8E-D167-82A4D0478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8783" y="90487"/>
            <a:ext cx="4162425" cy="66770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77576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dissolv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E49A0E-2CA7-EB6B-0C32-175FE7BD22A7}"/>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AC7F7E59-2032-03B3-3FF0-CBA33FAE1BB3}"/>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83F68FDB-ED38-C410-D892-D8679C4AF6E1}"/>
              </a:ext>
            </a:extLst>
          </p:cNvPr>
          <p:cNvSpPr>
            <a:spLocks noGrp="1"/>
          </p:cNvSpPr>
          <p:nvPr>
            <p:ph type="sldNum" sz="quarter" idx="12"/>
          </p:nvPr>
        </p:nvSpPr>
        <p:spPr/>
        <p:txBody>
          <a:bodyPr/>
          <a:lstStyle/>
          <a:p>
            <a:fld id="{4FAB73BC-B049-4115-A692-8D63A059BFB8}" type="slidenum">
              <a:rPr lang="en-US" smtClean="0"/>
              <a:t>31</a:t>
            </a:fld>
            <a:endParaRPr lang="en-US" dirty="0"/>
          </a:p>
        </p:txBody>
      </p:sp>
      <p:sp>
        <p:nvSpPr>
          <p:cNvPr id="6" name="TextBox 5">
            <a:extLst>
              <a:ext uri="{FF2B5EF4-FFF2-40B4-BE49-F238E27FC236}">
                <a16:creationId xmlns:a16="http://schemas.microsoft.com/office/drawing/2014/main" id="{563B9410-0B75-6D38-E53C-246C08AF6EBF}"/>
              </a:ext>
            </a:extLst>
          </p:cNvPr>
          <p:cNvSpPr txBox="1"/>
          <p:nvPr/>
        </p:nvSpPr>
        <p:spPr>
          <a:xfrm>
            <a:off x="268448" y="220090"/>
            <a:ext cx="11794921" cy="4647426"/>
          </a:xfrm>
          <a:prstGeom prst="rect">
            <a:avLst/>
          </a:prstGeom>
          <a:noFill/>
        </p:spPr>
        <p:txBody>
          <a:bodyPr wrap="square">
            <a:spAutoFit/>
          </a:bodyPr>
          <a:lstStyle/>
          <a:p>
            <a:r>
              <a:rPr lang="en-US" sz="4400" dirty="0"/>
              <a:t>Definition #1  </a:t>
            </a:r>
            <a:r>
              <a:rPr lang="en-US" sz="4400" b="1" dirty="0"/>
              <a:t>QUESTIONS.AND.ANSWERS.1</a:t>
            </a:r>
          </a:p>
          <a:p>
            <a:r>
              <a:rPr lang="en-US" sz="3600" dirty="0"/>
              <a:t>	292  Oh, how this world is contaminated. There's no hope for it at all; they have crossed the dividing line between reason and common sense, let alone between salvation.</a:t>
            </a:r>
          </a:p>
          <a:p>
            <a:r>
              <a:rPr lang="en-US" sz="3600" dirty="0"/>
              <a:t>	Man can't even judge. We don't have men no more like we used to have. Where is Patrick Henry? Where is Abraham Lincoln? men that can stand for solid convictions. </a:t>
            </a:r>
          </a:p>
          <a:p>
            <a:pPr algn="r"/>
            <a:r>
              <a:rPr lang="en-US" sz="2800" dirty="0"/>
              <a:t>64-0823</a:t>
            </a:r>
          </a:p>
        </p:txBody>
      </p:sp>
    </p:spTree>
    <p:extLst>
      <p:ext uri="{BB962C8B-B14F-4D97-AF65-F5344CB8AC3E}">
        <p14:creationId xmlns:p14="http://schemas.microsoft.com/office/powerpoint/2010/main" val="1926602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C65E4A-A9B6-00E4-AAF4-1936060788EA}"/>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23782D9E-7F12-BCC1-71CA-5ACCA6463F4C}"/>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7F7A9516-AD89-F86B-31AC-3F6089D3D222}"/>
              </a:ext>
            </a:extLst>
          </p:cNvPr>
          <p:cNvSpPr>
            <a:spLocks noGrp="1"/>
          </p:cNvSpPr>
          <p:nvPr>
            <p:ph type="sldNum" sz="quarter" idx="12"/>
          </p:nvPr>
        </p:nvSpPr>
        <p:spPr/>
        <p:txBody>
          <a:bodyPr/>
          <a:lstStyle/>
          <a:p>
            <a:fld id="{4FAB73BC-B049-4115-A692-8D63A059BFB8}" type="slidenum">
              <a:rPr lang="en-US" smtClean="0"/>
              <a:t>32</a:t>
            </a:fld>
            <a:endParaRPr lang="en-US" dirty="0"/>
          </a:p>
        </p:txBody>
      </p:sp>
      <p:sp>
        <p:nvSpPr>
          <p:cNvPr id="6" name="TextBox 5">
            <a:extLst>
              <a:ext uri="{FF2B5EF4-FFF2-40B4-BE49-F238E27FC236}">
                <a16:creationId xmlns:a16="http://schemas.microsoft.com/office/drawing/2014/main" id="{614DA38A-C9C7-1ED7-A70D-3751FBA14427}"/>
              </a:ext>
            </a:extLst>
          </p:cNvPr>
          <p:cNvSpPr txBox="1"/>
          <p:nvPr/>
        </p:nvSpPr>
        <p:spPr>
          <a:xfrm>
            <a:off x="302004" y="134224"/>
            <a:ext cx="11649203" cy="5755422"/>
          </a:xfrm>
          <a:prstGeom prst="rect">
            <a:avLst/>
          </a:prstGeom>
          <a:noFill/>
        </p:spPr>
        <p:txBody>
          <a:bodyPr wrap="square">
            <a:spAutoFit/>
          </a:bodyPr>
          <a:lstStyle/>
          <a:p>
            <a:r>
              <a:rPr lang="en-US" sz="4400" dirty="0"/>
              <a:t>Definition #2  </a:t>
            </a:r>
            <a:r>
              <a:rPr lang="en-US" sz="4400" b="1" dirty="0"/>
              <a:t>ONCE.MORE  </a:t>
            </a:r>
            <a:r>
              <a:rPr lang="en-US" sz="3200" dirty="0"/>
              <a:t>(NEW.YORK)</a:t>
            </a:r>
          </a:p>
          <a:p>
            <a:r>
              <a:rPr lang="en-US" sz="3200" dirty="0"/>
              <a:t>	9 </a:t>
            </a:r>
            <a:r>
              <a:rPr lang="en-US" sz="3600" dirty="0"/>
              <a:t>Now we are sorry that we did not have room to accommodate the people. But I know they have a fire marshal's law. And that they cannot help. Because we are, as Christians, we've got to… </a:t>
            </a:r>
            <a:r>
              <a:rPr lang="en-US" sz="3600" i="1" dirty="0"/>
              <a:t>"Give Caesar those things that pertain to Caesar..." </a:t>
            </a:r>
            <a:r>
              <a:rPr lang="en-US" sz="3600" dirty="0"/>
              <a:t>And if we will not obey Caesar, it's doubtful that we'd obey God. </a:t>
            </a:r>
          </a:p>
          <a:p>
            <a:r>
              <a:rPr lang="en-US" sz="3600" dirty="0"/>
              <a:t>	I was asking for mercy for the people, seeing them up-and-down the streets, the sick, and trying to get in…</a:t>
            </a:r>
          </a:p>
          <a:p>
            <a:r>
              <a:rPr lang="en-US" sz="3600" dirty="0"/>
              <a:t>	</a:t>
            </a:r>
          </a:p>
        </p:txBody>
      </p:sp>
    </p:spTree>
    <p:extLst>
      <p:ext uri="{BB962C8B-B14F-4D97-AF65-F5344CB8AC3E}">
        <p14:creationId xmlns:p14="http://schemas.microsoft.com/office/powerpoint/2010/main" val="4293494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4F360-D813-BE97-586E-046A0B8CFF45}"/>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BFCA4E52-650A-A9A8-8FE4-644B55E59CBD}"/>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1A8460F7-9EB0-CA7B-94C4-98B56E70D260}"/>
              </a:ext>
            </a:extLst>
          </p:cNvPr>
          <p:cNvSpPr>
            <a:spLocks noGrp="1"/>
          </p:cNvSpPr>
          <p:nvPr>
            <p:ph type="sldNum" sz="quarter" idx="12"/>
          </p:nvPr>
        </p:nvSpPr>
        <p:spPr/>
        <p:txBody>
          <a:bodyPr/>
          <a:lstStyle/>
          <a:p>
            <a:fld id="{4FAB73BC-B049-4115-A692-8D63A059BFB8}" type="slidenum">
              <a:rPr lang="en-US" smtClean="0"/>
              <a:t>33</a:t>
            </a:fld>
            <a:endParaRPr lang="en-US" dirty="0"/>
          </a:p>
        </p:txBody>
      </p:sp>
      <p:sp>
        <p:nvSpPr>
          <p:cNvPr id="6" name="TextBox 5">
            <a:extLst>
              <a:ext uri="{FF2B5EF4-FFF2-40B4-BE49-F238E27FC236}">
                <a16:creationId xmlns:a16="http://schemas.microsoft.com/office/drawing/2014/main" id="{B7752417-8D0C-F03F-A474-63AC4DB5760B}"/>
              </a:ext>
            </a:extLst>
          </p:cNvPr>
          <p:cNvSpPr txBox="1"/>
          <p:nvPr/>
        </p:nvSpPr>
        <p:spPr>
          <a:xfrm>
            <a:off x="240792" y="117446"/>
            <a:ext cx="11797410" cy="5632311"/>
          </a:xfrm>
          <a:prstGeom prst="rect">
            <a:avLst/>
          </a:prstGeom>
          <a:noFill/>
        </p:spPr>
        <p:txBody>
          <a:bodyPr wrap="square">
            <a:spAutoFit/>
          </a:bodyPr>
          <a:lstStyle/>
          <a:p>
            <a:r>
              <a:rPr lang="en-US" sz="3600" dirty="0"/>
              <a:t>	12 I want to express my gratefulness to the company that owns this building, and the management... They've been very, very nice. I say this  because of I'm zealous for Christ. </a:t>
            </a:r>
          </a:p>
          <a:p>
            <a:r>
              <a:rPr lang="en-US" sz="3600" dirty="0"/>
              <a:t>	I do pray that if this building be used at any time, from hereafter, for dances or worldly entertainment, that the Holy Spirit will throw such </a:t>
            </a:r>
            <a:r>
              <a:rPr lang="en-US" sz="3600" u="sng" dirty="0"/>
              <a:t>conviction</a:t>
            </a:r>
            <a:r>
              <a:rPr lang="en-US" sz="3600" dirty="0"/>
              <a:t> upon those people until they'll weep. I pray that. Because I'm sure that the people even that owns it would rather see souls saved to the Kingdom of God, than to have the other going on. </a:t>
            </a:r>
          </a:p>
          <a:p>
            <a:pPr algn="r"/>
            <a:r>
              <a:rPr lang="en-US" sz="3600" dirty="0"/>
              <a:t>63-1117 </a:t>
            </a:r>
          </a:p>
        </p:txBody>
      </p:sp>
    </p:spTree>
    <p:extLst>
      <p:ext uri="{BB962C8B-B14F-4D97-AF65-F5344CB8AC3E}">
        <p14:creationId xmlns:p14="http://schemas.microsoft.com/office/powerpoint/2010/main" val="2070149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A5CDE3-8F36-7D09-F033-8CD400AEDAB9}"/>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711F78A4-1463-F878-B1F5-37510B9AB021}"/>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6B0F2F97-9501-E561-CC50-0FD1CDA43782}"/>
              </a:ext>
            </a:extLst>
          </p:cNvPr>
          <p:cNvSpPr>
            <a:spLocks noGrp="1"/>
          </p:cNvSpPr>
          <p:nvPr>
            <p:ph type="sldNum" sz="quarter" idx="12"/>
          </p:nvPr>
        </p:nvSpPr>
        <p:spPr/>
        <p:txBody>
          <a:bodyPr/>
          <a:lstStyle/>
          <a:p>
            <a:fld id="{4FAB73BC-B049-4115-A692-8D63A059BFB8}" type="slidenum">
              <a:rPr lang="en-US" smtClean="0"/>
              <a:t>34</a:t>
            </a:fld>
            <a:endParaRPr lang="en-US" dirty="0"/>
          </a:p>
        </p:txBody>
      </p:sp>
      <p:sp>
        <p:nvSpPr>
          <p:cNvPr id="6" name="TextBox 5">
            <a:extLst>
              <a:ext uri="{FF2B5EF4-FFF2-40B4-BE49-F238E27FC236}">
                <a16:creationId xmlns:a16="http://schemas.microsoft.com/office/drawing/2014/main" id="{8B29F317-CEEF-DDA1-DD93-A9E420542143}"/>
              </a:ext>
            </a:extLst>
          </p:cNvPr>
          <p:cNvSpPr txBox="1"/>
          <p:nvPr/>
        </p:nvSpPr>
        <p:spPr>
          <a:xfrm>
            <a:off x="260059" y="220089"/>
            <a:ext cx="11811699" cy="5940088"/>
          </a:xfrm>
          <a:prstGeom prst="rect">
            <a:avLst/>
          </a:prstGeom>
          <a:noFill/>
        </p:spPr>
        <p:txBody>
          <a:bodyPr wrap="square">
            <a:spAutoFit/>
          </a:bodyPr>
          <a:lstStyle/>
          <a:p>
            <a:r>
              <a:rPr lang="en-US" sz="4400" b="1" dirty="0"/>
              <a:t>2. Conviction: </a:t>
            </a:r>
          </a:p>
          <a:p>
            <a:r>
              <a:rPr lang="en-US" sz="3600" dirty="0"/>
              <a:t>	In the moral sense, conviction is the inward awareness that one is guilty and in the wrong. 	It is more than a feeling of regret. It is the experience of being proven guilty to oneself, so the person can no longer excuse or deny the wrong.</a:t>
            </a:r>
            <a:endParaRPr lang="en-US" sz="1200" dirty="0"/>
          </a:p>
          <a:p>
            <a:endParaRPr lang="en-US" sz="1200" dirty="0"/>
          </a:p>
          <a:p>
            <a:r>
              <a:rPr lang="en-US" sz="3600" b="1" dirty="0"/>
              <a:t>Webster's 1828 </a:t>
            </a:r>
            <a:r>
              <a:rPr lang="en-US" sz="3600" dirty="0"/>
              <a:t>dictionary, (which is close to the KJV's English), defines it as the act of convincing someone of sin, and the state of being convinced by conscience and aware of their guilt.</a:t>
            </a:r>
          </a:p>
        </p:txBody>
      </p:sp>
    </p:spTree>
    <p:extLst>
      <p:ext uri="{BB962C8B-B14F-4D97-AF65-F5344CB8AC3E}">
        <p14:creationId xmlns:p14="http://schemas.microsoft.com/office/powerpoint/2010/main" val="277545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cstate="email">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useBgFill="1">
        <p:nvSpPr>
          <p:cNvPr id="17" name="Rectangle 16">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B233A52B-E55A-84AD-F020-3E9C92EE47C7}"/>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5301" y="0"/>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6" name="TextBox 5">
            <a:extLst>
              <a:ext uri="{FF2B5EF4-FFF2-40B4-BE49-F238E27FC236}">
                <a16:creationId xmlns:a16="http://schemas.microsoft.com/office/drawing/2014/main" id="{E89306D9-9B52-13B7-FE0F-CFD728BA2747}"/>
              </a:ext>
            </a:extLst>
          </p:cNvPr>
          <p:cNvSpPr txBox="1"/>
          <p:nvPr/>
        </p:nvSpPr>
        <p:spPr>
          <a:xfrm>
            <a:off x="6164712" y="108325"/>
            <a:ext cx="5957380" cy="4967513"/>
          </a:xfrm>
          <a:prstGeom prst="rect">
            <a:avLst/>
          </a:prstGeom>
        </p:spPr>
        <p:txBody>
          <a:bodyPr vert="horz" lIns="91440" tIns="45720" rIns="91440" bIns="45720" rtlCol="0">
            <a:normAutofit/>
          </a:bodyPr>
          <a:lstStyle/>
          <a:p>
            <a:pPr defTabSz="914400">
              <a:lnSpc>
                <a:spcPct val="90000"/>
              </a:lnSpc>
              <a:spcAft>
                <a:spcPts val="600"/>
              </a:spcAft>
              <a:buClr>
                <a:schemeClr val="accent1">
                  <a:lumMod val="75000"/>
                </a:schemeClr>
              </a:buClr>
              <a:buSzPct val="85000"/>
            </a:pPr>
            <a:r>
              <a:rPr lang="en-US" sz="3600" b="1" dirty="0"/>
              <a:t>JOHN 8:9</a:t>
            </a:r>
          </a:p>
          <a:p>
            <a:pPr defTabSz="914400">
              <a:lnSpc>
                <a:spcPct val="90000"/>
              </a:lnSpc>
              <a:spcAft>
                <a:spcPts val="600"/>
              </a:spcAft>
              <a:buClr>
                <a:schemeClr val="accent1">
                  <a:lumMod val="75000"/>
                </a:schemeClr>
              </a:buClr>
              <a:buSzPct val="85000"/>
            </a:pPr>
            <a:r>
              <a:rPr lang="en-US" sz="3200" i="1" dirty="0"/>
              <a:t>And they which heard it, being </a:t>
            </a:r>
            <a:r>
              <a:rPr lang="en-US" sz="3200" i="1" u="sng" dirty="0"/>
              <a:t>convicted by their own conscience</a:t>
            </a:r>
            <a:r>
              <a:rPr lang="en-US" sz="3200" i="1" dirty="0"/>
              <a:t>, went out one by one, beginning at the eldest, even unto the last: and Jesus was left alone, and the woman standing in the midst. </a:t>
            </a:r>
          </a:p>
        </p:txBody>
      </p:sp>
      <p:sp>
        <p:nvSpPr>
          <p:cNvPr id="2" name="Date Placeholder 1">
            <a:extLst>
              <a:ext uri="{FF2B5EF4-FFF2-40B4-BE49-F238E27FC236}">
                <a16:creationId xmlns:a16="http://schemas.microsoft.com/office/drawing/2014/main" id="{9C7802F3-A67B-CDF1-A14B-8D8A03959505}"/>
              </a:ext>
            </a:extLst>
          </p:cNvPr>
          <p:cNvSpPr>
            <a:spLocks noGrp="1"/>
          </p:cNvSpPr>
          <p:nvPr>
            <p:ph type="dt" sz="half" idx="10"/>
          </p:nvPr>
        </p:nvSpPr>
        <p:spPr>
          <a:xfrm>
            <a:off x="473372" y="6272784"/>
            <a:ext cx="3273552" cy="365125"/>
          </a:xfrm>
        </p:spPr>
        <p:txBody>
          <a:bodyPr vert="horz" lIns="91440" tIns="45720" rIns="91440" bIns="45720" rtlCol="0" anchor="ctr">
            <a:normAutofit/>
          </a:bodyPr>
          <a:lstStyle/>
          <a:p>
            <a:pPr algn="l">
              <a:spcAft>
                <a:spcPts val="600"/>
              </a:spcAft>
            </a:pPr>
            <a:r>
              <a:rPr lang="en-US" sz="1100">
                <a:solidFill>
                  <a:srgbClr val="FFFFFF"/>
                </a:solidFill>
                <a:latin typeface="+mn-lt"/>
              </a:rPr>
              <a:t>9-27-2026</a:t>
            </a:r>
          </a:p>
        </p:txBody>
      </p:sp>
      <p:sp>
        <p:nvSpPr>
          <p:cNvPr id="4" name="Slide Number Placeholder 3">
            <a:extLst>
              <a:ext uri="{FF2B5EF4-FFF2-40B4-BE49-F238E27FC236}">
                <a16:creationId xmlns:a16="http://schemas.microsoft.com/office/drawing/2014/main" id="{C6268CBA-9AA9-D18B-CCB3-446CAA958F98}"/>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a:spcAft>
                <a:spcPts val="600"/>
              </a:spcAft>
            </a:pPr>
            <a:fld id="{4FAB73BC-B049-4115-A692-8D63A059BFB8}" type="slidenum">
              <a:rPr lang="en-US" sz="1400">
                <a:solidFill>
                  <a:schemeClr val="tx1"/>
                </a:solidFill>
                <a:latin typeface="+mj-lt"/>
              </a:rPr>
              <a:pPr>
                <a:spcAft>
                  <a:spcPts val="600"/>
                </a:spcAft>
              </a:pPr>
              <a:t>35</a:t>
            </a:fld>
            <a:endParaRPr lang="en-US" sz="1400">
              <a:solidFill>
                <a:schemeClr val="tx1"/>
              </a:solidFill>
              <a:latin typeface="+mj-lt"/>
            </a:endParaRPr>
          </a:p>
        </p:txBody>
      </p:sp>
      <p:sp>
        <p:nvSpPr>
          <p:cNvPr id="7" name="TextBox 6">
            <a:extLst>
              <a:ext uri="{FF2B5EF4-FFF2-40B4-BE49-F238E27FC236}">
                <a16:creationId xmlns:a16="http://schemas.microsoft.com/office/drawing/2014/main" id="{6593A30C-E018-703C-3CE9-514A3080ED4D}"/>
              </a:ext>
            </a:extLst>
          </p:cNvPr>
          <p:cNvSpPr txBox="1"/>
          <p:nvPr/>
        </p:nvSpPr>
        <p:spPr>
          <a:xfrm>
            <a:off x="6238169" y="3899514"/>
            <a:ext cx="6017242" cy="2893100"/>
          </a:xfrm>
          <a:prstGeom prst="rect">
            <a:avLst/>
          </a:prstGeom>
          <a:noFill/>
        </p:spPr>
        <p:txBody>
          <a:bodyPr wrap="square">
            <a:spAutoFit/>
          </a:bodyPr>
          <a:lstStyle/>
          <a:p>
            <a:r>
              <a:rPr lang="en-US" sz="3600" b="1" dirty="0"/>
              <a:t>Pardon  </a:t>
            </a:r>
            <a:r>
              <a:rPr lang="en-US" sz="3600" dirty="0"/>
              <a:t>63-1028</a:t>
            </a:r>
            <a:r>
              <a:rPr lang="en-US" sz="4400" dirty="0"/>
              <a:t> </a:t>
            </a:r>
          </a:p>
          <a:p>
            <a:r>
              <a:rPr lang="en-US" sz="2800" dirty="0"/>
              <a:t>The Holy Spirit has proved to them that they are wrong and brought conviction that they want to be right. </a:t>
            </a:r>
            <a:r>
              <a:rPr lang="en-US" dirty="0"/>
              <a:t>Conviction shows the wrong and creates the desire to be right. </a:t>
            </a:r>
          </a:p>
          <a:p>
            <a:endParaRPr lang="en-US" dirty="0"/>
          </a:p>
        </p:txBody>
      </p:sp>
    </p:spTree>
    <p:extLst>
      <p:ext uri="{BB962C8B-B14F-4D97-AF65-F5344CB8AC3E}">
        <p14:creationId xmlns:p14="http://schemas.microsoft.com/office/powerpoint/2010/main" val="2019995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A03AE2-7563-552A-52CC-F79FED11286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539019D2-A8B1-EC9E-3B80-726E10E411D7}"/>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043B3C63-7C5C-42C4-8B52-9F1156A6E4E3}"/>
              </a:ext>
            </a:extLst>
          </p:cNvPr>
          <p:cNvSpPr>
            <a:spLocks noGrp="1"/>
          </p:cNvSpPr>
          <p:nvPr>
            <p:ph type="sldNum" sz="quarter" idx="12"/>
          </p:nvPr>
        </p:nvSpPr>
        <p:spPr/>
        <p:txBody>
          <a:bodyPr/>
          <a:lstStyle/>
          <a:p>
            <a:fld id="{4FAB73BC-B049-4115-A692-8D63A059BFB8}" type="slidenum">
              <a:rPr lang="en-US" smtClean="0"/>
              <a:t>36</a:t>
            </a:fld>
            <a:endParaRPr lang="en-US" dirty="0"/>
          </a:p>
        </p:txBody>
      </p:sp>
      <p:sp>
        <p:nvSpPr>
          <p:cNvPr id="6" name="TextBox 5">
            <a:extLst>
              <a:ext uri="{FF2B5EF4-FFF2-40B4-BE49-F238E27FC236}">
                <a16:creationId xmlns:a16="http://schemas.microsoft.com/office/drawing/2014/main" id="{344E796A-8873-D80A-FCF4-D2495C86557B}"/>
              </a:ext>
            </a:extLst>
          </p:cNvPr>
          <p:cNvSpPr txBox="1"/>
          <p:nvPr/>
        </p:nvSpPr>
        <p:spPr>
          <a:xfrm>
            <a:off x="237995" y="220089"/>
            <a:ext cx="11799517" cy="5570756"/>
          </a:xfrm>
          <a:prstGeom prst="rect">
            <a:avLst/>
          </a:prstGeom>
          <a:noFill/>
        </p:spPr>
        <p:txBody>
          <a:bodyPr wrap="square">
            <a:spAutoFit/>
          </a:bodyPr>
          <a:lstStyle/>
          <a:p>
            <a:r>
              <a:rPr lang="en-US" sz="4000" b="1" dirty="0">
                <a:latin typeface="Candara" panose="020E0502030303020204" pitchFamily="34" charset="0"/>
              </a:rPr>
              <a:t>Acts 2:37 </a:t>
            </a:r>
            <a:r>
              <a:rPr lang="en-US" sz="3600" i="1" dirty="0">
                <a:latin typeface="Candara" panose="020E0502030303020204" pitchFamily="34" charset="0"/>
              </a:rPr>
              <a:t>Now when they heard this, they were pricked in their heart,</a:t>
            </a:r>
            <a:r>
              <a:rPr lang="en-US" sz="2800" dirty="0">
                <a:latin typeface="Candara" panose="020E0502030303020204" pitchFamily="34" charset="0"/>
              </a:rPr>
              <a:t> (1x Inward wound) </a:t>
            </a:r>
            <a:r>
              <a:rPr lang="en-US" sz="3600" i="1" dirty="0">
                <a:latin typeface="Candara" panose="020E0502030303020204" pitchFamily="34" charset="0"/>
              </a:rPr>
              <a:t>and said unto Peter and to the rest of the apostles, Men and brethren, what shall we do?“</a:t>
            </a:r>
          </a:p>
          <a:p>
            <a:endParaRPr lang="en-US" sz="3600" dirty="0">
              <a:latin typeface="Candara" panose="020E0502030303020204" pitchFamily="34" charset="0"/>
            </a:endParaRPr>
          </a:p>
          <a:p>
            <a:r>
              <a:rPr lang="en-US" sz="4000" b="1" dirty="0">
                <a:latin typeface="Candara" panose="020E0502030303020204" pitchFamily="34" charset="0"/>
              </a:rPr>
              <a:t>Acts 5:33 </a:t>
            </a:r>
            <a:r>
              <a:rPr lang="en-US" sz="3600" i="1" dirty="0">
                <a:latin typeface="Candara" panose="020E0502030303020204" pitchFamily="34" charset="0"/>
              </a:rPr>
              <a:t>When they heard that, they were </a:t>
            </a:r>
            <a:r>
              <a:rPr lang="en-US" sz="3600" i="1" u="sng" dirty="0">
                <a:latin typeface="Candara" panose="020E0502030303020204" pitchFamily="34" charset="0"/>
              </a:rPr>
              <a:t>cut to the heart</a:t>
            </a:r>
            <a:r>
              <a:rPr lang="en-US" sz="3600" i="1" dirty="0">
                <a:latin typeface="Candara" panose="020E0502030303020204" pitchFamily="34" charset="0"/>
              </a:rPr>
              <a:t>, and took counsel to slay them.</a:t>
            </a:r>
            <a:endParaRPr lang="en-US" sz="1600" i="1" dirty="0">
              <a:latin typeface="Candara" panose="020E0502030303020204" pitchFamily="34" charset="0"/>
            </a:endParaRPr>
          </a:p>
          <a:p>
            <a:endParaRPr lang="en-US" sz="1600" i="1" dirty="0">
              <a:latin typeface="Candara" panose="020E0502030303020204" pitchFamily="34" charset="0"/>
            </a:endParaRPr>
          </a:p>
          <a:p>
            <a:r>
              <a:rPr lang="en-US" sz="4000" b="1" dirty="0">
                <a:latin typeface="Candara" panose="020E0502030303020204" pitchFamily="34" charset="0"/>
              </a:rPr>
              <a:t>Acts </a:t>
            </a:r>
            <a:r>
              <a:rPr lang="en-US" sz="4000" b="1" i="1" dirty="0">
                <a:latin typeface="Candara" panose="020E0502030303020204" pitchFamily="34" charset="0"/>
              </a:rPr>
              <a:t>7:54 </a:t>
            </a:r>
            <a:r>
              <a:rPr lang="en-US" sz="3600" i="1" dirty="0">
                <a:latin typeface="Candara" panose="020E0502030303020204" pitchFamily="34" charset="0"/>
              </a:rPr>
              <a:t>When they heard these things, they were cut to the heart, and they gnashed on him with their teeth.</a:t>
            </a:r>
          </a:p>
          <a:p>
            <a:endParaRPr lang="en-US" sz="3600" dirty="0">
              <a:latin typeface="Candara" panose="020E0502030303020204" pitchFamily="34" charset="0"/>
            </a:endParaRPr>
          </a:p>
        </p:txBody>
      </p:sp>
    </p:spTree>
    <p:extLst>
      <p:ext uri="{BB962C8B-B14F-4D97-AF65-F5344CB8AC3E}">
        <p14:creationId xmlns:p14="http://schemas.microsoft.com/office/powerpoint/2010/main" val="357628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1000"/>
                                        <p:tgtEl>
                                          <p:spTgt spid="6">
                                            <p:txEl>
                                              <p:pRg st="4" end="4"/>
                                            </p:txEl>
                                          </p:spTgt>
                                        </p:tgtEl>
                                      </p:cBhvr>
                                    </p:animEffect>
                                    <p:anim calcmode="lin" valueType="num">
                                      <p:cBhvr>
                                        <p:cTn id="1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E212CB-D24C-67F7-76FC-4682C880B843}"/>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81C46019-F04C-8AC1-B6E0-D33B665C4F83}"/>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A9B110C3-9743-572A-BF82-1C1E0661693E}"/>
              </a:ext>
            </a:extLst>
          </p:cNvPr>
          <p:cNvSpPr>
            <a:spLocks noGrp="1"/>
          </p:cNvSpPr>
          <p:nvPr>
            <p:ph type="sldNum" sz="quarter" idx="12"/>
          </p:nvPr>
        </p:nvSpPr>
        <p:spPr/>
        <p:txBody>
          <a:bodyPr/>
          <a:lstStyle/>
          <a:p>
            <a:fld id="{4FAB73BC-B049-4115-A692-8D63A059BFB8}" type="slidenum">
              <a:rPr lang="en-US" smtClean="0"/>
              <a:t>37</a:t>
            </a:fld>
            <a:endParaRPr lang="en-US" dirty="0"/>
          </a:p>
        </p:txBody>
      </p:sp>
      <p:sp>
        <p:nvSpPr>
          <p:cNvPr id="6" name="TextBox 5">
            <a:extLst>
              <a:ext uri="{FF2B5EF4-FFF2-40B4-BE49-F238E27FC236}">
                <a16:creationId xmlns:a16="http://schemas.microsoft.com/office/drawing/2014/main" id="{312E4EC7-CE7E-EA4B-F4F9-6657C0F980DD}"/>
              </a:ext>
            </a:extLst>
          </p:cNvPr>
          <p:cNvSpPr txBox="1"/>
          <p:nvPr/>
        </p:nvSpPr>
        <p:spPr>
          <a:xfrm>
            <a:off x="206679" y="162839"/>
            <a:ext cx="11744529" cy="5201424"/>
          </a:xfrm>
          <a:prstGeom prst="rect">
            <a:avLst/>
          </a:prstGeom>
          <a:noFill/>
        </p:spPr>
        <p:txBody>
          <a:bodyPr wrap="square">
            <a:spAutoFit/>
          </a:bodyPr>
          <a:lstStyle/>
          <a:p>
            <a:r>
              <a:rPr lang="en-US" sz="4400" b="1" dirty="0"/>
              <a:t>JOHN 16:7</a:t>
            </a:r>
          </a:p>
          <a:p>
            <a:r>
              <a:rPr lang="en-US" sz="3600" i="1" dirty="0"/>
              <a:t>	Nevertheless I tell you the truth; It is expedient for you that I go away: for if I go not away, the Comforter will not come unto you; but if I depart, I will send him unto you. 8 And when he is come, he will </a:t>
            </a:r>
            <a:r>
              <a:rPr lang="en-US" sz="3600" i="1" u="sng" dirty="0"/>
              <a:t>reprove</a:t>
            </a:r>
            <a:r>
              <a:rPr lang="en-US" sz="3600" i="1" dirty="0"/>
              <a:t> the world of sin, and of righteousness, and of judgment: 9 Of sin, because they believe not on me; 10 Of righteousness, because I go to my Father, and ye see me no more; 11 Of judgment, because the prince of this world is judged.</a:t>
            </a:r>
          </a:p>
        </p:txBody>
      </p:sp>
    </p:spTree>
    <p:extLst>
      <p:ext uri="{BB962C8B-B14F-4D97-AF65-F5344CB8AC3E}">
        <p14:creationId xmlns:p14="http://schemas.microsoft.com/office/powerpoint/2010/main" val="1982919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2DA47C-3F4A-98B9-3FBC-DEBAA4AFCF46}"/>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2A9F1800-47F7-2CF7-F1E3-BCE0ED45CBEB}"/>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D3314911-E77B-1A33-045E-682830AFC318}"/>
              </a:ext>
            </a:extLst>
          </p:cNvPr>
          <p:cNvSpPr>
            <a:spLocks noGrp="1"/>
          </p:cNvSpPr>
          <p:nvPr>
            <p:ph type="sldNum" sz="quarter" idx="12"/>
          </p:nvPr>
        </p:nvSpPr>
        <p:spPr/>
        <p:txBody>
          <a:bodyPr/>
          <a:lstStyle/>
          <a:p>
            <a:fld id="{4FAB73BC-B049-4115-A692-8D63A059BFB8}" type="slidenum">
              <a:rPr lang="en-US" smtClean="0"/>
              <a:t>38</a:t>
            </a:fld>
            <a:endParaRPr lang="en-US" dirty="0"/>
          </a:p>
        </p:txBody>
      </p:sp>
      <p:sp>
        <p:nvSpPr>
          <p:cNvPr id="6" name="TextBox 5">
            <a:extLst>
              <a:ext uri="{FF2B5EF4-FFF2-40B4-BE49-F238E27FC236}">
                <a16:creationId xmlns:a16="http://schemas.microsoft.com/office/drawing/2014/main" id="{0A759C56-3748-6815-A87C-154E947C4E69}"/>
              </a:ext>
            </a:extLst>
          </p:cNvPr>
          <p:cNvSpPr txBox="1"/>
          <p:nvPr/>
        </p:nvSpPr>
        <p:spPr>
          <a:xfrm>
            <a:off x="212942" y="156576"/>
            <a:ext cx="11824570" cy="6247864"/>
          </a:xfrm>
          <a:prstGeom prst="rect">
            <a:avLst/>
          </a:prstGeom>
          <a:noFill/>
        </p:spPr>
        <p:txBody>
          <a:bodyPr wrap="square">
            <a:spAutoFit/>
          </a:bodyPr>
          <a:lstStyle/>
          <a:p>
            <a:r>
              <a:rPr lang="en-US" sz="4000" b="1" dirty="0"/>
              <a:t>Reprove: </a:t>
            </a:r>
            <a:r>
              <a:rPr lang="en-US" sz="2400" dirty="0"/>
              <a:t>Gr. </a:t>
            </a:r>
            <a:r>
              <a:rPr lang="en-US" sz="2400" i="1" dirty="0" err="1"/>
              <a:t>Elegcho</a:t>
            </a:r>
            <a:endParaRPr lang="en-US" sz="2400" i="1" dirty="0"/>
          </a:p>
          <a:p>
            <a:r>
              <a:rPr lang="en-US" sz="3200" dirty="0"/>
              <a:t>	To convict, refute, generally with a suggestion of shame of the person convicted; by conviction to bring to the light, to expose;</a:t>
            </a:r>
          </a:p>
          <a:p>
            <a:r>
              <a:rPr lang="en-US" sz="2800" dirty="0"/>
              <a:t> 	</a:t>
            </a:r>
          </a:p>
          <a:p>
            <a:r>
              <a:rPr lang="en-US" sz="4000" b="1" dirty="0"/>
              <a:t>Eg: MATT. 18:15 </a:t>
            </a:r>
            <a:r>
              <a:rPr lang="en-US" sz="3200" i="1" dirty="0"/>
              <a:t>Moreover if thy brother shall trespass against thee, go and tell him his fault between thee and him alone: if he shall hear thee, thou hast gained thy brother.</a:t>
            </a:r>
          </a:p>
          <a:p>
            <a:endParaRPr lang="en-US" sz="3200" i="1" dirty="0"/>
          </a:p>
          <a:p>
            <a:r>
              <a:rPr lang="en-US" sz="4000" b="1" dirty="0"/>
              <a:t>LUKE 3:19</a:t>
            </a:r>
            <a:r>
              <a:rPr lang="en-US" sz="3200" i="1" dirty="0"/>
              <a:t> But Herod the tetrarch, being </a:t>
            </a:r>
            <a:r>
              <a:rPr lang="en-US" sz="3200" i="1" u="sng" dirty="0"/>
              <a:t>reproved</a:t>
            </a:r>
            <a:r>
              <a:rPr lang="en-US" sz="3200" i="1" dirty="0"/>
              <a:t> by him </a:t>
            </a:r>
            <a:r>
              <a:rPr lang="en-US" sz="2000" dirty="0"/>
              <a:t>[JB] </a:t>
            </a:r>
            <a:r>
              <a:rPr lang="en-US" sz="3200" i="1" dirty="0"/>
              <a:t>for Herodias his brother Philip's wife, and for all the evils which Herod had done…</a:t>
            </a:r>
          </a:p>
          <a:p>
            <a:endParaRPr lang="en-US" sz="2800" dirty="0"/>
          </a:p>
        </p:txBody>
      </p:sp>
    </p:spTree>
    <p:extLst>
      <p:ext uri="{BB962C8B-B14F-4D97-AF65-F5344CB8AC3E}">
        <p14:creationId xmlns:p14="http://schemas.microsoft.com/office/powerpoint/2010/main" val="814562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1EF754-5134-87B7-1B2A-87A2F217F5C6}"/>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A84B43A7-3851-5459-82A1-014A50AA94F6}"/>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BF03838F-5052-4BBB-11D7-B37F1192683D}"/>
              </a:ext>
            </a:extLst>
          </p:cNvPr>
          <p:cNvSpPr>
            <a:spLocks noGrp="1"/>
          </p:cNvSpPr>
          <p:nvPr>
            <p:ph type="sldNum" sz="quarter" idx="12"/>
          </p:nvPr>
        </p:nvSpPr>
        <p:spPr/>
        <p:txBody>
          <a:bodyPr/>
          <a:lstStyle/>
          <a:p>
            <a:fld id="{4FAB73BC-B049-4115-A692-8D63A059BFB8}" type="slidenum">
              <a:rPr lang="en-US" smtClean="0"/>
              <a:t>39</a:t>
            </a:fld>
            <a:endParaRPr lang="en-US" dirty="0"/>
          </a:p>
        </p:txBody>
      </p:sp>
      <p:sp>
        <p:nvSpPr>
          <p:cNvPr id="6" name="TextBox 5">
            <a:extLst>
              <a:ext uri="{FF2B5EF4-FFF2-40B4-BE49-F238E27FC236}">
                <a16:creationId xmlns:a16="http://schemas.microsoft.com/office/drawing/2014/main" id="{4CB42D01-30AD-D2E7-2893-5CFB3E6B6525}"/>
              </a:ext>
            </a:extLst>
          </p:cNvPr>
          <p:cNvSpPr txBox="1"/>
          <p:nvPr/>
        </p:nvSpPr>
        <p:spPr>
          <a:xfrm>
            <a:off x="240792" y="151003"/>
            <a:ext cx="11805799" cy="6124754"/>
          </a:xfrm>
          <a:prstGeom prst="rect">
            <a:avLst/>
          </a:prstGeom>
          <a:noFill/>
        </p:spPr>
        <p:txBody>
          <a:bodyPr wrap="square">
            <a:spAutoFit/>
          </a:bodyPr>
          <a:lstStyle/>
          <a:p>
            <a:r>
              <a:rPr lang="en-US" sz="4000" b="1" dirty="0"/>
              <a:t>CHURCH.AGE.BOOK  </a:t>
            </a:r>
          </a:p>
          <a:p>
            <a:r>
              <a:rPr lang="en-US" sz="3200" dirty="0"/>
              <a:t>	289-2 Wesley now began to preach the Gospel in those pulpits in London to which he formerly had access; but soon they turned him out. (George Whitefield) Wesley at first was incredulous that he should preach in the open instead of a building, but when he saw the throngs and saw the working of the Gospel in the power of the Spirit he turned wholeheartedly to such preaching. </a:t>
            </a:r>
          </a:p>
          <a:p>
            <a:r>
              <a:rPr lang="en-US" sz="3200" dirty="0"/>
              <a:t>	There was violent opposition to his work but God was with him. The workings of the Spirit were mightily manifested and </a:t>
            </a:r>
            <a:r>
              <a:rPr lang="en-US" sz="3200" u="sng" dirty="0"/>
              <a:t>often such </a:t>
            </a:r>
            <a:r>
              <a:rPr lang="en-US" sz="3200" b="1" u="sng" dirty="0"/>
              <a:t>a spirit of conviction </a:t>
            </a:r>
            <a:r>
              <a:rPr lang="en-US" sz="3200" u="sng" dirty="0"/>
              <a:t>took hold of the people as to take away their strength and they would fall to the ground crying in great distress over their sins</a:t>
            </a:r>
            <a:r>
              <a:rPr lang="en-US" sz="3200" dirty="0"/>
              <a:t>.</a:t>
            </a:r>
          </a:p>
        </p:txBody>
      </p:sp>
    </p:spTree>
    <p:extLst>
      <p:ext uri="{BB962C8B-B14F-4D97-AF65-F5344CB8AC3E}">
        <p14:creationId xmlns:p14="http://schemas.microsoft.com/office/powerpoint/2010/main" val="1599745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2ED328-5B7B-9E83-C56B-FBA9E307BE71}"/>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75EB05C-3EA4-C16B-C147-9F84FE682A32}"/>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FF933E77-C08C-70C8-19CA-CA09CD28FA0D}"/>
              </a:ext>
            </a:extLst>
          </p:cNvPr>
          <p:cNvSpPr>
            <a:spLocks noGrp="1"/>
          </p:cNvSpPr>
          <p:nvPr>
            <p:ph type="sldNum" sz="quarter" idx="12"/>
          </p:nvPr>
        </p:nvSpPr>
        <p:spPr/>
        <p:txBody>
          <a:bodyPr/>
          <a:lstStyle/>
          <a:p>
            <a:fld id="{4FAB73BC-B049-4115-A692-8D63A059BFB8}" type="slidenum">
              <a:rPr lang="en-US" smtClean="0"/>
              <a:t>40</a:t>
            </a:fld>
            <a:endParaRPr lang="en-US" dirty="0"/>
          </a:p>
        </p:txBody>
      </p:sp>
      <p:sp>
        <p:nvSpPr>
          <p:cNvPr id="6" name="TextBox 5">
            <a:extLst>
              <a:ext uri="{FF2B5EF4-FFF2-40B4-BE49-F238E27FC236}">
                <a16:creationId xmlns:a16="http://schemas.microsoft.com/office/drawing/2014/main" id="{A8D022A6-906F-B578-053A-94C286C063CA}"/>
              </a:ext>
            </a:extLst>
          </p:cNvPr>
          <p:cNvSpPr txBox="1"/>
          <p:nvPr/>
        </p:nvSpPr>
        <p:spPr>
          <a:xfrm>
            <a:off x="240792" y="125835"/>
            <a:ext cx="11864522" cy="6124754"/>
          </a:xfrm>
          <a:prstGeom prst="rect">
            <a:avLst/>
          </a:prstGeom>
          <a:noFill/>
        </p:spPr>
        <p:txBody>
          <a:bodyPr wrap="square">
            <a:spAutoFit/>
          </a:bodyPr>
          <a:lstStyle/>
          <a:p>
            <a:r>
              <a:rPr lang="en-US" sz="4000" b="1" dirty="0"/>
              <a:t>THE.ODDBALL</a:t>
            </a:r>
          </a:p>
          <a:p>
            <a:r>
              <a:rPr lang="en-US" sz="3200" dirty="0"/>
              <a:t>	27 Br. Troy, of the FGBM, a friend of mine, he's a meat cutter. There was a little German who worked with him in a butcher shop, in LA, he kept trying to lead the little [German] to Christ… So one night Brother Troy had the privilege of getting him to go to church. "</a:t>
            </a:r>
            <a:r>
              <a:rPr lang="en-US" sz="3200" i="1" dirty="0"/>
              <a:t>Well, I believe I'll go</a:t>
            </a:r>
            <a:r>
              <a:rPr lang="en-US" sz="3200" dirty="0"/>
              <a:t>." So he went down to an old-fashion meeting where they was having a prayer meeting, and </a:t>
            </a:r>
            <a:r>
              <a:rPr lang="en-US" sz="3200" u="sng" dirty="0"/>
              <a:t>he really got under conviction, and give his heart to Christ</a:t>
            </a:r>
            <a:r>
              <a:rPr lang="en-US" sz="3200" dirty="0"/>
              <a:t>… </a:t>
            </a:r>
          </a:p>
          <a:p>
            <a:r>
              <a:rPr lang="en-US" sz="3200" dirty="0"/>
              <a:t>	Every once in a while he would just walk through the building, with his hands up in the air, "</a:t>
            </a:r>
            <a:r>
              <a:rPr lang="en-US" sz="3200" i="1" dirty="0"/>
              <a:t>Praise be to God! Thank You, Lord Jesus!</a:t>
            </a:r>
            <a:r>
              <a:rPr lang="en-US" sz="3200" dirty="0"/>
              <a:t>" and he attracted the attention of all of them. You see, he become an oddball to the whole line of meat cutters. 	    64-0614 </a:t>
            </a:r>
          </a:p>
        </p:txBody>
      </p:sp>
    </p:spTree>
    <p:extLst>
      <p:ext uri="{BB962C8B-B14F-4D97-AF65-F5344CB8AC3E}">
        <p14:creationId xmlns:p14="http://schemas.microsoft.com/office/powerpoint/2010/main" val="2954387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3C8494-8C54-1BA4-2A13-19E64736E04D}"/>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85E2248F-05A9-E73C-83A6-A01754AC363E}"/>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E38D250F-0E51-4832-9423-9833C61FDCB9}"/>
              </a:ext>
            </a:extLst>
          </p:cNvPr>
          <p:cNvSpPr>
            <a:spLocks noGrp="1"/>
          </p:cNvSpPr>
          <p:nvPr>
            <p:ph type="sldNum" sz="quarter" idx="12"/>
          </p:nvPr>
        </p:nvSpPr>
        <p:spPr/>
        <p:txBody>
          <a:bodyPr/>
          <a:lstStyle/>
          <a:p>
            <a:fld id="{4FAB73BC-B049-4115-A692-8D63A059BFB8}" type="slidenum">
              <a:rPr lang="en-US" smtClean="0"/>
              <a:t>41</a:t>
            </a:fld>
            <a:endParaRPr lang="en-US" dirty="0"/>
          </a:p>
        </p:txBody>
      </p:sp>
      <p:sp>
        <p:nvSpPr>
          <p:cNvPr id="6" name="TextBox 5">
            <a:extLst>
              <a:ext uri="{FF2B5EF4-FFF2-40B4-BE49-F238E27FC236}">
                <a16:creationId xmlns:a16="http://schemas.microsoft.com/office/drawing/2014/main" id="{849559BC-D41E-05CD-586F-DD0E8B69F3EC}"/>
              </a:ext>
            </a:extLst>
          </p:cNvPr>
          <p:cNvSpPr txBox="1"/>
          <p:nvPr/>
        </p:nvSpPr>
        <p:spPr>
          <a:xfrm>
            <a:off x="226502" y="134224"/>
            <a:ext cx="11862033" cy="7396897"/>
          </a:xfrm>
          <a:prstGeom prst="rect">
            <a:avLst/>
          </a:prstGeom>
          <a:noFill/>
        </p:spPr>
        <p:txBody>
          <a:bodyPr wrap="square">
            <a:spAutoFit/>
          </a:bodyPr>
          <a:lstStyle/>
          <a:p>
            <a:pPr rtl="0">
              <a:spcAft>
                <a:spcPts val="800"/>
              </a:spcAft>
              <a:buNone/>
            </a:pPr>
            <a:r>
              <a:rPr lang="en-US" sz="4400" b="1" i="0" u="none" strike="noStrike" dirty="0">
                <a:solidFill>
                  <a:schemeClr val="tx1"/>
                </a:solidFill>
                <a:effectLst/>
                <a:latin typeface="+mn-lt"/>
              </a:rPr>
              <a:t>Revelation 3:19 </a:t>
            </a:r>
            <a:r>
              <a:rPr lang="en-US" sz="3600" b="0" i="1" u="none" strike="noStrike" dirty="0">
                <a:solidFill>
                  <a:schemeClr val="tx1"/>
                </a:solidFill>
                <a:effectLst/>
                <a:latin typeface="+mn-lt"/>
              </a:rPr>
              <a:t>As many as I love, I rebuke and chasten: be zealous therefore, and repent."</a:t>
            </a:r>
            <a:endParaRPr lang="en-US" sz="3600" b="0" i="1" dirty="0">
              <a:effectLst/>
            </a:endParaRPr>
          </a:p>
          <a:p>
            <a:pPr rtl="0">
              <a:spcAft>
                <a:spcPts val="800"/>
              </a:spcAft>
              <a:buNone/>
            </a:pPr>
            <a:r>
              <a:rPr lang="en-US" sz="3600" b="0" i="0" u="none" strike="noStrike" dirty="0">
                <a:solidFill>
                  <a:schemeClr val="tx1"/>
                </a:solidFill>
                <a:effectLst/>
                <a:latin typeface="+mn-lt"/>
              </a:rPr>
              <a:t>	"Rebuke" in that verse is </a:t>
            </a:r>
            <a:r>
              <a:rPr lang="en-US" sz="3600" b="0" i="1" u="none" strike="noStrike" dirty="0" err="1">
                <a:solidFill>
                  <a:schemeClr val="tx1"/>
                </a:solidFill>
                <a:effectLst/>
                <a:latin typeface="+mn-lt"/>
              </a:rPr>
              <a:t>elegchō</a:t>
            </a:r>
            <a:r>
              <a:rPr lang="en-US" sz="3600" b="0" i="0" u="none" strike="noStrike" dirty="0">
                <a:solidFill>
                  <a:schemeClr val="tx1"/>
                </a:solidFill>
                <a:effectLst/>
                <a:latin typeface="+mn-lt"/>
              </a:rPr>
              <a:t>. It is the same verb as 	John 16:8, and it is motivated by "</a:t>
            </a:r>
            <a:r>
              <a:rPr lang="en-US" sz="3600" b="0" i="1" u="none" strike="noStrike" dirty="0">
                <a:solidFill>
                  <a:schemeClr val="tx1"/>
                </a:solidFill>
                <a:effectLst/>
                <a:latin typeface="+mn-lt"/>
              </a:rPr>
              <a:t>as many as I love</a:t>
            </a:r>
            <a:r>
              <a:rPr lang="en-US" sz="3600" b="0" i="0" u="none" strike="noStrike" dirty="0">
                <a:solidFill>
                  <a:schemeClr val="tx1"/>
                </a:solidFill>
                <a:effectLst/>
                <a:latin typeface="+mn-lt"/>
              </a:rPr>
              <a:t>." </a:t>
            </a:r>
          </a:p>
          <a:p>
            <a:pPr rtl="0">
              <a:spcAft>
                <a:spcPts val="800"/>
              </a:spcAft>
              <a:buNone/>
            </a:pPr>
            <a:r>
              <a:rPr lang="en-US" sz="4400" b="1" i="0" u="none" strike="noStrike" dirty="0">
                <a:solidFill>
                  <a:schemeClr val="tx1"/>
                </a:solidFill>
                <a:effectLst/>
                <a:latin typeface="+mn-lt"/>
              </a:rPr>
              <a:t>Hebrews 12:5–6</a:t>
            </a:r>
          </a:p>
          <a:p>
            <a:pPr rtl="0">
              <a:spcAft>
                <a:spcPts val="800"/>
              </a:spcAft>
              <a:buNone/>
            </a:pPr>
            <a:r>
              <a:rPr lang="en-US" sz="3600" b="0" i="1" u="none" strike="noStrike" dirty="0">
                <a:solidFill>
                  <a:schemeClr val="tx1"/>
                </a:solidFill>
                <a:effectLst/>
                <a:latin typeface="+mn-lt"/>
              </a:rPr>
              <a:t>	And ye have forgotten the exhortation which </a:t>
            </a:r>
            <a:r>
              <a:rPr lang="en-US" sz="3600" b="0" i="1" u="none" strike="noStrike" dirty="0" err="1">
                <a:solidFill>
                  <a:schemeClr val="tx1"/>
                </a:solidFill>
                <a:effectLst/>
                <a:latin typeface="+mn-lt"/>
              </a:rPr>
              <a:t>speaketh</a:t>
            </a:r>
            <a:r>
              <a:rPr lang="en-US" sz="3600" b="0" i="1" u="none" strike="noStrike" dirty="0">
                <a:solidFill>
                  <a:schemeClr val="tx1"/>
                </a:solidFill>
                <a:effectLst/>
                <a:latin typeface="+mn-lt"/>
              </a:rPr>
              <a:t> unto you as unto children, My son, despise not thou the chastening of the Lord, nor faint when thou art rebuked of him: For whom the Lord loveth he </a:t>
            </a:r>
            <a:r>
              <a:rPr lang="en-US" sz="3600" b="0" i="1" u="none" strike="noStrike" dirty="0" err="1">
                <a:solidFill>
                  <a:schemeClr val="tx1"/>
                </a:solidFill>
                <a:effectLst/>
                <a:latin typeface="+mn-lt"/>
              </a:rPr>
              <a:t>chasteneth</a:t>
            </a:r>
            <a:r>
              <a:rPr lang="en-US" sz="3600" b="0" i="1" u="none" strike="noStrike" dirty="0">
                <a:solidFill>
                  <a:schemeClr val="tx1"/>
                </a:solidFill>
                <a:effectLst/>
                <a:latin typeface="+mn-lt"/>
              </a:rPr>
              <a:t>, and </a:t>
            </a:r>
            <a:r>
              <a:rPr lang="en-US" sz="3600" b="0" i="1" u="none" strike="noStrike" dirty="0" err="1">
                <a:solidFill>
                  <a:schemeClr val="tx1"/>
                </a:solidFill>
                <a:effectLst/>
                <a:latin typeface="+mn-lt"/>
              </a:rPr>
              <a:t>scourgeth</a:t>
            </a:r>
            <a:r>
              <a:rPr lang="en-US" sz="3600" b="0" i="1" u="none" strike="noStrike" dirty="0">
                <a:solidFill>
                  <a:schemeClr val="tx1"/>
                </a:solidFill>
                <a:effectLst/>
                <a:latin typeface="+mn-lt"/>
              </a:rPr>
              <a:t> every son whom he </a:t>
            </a:r>
            <a:r>
              <a:rPr lang="en-US" sz="3600" b="0" i="1" u="none" strike="noStrike" dirty="0" err="1">
                <a:solidFill>
                  <a:schemeClr val="tx1"/>
                </a:solidFill>
                <a:effectLst/>
                <a:latin typeface="+mn-lt"/>
              </a:rPr>
              <a:t>receiveth</a:t>
            </a:r>
            <a:r>
              <a:rPr lang="en-US" sz="3600" b="0" i="1" u="none" strike="noStrike" dirty="0">
                <a:solidFill>
                  <a:schemeClr val="tx1"/>
                </a:solidFill>
                <a:effectLst/>
                <a:latin typeface="+mn-lt"/>
              </a:rPr>
              <a:t>.</a:t>
            </a:r>
            <a:endParaRPr lang="en-US" sz="3600" b="0" i="1" dirty="0">
              <a:effectLst/>
            </a:endParaRPr>
          </a:p>
          <a:p>
            <a:pPr>
              <a:buNone/>
            </a:pPr>
            <a:br>
              <a:rPr lang="en-US" sz="3600" dirty="0"/>
            </a:br>
            <a:endParaRPr lang="en-US" sz="3600" dirty="0"/>
          </a:p>
        </p:txBody>
      </p:sp>
    </p:spTree>
    <p:extLst>
      <p:ext uri="{BB962C8B-B14F-4D97-AF65-F5344CB8AC3E}">
        <p14:creationId xmlns:p14="http://schemas.microsoft.com/office/powerpoint/2010/main" val="1579044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40150-6F28-DB13-9436-84BB2090F914}"/>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C4444C46-E320-5E0B-A641-80F1FC86C82D}"/>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AF49ABA1-8331-9203-791A-4B28270249FD}"/>
              </a:ext>
            </a:extLst>
          </p:cNvPr>
          <p:cNvSpPr>
            <a:spLocks noGrp="1"/>
          </p:cNvSpPr>
          <p:nvPr>
            <p:ph type="sldNum" sz="quarter" idx="12"/>
          </p:nvPr>
        </p:nvSpPr>
        <p:spPr/>
        <p:txBody>
          <a:bodyPr/>
          <a:lstStyle/>
          <a:p>
            <a:fld id="{4FAB73BC-B049-4115-A692-8D63A059BFB8}" type="slidenum">
              <a:rPr lang="en-US" smtClean="0"/>
              <a:t>42</a:t>
            </a:fld>
            <a:endParaRPr lang="en-US" dirty="0"/>
          </a:p>
        </p:txBody>
      </p:sp>
      <p:sp>
        <p:nvSpPr>
          <p:cNvPr id="6" name="TextBox 5">
            <a:extLst>
              <a:ext uri="{FF2B5EF4-FFF2-40B4-BE49-F238E27FC236}">
                <a16:creationId xmlns:a16="http://schemas.microsoft.com/office/drawing/2014/main" id="{6E271E1F-A452-DD5A-9CD8-D73FEDCA3C43}"/>
              </a:ext>
            </a:extLst>
          </p:cNvPr>
          <p:cNvSpPr txBox="1"/>
          <p:nvPr/>
        </p:nvSpPr>
        <p:spPr>
          <a:xfrm>
            <a:off x="176170" y="220089"/>
            <a:ext cx="11775038" cy="7325082"/>
          </a:xfrm>
          <a:prstGeom prst="rect">
            <a:avLst/>
          </a:prstGeom>
          <a:noFill/>
        </p:spPr>
        <p:txBody>
          <a:bodyPr wrap="square">
            <a:spAutoFit/>
          </a:bodyPr>
          <a:lstStyle/>
          <a:p>
            <a:r>
              <a:rPr lang="en-US" sz="3200" b="1" dirty="0"/>
              <a:t>2 Corinthians 7:10 </a:t>
            </a:r>
            <a:r>
              <a:rPr lang="en-US" sz="3200" i="1" dirty="0"/>
              <a:t>For godly sorrow worketh repentance to salvation not to be repented of: but the sorrow of the world worketh death.</a:t>
            </a:r>
            <a:endParaRPr lang="en-US" sz="1400" i="1" dirty="0"/>
          </a:p>
          <a:p>
            <a:endParaRPr lang="en-US" sz="1400" dirty="0"/>
          </a:p>
          <a:p>
            <a:r>
              <a:rPr lang="en-US" sz="3200" b="1" dirty="0"/>
              <a:t>Romans 2:4 </a:t>
            </a:r>
            <a:r>
              <a:rPr lang="en-US" sz="3200" i="1" dirty="0"/>
              <a:t>Or </a:t>
            </a:r>
            <a:r>
              <a:rPr lang="en-US" sz="3200" i="1" dirty="0" err="1"/>
              <a:t>despisest</a:t>
            </a:r>
            <a:r>
              <a:rPr lang="en-US" sz="3200" i="1" dirty="0"/>
              <a:t> thou the riches of his goodness and forbearance and longsuffering; not knowing that the goodness of God leadeth thee to repentance?</a:t>
            </a:r>
          </a:p>
          <a:p>
            <a:endParaRPr lang="en-US" sz="3200" dirty="0"/>
          </a:p>
          <a:p>
            <a:pPr algn="ctr"/>
            <a:r>
              <a:rPr lang="en-US" sz="3600" dirty="0"/>
              <a:t>The One who reproves is the Comforter:</a:t>
            </a:r>
          </a:p>
          <a:p>
            <a:pPr algn="ctr"/>
            <a:r>
              <a:rPr lang="en-US" sz="3600" dirty="0"/>
              <a:t>John 14:18 </a:t>
            </a:r>
            <a:r>
              <a:rPr lang="en-US" sz="3600" i="1" dirty="0"/>
              <a:t>I will not leave you comfortless: I will come to you.</a:t>
            </a:r>
          </a:p>
          <a:p>
            <a:endParaRPr lang="en-US" sz="3200" i="1" dirty="0"/>
          </a:p>
          <a:p>
            <a:r>
              <a:rPr lang="en-US" sz="3200" dirty="0"/>
              <a:t>The Spirit who convicts is the same Jesus who wept over Jerusalem, now at work in Spirit form.</a:t>
            </a:r>
          </a:p>
          <a:p>
            <a:br>
              <a:rPr lang="en-US" sz="3200" dirty="0"/>
            </a:br>
            <a:endParaRPr lang="en-US" sz="3200" dirty="0"/>
          </a:p>
          <a:p>
            <a:endParaRPr lang="en-US" sz="3200" dirty="0"/>
          </a:p>
        </p:txBody>
      </p:sp>
    </p:spTree>
    <p:extLst>
      <p:ext uri="{BB962C8B-B14F-4D97-AF65-F5344CB8AC3E}">
        <p14:creationId xmlns:p14="http://schemas.microsoft.com/office/powerpoint/2010/main" val="2800830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E54362-4C8D-C54A-BC16-458613F8E02C}"/>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D41E5578-0B1D-A7AD-95D0-B2B84EF33CE2}"/>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822EF557-7D92-0278-FF95-3CEDCE56C81B}"/>
              </a:ext>
            </a:extLst>
          </p:cNvPr>
          <p:cNvSpPr>
            <a:spLocks noGrp="1"/>
          </p:cNvSpPr>
          <p:nvPr>
            <p:ph type="sldNum" sz="quarter" idx="12"/>
          </p:nvPr>
        </p:nvSpPr>
        <p:spPr/>
        <p:txBody>
          <a:bodyPr/>
          <a:lstStyle/>
          <a:p>
            <a:fld id="{4FAB73BC-B049-4115-A692-8D63A059BFB8}" type="slidenum">
              <a:rPr lang="en-US" smtClean="0"/>
              <a:t>43</a:t>
            </a:fld>
            <a:endParaRPr lang="en-US" dirty="0"/>
          </a:p>
        </p:txBody>
      </p:sp>
      <p:sp>
        <p:nvSpPr>
          <p:cNvPr id="6" name="TextBox 5">
            <a:extLst>
              <a:ext uri="{FF2B5EF4-FFF2-40B4-BE49-F238E27FC236}">
                <a16:creationId xmlns:a16="http://schemas.microsoft.com/office/drawing/2014/main" id="{F800B5E4-AA89-B07D-C651-B0A480F48801}"/>
              </a:ext>
            </a:extLst>
          </p:cNvPr>
          <p:cNvSpPr txBox="1"/>
          <p:nvPr/>
        </p:nvSpPr>
        <p:spPr>
          <a:xfrm>
            <a:off x="192946" y="117446"/>
            <a:ext cx="11845255" cy="6663363"/>
          </a:xfrm>
          <a:prstGeom prst="rect">
            <a:avLst/>
          </a:prstGeom>
          <a:noFill/>
        </p:spPr>
        <p:txBody>
          <a:bodyPr wrap="square">
            <a:spAutoFit/>
          </a:bodyPr>
          <a:lstStyle/>
          <a:p>
            <a:r>
              <a:rPr lang="en-US" sz="4000" b="1" dirty="0"/>
              <a:t>Peter &amp; Judas: </a:t>
            </a:r>
            <a:r>
              <a:rPr lang="en-US" sz="4000" dirty="0"/>
              <a:t>Luke 22:61–62 </a:t>
            </a:r>
          </a:p>
          <a:p>
            <a:r>
              <a:rPr lang="en-US" sz="3200" i="1" dirty="0"/>
              <a:t>And the Lord turned, and looked upon Peter. And Peter remembered the word of the Lord, how he had said unto him, Before the cock crow, thou shalt deny me thrice. And Peter went out, and wept bitterly.</a:t>
            </a:r>
            <a:endParaRPr lang="en-US" sz="1100" i="1" dirty="0"/>
          </a:p>
          <a:p>
            <a:endParaRPr lang="en-US" sz="1100" i="1" dirty="0"/>
          </a:p>
          <a:p>
            <a:r>
              <a:rPr lang="en-US" sz="4000" b="1" dirty="0"/>
              <a:t>Matthew 27:3–5 </a:t>
            </a:r>
            <a:r>
              <a:rPr lang="en-US" sz="3200" i="1" dirty="0"/>
              <a:t>Then Judas, which had betrayed him, when he saw that he was condemned, repented himself, and brought again the thirty pieces of silver to the chief priests and elders, Saying, I have sinned in that I have betrayed the innocent blood. And they said, What is that to us? see thou to that. And he cast down the pieces of silver in the temple, and departed, and went and hanged himself</a:t>
            </a:r>
            <a:r>
              <a:rPr lang="en-US" sz="3200" dirty="0"/>
              <a:t>.</a:t>
            </a:r>
          </a:p>
          <a:p>
            <a:endParaRPr lang="en-US" sz="2400" dirty="0"/>
          </a:p>
          <a:p>
            <a:r>
              <a:rPr lang="en-US" sz="2400" dirty="0"/>
              <a:t>	</a:t>
            </a:r>
          </a:p>
        </p:txBody>
      </p:sp>
    </p:spTree>
    <p:extLst>
      <p:ext uri="{BB962C8B-B14F-4D97-AF65-F5344CB8AC3E}">
        <p14:creationId xmlns:p14="http://schemas.microsoft.com/office/powerpoint/2010/main" val="2344789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E6A801-3239-0E13-562D-E1C630E906E3}"/>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71953B18-4627-B8F0-B15F-773F3E3D4015}"/>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F96513CF-4052-B85F-53D9-B82125B76CCC}"/>
              </a:ext>
            </a:extLst>
          </p:cNvPr>
          <p:cNvSpPr>
            <a:spLocks noGrp="1"/>
          </p:cNvSpPr>
          <p:nvPr>
            <p:ph type="sldNum" sz="quarter" idx="12"/>
          </p:nvPr>
        </p:nvSpPr>
        <p:spPr/>
        <p:txBody>
          <a:bodyPr/>
          <a:lstStyle/>
          <a:p>
            <a:fld id="{4FAB73BC-B049-4115-A692-8D63A059BFB8}" type="slidenum">
              <a:rPr lang="en-US" smtClean="0"/>
              <a:t>44</a:t>
            </a:fld>
            <a:endParaRPr lang="en-US" dirty="0"/>
          </a:p>
        </p:txBody>
      </p:sp>
      <p:sp>
        <p:nvSpPr>
          <p:cNvPr id="6" name="TextBox 5">
            <a:extLst>
              <a:ext uri="{FF2B5EF4-FFF2-40B4-BE49-F238E27FC236}">
                <a16:creationId xmlns:a16="http://schemas.microsoft.com/office/drawing/2014/main" id="{A7ED1C99-820C-D304-03F2-5D06B442A9C2}"/>
              </a:ext>
            </a:extLst>
          </p:cNvPr>
          <p:cNvSpPr txBox="1"/>
          <p:nvPr/>
        </p:nvSpPr>
        <p:spPr>
          <a:xfrm>
            <a:off x="234892" y="159391"/>
            <a:ext cx="11778143" cy="5632311"/>
          </a:xfrm>
          <a:prstGeom prst="rect">
            <a:avLst/>
          </a:prstGeom>
          <a:noFill/>
        </p:spPr>
        <p:txBody>
          <a:bodyPr wrap="square">
            <a:spAutoFit/>
          </a:bodyPr>
          <a:lstStyle/>
          <a:p>
            <a:r>
              <a:rPr lang="en-US" sz="3600" dirty="0"/>
              <a:t>	Peter's conviction came through the look of the Lord, and it drew him back. </a:t>
            </a:r>
          </a:p>
          <a:p>
            <a:r>
              <a:rPr lang="en-US" sz="3600" dirty="0"/>
              <a:t>	Judas had remorse, but "repented himself" </a:t>
            </a:r>
            <a:r>
              <a:rPr lang="en-US" sz="3600" i="1" dirty="0"/>
              <a:t>(</a:t>
            </a:r>
            <a:r>
              <a:rPr lang="en-US" sz="3600" i="1" dirty="0" err="1"/>
              <a:t>melomai</a:t>
            </a:r>
            <a:r>
              <a:rPr lang="en-US" sz="3600" i="1" dirty="0"/>
              <a:t>)</a:t>
            </a:r>
            <a:r>
              <a:rPr lang="en-US" sz="3600" dirty="0"/>
              <a:t> a word for </a:t>
            </a:r>
            <a:r>
              <a:rPr lang="en-US" sz="3600" u="sng" dirty="0"/>
              <a:t>regret</a:t>
            </a:r>
            <a:r>
              <a:rPr lang="en-US" sz="3600" dirty="0"/>
              <a:t>. It is not </a:t>
            </a:r>
            <a:r>
              <a:rPr lang="en-US" sz="3600" i="1" dirty="0" err="1"/>
              <a:t>metanoeō</a:t>
            </a:r>
            <a:r>
              <a:rPr lang="en-US" sz="3600" dirty="0"/>
              <a:t>, the change of mind Peter preached at Pentecost. </a:t>
            </a:r>
          </a:p>
          <a:p>
            <a:r>
              <a:rPr lang="en-US" sz="3600" dirty="0"/>
              <a:t>	</a:t>
            </a:r>
          </a:p>
          <a:p>
            <a:r>
              <a:rPr lang="en-US" sz="3600" dirty="0"/>
              <a:t>	Judas carried his remorse to the priests instead of to Christ, and it became </a:t>
            </a:r>
            <a:r>
              <a:rPr lang="en-US" sz="3600" b="1" u="sng" dirty="0"/>
              <a:t>condemnation</a:t>
            </a:r>
            <a:r>
              <a:rPr lang="en-US" sz="3600" dirty="0"/>
              <a:t>. </a:t>
            </a:r>
            <a:r>
              <a:rPr lang="en-US" sz="3600" u="sng" dirty="0"/>
              <a:t>The difference was not how deeply each man felt. The difference was where each man turned.</a:t>
            </a:r>
          </a:p>
        </p:txBody>
      </p:sp>
    </p:spTree>
    <p:extLst>
      <p:ext uri="{BB962C8B-B14F-4D97-AF65-F5344CB8AC3E}">
        <p14:creationId xmlns:p14="http://schemas.microsoft.com/office/powerpoint/2010/main" val="2954424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F1E3A-80E8-B4A6-D5A6-C9350850585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FC113E4-E51D-EC9E-C961-0797D8C7550D}"/>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FFD9121D-1791-2BA8-B593-99023F42E1C6}"/>
              </a:ext>
            </a:extLst>
          </p:cNvPr>
          <p:cNvSpPr>
            <a:spLocks noGrp="1"/>
          </p:cNvSpPr>
          <p:nvPr>
            <p:ph type="sldNum" sz="quarter" idx="12"/>
          </p:nvPr>
        </p:nvSpPr>
        <p:spPr/>
        <p:txBody>
          <a:bodyPr/>
          <a:lstStyle/>
          <a:p>
            <a:fld id="{4FAB73BC-B049-4115-A692-8D63A059BFB8}" type="slidenum">
              <a:rPr lang="en-US" smtClean="0"/>
              <a:t>45</a:t>
            </a:fld>
            <a:endParaRPr lang="en-US" dirty="0"/>
          </a:p>
        </p:txBody>
      </p:sp>
      <p:sp>
        <p:nvSpPr>
          <p:cNvPr id="6" name="TextBox 5">
            <a:extLst>
              <a:ext uri="{FF2B5EF4-FFF2-40B4-BE49-F238E27FC236}">
                <a16:creationId xmlns:a16="http://schemas.microsoft.com/office/drawing/2014/main" id="{C63D7E67-DD96-51D1-6D8C-46B00A06D7A7}"/>
              </a:ext>
            </a:extLst>
          </p:cNvPr>
          <p:cNvSpPr txBox="1"/>
          <p:nvPr/>
        </p:nvSpPr>
        <p:spPr>
          <a:xfrm>
            <a:off x="4588778" y="159391"/>
            <a:ext cx="7491369" cy="6063198"/>
          </a:xfrm>
          <a:prstGeom prst="rect">
            <a:avLst/>
          </a:prstGeom>
          <a:noFill/>
        </p:spPr>
        <p:txBody>
          <a:bodyPr wrap="square">
            <a:spAutoFit/>
          </a:bodyPr>
          <a:lstStyle/>
          <a:p>
            <a:r>
              <a:rPr lang="en-US" sz="3600" b="1" dirty="0"/>
              <a:t>Old Testament Examples</a:t>
            </a:r>
          </a:p>
          <a:p>
            <a:r>
              <a:rPr lang="en-US" sz="3200" b="1" dirty="0"/>
              <a:t>1 Samuel 24:5 </a:t>
            </a:r>
            <a:r>
              <a:rPr lang="en-US" sz="3200" i="1" dirty="0"/>
              <a:t>And it came to pass afterward, that David's heart smote him, because he had cut off Saul's skirt.</a:t>
            </a:r>
          </a:p>
          <a:p>
            <a:endParaRPr lang="en-US" sz="3200" i="1" dirty="0"/>
          </a:p>
          <a:p>
            <a:r>
              <a:rPr lang="en-US" sz="3200" b="1" dirty="0"/>
              <a:t>2 Samuel 24:10 </a:t>
            </a:r>
            <a:r>
              <a:rPr lang="en-US" sz="3200" i="1" dirty="0"/>
              <a:t>And David's heart smote him after that he had numbered the people. And David said unto the LORD, I have sinned greatly in that I have done: and now, I beseech thee, O LORD, take away the iniquity of thy servant; for I have done very foolishly.</a:t>
            </a:r>
          </a:p>
        </p:txBody>
      </p:sp>
      <p:pic>
        <p:nvPicPr>
          <p:cNvPr id="8" name="Picture 7" descr="The image depicts a serene scene of a man kneeling in prayer, dressed in a simple white robe, with a long, flowing shawl draped over his shoulders, while another figure in traditional robes watches silently nearby.&#10;&#10;AI-generated content may be incorrect.">
            <a:extLst>
              <a:ext uri="{FF2B5EF4-FFF2-40B4-BE49-F238E27FC236}">
                <a16:creationId xmlns:a16="http://schemas.microsoft.com/office/drawing/2014/main" id="{1CEEB178-F285-1CE8-80AD-66AC4F7B5283}"/>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184557" y="159391"/>
            <a:ext cx="4250850" cy="5327009"/>
          </a:xfrm>
          <a:prstGeom prst="rect">
            <a:avLst/>
          </a:prstGeom>
        </p:spPr>
      </p:pic>
    </p:spTree>
    <p:extLst>
      <p:ext uri="{BB962C8B-B14F-4D97-AF65-F5344CB8AC3E}">
        <p14:creationId xmlns:p14="http://schemas.microsoft.com/office/powerpoint/2010/main" val="1644215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711D28-D467-A777-2577-EFDEA60144B6}"/>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56F45380-35A5-CCFB-ACDF-4EADA55AC8FD}"/>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D33523BE-E203-A98C-AA76-696E32C76D0E}"/>
              </a:ext>
            </a:extLst>
          </p:cNvPr>
          <p:cNvSpPr>
            <a:spLocks noGrp="1"/>
          </p:cNvSpPr>
          <p:nvPr>
            <p:ph type="sldNum" sz="quarter" idx="12"/>
          </p:nvPr>
        </p:nvSpPr>
        <p:spPr/>
        <p:txBody>
          <a:bodyPr/>
          <a:lstStyle/>
          <a:p>
            <a:fld id="{4FAB73BC-B049-4115-A692-8D63A059BFB8}" type="slidenum">
              <a:rPr lang="en-US" smtClean="0"/>
              <a:t>46</a:t>
            </a:fld>
            <a:endParaRPr lang="en-US" dirty="0"/>
          </a:p>
        </p:txBody>
      </p:sp>
      <p:sp>
        <p:nvSpPr>
          <p:cNvPr id="6" name="TextBox 5">
            <a:extLst>
              <a:ext uri="{FF2B5EF4-FFF2-40B4-BE49-F238E27FC236}">
                <a16:creationId xmlns:a16="http://schemas.microsoft.com/office/drawing/2014/main" id="{83CFDFF9-097D-34DB-8AD9-1AD5B0C65FA6}"/>
              </a:ext>
            </a:extLst>
          </p:cNvPr>
          <p:cNvSpPr txBox="1"/>
          <p:nvPr/>
        </p:nvSpPr>
        <p:spPr>
          <a:xfrm>
            <a:off x="151002" y="100668"/>
            <a:ext cx="11870422" cy="6186309"/>
          </a:xfrm>
          <a:prstGeom prst="rect">
            <a:avLst/>
          </a:prstGeom>
          <a:noFill/>
        </p:spPr>
        <p:txBody>
          <a:bodyPr wrap="square">
            <a:spAutoFit/>
          </a:bodyPr>
          <a:lstStyle/>
          <a:p>
            <a:r>
              <a:rPr lang="en-US" sz="4400" b="1" dirty="0"/>
              <a:t>GENESIS 42:18-23</a:t>
            </a:r>
          </a:p>
          <a:p>
            <a:r>
              <a:rPr lang="en-US" sz="3200" i="1" dirty="0"/>
              <a:t>	And Joseph said unto them the third day, This do, and live; for I fear God: 19 If ye be true men, let one of your brethren be bound in the house of your prison: go ye, carry corn for the famine of your houses: 20 But bring your youngest brother unto me; so shall your words be verified, and ye shall not die. And they did so. </a:t>
            </a:r>
          </a:p>
          <a:p>
            <a:r>
              <a:rPr lang="en-US" sz="3200" i="1" dirty="0"/>
              <a:t>	21 And they said one to another, We are </a:t>
            </a:r>
            <a:r>
              <a:rPr lang="en-US" sz="3200" i="1" u="sng" dirty="0"/>
              <a:t>verily guilty </a:t>
            </a:r>
            <a:r>
              <a:rPr lang="en-US" sz="3200" i="1" dirty="0"/>
              <a:t>concerning our brother, in that we saw the anguish of his soul, when he besought us, and we would not hear; therefore is this distress come upon us. 22 And Reuben answered them, saying, Spake I not unto you, saying, Do not sin against the child; and ye would not hear? therefore, behold, also his blood is required. </a:t>
            </a:r>
          </a:p>
        </p:txBody>
      </p:sp>
    </p:spTree>
    <p:extLst>
      <p:ext uri="{BB962C8B-B14F-4D97-AF65-F5344CB8AC3E}">
        <p14:creationId xmlns:p14="http://schemas.microsoft.com/office/powerpoint/2010/main" val="1734900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BEB53-D366-A9FF-2A44-5958D8C1694E}"/>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E536C293-BC81-1641-8EFE-D5F2EB6845AF}"/>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FB6EFB9F-04A8-A83E-A50C-F5EF3F0177B2}"/>
              </a:ext>
            </a:extLst>
          </p:cNvPr>
          <p:cNvSpPr>
            <a:spLocks noGrp="1"/>
          </p:cNvSpPr>
          <p:nvPr>
            <p:ph type="sldNum" sz="quarter" idx="12"/>
          </p:nvPr>
        </p:nvSpPr>
        <p:spPr/>
        <p:txBody>
          <a:bodyPr/>
          <a:lstStyle/>
          <a:p>
            <a:fld id="{4FAB73BC-B049-4115-A692-8D63A059BFB8}" type="slidenum">
              <a:rPr lang="en-US" smtClean="0"/>
              <a:t>47</a:t>
            </a:fld>
            <a:endParaRPr lang="en-US" dirty="0"/>
          </a:p>
        </p:txBody>
      </p:sp>
      <p:sp>
        <p:nvSpPr>
          <p:cNvPr id="6" name="TextBox 5">
            <a:extLst>
              <a:ext uri="{FF2B5EF4-FFF2-40B4-BE49-F238E27FC236}">
                <a16:creationId xmlns:a16="http://schemas.microsoft.com/office/drawing/2014/main" id="{60E77B89-E9FA-D67A-9956-C4DD25B49352}"/>
              </a:ext>
            </a:extLst>
          </p:cNvPr>
          <p:cNvSpPr txBox="1"/>
          <p:nvPr/>
        </p:nvSpPr>
        <p:spPr>
          <a:xfrm>
            <a:off x="251670" y="136199"/>
            <a:ext cx="11699538" cy="5755422"/>
          </a:xfrm>
          <a:prstGeom prst="rect">
            <a:avLst/>
          </a:prstGeom>
          <a:noFill/>
        </p:spPr>
        <p:txBody>
          <a:bodyPr wrap="square">
            <a:spAutoFit/>
          </a:bodyPr>
          <a:lstStyle/>
          <a:p>
            <a:r>
              <a:rPr lang="en-US" sz="4400" u="sng" dirty="0"/>
              <a:t>The Unbeliever in the Assembly:</a:t>
            </a:r>
          </a:p>
          <a:p>
            <a:r>
              <a:rPr lang="en-US" sz="3600" b="1" dirty="0"/>
              <a:t>1 Corinthians 14:24–25 </a:t>
            </a:r>
          </a:p>
          <a:p>
            <a:r>
              <a:rPr lang="en-US" sz="3600" i="1" dirty="0"/>
              <a:t>	But if all prophesy, and there come in one that believeth not, or one unlearned, </a:t>
            </a:r>
            <a:r>
              <a:rPr lang="en-US" sz="3600" i="1" u="sng" dirty="0"/>
              <a:t>he is convinced of all</a:t>
            </a:r>
            <a:r>
              <a:rPr lang="en-US" sz="3600" i="1" dirty="0"/>
              <a:t>, he is judged of all: And thus are the secrets of his heart made manifest; and so falling down on his face he will worship God, and report that God is in you of a truth.</a:t>
            </a:r>
          </a:p>
          <a:p>
            <a:endParaRPr lang="en-US" sz="3600" i="1" dirty="0"/>
          </a:p>
          <a:p>
            <a:r>
              <a:rPr lang="en-US" sz="3600" dirty="0"/>
              <a:t>"Convinced" here is </a:t>
            </a:r>
            <a:r>
              <a:rPr lang="en-US" sz="3600" dirty="0" err="1"/>
              <a:t>elegchō</a:t>
            </a:r>
            <a:r>
              <a:rPr lang="en-US" sz="3600" dirty="0"/>
              <a:t> again. </a:t>
            </a:r>
          </a:p>
          <a:p>
            <a:r>
              <a:rPr lang="en-US" sz="3600" dirty="0"/>
              <a:t>	Its result is worship, not shame.</a:t>
            </a:r>
          </a:p>
        </p:txBody>
      </p:sp>
    </p:spTree>
    <p:extLst>
      <p:ext uri="{BB962C8B-B14F-4D97-AF65-F5344CB8AC3E}">
        <p14:creationId xmlns:p14="http://schemas.microsoft.com/office/powerpoint/2010/main" val="889274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7984AE-CA5F-0033-BF66-928BB7324128}"/>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1A192A5-366B-8492-3DEC-8F6DACB41011}"/>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E650271E-9932-0A38-66AB-0AA56181F379}"/>
              </a:ext>
            </a:extLst>
          </p:cNvPr>
          <p:cNvSpPr>
            <a:spLocks noGrp="1"/>
          </p:cNvSpPr>
          <p:nvPr>
            <p:ph type="sldNum" sz="quarter" idx="12"/>
          </p:nvPr>
        </p:nvSpPr>
        <p:spPr/>
        <p:txBody>
          <a:bodyPr/>
          <a:lstStyle/>
          <a:p>
            <a:fld id="{4FAB73BC-B049-4115-A692-8D63A059BFB8}" type="slidenum">
              <a:rPr lang="en-US" smtClean="0"/>
              <a:t>48</a:t>
            </a:fld>
            <a:endParaRPr lang="en-US" dirty="0"/>
          </a:p>
        </p:txBody>
      </p:sp>
      <p:sp>
        <p:nvSpPr>
          <p:cNvPr id="6" name="TextBox 5">
            <a:extLst>
              <a:ext uri="{FF2B5EF4-FFF2-40B4-BE49-F238E27FC236}">
                <a16:creationId xmlns:a16="http://schemas.microsoft.com/office/drawing/2014/main" id="{9C19A31B-A056-0D44-0045-24EC6BF8DE90}"/>
              </a:ext>
            </a:extLst>
          </p:cNvPr>
          <p:cNvSpPr txBox="1"/>
          <p:nvPr/>
        </p:nvSpPr>
        <p:spPr>
          <a:xfrm>
            <a:off x="166624" y="1975"/>
            <a:ext cx="6733041" cy="6340197"/>
          </a:xfrm>
          <a:prstGeom prst="rect">
            <a:avLst/>
          </a:prstGeom>
          <a:noFill/>
        </p:spPr>
        <p:txBody>
          <a:bodyPr wrap="square">
            <a:spAutoFit/>
          </a:bodyPr>
          <a:lstStyle/>
          <a:p>
            <a:r>
              <a:rPr lang="en-US" sz="4000" b="1" dirty="0"/>
              <a:t>Felix, a warning.</a:t>
            </a:r>
          </a:p>
          <a:p>
            <a:r>
              <a:rPr lang="en-US" sz="3200" b="1" dirty="0"/>
              <a:t>Acts </a:t>
            </a:r>
            <a:r>
              <a:rPr lang="en-US" sz="3200" b="1" i="1" dirty="0"/>
              <a:t>24:25 </a:t>
            </a:r>
            <a:r>
              <a:rPr lang="en-US" sz="3200" i="1" dirty="0"/>
              <a:t>And as he reasoned of righteousness, temperance, and judgment to come, Felix trembled, and answered, Go thy way for this time; when I have a convenient season, I will call for thee.</a:t>
            </a:r>
            <a:endParaRPr lang="en-US" sz="1200" i="1" dirty="0"/>
          </a:p>
          <a:p>
            <a:endParaRPr lang="en-US" sz="1200" dirty="0"/>
          </a:p>
          <a:p>
            <a:r>
              <a:rPr lang="en-US" sz="3200" dirty="0"/>
              <a:t>Felix heard the same three subjects as John 16:8: righteousness, temper-</a:t>
            </a:r>
            <a:r>
              <a:rPr lang="en-US" sz="3200" dirty="0" err="1"/>
              <a:t>ance</a:t>
            </a:r>
            <a:r>
              <a:rPr lang="en-US" sz="3200" dirty="0"/>
              <a:t>, and judgment. He trembled but put it off. Conviction can be felt and still refused.</a:t>
            </a:r>
          </a:p>
        </p:txBody>
      </p:sp>
      <p:pic>
        <p:nvPicPr>
          <p:cNvPr id="8" name="Picture 7" descr="The image depicts a solemn religious scene with Jesus Christ speaking to a group of disciples in an ancient, dimly lit room.&#10;&#10;AI-generated content may be incorrect.">
            <a:extLst>
              <a:ext uri="{FF2B5EF4-FFF2-40B4-BE49-F238E27FC236}">
                <a16:creationId xmlns:a16="http://schemas.microsoft.com/office/drawing/2014/main" id="{2B6D5633-F2E6-7B36-39E7-DE38CB486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408" y="220089"/>
            <a:ext cx="4876800" cy="4876800"/>
          </a:xfrm>
          <a:prstGeom prst="rect">
            <a:avLst/>
          </a:prstGeom>
        </p:spPr>
      </p:pic>
    </p:spTree>
    <p:extLst>
      <p:ext uri="{BB962C8B-B14F-4D97-AF65-F5344CB8AC3E}">
        <p14:creationId xmlns:p14="http://schemas.microsoft.com/office/powerpoint/2010/main" val="853188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EC78E3E1-BBBA-4058-AAEB-714F04B02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4" name="Oval 33">
              <a:extLst>
                <a:ext uri="{FF2B5EF4-FFF2-40B4-BE49-F238E27FC236}">
                  <a16:creationId xmlns:a16="http://schemas.microsoft.com/office/drawing/2014/main" id="{86860FA5-CE2B-4019-8FD1-031D7D84E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392DF474-2C37-4DC7-B889-E88EAADEA6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6" name="Rectangle 35">
            <a:extLst>
              <a:ext uri="{FF2B5EF4-FFF2-40B4-BE49-F238E27FC236}">
                <a16:creationId xmlns:a16="http://schemas.microsoft.com/office/drawing/2014/main" id="{F3AF35CD-DA30-4E34-B0F3-32C27766D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C23D89F-8969-08B9-6FF9-4D1F2B2AE2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439" y="944817"/>
            <a:ext cx="7238754" cy="4071799"/>
          </a:xfrm>
          <a:prstGeom prst="rect">
            <a:avLst/>
          </a:prstGeom>
        </p:spPr>
      </p:pic>
      <p:sp>
        <p:nvSpPr>
          <p:cNvPr id="6" name="TextBox 5">
            <a:extLst>
              <a:ext uri="{FF2B5EF4-FFF2-40B4-BE49-F238E27FC236}">
                <a16:creationId xmlns:a16="http://schemas.microsoft.com/office/drawing/2014/main" id="{24637F4D-A370-4E96-3909-CCAB63269B0B}"/>
              </a:ext>
            </a:extLst>
          </p:cNvPr>
          <p:cNvSpPr txBox="1"/>
          <p:nvPr/>
        </p:nvSpPr>
        <p:spPr>
          <a:xfrm>
            <a:off x="7836310" y="171119"/>
            <a:ext cx="4355689" cy="6615575"/>
          </a:xfrm>
          <a:prstGeom prst="rect">
            <a:avLst/>
          </a:prstGeom>
        </p:spPr>
        <p:txBody>
          <a:bodyPr vert="horz" lIns="91440" tIns="45720" rIns="91440" bIns="45720" rtlCol="0">
            <a:normAutofit fontScale="92500"/>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3200" dirty="0">
                <a:solidFill>
                  <a:schemeClr val="bg1"/>
                </a:solidFill>
              </a:rPr>
              <a:t>“…S</a:t>
            </a:r>
            <a:r>
              <a:rPr lang="en-US" sz="3200" b="0" i="0" u="none" strike="noStrike" dirty="0">
                <a:solidFill>
                  <a:schemeClr val="bg1"/>
                </a:solidFill>
                <a:effectLst/>
              </a:rPr>
              <a:t>trong distress and outcry neither prove nor disprove a true work. The test is whether the work raises esteem for Jesus, sets men against sin and Satan, honors the Scripture, and produces love to God and man. In other words, the test is where the conviction leads.</a:t>
            </a:r>
          </a:p>
          <a:p>
            <a:pPr indent="-182880" defTabSz="914400">
              <a:lnSpc>
                <a:spcPct val="90000"/>
              </a:lnSpc>
              <a:spcAft>
                <a:spcPts val="600"/>
              </a:spcAft>
              <a:buClr>
                <a:schemeClr val="accent1">
                  <a:lumMod val="75000"/>
                </a:schemeClr>
              </a:buClr>
              <a:buSzPct val="85000"/>
              <a:buFont typeface="Wingdings" pitchFamily="2" charset="2"/>
              <a:buChar char="§"/>
            </a:pPr>
            <a:r>
              <a:rPr lang="en-US" sz="3200" b="1" dirty="0">
                <a:solidFill>
                  <a:schemeClr val="bg1"/>
                </a:solidFill>
              </a:rPr>
              <a:t>Jonathan Edwards</a:t>
            </a:r>
            <a:r>
              <a:rPr lang="en-US" sz="3200" dirty="0">
                <a:solidFill>
                  <a:schemeClr val="bg1"/>
                </a:solidFill>
              </a:rPr>
              <a:t>, "The Distinguishing Marks of a Work of the Spirit of God"</a:t>
            </a:r>
          </a:p>
        </p:txBody>
      </p:sp>
      <p:sp>
        <p:nvSpPr>
          <p:cNvPr id="3" name="Footer Placeholder 2">
            <a:extLst>
              <a:ext uri="{FF2B5EF4-FFF2-40B4-BE49-F238E27FC236}">
                <a16:creationId xmlns:a16="http://schemas.microsoft.com/office/drawing/2014/main" id="{9AF91010-DD6A-B37F-7132-DBC0A8D77475}"/>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defTabSz="914400">
              <a:spcAft>
                <a:spcPts val="600"/>
              </a:spcAft>
            </a:pPr>
            <a:r>
              <a:rPr lang="en-US" sz="1100" kern="1200">
                <a:solidFill>
                  <a:schemeClr val="tx2"/>
                </a:solidFill>
                <a:latin typeface="+mn-lt"/>
                <a:ea typeface="+mn-ea"/>
                <a:cs typeface="+mn-cs"/>
              </a:rPr>
              <a:t>Therefore Have I Drawn Thee</a:t>
            </a:r>
          </a:p>
        </p:txBody>
      </p:sp>
      <p:sp>
        <p:nvSpPr>
          <p:cNvPr id="2" name="Date Placeholder 1">
            <a:extLst>
              <a:ext uri="{FF2B5EF4-FFF2-40B4-BE49-F238E27FC236}">
                <a16:creationId xmlns:a16="http://schemas.microsoft.com/office/drawing/2014/main" id="{4E7F0235-8592-4A1A-8E59-5F9CE5BA9BE3}"/>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defTabSz="914400">
              <a:spcAft>
                <a:spcPts val="600"/>
              </a:spcAft>
            </a:pPr>
            <a:r>
              <a:rPr lang="en-US" sz="1100">
                <a:solidFill>
                  <a:schemeClr val="tx2"/>
                </a:solidFill>
                <a:latin typeface="+mn-lt"/>
              </a:rPr>
              <a:t>9-27-2026</a:t>
            </a:r>
          </a:p>
        </p:txBody>
      </p:sp>
      <p:grpSp>
        <p:nvGrpSpPr>
          <p:cNvPr id="37" name="Group 36">
            <a:extLst>
              <a:ext uri="{FF2B5EF4-FFF2-40B4-BE49-F238E27FC236}">
                <a16:creationId xmlns:a16="http://schemas.microsoft.com/office/drawing/2014/main" id="{BCFC42DC-2C46-47C4-BC61-530557385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8" name="Oval 37">
              <a:extLst>
                <a:ext uri="{FF2B5EF4-FFF2-40B4-BE49-F238E27FC236}">
                  <a16:creationId xmlns:a16="http://schemas.microsoft.com/office/drawing/2014/main" id="{54B91A37-AA1F-4966-8ACF-93023547D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17B17AC5-0931-432F-9A4A-DDCFAA010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6C3D7803-34B3-9025-130A-CB055282CBBD}"/>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defTabSz="914400">
              <a:spcAft>
                <a:spcPts val="600"/>
              </a:spcAft>
            </a:pPr>
            <a:fld id="{4FAB73BC-B049-4115-A692-8D63A059BFB8}" type="slidenum">
              <a:rPr lang="en-US" sz="1400" smtClean="0">
                <a:latin typeface="+mj-lt"/>
              </a:rPr>
              <a:pPr defTabSz="914400">
                <a:spcAft>
                  <a:spcPts val="600"/>
                </a:spcAft>
              </a:pPr>
              <a:t>49</a:t>
            </a:fld>
            <a:endParaRPr lang="en-US" sz="1400">
              <a:latin typeface="+mj-lt"/>
            </a:endParaRPr>
          </a:p>
        </p:txBody>
      </p:sp>
    </p:spTree>
    <p:extLst>
      <p:ext uri="{BB962C8B-B14F-4D97-AF65-F5344CB8AC3E}">
        <p14:creationId xmlns:p14="http://schemas.microsoft.com/office/powerpoint/2010/main" val="1910306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934073-9BCC-6E81-D82D-8354C6F0C3FA}"/>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4876DDC-9DE4-48A9-F946-D86A13BE5D76}"/>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42CF850A-3734-A114-6946-39494D6E46F4}"/>
              </a:ext>
            </a:extLst>
          </p:cNvPr>
          <p:cNvSpPr>
            <a:spLocks noGrp="1"/>
          </p:cNvSpPr>
          <p:nvPr>
            <p:ph type="sldNum" sz="quarter" idx="12"/>
          </p:nvPr>
        </p:nvSpPr>
        <p:spPr/>
        <p:txBody>
          <a:bodyPr/>
          <a:lstStyle/>
          <a:p>
            <a:fld id="{4FAB73BC-B049-4115-A692-8D63A059BFB8}" type="slidenum">
              <a:rPr lang="en-US" smtClean="0"/>
              <a:t>50</a:t>
            </a:fld>
            <a:endParaRPr lang="en-US" dirty="0"/>
          </a:p>
        </p:txBody>
      </p:sp>
      <p:sp>
        <p:nvSpPr>
          <p:cNvPr id="6" name="TextBox 5">
            <a:extLst>
              <a:ext uri="{FF2B5EF4-FFF2-40B4-BE49-F238E27FC236}">
                <a16:creationId xmlns:a16="http://schemas.microsoft.com/office/drawing/2014/main" id="{A7BFD00F-C31B-D5E5-6BDD-46D6D27F9E0C}"/>
              </a:ext>
            </a:extLst>
          </p:cNvPr>
          <p:cNvSpPr txBox="1"/>
          <p:nvPr/>
        </p:nvSpPr>
        <p:spPr>
          <a:xfrm>
            <a:off x="1568741" y="1191238"/>
            <a:ext cx="8607105" cy="2954655"/>
          </a:xfrm>
          <a:prstGeom prst="rect">
            <a:avLst/>
          </a:prstGeom>
          <a:noFill/>
        </p:spPr>
        <p:txBody>
          <a:bodyPr wrap="square">
            <a:spAutoFit/>
          </a:bodyPr>
          <a:lstStyle/>
          <a:p>
            <a:r>
              <a:rPr lang="en-US" sz="5400" b="1" i="0" u="none" strike="noStrike" dirty="0">
                <a:solidFill>
                  <a:schemeClr val="tx1"/>
                </a:solidFill>
                <a:effectLst/>
                <a:latin typeface="+mn-lt"/>
              </a:rPr>
              <a:t>Israel and the Church 4 </a:t>
            </a:r>
          </a:p>
          <a:p>
            <a:r>
              <a:rPr lang="en-US" sz="4400" dirty="0"/>
              <a:t>	</a:t>
            </a:r>
            <a:r>
              <a:rPr lang="en-US" sz="4400" b="0" i="0" u="none" strike="noStrike" dirty="0">
                <a:solidFill>
                  <a:schemeClr val="tx1"/>
                </a:solidFill>
                <a:effectLst/>
                <a:latin typeface="+mn-lt"/>
              </a:rPr>
              <a:t>226 What's making that desire? God is here.</a:t>
            </a:r>
          </a:p>
          <a:p>
            <a:pPr algn="r"/>
            <a:r>
              <a:rPr lang="en-US" sz="4400" dirty="0"/>
              <a:t>53-0328</a:t>
            </a:r>
          </a:p>
        </p:txBody>
      </p:sp>
    </p:spTree>
    <p:extLst>
      <p:ext uri="{BB962C8B-B14F-4D97-AF65-F5344CB8AC3E}">
        <p14:creationId xmlns:p14="http://schemas.microsoft.com/office/powerpoint/2010/main" val="2655916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162286-F297-B919-65DA-F2380EA7772B}"/>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A8FA817E-68F5-113B-DD5B-F8BC26982A9D}"/>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D975A60B-83F1-D4FE-CA5B-8658B1DAC6CA}"/>
              </a:ext>
            </a:extLst>
          </p:cNvPr>
          <p:cNvSpPr>
            <a:spLocks noGrp="1"/>
          </p:cNvSpPr>
          <p:nvPr>
            <p:ph type="sldNum" sz="quarter" idx="12"/>
          </p:nvPr>
        </p:nvSpPr>
        <p:spPr/>
        <p:txBody>
          <a:bodyPr/>
          <a:lstStyle/>
          <a:p>
            <a:fld id="{4FAB73BC-B049-4115-A692-8D63A059BFB8}" type="slidenum">
              <a:rPr lang="en-US" smtClean="0"/>
              <a:t>51</a:t>
            </a:fld>
            <a:endParaRPr lang="en-US" dirty="0"/>
          </a:p>
        </p:txBody>
      </p:sp>
    </p:spTree>
    <p:extLst>
      <p:ext uri="{BB962C8B-B14F-4D97-AF65-F5344CB8AC3E}">
        <p14:creationId xmlns:p14="http://schemas.microsoft.com/office/powerpoint/2010/main" val="21931394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F1EE9-CFE7-4B61-9392-16C41B9C2CD8}"/>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BF11E82E-C1E1-429F-9D98-16C499EB6274}"/>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BB7B0C97-6D5B-4C34-9334-932C83EAFD92}"/>
              </a:ext>
            </a:extLst>
          </p:cNvPr>
          <p:cNvSpPr>
            <a:spLocks noGrp="1"/>
          </p:cNvSpPr>
          <p:nvPr>
            <p:ph type="sldNum" sz="quarter" idx="12"/>
          </p:nvPr>
        </p:nvSpPr>
        <p:spPr/>
        <p:txBody>
          <a:bodyPr/>
          <a:lstStyle/>
          <a:p>
            <a:fld id="{4FAB73BC-B049-4115-A692-8D63A059BFB8}" type="slidenum">
              <a:rPr lang="en-US" smtClean="0"/>
              <a:t>52</a:t>
            </a:fld>
            <a:endParaRPr lang="en-US" dirty="0"/>
          </a:p>
        </p:txBody>
      </p:sp>
      <p:sp>
        <p:nvSpPr>
          <p:cNvPr id="5" name="Rectangle 4">
            <a:extLst>
              <a:ext uri="{FF2B5EF4-FFF2-40B4-BE49-F238E27FC236}">
                <a16:creationId xmlns:a16="http://schemas.microsoft.com/office/drawing/2014/main" id="{524B67B1-F33F-4DBA-9BB6-221BCE820622}"/>
              </a:ext>
            </a:extLst>
          </p:cNvPr>
          <p:cNvSpPr/>
          <p:nvPr/>
        </p:nvSpPr>
        <p:spPr>
          <a:xfrm>
            <a:off x="194153" y="112426"/>
            <a:ext cx="11862148" cy="5755422"/>
          </a:xfrm>
          <a:prstGeom prst="rect">
            <a:avLst/>
          </a:prstGeom>
        </p:spPr>
        <p:txBody>
          <a:bodyPr wrap="square">
            <a:spAutoFit/>
          </a:bodyPr>
          <a:lstStyle/>
          <a:p>
            <a:r>
              <a:rPr lang="en-US" sz="4400" b="1" dirty="0">
                <a:latin typeface="Candara" panose="020E0502030303020204" pitchFamily="34" charset="0"/>
              </a:rPr>
              <a:t>(Blending) PERSEVERANT</a:t>
            </a:r>
          </a:p>
          <a:p>
            <a:r>
              <a:rPr lang="en-US" sz="3600" dirty="0">
                <a:latin typeface="Candara" panose="020E0502030303020204" pitchFamily="34" charset="0"/>
              </a:rPr>
              <a:t>	270 [Pyramid] Now the top stone is going to have to be so perfect till, when the Headstone comes, it has to blend right with it. The ministry has to start out like this, and just come to the minority all the time, getting smaller groups, smaller group, until finally the Stone meets with the building. He is the Headstone, takes the whole building with Him, which is the Church. All of them will raise up, plumb back from this first watch, to the seventh, all go in the Rapture. 																										64-0305 </a:t>
            </a:r>
          </a:p>
        </p:txBody>
      </p:sp>
    </p:spTree>
    <p:extLst>
      <p:ext uri="{BB962C8B-B14F-4D97-AF65-F5344CB8AC3E}">
        <p14:creationId xmlns:p14="http://schemas.microsoft.com/office/powerpoint/2010/main" val="2878195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A27B7-551B-4E32-980E-37AE345D6303}"/>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4E70EBE8-B3C5-41BC-B71B-3EACAE286202}"/>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3F2717E6-B6D8-4A56-B7D1-18F3C1A8CAA2}"/>
              </a:ext>
            </a:extLst>
          </p:cNvPr>
          <p:cNvSpPr>
            <a:spLocks noGrp="1"/>
          </p:cNvSpPr>
          <p:nvPr>
            <p:ph type="sldNum" sz="quarter" idx="12"/>
          </p:nvPr>
        </p:nvSpPr>
        <p:spPr/>
        <p:txBody>
          <a:bodyPr/>
          <a:lstStyle/>
          <a:p>
            <a:fld id="{4FAB73BC-B049-4115-A692-8D63A059BFB8}" type="slidenum">
              <a:rPr lang="en-US" smtClean="0"/>
              <a:t>53</a:t>
            </a:fld>
            <a:endParaRPr lang="en-US" dirty="0"/>
          </a:p>
        </p:txBody>
      </p:sp>
      <p:sp>
        <p:nvSpPr>
          <p:cNvPr id="5" name="Rectangle 4">
            <a:extLst>
              <a:ext uri="{FF2B5EF4-FFF2-40B4-BE49-F238E27FC236}">
                <a16:creationId xmlns:a16="http://schemas.microsoft.com/office/drawing/2014/main" id="{AC4886A5-0420-4165-8BFD-3C1C07A10285}"/>
              </a:ext>
            </a:extLst>
          </p:cNvPr>
          <p:cNvSpPr/>
          <p:nvPr/>
        </p:nvSpPr>
        <p:spPr>
          <a:xfrm>
            <a:off x="150312" y="20713"/>
            <a:ext cx="11887199" cy="6309420"/>
          </a:xfrm>
          <a:prstGeom prst="rect">
            <a:avLst/>
          </a:prstGeom>
        </p:spPr>
        <p:txBody>
          <a:bodyPr wrap="square">
            <a:spAutoFit/>
          </a:bodyPr>
          <a:lstStyle/>
          <a:p>
            <a:r>
              <a:rPr lang="en-US" sz="4800" b="1" dirty="0">
                <a:latin typeface="Candara" panose="020E0502030303020204" pitchFamily="34" charset="0"/>
              </a:rPr>
              <a:t>THERE.IS.A.MAN.HERE… LIGHT</a:t>
            </a:r>
          </a:p>
          <a:p>
            <a:r>
              <a:rPr lang="en-US" sz="3600" dirty="0">
                <a:latin typeface="Candara" panose="020E0502030303020204" pitchFamily="34" charset="0"/>
              </a:rPr>
              <a:t>	…The baptism of the Holy Ghost served its time; until the Holy Spirit blends into the Church, and the Church into Christ, makes Jesus Christ reflected on the earth... 	</a:t>
            </a:r>
            <a:r>
              <a:rPr lang="en-US" sz="2400" dirty="0">
                <a:latin typeface="Candara" panose="020E0502030303020204" pitchFamily="34" charset="0"/>
              </a:rPr>
              <a:t>63-1229</a:t>
            </a:r>
          </a:p>
          <a:p>
            <a:endParaRPr lang="en-US" sz="2400" dirty="0">
              <a:latin typeface="Candara" panose="020E0502030303020204" pitchFamily="34" charset="0"/>
            </a:endParaRPr>
          </a:p>
          <a:p>
            <a:r>
              <a:rPr lang="en-US" sz="4400" b="1" dirty="0">
                <a:latin typeface="Candara" panose="020E0502030303020204" pitchFamily="34" charset="0"/>
              </a:rPr>
              <a:t>HOW.CAN.I.OVERCOME</a:t>
            </a:r>
          </a:p>
          <a:p>
            <a:r>
              <a:rPr lang="en-US" sz="3600" dirty="0">
                <a:latin typeface="Candara" panose="020E0502030303020204" pitchFamily="34" charset="0"/>
              </a:rPr>
              <a:t>		For, we believe that the hour is getting late, the sun is swiftly sinking in the west, soon be that "</a:t>
            </a:r>
            <a:r>
              <a:rPr lang="en-US" sz="3600" i="1" dirty="0">
                <a:latin typeface="Candara" panose="020E0502030303020204" pitchFamily="34" charset="0"/>
              </a:rPr>
              <a:t>time shall be no more</a:t>
            </a:r>
            <a:r>
              <a:rPr lang="en-US" sz="3600" dirty="0">
                <a:latin typeface="Candara" panose="020E0502030303020204" pitchFamily="34" charset="0"/>
              </a:rPr>
              <a:t>." Time and Eternity will blend together when God and His people blends together. </a:t>
            </a:r>
            <a:r>
              <a:rPr lang="en-US" sz="2000" dirty="0">
                <a:latin typeface="Candara" panose="020E0502030303020204" pitchFamily="34" charset="0"/>
              </a:rPr>
              <a:t>63-0825</a:t>
            </a:r>
            <a:endParaRPr lang="en-US" sz="3600" dirty="0">
              <a:latin typeface="Candara" panose="020E0502030303020204" pitchFamily="34" charset="0"/>
            </a:endParaRPr>
          </a:p>
          <a:p>
            <a:endParaRPr lang="en-US" sz="3600" dirty="0">
              <a:latin typeface="Candara" panose="020E0502030303020204" pitchFamily="34" charset="0"/>
            </a:endParaRPr>
          </a:p>
        </p:txBody>
      </p:sp>
    </p:spTree>
    <p:extLst>
      <p:ext uri="{BB962C8B-B14F-4D97-AF65-F5344CB8AC3E}">
        <p14:creationId xmlns:p14="http://schemas.microsoft.com/office/powerpoint/2010/main" val="1742317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9-27-2026</a:t>
            </a:r>
          </a:p>
        </p:txBody>
      </p:sp>
      <p:sp>
        <p:nvSpPr>
          <p:cNvPr id="3" name="Slide Number Placeholder 2"/>
          <p:cNvSpPr>
            <a:spLocks noGrp="1"/>
          </p:cNvSpPr>
          <p:nvPr>
            <p:ph type="sldNum" sz="quarter" idx="11"/>
          </p:nvPr>
        </p:nvSpPr>
        <p:spPr/>
        <p:txBody>
          <a:bodyPr/>
          <a:lstStyle/>
          <a:p>
            <a:fld id="{1CA3E4CE-2BD0-48F5-B45E-CC386E7F3C58}" type="slidenum">
              <a:rPr lang="en-US" smtClean="0"/>
              <a:t>54</a:t>
            </a:fld>
            <a:endParaRPr lang="en-US"/>
          </a:p>
        </p:txBody>
      </p:sp>
      <p:sp>
        <p:nvSpPr>
          <p:cNvPr id="4" name="Footer Placeholder 3"/>
          <p:cNvSpPr>
            <a:spLocks noGrp="1"/>
          </p:cNvSpPr>
          <p:nvPr>
            <p:ph type="ftr" sz="quarter" idx="12"/>
          </p:nvPr>
        </p:nvSpPr>
        <p:spPr/>
        <p:txBody>
          <a:bodyPr/>
          <a:lstStyle/>
          <a:p>
            <a:r>
              <a:rPr lang="en-US"/>
              <a:t>Therefore Have I Drawn Thee</a:t>
            </a:r>
          </a:p>
        </p:txBody>
      </p:sp>
      <p:sp>
        <p:nvSpPr>
          <p:cNvPr id="6" name="Rectangle 5"/>
          <p:cNvSpPr/>
          <p:nvPr/>
        </p:nvSpPr>
        <p:spPr>
          <a:xfrm>
            <a:off x="319414" y="152401"/>
            <a:ext cx="11631794" cy="5447645"/>
          </a:xfrm>
          <a:prstGeom prst="rect">
            <a:avLst/>
          </a:prstGeom>
        </p:spPr>
        <p:txBody>
          <a:bodyPr wrap="square">
            <a:spAutoFit/>
          </a:bodyPr>
          <a:lstStyle/>
          <a:p>
            <a:pPr algn="ctr"/>
            <a:r>
              <a:rPr lang="en-US" sz="4400" i="1" dirty="0">
                <a:latin typeface="Candara" panose="020E0502030303020204" pitchFamily="34" charset="0"/>
              </a:rPr>
              <a:t>I do not understand how a man can be a true believer, in whom sin is not the greatest burden, sorrow and trouble.</a:t>
            </a:r>
          </a:p>
          <a:p>
            <a:pPr algn="ctr"/>
            <a:r>
              <a:rPr lang="en-US" sz="3200" dirty="0">
                <a:latin typeface="Candara" panose="020E0502030303020204" pitchFamily="34" charset="0"/>
              </a:rPr>
              <a:t>John Owen</a:t>
            </a:r>
          </a:p>
          <a:p>
            <a:pPr algn="ctr"/>
            <a:endParaRPr lang="en-US" sz="4000" i="1" dirty="0">
              <a:latin typeface="Candara" panose="020E0502030303020204" pitchFamily="34" charset="0"/>
            </a:endParaRPr>
          </a:p>
          <a:p>
            <a:pPr algn="ctr"/>
            <a:r>
              <a:rPr lang="en-US" sz="4000" dirty="0">
                <a:latin typeface="Candara" panose="020E0502030303020204" pitchFamily="34" charset="0"/>
              </a:rPr>
              <a:t>A person who has no desire to come to the Lord for continued cleansing has reason to doubt that he ever came to the Lord to receive salvation.</a:t>
            </a:r>
          </a:p>
          <a:p>
            <a:pPr algn="ctr"/>
            <a:r>
              <a:rPr lang="en-US" sz="2400" dirty="0">
                <a:latin typeface="Candara" panose="020E0502030303020204" pitchFamily="34" charset="0"/>
              </a:rPr>
              <a:t>J. </a:t>
            </a:r>
            <a:r>
              <a:rPr lang="en-US" sz="2400" dirty="0" err="1">
                <a:latin typeface="Candara" panose="020E0502030303020204" pitchFamily="34" charset="0"/>
              </a:rPr>
              <a:t>MacAthur</a:t>
            </a:r>
            <a:endParaRPr lang="en-US" sz="2400" dirty="0">
              <a:latin typeface="Candara" panose="020E0502030303020204" pitchFamily="34" charset="0"/>
            </a:endParaRPr>
          </a:p>
        </p:txBody>
      </p:sp>
    </p:spTree>
    <p:extLst>
      <p:ext uri="{BB962C8B-B14F-4D97-AF65-F5344CB8AC3E}">
        <p14:creationId xmlns:p14="http://schemas.microsoft.com/office/powerpoint/2010/main" val="182276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ntr" presetSubtype="0" fill="hold" nodeType="withEffect">
                                  <p:stCondLst>
                                    <p:cond delay="300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9AEC20-CBA7-474C-91FD-1B00180DD638}"/>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04E5A3F-1F79-486A-A883-49800413D303}"/>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54351472-C074-4A05-906F-91760A0B434A}"/>
              </a:ext>
            </a:extLst>
          </p:cNvPr>
          <p:cNvSpPr>
            <a:spLocks noGrp="1"/>
          </p:cNvSpPr>
          <p:nvPr>
            <p:ph type="sldNum" sz="quarter" idx="12"/>
          </p:nvPr>
        </p:nvSpPr>
        <p:spPr/>
        <p:txBody>
          <a:bodyPr/>
          <a:lstStyle/>
          <a:p>
            <a:fld id="{4FAB73BC-B049-4115-A692-8D63A059BFB8}" type="slidenum">
              <a:rPr lang="en-US" smtClean="0"/>
              <a:t>55</a:t>
            </a:fld>
            <a:endParaRPr lang="en-US" dirty="0"/>
          </a:p>
        </p:txBody>
      </p:sp>
      <p:sp>
        <p:nvSpPr>
          <p:cNvPr id="5" name="Rectangle 4">
            <a:extLst>
              <a:ext uri="{FF2B5EF4-FFF2-40B4-BE49-F238E27FC236}">
                <a16:creationId xmlns:a16="http://schemas.microsoft.com/office/drawing/2014/main" id="{9DD99677-898F-4D13-AD76-DF00F814E3A5}"/>
              </a:ext>
            </a:extLst>
          </p:cNvPr>
          <p:cNvSpPr/>
          <p:nvPr/>
        </p:nvSpPr>
        <p:spPr>
          <a:xfrm>
            <a:off x="1891260" y="220091"/>
            <a:ext cx="8484433" cy="4708981"/>
          </a:xfrm>
          <a:prstGeom prst="rect">
            <a:avLst/>
          </a:prstGeom>
        </p:spPr>
        <p:txBody>
          <a:bodyPr wrap="square">
            <a:spAutoFit/>
          </a:bodyPr>
          <a:lstStyle/>
          <a:p>
            <a:r>
              <a:rPr lang="en-US" sz="4800" i="1" dirty="0">
                <a:latin typeface="Candara" panose="020E0502030303020204" pitchFamily="34" charset="0"/>
              </a:rPr>
              <a:t>What is Human Nature?</a:t>
            </a:r>
          </a:p>
          <a:p>
            <a:r>
              <a:rPr lang="en-US" sz="3600" dirty="0">
                <a:latin typeface="Candara" panose="020E0502030303020204" pitchFamily="34" charset="0"/>
              </a:rPr>
              <a:t>	Human nature was created by God, is corrupted by sin and can only be renewed and recreated through the grace of God. 	Redemption was achieved by Jesus Christ taking upon himself sinful human nature on the cross, so delivering from the power and penalty of sin.</a:t>
            </a:r>
          </a:p>
        </p:txBody>
      </p:sp>
    </p:spTree>
    <p:extLst>
      <p:ext uri="{BB962C8B-B14F-4D97-AF65-F5344CB8AC3E}">
        <p14:creationId xmlns:p14="http://schemas.microsoft.com/office/powerpoint/2010/main" val="2231934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23DCAB-C2F7-4D2B-9E6A-FC47327D55B2}"/>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72AEA912-A98D-4660-B04A-21564F9C47CE}"/>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DED66B7C-E517-47AF-9EF2-8EA5DAAFA6B0}"/>
              </a:ext>
            </a:extLst>
          </p:cNvPr>
          <p:cNvSpPr>
            <a:spLocks noGrp="1"/>
          </p:cNvSpPr>
          <p:nvPr>
            <p:ph type="sldNum" sz="quarter" idx="12"/>
          </p:nvPr>
        </p:nvSpPr>
        <p:spPr/>
        <p:txBody>
          <a:bodyPr/>
          <a:lstStyle/>
          <a:p>
            <a:fld id="{4FAB73BC-B049-4115-A692-8D63A059BFB8}" type="slidenum">
              <a:rPr lang="en-US" smtClean="0"/>
              <a:t>56</a:t>
            </a:fld>
            <a:endParaRPr lang="en-US" dirty="0"/>
          </a:p>
        </p:txBody>
      </p:sp>
      <p:sp>
        <p:nvSpPr>
          <p:cNvPr id="5" name="Rectangle 4">
            <a:extLst>
              <a:ext uri="{FF2B5EF4-FFF2-40B4-BE49-F238E27FC236}">
                <a16:creationId xmlns:a16="http://schemas.microsoft.com/office/drawing/2014/main" id="{F78543F2-4A17-4409-8470-B1351165FEC6}"/>
              </a:ext>
            </a:extLst>
          </p:cNvPr>
          <p:cNvSpPr/>
          <p:nvPr/>
        </p:nvSpPr>
        <p:spPr>
          <a:xfrm>
            <a:off x="181627" y="70339"/>
            <a:ext cx="11769581" cy="6124754"/>
          </a:xfrm>
          <a:prstGeom prst="rect">
            <a:avLst/>
          </a:prstGeom>
        </p:spPr>
        <p:txBody>
          <a:bodyPr wrap="square">
            <a:spAutoFit/>
          </a:bodyPr>
          <a:lstStyle/>
          <a:p>
            <a:r>
              <a:rPr lang="en-US" sz="4000" b="1" dirty="0">
                <a:latin typeface="Candara" panose="020E0502030303020204" pitchFamily="34" charset="0"/>
              </a:rPr>
              <a:t>FAITH.WITHOUT.WORKS.IS.DEAD</a:t>
            </a:r>
          </a:p>
          <a:p>
            <a:r>
              <a:rPr lang="en-US" sz="3200" dirty="0">
                <a:latin typeface="Candara" panose="020E0502030303020204" pitchFamily="34" charset="0"/>
              </a:rPr>
              <a:t>	31 You could take a hog, scrub it up with soda, do that painting on her toe nails, like women do on their fingers, fixed up with clothes on, put it on a hardwood floor, give it grape-nuts for breakfast, that hog would die. You take him and turn him loose he’d go just as straight to the wallow and wallow again. Why? The nature of a hog in there... But you put a lamb out there, in that wallow, he'll bleat and cry until somebody gets him out of there. Now if you want to keep a hog out of the wallow, change the nature of the hog. </a:t>
            </a:r>
            <a:r>
              <a:rPr lang="en-US" sz="3200" u="sng" dirty="0">
                <a:latin typeface="Candara" panose="020E0502030303020204" pitchFamily="34" charset="0"/>
              </a:rPr>
              <a:t>That's the way to keep the sinner out of the things of the world, change the nature from a sinner to a Christian. </a:t>
            </a:r>
            <a:r>
              <a:rPr lang="en-US" sz="3200" spc="-150" dirty="0">
                <a:latin typeface="Candara" panose="020E0502030303020204" pitchFamily="34" charset="0"/>
              </a:rPr>
              <a:t>That can only be done through that great powerful work. 			</a:t>
            </a:r>
            <a:r>
              <a:rPr lang="en-US" sz="2800" dirty="0">
                <a:latin typeface="Candara" panose="020E0502030303020204" pitchFamily="34" charset="0"/>
              </a:rPr>
              <a:t>0822</a:t>
            </a:r>
          </a:p>
        </p:txBody>
      </p:sp>
    </p:spTree>
    <p:extLst>
      <p:ext uri="{BB962C8B-B14F-4D97-AF65-F5344CB8AC3E}">
        <p14:creationId xmlns:p14="http://schemas.microsoft.com/office/powerpoint/2010/main" val="37847272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3BF4FE-D3D0-49E5-814D-46A439105D1B}"/>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71A5AA5-BD8A-440C-A74F-097351B17E8F}"/>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38F6CF80-F675-418C-BA17-134A06786D6A}"/>
              </a:ext>
            </a:extLst>
          </p:cNvPr>
          <p:cNvSpPr>
            <a:spLocks noGrp="1"/>
          </p:cNvSpPr>
          <p:nvPr>
            <p:ph type="sldNum" sz="quarter" idx="12"/>
          </p:nvPr>
        </p:nvSpPr>
        <p:spPr/>
        <p:txBody>
          <a:bodyPr/>
          <a:lstStyle/>
          <a:p>
            <a:fld id="{4FAB73BC-B049-4115-A692-8D63A059BFB8}" type="slidenum">
              <a:rPr lang="en-US" smtClean="0"/>
              <a:t>57</a:t>
            </a:fld>
            <a:endParaRPr lang="en-US" dirty="0"/>
          </a:p>
        </p:txBody>
      </p:sp>
      <p:sp>
        <p:nvSpPr>
          <p:cNvPr id="5" name="Rectangle 4">
            <a:extLst>
              <a:ext uri="{FF2B5EF4-FFF2-40B4-BE49-F238E27FC236}">
                <a16:creationId xmlns:a16="http://schemas.microsoft.com/office/drawing/2014/main" id="{0AD430D6-B860-4CAA-9693-97DF12CB26A7}"/>
              </a:ext>
            </a:extLst>
          </p:cNvPr>
          <p:cNvSpPr/>
          <p:nvPr/>
        </p:nvSpPr>
        <p:spPr>
          <a:xfrm>
            <a:off x="1692640" y="71846"/>
            <a:ext cx="8877924" cy="6617196"/>
          </a:xfrm>
          <a:prstGeom prst="rect">
            <a:avLst/>
          </a:prstGeom>
        </p:spPr>
        <p:txBody>
          <a:bodyPr wrap="square">
            <a:spAutoFit/>
          </a:bodyPr>
          <a:lstStyle/>
          <a:p>
            <a:r>
              <a:rPr lang="en-US" sz="4000" b="1" dirty="0">
                <a:solidFill>
                  <a:srgbClr val="FF0000"/>
                </a:solidFill>
                <a:latin typeface="Candara" panose="020E0502030303020204" pitchFamily="34" charset="0"/>
              </a:rPr>
              <a:t>ENDING:  </a:t>
            </a:r>
            <a:r>
              <a:rPr lang="en-US" sz="4000" b="1" dirty="0">
                <a:latin typeface="Candara" panose="020E0502030303020204" pitchFamily="34" charset="0"/>
              </a:rPr>
              <a:t>WHO.DO.YOU.SAY.THIS.IS</a:t>
            </a:r>
          </a:p>
          <a:p>
            <a:r>
              <a:rPr lang="en-US" sz="3200" dirty="0">
                <a:latin typeface="Candara" panose="020E0502030303020204" pitchFamily="34" charset="0"/>
              </a:rPr>
              <a:t>	44  Everything in the Bible has a meaning. Every name has a meaning. Nothing’s written in the Scripture but has a profound meaning.</a:t>
            </a:r>
          </a:p>
          <a:p>
            <a:r>
              <a:rPr lang="en-US" sz="3200" dirty="0">
                <a:latin typeface="Candara" panose="020E0502030303020204" pitchFamily="34" charset="0"/>
              </a:rPr>
              <a:t>	46  I preached up here two years ago, </a:t>
            </a:r>
            <a:r>
              <a:rPr lang="en-US" sz="3200" i="1" dirty="0">
                <a:latin typeface="Candara" panose="020E0502030303020204" pitchFamily="34" charset="0"/>
              </a:rPr>
              <a:t>Why Little Bethlehem? </a:t>
            </a:r>
            <a:r>
              <a:rPr lang="en-US" sz="3200" dirty="0">
                <a:latin typeface="Candara" panose="020E0502030303020204" pitchFamily="34" charset="0"/>
              </a:rPr>
              <a:t>These "</a:t>
            </a:r>
            <a:r>
              <a:rPr lang="en-US" sz="3200" i="1" dirty="0" err="1">
                <a:latin typeface="Candara" panose="020E0502030303020204" pitchFamily="34" charset="0"/>
              </a:rPr>
              <a:t>Why?'s</a:t>
            </a:r>
            <a:r>
              <a:rPr lang="en-US" sz="3200" dirty="0">
                <a:latin typeface="Candara" panose="020E0502030303020204" pitchFamily="34" charset="0"/>
              </a:rPr>
              <a:t>" got answers to them, and they're right here in the Bible. </a:t>
            </a:r>
          </a:p>
          <a:p>
            <a:r>
              <a:rPr lang="en-US" sz="3200" dirty="0">
                <a:latin typeface="Candara" panose="020E0502030303020204" pitchFamily="34" charset="0"/>
              </a:rPr>
              <a:t>	And we're living in a marvelous time, greatest time of all ages. </a:t>
            </a:r>
            <a:r>
              <a:rPr lang="en-US" sz="3200" dirty="0">
                <a:solidFill>
                  <a:srgbClr val="FFFF00"/>
                </a:solidFill>
                <a:latin typeface="Candara" panose="020E0502030303020204" pitchFamily="34" charset="0"/>
              </a:rPr>
              <a:t>We're living where, anytime time can cease and Eternity can blend right in with it and go on. </a:t>
            </a:r>
            <a:r>
              <a:rPr lang="en-US" sz="3200" dirty="0">
                <a:latin typeface="Candara" panose="020E0502030303020204" pitchFamily="34" charset="0"/>
              </a:rPr>
              <a:t>The ages all the prophets and sages, looked forward to. We ought to be every hour on our guard…											</a:t>
            </a:r>
            <a:r>
              <a:rPr lang="en-US" sz="2400" dirty="0">
                <a:latin typeface="Candara" panose="020E0502030303020204" pitchFamily="34" charset="0"/>
              </a:rPr>
              <a:t>64-1227</a:t>
            </a:r>
          </a:p>
        </p:txBody>
      </p:sp>
    </p:spTree>
    <p:extLst>
      <p:ext uri="{BB962C8B-B14F-4D97-AF65-F5344CB8AC3E}">
        <p14:creationId xmlns:p14="http://schemas.microsoft.com/office/powerpoint/2010/main" val="31811584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C79B31-EA77-4A11-AA40-77C2CC8AD78D}"/>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4E0A01D7-8BB4-4E15-AD95-FDE93DBBDEE8}"/>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3730A39B-5D13-48EA-A005-4A25C228D8EB}"/>
              </a:ext>
            </a:extLst>
          </p:cNvPr>
          <p:cNvSpPr>
            <a:spLocks noGrp="1"/>
          </p:cNvSpPr>
          <p:nvPr>
            <p:ph type="sldNum" sz="quarter" idx="12"/>
          </p:nvPr>
        </p:nvSpPr>
        <p:spPr/>
        <p:txBody>
          <a:bodyPr/>
          <a:lstStyle/>
          <a:p>
            <a:fld id="{4FAB73BC-B049-4115-A692-8D63A059BFB8}" type="slidenum">
              <a:rPr lang="en-US" smtClean="0"/>
              <a:t>58</a:t>
            </a:fld>
            <a:endParaRPr lang="en-US" dirty="0"/>
          </a:p>
        </p:txBody>
      </p:sp>
    </p:spTree>
    <p:extLst>
      <p:ext uri="{BB962C8B-B14F-4D97-AF65-F5344CB8AC3E}">
        <p14:creationId xmlns:p14="http://schemas.microsoft.com/office/powerpoint/2010/main" val="4788503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692885-6DF1-46AA-A6E7-8524F61C60AB}"/>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B68B026F-8333-4F42-8383-9D3CE12C826B}"/>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8D676EB8-6336-4F1D-9CFA-9BE82E961EB5}"/>
              </a:ext>
            </a:extLst>
          </p:cNvPr>
          <p:cNvSpPr>
            <a:spLocks noGrp="1"/>
          </p:cNvSpPr>
          <p:nvPr>
            <p:ph type="sldNum" sz="quarter" idx="12"/>
          </p:nvPr>
        </p:nvSpPr>
        <p:spPr/>
        <p:txBody>
          <a:bodyPr/>
          <a:lstStyle/>
          <a:p>
            <a:fld id="{4FAB73BC-B049-4115-A692-8D63A059BFB8}" type="slidenum">
              <a:rPr lang="en-US" smtClean="0"/>
              <a:t>59</a:t>
            </a:fld>
            <a:endParaRPr lang="en-US" dirty="0"/>
          </a:p>
        </p:txBody>
      </p:sp>
      <p:sp>
        <p:nvSpPr>
          <p:cNvPr id="5" name="Rectangle 4">
            <a:extLst>
              <a:ext uri="{FF2B5EF4-FFF2-40B4-BE49-F238E27FC236}">
                <a16:creationId xmlns:a16="http://schemas.microsoft.com/office/drawing/2014/main" id="{6B0209DF-6D9A-48FC-AEF4-5094E48BC577}"/>
              </a:ext>
            </a:extLst>
          </p:cNvPr>
          <p:cNvSpPr/>
          <p:nvPr/>
        </p:nvSpPr>
        <p:spPr>
          <a:xfrm>
            <a:off x="1634256" y="34436"/>
            <a:ext cx="8937029" cy="5940088"/>
          </a:xfrm>
          <a:prstGeom prst="rect">
            <a:avLst/>
          </a:prstGeom>
        </p:spPr>
        <p:txBody>
          <a:bodyPr wrap="square">
            <a:spAutoFit/>
          </a:bodyPr>
          <a:lstStyle/>
          <a:p>
            <a:r>
              <a:rPr lang="en-US" sz="3600" b="1" dirty="0">
                <a:latin typeface="Candara" panose="020E0502030303020204" pitchFamily="34" charset="0"/>
              </a:rPr>
              <a:t>WHAT.DOES.IT.TAKE.TO.MAKE.A.</a:t>
            </a:r>
          </a:p>
          <a:p>
            <a:r>
              <a:rPr lang="en-US" sz="3600" b="1" dirty="0">
                <a:latin typeface="Candara" panose="020E0502030303020204" pitchFamily="34" charset="0"/>
              </a:rPr>
              <a:t>CHRISTIAN.LIFE</a:t>
            </a:r>
          </a:p>
          <a:p>
            <a:r>
              <a:rPr lang="en-US" sz="2800" dirty="0">
                <a:latin typeface="Candara" panose="020E0502030303020204" pitchFamily="34" charset="0"/>
              </a:rPr>
              <a:t>	34  When you receive the Holy Spirit It goes right in the middle of that new disposition of yours. "</a:t>
            </a:r>
            <a:r>
              <a:rPr lang="en-US" sz="2800" i="1" dirty="0">
                <a:latin typeface="Candara" panose="020E0502030303020204" pitchFamily="34" charset="0"/>
              </a:rPr>
              <a:t>Oh, I quit drinking; smoking. I just feel like a different person</a:t>
            </a:r>
            <a:r>
              <a:rPr lang="en-US" sz="2800" dirty="0">
                <a:latin typeface="Candara" panose="020E0502030303020204" pitchFamily="34" charset="0"/>
              </a:rPr>
              <a:t>." He makes every motion, every intellectual, everything agreeing right into this middle of the wheel… And when you have these little temper fits and you fly off, tell lies and so narrow minded you couldn't hear another minister, remember, the Holy Spirit isn't ticking in the inside of you. </a:t>
            </a:r>
          </a:p>
          <a:p>
            <a:r>
              <a:rPr lang="en-US" sz="2800" dirty="0">
                <a:latin typeface="Candara" panose="020E0502030303020204" pitchFamily="34" charset="0"/>
              </a:rPr>
              <a:t>	35 </a:t>
            </a:r>
            <a:r>
              <a:rPr lang="en-US" sz="2800" dirty="0">
                <a:solidFill>
                  <a:srgbClr val="FFFF00"/>
                </a:solidFill>
                <a:latin typeface="Candara" panose="020E0502030303020204" pitchFamily="34" charset="0"/>
              </a:rPr>
              <a:t>The Holy Spirit will make every movement like Christ. It'll make you Christ-like.</a:t>
            </a:r>
            <a:r>
              <a:rPr lang="en-US" sz="2800" dirty="0">
                <a:latin typeface="Candara" panose="020E0502030303020204" pitchFamily="34" charset="0"/>
              </a:rPr>
              <a:t> The fruits of the Spirit is love, joy, peace, longsuffering, goodness, meekness,</a:t>
            </a:r>
            <a:endParaRPr lang="en-US" dirty="0">
              <a:latin typeface="Candara" panose="020E0502030303020204" pitchFamily="34" charset="0"/>
            </a:endParaRPr>
          </a:p>
        </p:txBody>
      </p:sp>
    </p:spTree>
    <p:extLst>
      <p:ext uri="{BB962C8B-B14F-4D97-AF65-F5344CB8AC3E}">
        <p14:creationId xmlns:p14="http://schemas.microsoft.com/office/powerpoint/2010/main" val="19365859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11ABD-2A84-4E36-B72E-FCB1663E12CD}"/>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3BC5478-EFEE-4340-8342-006F3846FE66}"/>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A28E4917-93EB-4046-B208-E10ECDCF825B}"/>
              </a:ext>
            </a:extLst>
          </p:cNvPr>
          <p:cNvSpPr>
            <a:spLocks noGrp="1"/>
          </p:cNvSpPr>
          <p:nvPr>
            <p:ph type="sldNum" sz="quarter" idx="12"/>
          </p:nvPr>
        </p:nvSpPr>
        <p:spPr/>
        <p:txBody>
          <a:bodyPr/>
          <a:lstStyle/>
          <a:p>
            <a:fld id="{4FAB73BC-B049-4115-A692-8D63A059BFB8}" type="slidenum">
              <a:rPr lang="en-US" smtClean="0"/>
              <a:t>60</a:t>
            </a:fld>
            <a:endParaRPr lang="en-US" dirty="0"/>
          </a:p>
        </p:txBody>
      </p:sp>
      <p:sp>
        <p:nvSpPr>
          <p:cNvPr id="5" name="Rectangle 4">
            <a:extLst>
              <a:ext uri="{FF2B5EF4-FFF2-40B4-BE49-F238E27FC236}">
                <a16:creationId xmlns:a16="http://schemas.microsoft.com/office/drawing/2014/main" id="{11A34706-8DE4-4E04-82EE-13EF8B6F467D}"/>
              </a:ext>
            </a:extLst>
          </p:cNvPr>
          <p:cNvSpPr/>
          <p:nvPr/>
        </p:nvSpPr>
        <p:spPr>
          <a:xfrm>
            <a:off x="1682262" y="96716"/>
            <a:ext cx="8897815" cy="6524863"/>
          </a:xfrm>
          <a:prstGeom prst="rect">
            <a:avLst/>
          </a:prstGeom>
        </p:spPr>
        <p:txBody>
          <a:bodyPr wrap="square">
            <a:spAutoFit/>
          </a:bodyPr>
          <a:lstStyle/>
          <a:p>
            <a:r>
              <a:rPr lang="en-US" sz="3000" dirty="0">
                <a:latin typeface="Candara" panose="020E0502030303020204" pitchFamily="34" charset="0"/>
              </a:rPr>
              <a:t>gentleness, patience, faith. Those things are what the Holy Spirit controls, our emotions.</a:t>
            </a:r>
          </a:p>
          <a:p>
            <a:r>
              <a:rPr lang="en-US" sz="3000" dirty="0">
                <a:latin typeface="Candara" panose="020E0502030303020204" pitchFamily="34" charset="0"/>
              </a:rPr>
              <a:t>	You could do that. A shindig will bring that to you. But the Holy Spirit brings you [under] control of God, that you walk in peace and in love and in joy with long-suffering, goodness, meekness, gentleness, patience. </a:t>
            </a:r>
            <a:r>
              <a:rPr lang="en-US" sz="3000" dirty="0">
                <a:solidFill>
                  <a:srgbClr val="FFFF00"/>
                </a:solidFill>
                <a:latin typeface="Candara" panose="020E0502030303020204" pitchFamily="34" charset="0"/>
              </a:rPr>
              <a:t>It isn't something that you do. It's something the Holy Spirit does in you. You see, it's no longer an intellectual thought of your own; it's a subconscious moving of the Holy Spirit. </a:t>
            </a:r>
            <a:r>
              <a:rPr lang="en-US" sz="3000" dirty="0">
                <a:latin typeface="Candara" panose="020E0502030303020204" pitchFamily="34" charset="0"/>
              </a:rPr>
              <a:t>Church of the living God, there's where our Pentecostal move failed. We have some man-made musical, clap hands, jump up-and-down emotion. </a:t>
            </a:r>
            <a:r>
              <a:rPr lang="en-US" sz="2800" dirty="0">
                <a:latin typeface="Candara" panose="020E0502030303020204" pitchFamily="34" charset="0"/>
              </a:rPr>
              <a:t>																									57-0113 </a:t>
            </a:r>
          </a:p>
        </p:txBody>
      </p:sp>
    </p:spTree>
    <p:extLst>
      <p:ext uri="{BB962C8B-B14F-4D97-AF65-F5344CB8AC3E}">
        <p14:creationId xmlns:p14="http://schemas.microsoft.com/office/powerpoint/2010/main" val="13564871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886EE6-81A7-4574-B9FC-E386B68AF827}"/>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0CDF9AAB-3334-4C0A-8426-45232C2690C1}"/>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FF7BB2D6-FDDE-4682-84CB-865A1FE4EE45}"/>
              </a:ext>
            </a:extLst>
          </p:cNvPr>
          <p:cNvSpPr>
            <a:spLocks noGrp="1"/>
          </p:cNvSpPr>
          <p:nvPr>
            <p:ph type="sldNum" sz="quarter" idx="12"/>
          </p:nvPr>
        </p:nvSpPr>
        <p:spPr/>
        <p:txBody>
          <a:bodyPr/>
          <a:lstStyle/>
          <a:p>
            <a:fld id="{4FAB73BC-B049-4115-A692-8D63A059BFB8}" type="slidenum">
              <a:rPr lang="en-US" smtClean="0"/>
              <a:t>61</a:t>
            </a:fld>
            <a:endParaRPr lang="en-US" dirty="0"/>
          </a:p>
        </p:txBody>
      </p:sp>
      <p:sp>
        <p:nvSpPr>
          <p:cNvPr id="5" name="Rectangle 4">
            <a:extLst>
              <a:ext uri="{FF2B5EF4-FFF2-40B4-BE49-F238E27FC236}">
                <a16:creationId xmlns:a16="http://schemas.microsoft.com/office/drawing/2014/main" id="{4CB780CD-18E9-4BB9-B683-D6A0F4612DAF}"/>
              </a:ext>
            </a:extLst>
          </p:cNvPr>
          <p:cNvSpPr/>
          <p:nvPr/>
        </p:nvSpPr>
        <p:spPr>
          <a:xfrm>
            <a:off x="1778978" y="140677"/>
            <a:ext cx="8708429" cy="5509200"/>
          </a:xfrm>
          <a:prstGeom prst="rect">
            <a:avLst/>
          </a:prstGeom>
        </p:spPr>
        <p:txBody>
          <a:bodyPr wrap="square">
            <a:spAutoFit/>
          </a:bodyPr>
          <a:lstStyle/>
          <a:p>
            <a:r>
              <a:rPr lang="en-US" sz="3200" dirty="0">
                <a:latin typeface="Candara" panose="020E0502030303020204" pitchFamily="34" charset="0"/>
              </a:rPr>
              <a:t>	117  When you blow up at every little thing that happens, causes that disposition, when the pastor happens to hit something, that's in the Word, and you, </a:t>
            </a:r>
            <a:br>
              <a:rPr lang="en-US" sz="3200" dirty="0">
                <a:latin typeface="Candara" panose="020E0502030303020204" pitchFamily="34" charset="0"/>
              </a:rPr>
            </a:br>
            <a:r>
              <a:rPr lang="en-US" sz="3200" dirty="0">
                <a:latin typeface="Candara" panose="020E0502030303020204" pitchFamily="34" charset="0"/>
              </a:rPr>
              <a:t>	“</a:t>
            </a:r>
            <a:r>
              <a:rPr lang="en-US" sz="3200" i="1" dirty="0">
                <a:latin typeface="Candara" panose="020E0502030303020204" pitchFamily="34" charset="0"/>
              </a:rPr>
              <a:t>I don't believe that," </a:t>
            </a:r>
            <a:r>
              <a:rPr lang="en-US" sz="3200" dirty="0">
                <a:latin typeface="Candara" panose="020E0502030303020204" pitchFamily="34" charset="0"/>
              </a:rPr>
              <a:t>look out. Watch out. The new mainspring hasn't been set in there right yet. But it controls; it makes you believe; it makes you act in such a way till you become salty. And the whole world thirsts to be like you. 	That's the Holy Spirit setting in the middle of your Spirit. It's the Mainspring. </a:t>
            </a:r>
          </a:p>
        </p:txBody>
      </p:sp>
    </p:spTree>
    <p:extLst>
      <p:ext uri="{BB962C8B-B14F-4D97-AF65-F5344CB8AC3E}">
        <p14:creationId xmlns:p14="http://schemas.microsoft.com/office/powerpoint/2010/main" val="33990795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B1A36-42FA-B15A-744A-2702A657C059}"/>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FB4950BE-ECD5-A7A8-E4BF-16D30A4919AF}"/>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ABBE7802-DE88-A173-29C1-C5AE02669EC5}"/>
              </a:ext>
            </a:extLst>
          </p:cNvPr>
          <p:cNvSpPr>
            <a:spLocks noGrp="1"/>
          </p:cNvSpPr>
          <p:nvPr>
            <p:ph type="sldNum" sz="quarter" idx="12"/>
          </p:nvPr>
        </p:nvSpPr>
        <p:spPr/>
        <p:txBody>
          <a:bodyPr/>
          <a:lstStyle/>
          <a:p>
            <a:fld id="{4FAB73BC-B049-4115-A692-8D63A059BFB8}" type="slidenum">
              <a:rPr lang="en-US" smtClean="0"/>
              <a:t>62</a:t>
            </a:fld>
            <a:endParaRPr lang="en-US" dirty="0"/>
          </a:p>
        </p:txBody>
      </p:sp>
    </p:spTree>
    <p:extLst>
      <p:ext uri="{BB962C8B-B14F-4D97-AF65-F5344CB8AC3E}">
        <p14:creationId xmlns:p14="http://schemas.microsoft.com/office/powerpoint/2010/main" val="451231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0F9FD-AFF9-4A0A-87AC-D5D62E4F4CDF}"/>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B5D35E64-A865-40FE-9D4C-A8AD2102C992}"/>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0A56DBF4-72FD-4512-A5A6-D54006C500EE}"/>
              </a:ext>
            </a:extLst>
          </p:cNvPr>
          <p:cNvSpPr>
            <a:spLocks noGrp="1"/>
          </p:cNvSpPr>
          <p:nvPr>
            <p:ph type="sldNum" sz="quarter" idx="12"/>
          </p:nvPr>
        </p:nvSpPr>
        <p:spPr/>
        <p:txBody>
          <a:bodyPr/>
          <a:lstStyle/>
          <a:p>
            <a:fld id="{4FAB73BC-B049-4115-A692-8D63A059BFB8}" type="slidenum">
              <a:rPr lang="en-US" smtClean="0"/>
              <a:t>63</a:t>
            </a:fld>
            <a:endParaRPr lang="en-US" dirty="0"/>
          </a:p>
        </p:txBody>
      </p:sp>
      <p:sp>
        <p:nvSpPr>
          <p:cNvPr id="5" name="Rectangle 4">
            <a:extLst>
              <a:ext uri="{FF2B5EF4-FFF2-40B4-BE49-F238E27FC236}">
                <a16:creationId xmlns:a16="http://schemas.microsoft.com/office/drawing/2014/main" id="{9FAC4424-668C-4C71-A84A-5E163B314315}"/>
              </a:ext>
            </a:extLst>
          </p:cNvPr>
          <p:cNvSpPr/>
          <p:nvPr/>
        </p:nvSpPr>
        <p:spPr>
          <a:xfrm>
            <a:off x="1699846" y="48418"/>
            <a:ext cx="8782812" cy="6617196"/>
          </a:xfrm>
          <a:prstGeom prst="rect">
            <a:avLst/>
          </a:prstGeom>
        </p:spPr>
        <p:txBody>
          <a:bodyPr wrap="square">
            <a:spAutoFit/>
          </a:bodyPr>
          <a:lstStyle/>
          <a:p>
            <a:r>
              <a:rPr lang="en-US" sz="4000" b="1" dirty="0">
                <a:latin typeface="Candara" panose="020E0502030303020204" pitchFamily="34" charset="0"/>
              </a:rPr>
              <a:t>PRAYER.LINE</a:t>
            </a:r>
          </a:p>
          <a:p>
            <a:r>
              <a:rPr lang="en-US" sz="3200" dirty="0">
                <a:latin typeface="Candara" panose="020E0502030303020204" pitchFamily="34" charset="0"/>
              </a:rPr>
              <a:t>	3 Come on, brother. 'Course I know you, and know that you're nervous, but let this be the night it's over, will you? God, be merciful to my dear brother. </a:t>
            </a:r>
            <a:r>
              <a:rPr lang="en-US" sz="3200" dirty="0">
                <a:solidFill>
                  <a:srgbClr val="FFFF00"/>
                </a:solidFill>
                <a:latin typeface="Candara" panose="020E0502030303020204" pitchFamily="34" charset="0"/>
              </a:rPr>
              <a:t>Knowing this nervousness was born in him from his mother and father before him, knowing his poor mother being a nervous woman, and here he is suffered all of his life, </a:t>
            </a:r>
            <a:r>
              <a:rPr lang="en-US" sz="3200" dirty="0">
                <a:latin typeface="Candara" panose="020E0502030303020204" pitchFamily="34" charset="0"/>
              </a:rPr>
              <a:t>but may this be the night. </a:t>
            </a:r>
          </a:p>
          <a:p>
            <a:r>
              <a:rPr lang="en-US" sz="3200" dirty="0">
                <a:latin typeface="Candara" panose="020E0502030303020204" pitchFamily="34" charset="0"/>
              </a:rPr>
              <a:t>	And we know, Lord, that nothing short of a miracle will ever heal the man. And I pray, God, that if he's staggered, and tried, trying his best to get faith, I pray, God, that You'll somehow</a:t>
            </a:r>
          </a:p>
        </p:txBody>
      </p:sp>
    </p:spTree>
    <p:extLst>
      <p:ext uri="{BB962C8B-B14F-4D97-AF65-F5344CB8AC3E}">
        <p14:creationId xmlns:p14="http://schemas.microsoft.com/office/powerpoint/2010/main" val="33019257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02B697-BC66-40CD-983D-7BA6684195D2}"/>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BE663EBC-EC20-4E66-B049-C2D0E99D5552}"/>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C41D42DB-A9F6-45E1-A72E-E63DAEA8D31C}"/>
              </a:ext>
            </a:extLst>
          </p:cNvPr>
          <p:cNvSpPr>
            <a:spLocks noGrp="1"/>
          </p:cNvSpPr>
          <p:nvPr>
            <p:ph type="sldNum" sz="quarter" idx="12"/>
          </p:nvPr>
        </p:nvSpPr>
        <p:spPr/>
        <p:txBody>
          <a:bodyPr/>
          <a:lstStyle/>
          <a:p>
            <a:fld id="{4FAB73BC-B049-4115-A692-8D63A059BFB8}" type="slidenum">
              <a:rPr lang="en-US" smtClean="0"/>
              <a:t>64</a:t>
            </a:fld>
            <a:endParaRPr lang="en-US" dirty="0"/>
          </a:p>
        </p:txBody>
      </p:sp>
      <p:sp>
        <p:nvSpPr>
          <p:cNvPr id="5" name="Rectangle 4">
            <a:extLst>
              <a:ext uri="{FF2B5EF4-FFF2-40B4-BE49-F238E27FC236}">
                <a16:creationId xmlns:a16="http://schemas.microsoft.com/office/drawing/2014/main" id="{045E80AC-6825-4A28-8B27-78D1420FBB66}"/>
              </a:ext>
            </a:extLst>
          </p:cNvPr>
          <p:cNvSpPr/>
          <p:nvPr/>
        </p:nvSpPr>
        <p:spPr>
          <a:xfrm>
            <a:off x="1726224" y="123092"/>
            <a:ext cx="8761183" cy="5509200"/>
          </a:xfrm>
          <a:prstGeom prst="rect">
            <a:avLst/>
          </a:prstGeom>
        </p:spPr>
        <p:txBody>
          <a:bodyPr wrap="square">
            <a:spAutoFit/>
          </a:bodyPr>
          <a:lstStyle/>
          <a:p>
            <a:r>
              <a:rPr lang="en-US" sz="3200" dirty="0">
                <a:latin typeface="Candara" panose="020E0502030303020204" pitchFamily="34" charset="0"/>
              </a:rPr>
              <a:t>accept the little faith that he has, and perform a miracle, and heal him. And may he return to his home and get well, in Jesus Christ's Name. Amen. </a:t>
            </a:r>
            <a:r>
              <a:rPr lang="en-US" sz="3200" dirty="0">
                <a:solidFill>
                  <a:srgbClr val="FFFF00"/>
                </a:solidFill>
                <a:latin typeface="Candara" panose="020E0502030303020204" pitchFamily="34" charset="0"/>
              </a:rPr>
              <a:t>Now, that was an hereditary thing. 	</a:t>
            </a:r>
          </a:p>
          <a:p>
            <a:r>
              <a:rPr lang="en-US" sz="3200" dirty="0">
                <a:solidFill>
                  <a:srgbClr val="FFFF00"/>
                </a:solidFill>
                <a:latin typeface="Candara" panose="020E0502030303020204" pitchFamily="34" charset="0"/>
              </a:rPr>
              <a:t>	</a:t>
            </a:r>
            <a:r>
              <a:rPr lang="en-US" sz="3200" dirty="0">
                <a:latin typeface="Candara" panose="020E0502030303020204" pitchFamily="34" charset="0"/>
              </a:rPr>
              <a:t>You been nervous all your life. Your mother was before you was nervous. Now, you go and just beginning to thank God. I believe that God has healed you tonight, my brother. You won't have to do it. Don't never use tobaccos no more; just go ahead and serve the Lord. </a:t>
            </a:r>
          </a:p>
          <a:p>
            <a:pPr algn="r"/>
            <a:r>
              <a:rPr lang="en-US" sz="3200" dirty="0">
                <a:latin typeface="Candara" panose="020E0502030303020204" pitchFamily="34" charset="0"/>
              </a:rPr>
              <a:t>53-0500</a:t>
            </a:r>
          </a:p>
        </p:txBody>
      </p:sp>
    </p:spTree>
    <p:extLst>
      <p:ext uri="{BB962C8B-B14F-4D97-AF65-F5344CB8AC3E}">
        <p14:creationId xmlns:p14="http://schemas.microsoft.com/office/powerpoint/2010/main" val="23991787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84BC61-5003-41DF-B80F-B10DD8518619}"/>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492C83DA-D2CD-4664-856F-725EA581EADF}"/>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6DDF6B68-C902-4775-B30A-0B70185FBB51}"/>
              </a:ext>
            </a:extLst>
          </p:cNvPr>
          <p:cNvSpPr>
            <a:spLocks noGrp="1"/>
          </p:cNvSpPr>
          <p:nvPr>
            <p:ph type="sldNum" sz="quarter" idx="12"/>
          </p:nvPr>
        </p:nvSpPr>
        <p:spPr/>
        <p:txBody>
          <a:bodyPr/>
          <a:lstStyle/>
          <a:p>
            <a:fld id="{4FAB73BC-B049-4115-A692-8D63A059BFB8}" type="slidenum">
              <a:rPr lang="en-US" smtClean="0"/>
              <a:t>65</a:t>
            </a:fld>
            <a:endParaRPr lang="en-US" dirty="0"/>
          </a:p>
        </p:txBody>
      </p:sp>
      <p:sp>
        <p:nvSpPr>
          <p:cNvPr id="5" name="Rectangle 4">
            <a:extLst>
              <a:ext uri="{FF2B5EF4-FFF2-40B4-BE49-F238E27FC236}">
                <a16:creationId xmlns:a16="http://schemas.microsoft.com/office/drawing/2014/main" id="{9D927CD3-7EAC-49E0-AAF1-D3B136B41C37}"/>
              </a:ext>
            </a:extLst>
          </p:cNvPr>
          <p:cNvSpPr/>
          <p:nvPr/>
        </p:nvSpPr>
        <p:spPr>
          <a:xfrm>
            <a:off x="1704595" y="79133"/>
            <a:ext cx="8782811" cy="5632311"/>
          </a:xfrm>
          <a:prstGeom prst="rect">
            <a:avLst/>
          </a:prstGeom>
        </p:spPr>
        <p:txBody>
          <a:bodyPr wrap="square">
            <a:spAutoFit/>
          </a:bodyPr>
          <a:lstStyle/>
          <a:p>
            <a:r>
              <a:rPr lang="en-US" sz="4000" b="1" dirty="0">
                <a:latin typeface="Candara" panose="020E0502030303020204" pitchFamily="34" charset="0"/>
              </a:rPr>
              <a:t>JESUS.CHRIST.THE.SAME</a:t>
            </a:r>
          </a:p>
          <a:p>
            <a:r>
              <a:rPr lang="en-US" sz="3200" dirty="0">
                <a:latin typeface="Candara" panose="020E0502030303020204" pitchFamily="34" charset="0"/>
              </a:rPr>
              <a:t>	14 It doesn't take long, it only takes Truth: "</a:t>
            </a:r>
            <a:r>
              <a:rPr lang="en-US" sz="3200" i="1" dirty="0">
                <a:latin typeface="Candara" panose="020E0502030303020204" pitchFamily="34" charset="0"/>
              </a:rPr>
              <a:t>Go thy way." </a:t>
            </a:r>
            <a:r>
              <a:rPr lang="en-US" sz="3200" dirty="0">
                <a:latin typeface="Candara" panose="020E0502030303020204" pitchFamily="34" charset="0"/>
              </a:rPr>
              <a:t>That settled it. It takes Truth. Long, </a:t>
            </a:r>
            <a:r>
              <a:rPr lang="en-US" sz="3200" dirty="0" err="1">
                <a:latin typeface="Candara" panose="020E0502030303020204" pitchFamily="34" charset="0"/>
              </a:rPr>
              <a:t>drawed</a:t>
            </a:r>
            <a:r>
              <a:rPr lang="en-US" sz="3200" dirty="0">
                <a:latin typeface="Candara" panose="020E0502030303020204" pitchFamily="34" charset="0"/>
              </a:rPr>
              <a:t> out prayer lines that we've had: we never found our Lord doing those things. He went into a city and He healed one man, maybe, and passed through the city: "</a:t>
            </a:r>
            <a:r>
              <a:rPr lang="en-US" sz="3200" i="1" dirty="0">
                <a:latin typeface="Candara" panose="020E0502030303020204" pitchFamily="34" charset="0"/>
              </a:rPr>
              <a:t>I must preach the Gospel somewhere else."</a:t>
            </a:r>
          </a:p>
          <a:p>
            <a:r>
              <a:rPr lang="en-US" sz="3200" dirty="0">
                <a:latin typeface="Candara" panose="020E0502030303020204" pitchFamily="34" charset="0"/>
              </a:rPr>
              <a:t>	We are commissioned to go pray for the sick, anoint them in oil, pray over them: "prayer of faith shall save the sick…"</a:t>
            </a:r>
          </a:p>
        </p:txBody>
      </p:sp>
    </p:spTree>
    <p:extLst>
      <p:ext uri="{BB962C8B-B14F-4D97-AF65-F5344CB8AC3E}">
        <p14:creationId xmlns:p14="http://schemas.microsoft.com/office/powerpoint/2010/main" val="3167714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63E282-565D-4F87-94C0-43833603E2C5}"/>
              </a:ext>
            </a:extLst>
          </p:cNvPr>
          <p:cNvSpPr>
            <a:spLocks noGrp="1"/>
          </p:cNvSpPr>
          <p:nvPr>
            <p:ph type="dt" sz="half" idx="10"/>
          </p:nvPr>
        </p:nvSpPr>
        <p:spPr/>
        <p:txBody>
          <a:bodyPr/>
          <a:lstStyle/>
          <a:p>
            <a:r>
              <a:rPr lang="en-US"/>
              <a:t>9-27-2026</a:t>
            </a:r>
            <a:endParaRPr lang="en-US" dirty="0"/>
          </a:p>
        </p:txBody>
      </p:sp>
      <p:sp>
        <p:nvSpPr>
          <p:cNvPr id="3" name="Footer Placeholder 2">
            <a:extLst>
              <a:ext uri="{FF2B5EF4-FFF2-40B4-BE49-F238E27FC236}">
                <a16:creationId xmlns:a16="http://schemas.microsoft.com/office/drawing/2014/main" id="{325D8971-1889-490B-B40B-6E296A5EE801}"/>
              </a:ext>
            </a:extLst>
          </p:cNvPr>
          <p:cNvSpPr>
            <a:spLocks noGrp="1"/>
          </p:cNvSpPr>
          <p:nvPr>
            <p:ph type="ftr" sz="quarter" idx="11"/>
          </p:nvPr>
        </p:nvSpPr>
        <p:spPr/>
        <p:txBody>
          <a:bodyPr/>
          <a:lstStyle/>
          <a:p>
            <a:r>
              <a:rPr lang="en-US"/>
              <a:t>Therefore Have I Drawn Thee</a:t>
            </a:r>
            <a:endParaRPr lang="en-US" dirty="0"/>
          </a:p>
        </p:txBody>
      </p:sp>
      <p:sp>
        <p:nvSpPr>
          <p:cNvPr id="4" name="Slide Number Placeholder 3">
            <a:extLst>
              <a:ext uri="{FF2B5EF4-FFF2-40B4-BE49-F238E27FC236}">
                <a16:creationId xmlns:a16="http://schemas.microsoft.com/office/drawing/2014/main" id="{8E133E54-A9BA-4417-984B-307444FCB30F}"/>
              </a:ext>
            </a:extLst>
          </p:cNvPr>
          <p:cNvSpPr>
            <a:spLocks noGrp="1"/>
          </p:cNvSpPr>
          <p:nvPr>
            <p:ph type="sldNum" sz="quarter" idx="12"/>
          </p:nvPr>
        </p:nvSpPr>
        <p:spPr/>
        <p:txBody>
          <a:bodyPr/>
          <a:lstStyle/>
          <a:p>
            <a:fld id="{4FAB73BC-B049-4115-A692-8D63A059BFB8}" type="slidenum">
              <a:rPr lang="en-US" smtClean="0"/>
              <a:t>66</a:t>
            </a:fld>
            <a:endParaRPr lang="en-US" dirty="0"/>
          </a:p>
        </p:txBody>
      </p:sp>
      <p:sp>
        <p:nvSpPr>
          <p:cNvPr id="5" name="Rectangle 4">
            <a:extLst>
              <a:ext uri="{FF2B5EF4-FFF2-40B4-BE49-F238E27FC236}">
                <a16:creationId xmlns:a16="http://schemas.microsoft.com/office/drawing/2014/main" id="{F4CE33B1-4CE1-4438-AD6F-7DC8F758183B}"/>
              </a:ext>
            </a:extLst>
          </p:cNvPr>
          <p:cNvSpPr/>
          <p:nvPr/>
        </p:nvSpPr>
        <p:spPr>
          <a:xfrm>
            <a:off x="1717432" y="140677"/>
            <a:ext cx="8769975" cy="2554545"/>
          </a:xfrm>
          <a:prstGeom prst="rect">
            <a:avLst/>
          </a:prstGeom>
        </p:spPr>
        <p:txBody>
          <a:bodyPr wrap="square">
            <a:spAutoFit/>
          </a:bodyPr>
          <a:lstStyle/>
          <a:p>
            <a:r>
              <a:rPr lang="en-US" sz="3200" dirty="0">
                <a:latin typeface="Candara" panose="020E0502030303020204" pitchFamily="34" charset="0"/>
              </a:rPr>
              <a:t>	But all through life, down through the ages, God has set men aside for certain works, not because they're any more than anyone else, and they're not any more worthy.</a:t>
            </a:r>
          </a:p>
          <a:p>
            <a:r>
              <a:rPr lang="en-US" sz="3200" dirty="0">
                <a:latin typeface="Candara" panose="020E0502030303020204" pitchFamily="34" charset="0"/>
              </a:rPr>
              <a:t>	57-0922</a:t>
            </a:r>
          </a:p>
        </p:txBody>
      </p:sp>
    </p:spTree>
    <p:extLst>
      <p:ext uri="{BB962C8B-B14F-4D97-AF65-F5344CB8AC3E}">
        <p14:creationId xmlns:p14="http://schemas.microsoft.com/office/powerpoint/2010/main" val="18427713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19922"/>
            <a:ext cx="8923867" cy="885919"/>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1764606" y="1141095"/>
            <a:ext cx="8662788" cy="5105400"/>
          </a:xfrm>
          <a:prstGeom prst="rect">
            <a:avLst/>
          </a:prstGeom>
        </p:spPr>
        <p:txBody>
          <a:bodyPr>
            <a:normAutofit/>
          </a:bodyPr>
          <a:lstStyle/>
          <a:p>
            <a:pPr marL="457200" indent="-457200">
              <a:buFont typeface="Arial" pitchFamily="34" charset="0"/>
              <a:buChar char="•"/>
            </a:pPr>
            <a:r>
              <a:rPr lang="en-US" sz="3600" dirty="0"/>
              <a:t>Waiting for God’s Will &amp; Seeking God’s Way of Escape in Times of Temptation;</a:t>
            </a:r>
          </a:p>
          <a:p>
            <a:pPr marL="457200" indent="-457200">
              <a:buFont typeface="Arial" pitchFamily="34" charset="0"/>
              <a:buChar char="•"/>
            </a:pPr>
            <a:r>
              <a:rPr lang="en-US" sz="3600" dirty="0"/>
              <a:t>Sacrificing Our Rights &amp; the Need to 	Always be Right &amp; Always Win;</a:t>
            </a:r>
          </a:p>
          <a:p>
            <a:pPr marL="457200" indent="-457200">
              <a:buFont typeface="Arial" pitchFamily="34" charset="0"/>
              <a:buChar char="•"/>
            </a:pPr>
            <a:r>
              <a:rPr lang="en-US" sz="3600" dirty="0"/>
              <a:t>Confessing the Positive;</a:t>
            </a:r>
          </a:p>
          <a:p>
            <a:pPr marL="457200" indent="-457200">
              <a:buFont typeface="Arial" pitchFamily="34" charset="0"/>
              <a:buChar char="•"/>
            </a:pPr>
            <a:r>
              <a:rPr lang="en-US" sz="3600" dirty="0"/>
              <a:t>Separating Your State from Your 	Standing;</a:t>
            </a:r>
            <a:r>
              <a:rPr lang="en-US" sz="3600" dirty="0">
                <a:solidFill>
                  <a:srgbClr val="FFFF00"/>
                </a:solidFill>
              </a:rPr>
              <a:t>*</a:t>
            </a:r>
          </a:p>
        </p:txBody>
      </p:sp>
      <p:sp>
        <p:nvSpPr>
          <p:cNvPr id="4" name="Date Placeholder 3"/>
          <p:cNvSpPr>
            <a:spLocks noGrp="1"/>
          </p:cNvSpPr>
          <p:nvPr>
            <p:ph type="dt" sz="half" idx="4294967295"/>
          </p:nvPr>
        </p:nvSpPr>
        <p:spPr>
          <a:xfrm>
            <a:off x="1632281" y="6381750"/>
            <a:ext cx="2133203" cy="476250"/>
          </a:xfrm>
          <a:prstGeom prst="rect">
            <a:avLst/>
          </a:prstGeom>
        </p:spPr>
        <p:txBody>
          <a:bodyPr/>
          <a:lstStyle/>
          <a:p>
            <a:r>
              <a:rPr lang="en-US"/>
              <a:t>9-27-2026</a:t>
            </a:r>
            <a:endParaRPr lang="en-US" dirty="0"/>
          </a:p>
        </p:txBody>
      </p:sp>
      <p:sp>
        <p:nvSpPr>
          <p:cNvPr id="5" name="Slide Number Placeholder 4"/>
          <p:cNvSpPr>
            <a:spLocks noGrp="1"/>
          </p:cNvSpPr>
          <p:nvPr>
            <p:ph type="sldNum" sz="quarter" idx="4294967295"/>
          </p:nvPr>
        </p:nvSpPr>
        <p:spPr>
          <a:xfrm>
            <a:off x="8543265" y="6381750"/>
            <a:ext cx="2133203" cy="476250"/>
          </a:xfrm>
          <a:prstGeom prst="rect">
            <a:avLst/>
          </a:prstGeom>
        </p:spPr>
        <p:txBody>
          <a:bodyPr/>
          <a:lstStyle/>
          <a:p>
            <a:fld id="{AB170FBE-4FD4-4C21-9106-684B82B64E88}" type="slidenum">
              <a:rPr lang="en-US" smtClean="0"/>
              <a:pPr/>
              <a:t>67</a:t>
            </a:fld>
            <a:endParaRPr lang="en-US" dirty="0"/>
          </a:p>
        </p:txBody>
      </p:sp>
      <p:sp>
        <p:nvSpPr>
          <p:cNvPr id="6" name="Footer Placeholder 5"/>
          <p:cNvSpPr>
            <a:spLocks noGrp="1"/>
          </p:cNvSpPr>
          <p:nvPr>
            <p:ph type="ftr" sz="quarter" idx="4294967295"/>
          </p:nvPr>
        </p:nvSpPr>
        <p:spPr>
          <a:xfrm>
            <a:off x="4732868" y="6381750"/>
            <a:ext cx="2895203" cy="476250"/>
          </a:xfrm>
          <a:prstGeom prst="rect">
            <a:avLst/>
          </a:prstGeom>
        </p:spPr>
        <p:txBody>
          <a:bodyPr/>
          <a:lstStyle/>
          <a:p>
            <a:r>
              <a:rPr lang="en-US"/>
              <a:t>Therefore Have I Drawn Thee</a:t>
            </a:r>
            <a:endParaRPr lang="en-US" dirty="0"/>
          </a:p>
        </p:txBody>
      </p:sp>
    </p:spTree>
    <p:extLst>
      <p:ext uri="{BB962C8B-B14F-4D97-AF65-F5344CB8AC3E}">
        <p14:creationId xmlns:p14="http://schemas.microsoft.com/office/powerpoint/2010/main" val="139756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466"/>
            <a:ext cx="8991600" cy="953374"/>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905000" y="1447800"/>
            <a:ext cx="8610600" cy="4953000"/>
          </a:xfrm>
          <a:prstGeom prst="rect">
            <a:avLst/>
          </a:prstGeom>
        </p:spPr>
        <p:txBody>
          <a:bodyPr/>
          <a:lstStyle/>
          <a:p>
            <a:pPr marL="457200" indent="-457200">
              <a:buFont typeface="Arial" pitchFamily="34" charset="0"/>
              <a:buChar char="•"/>
            </a:pPr>
            <a:r>
              <a:rPr lang="en-US" sz="3600" dirty="0"/>
              <a:t>Enduring Our Cross &amp; Bearing the 	Reproach of the Word;</a:t>
            </a:r>
          </a:p>
          <a:p>
            <a:pPr marL="457200" indent="-457200">
              <a:buFont typeface="Arial" pitchFamily="34" charset="0"/>
              <a:buChar char="•"/>
            </a:pPr>
            <a:r>
              <a:rPr lang="en-US" sz="3600" dirty="0"/>
              <a:t>Enduring Opposition and Responding 	Correctly to Criticism;</a:t>
            </a:r>
          </a:p>
          <a:p>
            <a:pPr marL="457200" indent="-457200">
              <a:buFont typeface="Arial" pitchFamily="34" charset="0"/>
              <a:buChar char="•"/>
            </a:pPr>
            <a:r>
              <a:rPr lang="en-US" sz="3600" dirty="0"/>
              <a:t>Not Despising or Resisting the Discipline  	of the Father;</a:t>
            </a:r>
            <a:r>
              <a:rPr lang="en-US" sz="3600" dirty="0">
                <a:solidFill>
                  <a:srgbClr val="FFFF00"/>
                </a:solidFill>
              </a:rPr>
              <a:t>*</a:t>
            </a:r>
          </a:p>
          <a:p>
            <a:pPr marL="457200" indent="-457200">
              <a:buFont typeface="Arial" pitchFamily="34" charset="0"/>
              <a:buChar char="•"/>
            </a:pPr>
            <a:r>
              <a:rPr lang="en-US" sz="3600" dirty="0"/>
              <a:t>Not Discouraged at Rebuke &amp; Open to 	Admonishment</a:t>
            </a:r>
          </a:p>
          <a:p>
            <a:endParaRPr lang="en-US" dirty="0"/>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9-27-2026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68</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Therefore Have I Drawn Thee</a:t>
            </a:r>
            <a:endParaRPr lang="en-US" dirty="0"/>
          </a:p>
        </p:txBody>
      </p:sp>
    </p:spTree>
    <p:extLst>
      <p:ext uri="{BB962C8B-B14F-4D97-AF65-F5344CB8AC3E}">
        <p14:creationId xmlns:p14="http://schemas.microsoft.com/office/powerpoint/2010/main" val="1083200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466"/>
            <a:ext cx="8991600" cy="953374"/>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828601" y="1028700"/>
            <a:ext cx="8762802" cy="4800600"/>
          </a:xfrm>
          <a:prstGeom prst="rect">
            <a:avLst/>
          </a:prstGeom>
        </p:spPr>
        <p:txBody>
          <a:bodyPr>
            <a:noAutofit/>
          </a:bodyPr>
          <a:lstStyle/>
          <a:p>
            <a:pPr algn="l">
              <a:buFont typeface="Arial" pitchFamily="34" charset="0"/>
              <a:buChar char="•"/>
              <a:defRPr/>
            </a:pPr>
            <a:r>
              <a:rPr lang="en-US" sz="3600" dirty="0"/>
              <a:t> They Get Around the Right Influences; </a:t>
            </a:r>
          </a:p>
          <a:p>
            <a:pPr algn="l">
              <a:buFont typeface="Arial" pitchFamily="34" charset="0"/>
              <a:buChar char="•"/>
              <a:defRPr/>
            </a:pPr>
            <a:r>
              <a:rPr lang="en-US" sz="3600" dirty="0"/>
              <a:t> They have “Another Spirit” than Doubters;</a:t>
            </a:r>
          </a:p>
          <a:p>
            <a:pPr algn="l">
              <a:buFont typeface="Arial" pitchFamily="34" charset="0"/>
              <a:buChar char="•"/>
              <a:defRPr/>
            </a:pPr>
            <a:r>
              <a:rPr lang="en-US" sz="3600" dirty="0"/>
              <a:t> They  “follow Him fully;”</a:t>
            </a:r>
          </a:p>
          <a:p>
            <a:pPr algn="l">
              <a:buFont typeface="Arial" pitchFamily="34" charset="0"/>
              <a:buChar char="•"/>
              <a:defRPr/>
            </a:pPr>
            <a:r>
              <a:rPr lang="en-US" sz="3600" dirty="0"/>
              <a:t> </a:t>
            </a:r>
            <a:r>
              <a:rPr lang="en-US" sz="3600" spc="-150" dirty="0"/>
              <a:t>They Step Out &amp; Change a Negative Report;</a:t>
            </a:r>
          </a:p>
          <a:p>
            <a:pPr algn="l">
              <a:buFont typeface="Arial" pitchFamily="34" charset="0"/>
              <a:buChar char="•"/>
              <a:defRPr/>
            </a:pPr>
            <a:r>
              <a:rPr lang="en-US" sz="3600" dirty="0"/>
              <a:t> Their Confession is “</a:t>
            </a:r>
            <a:r>
              <a:rPr lang="en-US" sz="3600" i="1" dirty="0"/>
              <a:t>we are more than 	able…</a:t>
            </a:r>
            <a:r>
              <a:rPr lang="en-US" sz="3600" dirty="0"/>
              <a:t>”</a:t>
            </a:r>
          </a:p>
          <a:p>
            <a:pPr algn="l">
              <a:buFont typeface="Arial" pitchFamily="34" charset="0"/>
              <a:buChar char="•"/>
              <a:defRPr/>
            </a:pPr>
            <a:r>
              <a:rPr lang="en-US" sz="3600" dirty="0"/>
              <a:t> They are not intimidated by things bigger 	than themselves.</a:t>
            </a:r>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9-27-2026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69</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Therefore Have I Drawn Thee</a:t>
            </a:r>
            <a:endParaRPr lang="en-US" dirty="0"/>
          </a:p>
        </p:txBody>
      </p:sp>
    </p:spTree>
    <p:extLst>
      <p:ext uri="{BB962C8B-B14F-4D97-AF65-F5344CB8AC3E}">
        <p14:creationId xmlns:p14="http://schemas.microsoft.com/office/powerpoint/2010/main" val="937458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962"/>
            <a:ext cx="8991600" cy="945879"/>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905000" y="1447800"/>
            <a:ext cx="8610600" cy="4953000"/>
          </a:xfrm>
          <a:prstGeom prst="rect">
            <a:avLst/>
          </a:prstGeom>
        </p:spPr>
        <p:txBody>
          <a:bodyPr/>
          <a:lstStyle/>
          <a:p>
            <a:pPr marL="457200" indent="-457200">
              <a:buFont typeface="Arial" pitchFamily="34" charset="0"/>
              <a:buChar char="•"/>
            </a:pPr>
            <a:r>
              <a:rPr lang="en-US" sz="3600" dirty="0"/>
              <a:t>Enduring Our Cross &amp; Bearing the 	Reproach of the Word;</a:t>
            </a:r>
          </a:p>
          <a:p>
            <a:pPr marL="457200" indent="-457200">
              <a:buFont typeface="Arial" pitchFamily="34" charset="0"/>
              <a:buChar char="•"/>
            </a:pPr>
            <a:r>
              <a:rPr lang="en-US" sz="3600" dirty="0"/>
              <a:t>Enduring Opposition and Responding 	Correctly to Criticism;</a:t>
            </a:r>
          </a:p>
          <a:p>
            <a:pPr marL="457200" indent="-457200">
              <a:buFont typeface="Arial" pitchFamily="34" charset="0"/>
              <a:buChar char="•"/>
            </a:pPr>
            <a:r>
              <a:rPr lang="en-US" sz="3600" dirty="0"/>
              <a:t>Not Despising or Resisting the Discipline 	of the Father;</a:t>
            </a:r>
            <a:r>
              <a:rPr lang="en-US" sz="3600" dirty="0">
                <a:solidFill>
                  <a:srgbClr val="FFFF00"/>
                </a:solidFill>
              </a:rPr>
              <a:t>*</a:t>
            </a:r>
          </a:p>
          <a:p>
            <a:pPr marL="457200" indent="-457200">
              <a:buFont typeface="Arial" pitchFamily="34" charset="0"/>
              <a:buChar char="•"/>
            </a:pPr>
            <a:r>
              <a:rPr lang="en-US" sz="3600" dirty="0"/>
              <a:t>Not Discouraged at Rebuke &amp; Open to 	Admonishment</a:t>
            </a:r>
          </a:p>
          <a:p>
            <a:endParaRPr lang="en-US" dirty="0"/>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9-27-2026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70</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Therefore Have I Drawn Thee</a:t>
            </a:r>
            <a:endParaRPr lang="en-US" dirty="0"/>
          </a:p>
        </p:txBody>
      </p:sp>
    </p:spTree>
    <p:extLst>
      <p:ext uri="{BB962C8B-B14F-4D97-AF65-F5344CB8AC3E}">
        <p14:creationId xmlns:p14="http://schemas.microsoft.com/office/powerpoint/2010/main" val="39228083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89889"/>
            <a:ext cx="8686800" cy="985603"/>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2012707" y="1155492"/>
            <a:ext cx="8655293" cy="5320259"/>
          </a:xfrm>
          <a:prstGeom prst="rect">
            <a:avLst/>
          </a:prstGeom>
        </p:spPr>
        <p:txBody>
          <a:bodyPr>
            <a:normAutofit/>
          </a:bodyPr>
          <a:lstStyle/>
          <a:p>
            <a:pPr algn="l"/>
            <a:r>
              <a:rPr lang="en-US" sz="4000" dirty="0"/>
              <a:t>Not Led by Emotion or Fear;</a:t>
            </a:r>
          </a:p>
          <a:p>
            <a:pPr algn="l"/>
            <a:r>
              <a:rPr lang="en-US" sz="4000" dirty="0"/>
              <a:t>An Atmosphere Changer;</a:t>
            </a:r>
          </a:p>
          <a:p>
            <a:pPr algn="l"/>
            <a:r>
              <a:rPr lang="en-US" sz="4000" dirty="0"/>
              <a:t>Taking Responsibility instead of 	Shifting the Blame;</a:t>
            </a:r>
          </a:p>
          <a:p>
            <a:pPr algn="l"/>
            <a:r>
              <a:rPr lang="en-US" sz="4000" dirty="0"/>
              <a:t>Making the Spiritual Life a Priority: </a:t>
            </a:r>
          </a:p>
          <a:p>
            <a:pPr algn="l"/>
            <a:r>
              <a:rPr lang="en-US" sz="4000" dirty="0"/>
              <a:t>	Luke 10:42 </a:t>
            </a:r>
            <a:r>
              <a:rPr lang="en-US" sz="3200" i="1" dirty="0"/>
              <a:t>But one thing is needful: and 	Mary hath chosen that good part, which 	shall not be taken away from her.</a:t>
            </a:r>
          </a:p>
          <a:p>
            <a:pPr algn="l"/>
            <a:endParaRPr lang="en-US" sz="3600" dirty="0"/>
          </a:p>
          <a:p>
            <a:pPr algn="l"/>
            <a:endParaRPr lang="en-US" dirty="0"/>
          </a:p>
        </p:txBody>
      </p:sp>
      <p:sp>
        <p:nvSpPr>
          <p:cNvPr id="4" name="Date Placeholder 3"/>
          <p:cNvSpPr>
            <a:spLocks noGrp="1"/>
          </p:cNvSpPr>
          <p:nvPr>
            <p:ph type="dt" sz="half" idx="4294967295"/>
          </p:nvPr>
        </p:nvSpPr>
        <p:spPr>
          <a:xfrm>
            <a:off x="1571626" y="6635750"/>
            <a:ext cx="2133203" cy="476250"/>
          </a:xfrm>
          <a:prstGeom prst="rect">
            <a:avLst/>
          </a:prstGeom>
        </p:spPr>
        <p:txBody>
          <a:bodyPr/>
          <a:lstStyle/>
          <a:p>
            <a:r>
              <a:rPr lang="en-US"/>
              <a:t>9-27-2026</a:t>
            </a:r>
          </a:p>
        </p:txBody>
      </p:sp>
      <p:sp>
        <p:nvSpPr>
          <p:cNvPr id="5" name="Slide Number Placeholder 4"/>
          <p:cNvSpPr>
            <a:spLocks noGrp="1"/>
          </p:cNvSpPr>
          <p:nvPr>
            <p:ph type="sldNum" sz="quarter" idx="4294967295"/>
          </p:nvPr>
        </p:nvSpPr>
        <p:spPr>
          <a:xfrm>
            <a:off x="8534798" y="6635750"/>
            <a:ext cx="2133203" cy="476250"/>
          </a:xfrm>
          <a:prstGeom prst="rect">
            <a:avLst/>
          </a:prstGeom>
        </p:spPr>
        <p:txBody>
          <a:bodyPr/>
          <a:lstStyle/>
          <a:p>
            <a:fld id="{AB170FBE-4FD4-4C21-9106-684B82B64E88}" type="slidenum">
              <a:rPr lang="en-US" smtClean="0"/>
              <a:pPr/>
              <a:t>71</a:t>
            </a:fld>
            <a:endParaRPr lang="en-US"/>
          </a:p>
        </p:txBody>
      </p:sp>
      <p:sp>
        <p:nvSpPr>
          <p:cNvPr id="6" name="Footer Placeholder 5"/>
          <p:cNvSpPr>
            <a:spLocks noGrp="1"/>
          </p:cNvSpPr>
          <p:nvPr>
            <p:ph type="ftr" sz="quarter" idx="4294967295"/>
          </p:nvPr>
        </p:nvSpPr>
        <p:spPr>
          <a:xfrm>
            <a:off x="4672213" y="6635750"/>
            <a:ext cx="2895203" cy="476250"/>
          </a:xfrm>
          <a:prstGeom prst="rect">
            <a:avLst/>
          </a:prstGeom>
        </p:spPr>
        <p:txBody>
          <a:bodyPr/>
          <a:lstStyle/>
          <a:p>
            <a:r>
              <a:rPr lang="en-US"/>
              <a:t>Therefore Have I Drawn Thee</a:t>
            </a:r>
          </a:p>
        </p:txBody>
      </p:sp>
    </p:spTree>
    <p:extLst>
      <p:ext uri="{BB962C8B-B14F-4D97-AF65-F5344CB8AC3E}">
        <p14:creationId xmlns:p14="http://schemas.microsoft.com/office/powerpoint/2010/main" val="2889511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8763000" cy="1165485"/>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1828800" y="1524000"/>
            <a:ext cx="8686800" cy="4572000"/>
          </a:xfrm>
          <a:prstGeom prst="rect">
            <a:avLst/>
          </a:prstGeom>
        </p:spPr>
        <p:txBody>
          <a:bodyPr>
            <a:normAutofit/>
          </a:bodyPr>
          <a:lstStyle/>
          <a:p>
            <a:pPr algn="l"/>
            <a:r>
              <a:rPr lang="en-US" sz="4000" dirty="0"/>
              <a:t>Finding Your Place &amp; Being Confident 	in It;</a:t>
            </a:r>
          </a:p>
          <a:p>
            <a:pPr algn="l"/>
            <a:r>
              <a:rPr lang="en-US" sz="4000" dirty="0"/>
              <a:t>Willing to Give Abundant Grace to 	Others;</a:t>
            </a:r>
          </a:p>
          <a:p>
            <a:pPr algn="l"/>
            <a:r>
              <a:rPr lang="en-US" sz="4000" dirty="0"/>
              <a:t>Willing to Restore a Fallen Brother;</a:t>
            </a:r>
          </a:p>
          <a:p>
            <a:pPr algn="l"/>
            <a:r>
              <a:rPr lang="en-US" sz="4000" dirty="0"/>
              <a:t>Slow to Anger &amp; Judgment;</a:t>
            </a:r>
          </a:p>
          <a:p>
            <a:pPr algn="l"/>
            <a:endParaRPr lang="en-US" sz="3200" dirty="0"/>
          </a:p>
          <a:p>
            <a:pPr algn="l"/>
            <a:endParaRPr lang="en-US" sz="3200" dirty="0"/>
          </a:p>
        </p:txBody>
      </p:sp>
      <p:sp>
        <p:nvSpPr>
          <p:cNvPr id="4" name="Date Placeholder 3"/>
          <p:cNvSpPr>
            <a:spLocks noGrp="1"/>
          </p:cNvSpPr>
          <p:nvPr>
            <p:ph type="dt" sz="half" idx="4294967295"/>
          </p:nvPr>
        </p:nvSpPr>
        <p:spPr>
          <a:xfrm>
            <a:off x="1539508" y="6324600"/>
            <a:ext cx="2133203" cy="476250"/>
          </a:xfrm>
          <a:prstGeom prst="rect">
            <a:avLst/>
          </a:prstGeom>
        </p:spPr>
        <p:txBody>
          <a:bodyPr/>
          <a:lstStyle/>
          <a:p>
            <a:r>
              <a:rPr lang="en-US"/>
              <a:t>9-27-2026</a:t>
            </a:r>
            <a:endParaRPr lang="en-US" dirty="0"/>
          </a:p>
        </p:txBody>
      </p:sp>
      <p:sp>
        <p:nvSpPr>
          <p:cNvPr id="5" name="Slide Number Placeholder 4"/>
          <p:cNvSpPr>
            <a:spLocks noGrp="1"/>
          </p:cNvSpPr>
          <p:nvPr>
            <p:ph type="sldNum" sz="quarter" idx="4294967295"/>
          </p:nvPr>
        </p:nvSpPr>
        <p:spPr>
          <a:xfrm>
            <a:off x="8534798" y="6381750"/>
            <a:ext cx="2133203" cy="476250"/>
          </a:xfrm>
          <a:prstGeom prst="rect">
            <a:avLst/>
          </a:prstGeom>
        </p:spPr>
        <p:txBody>
          <a:bodyPr/>
          <a:lstStyle/>
          <a:p>
            <a:fld id="{AB170FBE-4FD4-4C21-9106-684B82B64E88}" type="slidenum">
              <a:rPr lang="en-US" smtClean="0"/>
              <a:pPr/>
              <a:t>72</a:t>
            </a:fld>
            <a:endParaRPr lang="en-US" dirty="0"/>
          </a:p>
        </p:txBody>
      </p:sp>
      <p:sp>
        <p:nvSpPr>
          <p:cNvPr id="6" name="Footer Placeholder 5"/>
          <p:cNvSpPr>
            <a:spLocks noGrp="1"/>
          </p:cNvSpPr>
          <p:nvPr>
            <p:ph type="ftr" sz="quarter" idx="4294967295"/>
          </p:nvPr>
        </p:nvSpPr>
        <p:spPr>
          <a:xfrm>
            <a:off x="4648201" y="6384694"/>
            <a:ext cx="2895203" cy="476250"/>
          </a:xfrm>
          <a:prstGeom prst="rect">
            <a:avLst/>
          </a:prstGeom>
        </p:spPr>
        <p:txBody>
          <a:bodyPr/>
          <a:lstStyle/>
          <a:p>
            <a:r>
              <a:rPr lang="en-US"/>
              <a:t>Therefore Have I Drawn Thee</a:t>
            </a:r>
            <a:endParaRPr lang="en-US" dirty="0"/>
          </a:p>
        </p:txBody>
      </p:sp>
    </p:spTree>
    <p:extLst>
      <p:ext uri="{BB962C8B-B14F-4D97-AF65-F5344CB8AC3E}">
        <p14:creationId xmlns:p14="http://schemas.microsoft.com/office/powerpoint/2010/main" val="11021421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3844</TotalTime>
  <Words>4969</Words>
  <Application>Microsoft Office PowerPoint</Application>
  <PresentationFormat>Widescreen</PresentationFormat>
  <Paragraphs>381</Paragraphs>
  <Slides>72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Arial</vt:lpstr>
      <vt:lpstr>Arial Black</vt:lpstr>
      <vt:lpstr>Calibri</vt:lpstr>
      <vt:lpstr>Candara</vt:lpstr>
      <vt:lpstr>Courier New</vt:lpstr>
      <vt:lpstr>Rockwell Extra Bold</vt:lpstr>
      <vt:lpstr>Wingdings</vt:lpstr>
      <vt:lpstr>Wood Type</vt:lpstr>
      <vt:lpstr>Therefore, Have I drawn thee</vt:lpstr>
      <vt:lpstr>PowerPoint Presentation</vt:lpstr>
      <vt:lpstr>Birthdays &amp; Anniversaries &amp; Events</vt:lpstr>
      <vt:lpstr>Fall  Fellowship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Therefore, Have I drawn thee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Signs Of Spiritual Maturity</vt:lpstr>
      <vt:lpstr> Signs Of Spiritual Maturity</vt:lpstr>
      <vt:lpstr> Signs Of Spiritual Maturity</vt:lpstr>
      <vt:lpstr> Signs Of Spiritual Maturity</vt:lpstr>
      <vt:lpstr>Signs Of Spiritual Maturity</vt:lpstr>
      <vt:lpstr>Signs Of Spiritual Maturity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Barry Coffey</dc:creator>
  <cp:lastModifiedBy>Barry Coffey</cp:lastModifiedBy>
  <cp:revision>170</cp:revision>
  <dcterms:created xsi:type="dcterms:W3CDTF">2019-06-22T06:01:12Z</dcterms:created>
  <dcterms:modified xsi:type="dcterms:W3CDTF">2026-09-27T15:16:00Z</dcterms:modified>
</cp:coreProperties>
</file>