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sldIdLst>
    <p:sldId id="260" r:id="rId2"/>
    <p:sldId id="278" r:id="rId3"/>
    <p:sldId id="276" r:id="rId4"/>
    <p:sldId id="285" r:id="rId5"/>
    <p:sldId id="286" r:id="rId6"/>
    <p:sldId id="274" r:id="rId7"/>
    <p:sldId id="267" r:id="rId8"/>
    <p:sldId id="272" r:id="rId9"/>
    <p:sldId id="275" r:id="rId10"/>
    <p:sldId id="279" r:id="rId11"/>
    <p:sldId id="280" r:id="rId12"/>
    <p:sldId id="282" r:id="rId13"/>
    <p:sldId id="283" r:id="rId14"/>
    <p:sldId id="26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90" d="100"/>
          <a:sy n="90" d="100"/>
        </p:scale>
        <p:origin x="3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4350F-A16B-4F17-BFD6-9AA18D7536FA}"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593531-5D34-4E1A-8730-2732FBCA7726}" type="slidenum">
              <a:rPr lang="en-US" smtClean="0"/>
              <a:t>‹#›</a:t>
            </a:fld>
            <a:endParaRPr lang="en-US"/>
          </a:p>
        </p:txBody>
      </p:sp>
    </p:spTree>
    <p:extLst>
      <p:ext uri="{BB962C8B-B14F-4D97-AF65-F5344CB8AC3E}">
        <p14:creationId xmlns:p14="http://schemas.microsoft.com/office/powerpoint/2010/main" val="3539100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Churches are well organized, worldwide ministries and </a:t>
            </a:r>
            <a:r>
              <a:rPr lang="en-US" dirty="0" err="1"/>
              <a:t>wast</a:t>
            </a:r>
            <a:r>
              <a:rPr lang="en-US" dirty="0"/>
              <a:t> missions work. And miracle and healing and big money and things. Revelation Chapter 3:  Laodicean’s church age.  </a:t>
            </a:r>
          </a:p>
        </p:txBody>
      </p:sp>
      <p:sp>
        <p:nvSpPr>
          <p:cNvPr id="4" name="Slide Number Placeholder 3"/>
          <p:cNvSpPr>
            <a:spLocks noGrp="1"/>
          </p:cNvSpPr>
          <p:nvPr>
            <p:ph type="sldNum" sz="quarter" idx="5"/>
          </p:nvPr>
        </p:nvSpPr>
        <p:spPr/>
        <p:txBody>
          <a:bodyPr/>
          <a:lstStyle/>
          <a:p>
            <a:fld id="{06593531-5D34-4E1A-8730-2732FBCA7726}" type="slidenum">
              <a:rPr lang="en-US" smtClean="0"/>
              <a:t>3</a:t>
            </a:fld>
            <a:endParaRPr lang="en-US"/>
          </a:p>
        </p:txBody>
      </p:sp>
    </p:spTree>
    <p:extLst>
      <p:ext uri="{BB962C8B-B14F-4D97-AF65-F5344CB8AC3E}">
        <p14:creationId xmlns:p14="http://schemas.microsoft.com/office/powerpoint/2010/main" val="36839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593531-5D34-4E1A-8730-2732FBCA7726}" type="slidenum">
              <a:rPr lang="en-US" smtClean="0"/>
              <a:t>6</a:t>
            </a:fld>
            <a:endParaRPr lang="en-US"/>
          </a:p>
        </p:txBody>
      </p:sp>
    </p:spTree>
    <p:extLst>
      <p:ext uri="{BB962C8B-B14F-4D97-AF65-F5344CB8AC3E}">
        <p14:creationId xmlns:p14="http://schemas.microsoft.com/office/powerpoint/2010/main" val="302407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Deuteronomy 29:29      The secret things belong unto the Lord our God: but those things which are revealed belong unto us and to our children </a:t>
            </a:r>
          </a:p>
          <a:p>
            <a:r>
              <a:rPr lang="en-US" dirty="0"/>
              <a:t>Behold, I will send you Elijah the prophet before the coming of the great and dreadful day of the LORD: </a:t>
            </a:r>
          </a:p>
        </p:txBody>
      </p:sp>
      <p:sp>
        <p:nvSpPr>
          <p:cNvPr id="4" name="Slide Number Placeholder 3"/>
          <p:cNvSpPr>
            <a:spLocks noGrp="1"/>
          </p:cNvSpPr>
          <p:nvPr>
            <p:ph type="sldNum" sz="quarter" idx="5"/>
          </p:nvPr>
        </p:nvSpPr>
        <p:spPr/>
        <p:txBody>
          <a:bodyPr/>
          <a:lstStyle/>
          <a:p>
            <a:fld id="{06593531-5D34-4E1A-8730-2732FBCA7726}" type="slidenum">
              <a:rPr lang="en-US" smtClean="0"/>
              <a:t>8</a:t>
            </a:fld>
            <a:endParaRPr lang="en-US"/>
          </a:p>
        </p:txBody>
      </p:sp>
    </p:spTree>
    <p:extLst>
      <p:ext uri="{BB962C8B-B14F-4D97-AF65-F5344CB8AC3E}">
        <p14:creationId xmlns:p14="http://schemas.microsoft.com/office/powerpoint/2010/main" val="4023699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Revelation 10:7: But in the days of the voice of the seventh angel, when he shall begin to sound, the mystery of God should be finished, as he hath declared to his servants the prophets</a:t>
            </a:r>
            <a:endParaRPr lang="en-US" dirty="0"/>
          </a:p>
        </p:txBody>
      </p:sp>
      <p:sp>
        <p:nvSpPr>
          <p:cNvPr id="4" name="Slide Number Placeholder 3"/>
          <p:cNvSpPr>
            <a:spLocks noGrp="1"/>
          </p:cNvSpPr>
          <p:nvPr>
            <p:ph type="sldNum" sz="quarter" idx="5"/>
          </p:nvPr>
        </p:nvSpPr>
        <p:spPr/>
        <p:txBody>
          <a:bodyPr/>
          <a:lstStyle/>
          <a:p>
            <a:fld id="{06593531-5D34-4E1A-8730-2732FBCA7726}" type="slidenum">
              <a:rPr lang="en-US" smtClean="0"/>
              <a:t>11</a:t>
            </a:fld>
            <a:endParaRPr lang="en-US"/>
          </a:p>
        </p:txBody>
      </p:sp>
    </p:spTree>
    <p:extLst>
      <p:ext uri="{BB962C8B-B14F-4D97-AF65-F5344CB8AC3E}">
        <p14:creationId xmlns:p14="http://schemas.microsoft.com/office/powerpoint/2010/main" val="137083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1FE93-AA5D-5781-1E49-69A7ABB12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85BA0-B2FD-C865-BD85-5E2EC96CA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E6AE02-5FBE-088A-96DE-C3773A01CD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44482A-7024-7DAD-9C65-36FECF2D60B0}"/>
              </a:ext>
            </a:extLst>
          </p:cNvPr>
          <p:cNvSpPr>
            <a:spLocks noGrp="1"/>
          </p:cNvSpPr>
          <p:nvPr>
            <p:ph type="sldNum" sz="quarter" idx="5"/>
          </p:nvPr>
        </p:nvSpPr>
        <p:spPr/>
        <p:txBody>
          <a:bodyPr/>
          <a:lstStyle/>
          <a:p>
            <a:fld id="{06593531-5D34-4E1A-8730-2732FBCA7726}" type="slidenum">
              <a:rPr lang="en-US" smtClean="0"/>
              <a:t>12</a:t>
            </a:fld>
            <a:endParaRPr lang="en-US"/>
          </a:p>
        </p:txBody>
      </p:sp>
    </p:spTree>
    <p:extLst>
      <p:ext uri="{BB962C8B-B14F-4D97-AF65-F5344CB8AC3E}">
        <p14:creationId xmlns:p14="http://schemas.microsoft.com/office/powerpoint/2010/main" val="2663786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757D-9DB8-9413-5A3D-1DDF7A10B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38A9D-DFB7-69A7-4923-C09154599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1726E-1417-43F5-85F4-F06E14790D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30931B-3DD5-25F7-9398-D75D1AE4A814}"/>
              </a:ext>
            </a:extLst>
          </p:cNvPr>
          <p:cNvSpPr>
            <a:spLocks noGrp="1"/>
          </p:cNvSpPr>
          <p:nvPr>
            <p:ph type="sldNum" sz="quarter" idx="5"/>
          </p:nvPr>
        </p:nvSpPr>
        <p:spPr/>
        <p:txBody>
          <a:bodyPr/>
          <a:lstStyle/>
          <a:p>
            <a:fld id="{06593531-5D34-4E1A-8730-2732FBCA7726}" type="slidenum">
              <a:rPr lang="en-US" smtClean="0"/>
              <a:t>13</a:t>
            </a:fld>
            <a:endParaRPr lang="en-US"/>
          </a:p>
        </p:txBody>
      </p:sp>
    </p:spTree>
    <p:extLst>
      <p:ext uri="{BB962C8B-B14F-4D97-AF65-F5344CB8AC3E}">
        <p14:creationId xmlns:p14="http://schemas.microsoft.com/office/powerpoint/2010/main" val="692248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D1D1EADE-8E88-4C7C-8AC5-FB148DE4940E}" type="datetime1">
              <a:rPr lang="en-US" smtClean="0"/>
              <a:t>8/12/2026</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7E7843D-FF13-4365-9478-9625B70A2705}" type="slidenum">
              <a:rPr lang="en-US" smtClean="0"/>
              <a:t>‹#›</a:t>
            </a:fld>
            <a:endParaRPr lang="en-US"/>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3711511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3C8B9C-477D-492A-96AD-1FC2CC997A73}" type="datetime1">
              <a:rPr lang="en-US" smtClean="0"/>
              <a:t>8/12/2026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9855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D3AED5-E26D-4E29-B1B3-7847B6779594}" type="datetime1">
              <a:rPr lang="en-US" smtClean="0"/>
              <a:t>8/12/2026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5847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7B6794-849E-4626-908B-D15793550EFB}" type="datetime1">
              <a:rPr lang="en-US" smtClean="0"/>
              <a:t>8/12/2026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2307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DB64E7-5594-42A3-ADBF-E95A7ACEAD64}" type="datetime1">
              <a:rPr lang="en-US" smtClean="0"/>
              <a:t>8/12/2026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a:t>
            </a:fld>
            <a:endParaRPr lang="en-US"/>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99278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462B0B-D248-4FFB-8695-AD7FA4B1284A}" type="datetime1">
              <a:rPr lang="en-US" smtClean="0"/>
              <a:t>8/12/2026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169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1BA835-12AC-4E8F-955A-EA3F4DE2791F}" type="datetime1">
              <a:rPr lang="en-US" smtClean="0"/>
              <a:t>8/12/2026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9278574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BC9412-2452-4BED-A324-9D8C115361AD}" type="datetime1">
              <a:rPr lang="en-US" smtClean="0"/>
              <a:t>8/12/2026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80476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18F62-D251-40E8-A23C-F4CFE9FEAB41}" type="datetime1">
              <a:rPr lang="en-US" smtClean="0"/>
              <a:t>8/12/2026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132224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F76144-149E-4874-93A5-554A0357CF82}" type="datetime1">
              <a:rPr lang="en-US" smtClean="0"/>
              <a:t>8/12/2026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39108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BA65D8-0540-4835-AE5C-25D29DBA01BE}" type="datetime1">
              <a:rPr lang="en-US" smtClean="0"/>
              <a:t>8/12/2026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76932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E31BA835-12AC-4E8F-955A-EA3F4DE2791F}" type="datetime1">
              <a:rPr lang="en-US" smtClean="0"/>
              <a:t>8/12/2026</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87E7843D-FF13-4365-9478-9625B70A2705}" type="slidenum">
              <a:rPr lang="en-US" smtClean="0"/>
              <a:t>‹#›</a:t>
            </a:fld>
            <a:endParaRPr lang="en-US"/>
          </a:p>
        </p:txBody>
      </p:sp>
    </p:spTree>
    <p:extLst>
      <p:ext uri="{BB962C8B-B14F-4D97-AF65-F5344CB8AC3E}">
        <p14:creationId xmlns:p14="http://schemas.microsoft.com/office/powerpoint/2010/main" val="1171186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gotquestions.org/meaning-of-Adonai.html" TargetMode="External"/><Relationship Id="rId13" Type="http://schemas.openxmlformats.org/officeDocument/2006/relationships/hyperlink" Target="https://www.gotquestions.org/Jehovah-Rapha.html" TargetMode="External"/><Relationship Id="rId18" Type="http://schemas.openxmlformats.org/officeDocument/2006/relationships/hyperlink" Target="https://www.bibleref.com/Ezekiel/37/Ezekiel-37-28.html" TargetMode="External"/><Relationship Id="rId3" Type="http://schemas.openxmlformats.org/officeDocument/2006/relationships/hyperlink" Target="https://www.bibleref.com/Genesis/17/Genesis-17-7.html" TargetMode="External"/><Relationship Id="rId7" Type="http://schemas.openxmlformats.org/officeDocument/2006/relationships/hyperlink" Target="https://www.bibleref.com/Ruth/1/Ruth-1-20.html" TargetMode="External"/><Relationship Id="rId12" Type="http://schemas.openxmlformats.org/officeDocument/2006/relationships/hyperlink" Target="https://www.bibleref.com/Genesis/22/Genesis-22-14.html" TargetMode="External"/><Relationship Id="rId17" Type="http://schemas.openxmlformats.org/officeDocument/2006/relationships/hyperlink" Target="https://www.bibleref.com/Leviticus/20/Leviticus-20-8.html" TargetMode="External"/><Relationship Id="rId2" Type="http://schemas.openxmlformats.org/officeDocument/2006/relationships/hyperlink" Target="https://www.gotquestions.org/meaning-of-Elohim.html" TargetMode="External"/><Relationship Id="rId16" Type="http://schemas.openxmlformats.org/officeDocument/2006/relationships/hyperlink" Target="https://www.bibleref.com/Exodus/17/Exodus-17-15.html" TargetMode="External"/><Relationship Id="rId1" Type="http://schemas.openxmlformats.org/officeDocument/2006/relationships/slideLayout" Target="../slideLayouts/slideLayout7.xml"/><Relationship Id="rId6" Type="http://schemas.openxmlformats.org/officeDocument/2006/relationships/hyperlink" Target="https://www.bibleref.com/Exodus/6/Exodus-6-3.html" TargetMode="External"/><Relationship Id="rId11" Type="http://schemas.openxmlformats.org/officeDocument/2006/relationships/hyperlink" Target="https://www.gotquestions.org/Jehovah-Jireh.html" TargetMode="External"/><Relationship Id="rId5" Type="http://schemas.openxmlformats.org/officeDocument/2006/relationships/hyperlink" Target="https://www.bibleref.com/Genesis/17/Genesis-17-1.html" TargetMode="External"/><Relationship Id="rId15" Type="http://schemas.openxmlformats.org/officeDocument/2006/relationships/hyperlink" Target="https://www.gotquestions.org/Jehovah-Nissi.html" TargetMode="External"/><Relationship Id="rId10" Type="http://schemas.openxmlformats.org/officeDocument/2006/relationships/hyperlink" Target="https://www.bibleref.com/Judges/6/Judges-6-15.html" TargetMode="External"/><Relationship Id="rId19" Type="http://schemas.openxmlformats.org/officeDocument/2006/relationships/hyperlink" Target="https://www.bibleref.com/Psalms/23/Psalm-23-1.html" TargetMode="External"/><Relationship Id="rId4" Type="http://schemas.openxmlformats.org/officeDocument/2006/relationships/hyperlink" Target="https://www.bibleref.com/Jeremiah/31/Jeremiah-31-33.html" TargetMode="External"/><Relationship Id="rId9" Type="http://schemas.openxmlformats.org/officeDocument/2006/relationships/hyperlink" Target="https://www.bibleref.com/Genesis/15/Genesis-15-2.html" TargetMode="External"/><Relationship Id="rId14" Type="http://schemas.openxmlformats.org/officeDocument/2006/relationships/hyperlink" Target="https://www.bibleref.com/Exodus/15/Exodus-15-26.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jamanetwork.com/journals/jama/fullarticle/2723078" TargetMode="External"/><Relationship Id="rId3" Type="http://schemas.openxmlformats.org/officeDocument/2006/relationships/hyperlink" Target="https://www.collinsdictionary.com/us/dictionary/english/faith" TargetMode="External"/><Relationship Id="rId7" Type="http://schemas.openxmlformats.org/officeDocument/2006/relationships/hyperlink" Target="https://www.facebook.com/fb-answers/faith-vs-trust-definitio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radicalmentoring.com/faith-vs-trust/" TargetMode="External"/><Relationship Id="rId5" Type="http://schemas.openxmlformats.org/officeDocument/2006/relationships/hyperlink" Target="https://www.compassion.com/blog/faith-definition/" TargetMode="External"/><Relationship Id="rId4" Type="http://schemas.openxmlformats.org/officeDocument/2006/relationships/hyperlink" Target="https://www.facebook.com/joycemeyerministries/photos/the-words-faith-and-trust-are-often-used-interchangeably-but-is-there-a-differen/10158205921352384/" TargetMode="External"/><Relationship Id="rId9" Type="http://schemas.openxmlformats.org/officeDocument/2006/relationships/hyperlink" Target="https://www.quora.com/What-is-the-simplest-way-to-differentiate-between-faith-and-trus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livingwordbroadcast.org/LWBWBTextfiles/gettf.php?textfile=65-0801m.htm#L-12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3DF6D2B5-E38F-A863-0D71-094C308530B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143940-3895-7241-DDD0-022C0659AA68}"/>
              </a:ext>
            </a:extLst>
          </p:cNvPr>
          <p:cNvSpPr txBox="1"/>
          <p:nvPr/>
        </p:nvSpPr>
        <p:spPr>
          <a:xfrm>
            <a:off x="2099733" y="1625600"/>
            <a:ext cx="6705600" cy="769441"/>
          </a:xfrm>
          <a:prstGeom prst="rect">
            <a:avLst/>
          </a:prstGeom>
          <a:noFill/>
        </p:spPr>
        <p:txBody>
          <a:bodyPr wrap="square" rtlCol="0">
            <a:spAutoFit/>
          </a:bodyPr>
          <a:lstStyle/>
          <a:p>
            <a:pPr algn="ctr"/>
            <a:r>
              <a:rPr lang="en-US" sz="4400" dirty="0">
                <a:solidFill>
                  <a:srgbClr val="FFC000"/>
                </a:solidFill>
              </a:rPr>
              <a:t>Trust in the </a:t>
            </a:r>
            <a:r>
              <a:rPr lang="en-US" sz="4400" cap="small" dirty="0">
                <a:solidFill>
                  <a:srgbClr val="FFC000"/>
                </a:solidFill>
              </a:rPr>
              <a:t>Lord</a:t>
            </a:r>
            <a:r>
              <a:rPr lang="en-US" sz="4400" dirty="0">
                <a:solidFill>
                  <a:srgbClr val="FFC000"/>
                </a:solidFill>
              </a:rPr>
              <a:t> </a:t>
            </a:r>
          </a:p>
        </p:txBody>
      </p:sp>
    </p:spTree>
    <p:extLst>
      <p:ext uri="{BB962C8B-B14F-4D97-AF65-F5344CB8AC3E}">
        <p14:creationId xmlns:p14="http://schemas.microsoft.com/office/powerpoint/2010/main" val="1556790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DE07B4A2-E219-AB09-1132-E533582B51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DDAA46-94DC-BF7A-06BB-87A00908B730}"/>
              </a:ext>
            </a:extLst>
          </p:cNvPr>
          <p:cNvSpPr txBox="1">
            <a:spLocks/>
          </p:cNvSpPr>
          <p:nvPr/>
        </p:nvSpPr>
        <p:spPr>
          <a:xfrm>
            <a:off x="1467593" y="2933374"/>
            <a:ext cx="8382000" cy="1400013"/>
          </a:xfrm>
          <a:prstGeom prst="rect">
            <a:avLst/>
          </a:prstGeom>
        </p:spPr>
        <p:txBody>
          <a:bodyPr vert="horz" lIns="91440" tIns="45720" rIns="91440" bIns="45720" rtlCol="0" anchor="b">
            <a:no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400" dirty="0">
                <a:solidFill>
                  <a:schemeClr val="bg1"/>
                </a:solidFill>
              </a:rPr>
              <a:t>Don’t be in no hurry. You’re the only one’s in a hurry. God is in no hurry. </a:t>
            </a:r>
            <a:r>
              <a:rPr lang="en-US" sz="2400" dirty="0">
                <a:solidFill>
                  <a:srgbClr val="FFC000"/>
                </a:solidFill>
              </a:rPr>
              <a:t>If He’s spoke it, He will do it. Amen. He’s under obligation to His Word. </a:t>
            </a:r>
          </a:p>
          <a:p>
            <a:endParaRPr lang="en-US" sz="2400" dirty="0">
              <a:solidFill>
                <a:schemeClr val="bg1"/>
              </a:solidFill>
            </a:endParaRPr>
          </a:p>
          <a:p>
            <a:pPr algn="r"/>
            <a:r>
              <a:rPr lang="en-US" sz="2400" dirty="0">
                <a:solidFill>
                  <a:schemeClr val="bg1"/>
                </a:solidFill>
              </a:rPr>
              <a:t>Faith Cometh By Hearing (54-0320)</a:t>
            </a:r>
          </a:p>
        </p:txBody>
      </p:sp>
    </p:spTree>
    <p:extLst>
      <p:ext uri="{BB962C8B-B14F-4D97-AF65-F5344CB8AC3E}">
        <p14:creationId xmlns:p14="http://schemas.microsoft.com/office/powerpoint/2010/main" val="3804863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CDD60E7B-8416-F2ED-535E-EABF4BC9C0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837266-B4B5-AD28-6969-F86D449DD068}"/>
              </a:ext>
            </a:extLst>
          </p:cNvPr>
          <p:cNvSpPr txBox="1">
            <a:spLocks/>
          </p:cNvSpPr>
          <p:nvPr/>
        </p:nvSpPr>
        <p:spPr>
          <a:xfrm>
            <a:off x="1383577" y="1236133"/>
            <a:ext cx="8382000" cy="4530725"/>
          </a:xfrm>
          <a:prstGeom prst="rect">
            <a:avLst/>
          </a:prstGeom>
        </p:spPr>
        <p:txBody>
          <a:bodyPr vert="horz" lIns="91440" tIns="45720" rIns="91440" bIns="45720" rtlCol="0" anchor="b">
            <a:no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400" dirty="0">
                <a:solidFill>
                  <a:schemeClr val="bg1"/>
                </a:solidFill>
              </a:rPr>
              <a:t>56 I can see that little, curly-headed shrimp walk down there, going to see his girlfriend. Walking down through and a lion run out, he was helpless. And the Spirit of the Lord come on him; he just took the lion, tore it in pieces and throwed it down. Oh, that was the mystery. Yes sir. Why? What made the difference in that man? The Spirit of the Lord come on him.</a:t>
            </a:r>
            <a:endParaRPr lang="ur-PK" sz="2400" dirty="0">
              <a:solidFill>
                <a:schemeClr val="bg1"/>
              </a:solidFill>
            </a:endParaRPr>
          </a:p>
          <a:p>
            <a:endParaRPr lang="ur-PK" sz="2400" dirty="0">
              <a:solidFill>
                <a:schemeClr val="bg1"/>
              </a:solidFill>
            </a:endParaRPr>
          </a:p>
          <a:p>
            <a:endParaRPr lang="ur-PK" sz="2400" dirty="0">
              <a:solidFill>
                <a:schemeClr val="bg1"/>
              </a:solidFill>
            </a:endParaRPr>
          </a:p>
          <a:p>
            <a:r>
              <a:rPr lang="en-US" sz="2400" dirty="0">
                <a:solidFill>
                  <a:schemeClr val="bg1"/>
                </a:solidFill>
              </a:rPr>
              <a:t>Little David and Giant Goliath.(Trust in God) not in your own ability, strength or capability brings victory.</a:t>
            </a:r>
          </a:p>
        </p:txBody>
      </p:sp>
    </p:spTree>
    <p:extLst>
      <p:ext uri="{BB962C8B-B14F-4D97-AF65-F5344CB8AC3E}">
        <p14:creationId xmlns:p14="http://schemas.microsoft.com/office/powerpoint/2010/main" val="155977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6B1160FE-7762-54D9-C747-5C0EA7909EB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729A85B-015D-6827-7162-4CEA8BF655AD}"/>
              </a:ext>
            </a:extLst>
          </p:cNvPr>
          <p:cNvSpPr txBox="1"/>
          <p:nvPr/>
        </p:nvSpPr>
        <p:spPr>
          <a:xfrm>
            <a:off x="609599" y="735674"/>
            <a:ext cx="10168467" cy="5139869"/>
          </a:xfrm>
          <a:prstGeom prst="rect">
            <a:avLst/>
          </a:prstGeom>
          <a:noFill/>
        </p:spPr>
        <p:txBody>
          <a:bodyPr wrap="square" rtlCol="0">
            <a:spAutoFit/>
          </a:bodyPr>
          <a:lstStyle/>
          <a:p>
            <a:endParaRPr lang="en-US" sz="2400" dirty="0">
              <a:solidFill>
                <a:schemeClr val="bg1"/>
              </a:solidFill>
            </a:endParaRPr>
          </a:p>
          <a:p>
            <a:r>
              <a:rPr lang="en-US" sz="2400" dirty="0">
                <a:solidFill>
                  <a:schemeClr val="bg1"/>
                </a:solidFill>
              </a:rPr>
              <a:t>Joshua 1:3-6</a:t>
            </a:r>
          </a:p>
          <a:p>
            <a:endParaRPr lang="en-US" sz="2400" b="1" baseline="30000" dirty="0">
              <a:solidFill>
                <a:schemeClr val="bg1"/>
              </a:solidFill>
            </a:endParaRPr>
          </a:p>
          <a:p>
            <a:r>
              <a:rPr lang="en-US" sz="2400" b="1" baseline="30000" dirty="0">
                <a:solidFill>
                  <a:schemeClr val="bg1"/>
                </a:solidFill>
              </a:rPr>
              <a:t>3 </a:t>
            </a:r>
            <a:r>
              <a:rPr lang="en-US" sz="2400" dirty="0">
                <a:solidFill>
                  <a:schemeClr val="bg1"/>
                </a:solidFill>
              </a:rPr>
              <a:t>Every place that the sole of your foot shall tread upon, that have I given unto you, as I said unto Moses.</a:t>
            </a:r>
          </a:p>
          <a:p>
            <a:r>
              <a:rPr lang="en-US" sz="2400" b="1" baseline="30000" dirty="0">
                <a:solidFill>
                  <a:schemeClr val="bg1"/>
                </a:solidFill>
              </a:rPr>
              <a:t>4 </a:t>
            </a:r>
            <a:r>
              <a:rPr lang="en-US" sz="2400" dirty="0">
                <a:solidFill>
                  <a:schemeClr val="bg1"/>
                </a:solidFill>
              </a:rPr>
              <a:t>From the wilderness and this Lebanon even unto the great river, the river Euphrates, all the land of the Hittites, and unto the great sea toward the going down of the sun, shall be your coast.</a:t>
            </a:r>
          </a:p>
          <a:p>
            <a:r>
              <a:rPr lang="en-US" sz="2400" b="1" baseline="30000" dirty="0">
                <a:solidFill>
                  <a:schemeClr val="bg1"/>
                </a:solidFill>
              </a:rPr>
              <a:t>5 </a:t>
            </a:r>
            <a:r>
              <a:rPr lang="en-US" sz="2400" dirty="0">
                <a:solidFill>
                  <a:schemeClr val="bg1"/>
                </a:solidFill>
              </a:rPr>
              <a:t>There shall not any man be able to stand before thee all the days of thy life: as I was with Moses, so I will be with thee: I will not fail thee, nor forsake thee.</a:t>
            </a:r>
          </a:p>
          <a:p>
            <a:r>
              <a:rPr lang="en-US" sz="2400" b="1" baseline="30000" dirty="0">
                <a:solidFill>
                  <a:schemeClr val="bg1"/>
                </a:solidFill>
              </a:rPr>
              <a:t>6 </a:t>
            </a:r>
            <a:r>
              <a:rPr lang="en-US" sz="2400" dirty="0">
                <a:solidFill>
                  <a:schemeClr val="bg1"/>
                </a:solidFill>
              </a:rPr>
              <a:t>Be strong and of a good courage: for unto this people shalt thou divide for an inheritance the land, which I </a:t>
            </a:r>
            <a:r>
              <a:rPr lang="en-US" sz="2400" dirty="0" err="1">
                <a:solidFill>
                  <a:schemeClr val="bg1"/>
                </a:solidFill>
              </a:rPr>
              <a:t>sware</a:t>
            </a:r>
            <a:r>
              <a:rPr lang="en-US" sz="2400" dirty="0">
                <a:solidFill>
                  <a:schemeClr val="bg1"/>
                </a:solidFill>
              </a:rPr>
              <a:t> unto their fathers to give them.</a:t>
            </a:r>
          </a:p>
        </p:txBody>
      </p:sp>
    </p:spTree>
    <p:extLst>
      <p:ext uri="{BB962C8B-B14F-4D97-AF65-F5344CB8AC3E}">
        <p14:creationId xmlns:p14="http://schemas.microsoft.com/office/powerpoint/2010/main" val="2930232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B591AEE0-5132-3D7D-D0BC-36EC44DBE7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B419FE-C9F5-8DEC-21FB-49492412B97D}"/>
              </a:ext>
            </a:extLst>
          </p:cNvPr>
          <p:cNvSpPr txBox="1"/>
          <p:nvPr/>
        </p:nvSpPr>
        <p:spPr>
          <a:xfrm>
            <a:off x="1264921" y="1049867"/>
            <a:ext cx="7589520" cy="5262979"/>
          </a:xfrm>
          <a:prstGeom prst="rect">
            <a:avLst/>
          </a:prstGeom>
          <a:noFill/>
        </p:spPr>
        <p:txBody>
          <a:bodyPr wrap="square" rtlCol="0">
            <a:spAutoFit/>
          </a:bodyPr>
          <a:lstStyle/>
          <a:p>
            <a:endParaRPr lang="ur-PK" sz="2400" dirty="0">
              <a:solidFill>
                <a:schemeClr val="bg1"/>
              </a:solidFill>
            </a:endParaRPr>
          </a:p>
          <a:p>
            <a:r>
              <a:rPr lang="en-US" sz="2400" dirty="0">
                <a:solidFill>
                  <a:schemeClr val="bg1"/>
                </a:solidFill>
              </a:rPr>
              <a:t>Trust Him</a:t>
            </a:r>
            <a:endParaRPr lang="ur-PK" sz="2400" dirty="0">
              <a:solidFill>
                <a:schemeClr val="bg1"/>
              </a:solidFill>
            </a:endParaRPr>
          </a:p>
          <a:p>
            <a:r>
              <a:rPr lang="en-US" sz="2400" dirty="0">
                <a:solidFill>
                  <a:schemeClr val="bg1"/>
                </a:solidFill>
              </a:rPr>
              <a:t>with all your heart, soul and mind,</a:t>
            </a:r>
            <a:endParaRPr lang="ur-PK" sz="2400" dirty="0">
              <a:solidFill>
                <a:schemeClr val="bg1"/>
              </a:solidFill>
            </a:endParaRPr>
          </a:p>
          <a:p>
            <a:endParaRPr lang="ur-PK" sz="2400" dirty="0">
              <a:solidFill>
                <a:schemeClr val="bg1"/>
              </a:solidFill>
            </a:endParaRPr>
          </a:p>
          <a:p>
            <a:endParaRPr lang="ur-PK" sz="2400" dirty="0">
              <a:solidFill>
                <a:schemeClr val="bg1"/>
              </a:solidFill>
            </a:endParaRPr>
          </a:p>
          <a:p>
            <a:r>
              <a:rPr lang="en-US" sz="2400" dirty="0">
                <a:solidFill>
                  <a:schemeClr val="bg1"/>
                </a:solidFill>
              </a:rPr>
              <a:t>You are—have a legal right to everything that Jesus died for. He died His death there at the cross, and gave His life that you might have the legal rights to every redemptive blessing He died for. It’s yours. You’re just afraid to possess it. You’re afraid to claim it.</a:t>
            </a:r>
          </a:p>
          <a:p>
            <a:endParaRPr lang="en-US" sz="2400" dirty="0">
              <a:solidFill>
                <a:schemeClr val="bg1"/>
              </a:solidFill>
            </a:endParaRPr>
          </a:p>
          <a:p>
            <a:pPr algn="r"/>
            <a:r>
              <a:rPr lang="en-US" sz="2400" dirty="0">
                <a:solidFill>
                  <a:schemeClr val="bg1"/>
                </a:solidFill>
              </a:rPr>
              <a:t>Faith Cometh By Hearing (54-0320)</a:t>
            </a:r>
          </a:p>
          <a:p>
            <a:endParaRPr lang="en-US" sz="2400" dirty="0">
              <a:solidFill>
                <a:schemeClr val="bg1"/>
              </a:solidFill>
            </a:endParaRPr>
          </a:p>
        </p:txBody>
      </p:sp>
    </p:spTree>
    <p:extLst>
      <p:ext uri="{BB962C8B-B14F-4D97-AF65-F5344CB8AC3E}">
        <p14:creationId xmlns:p14="http://schemas.microsoft.com/office/powerpoint/2010/main" val="419402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1454668E-81D0-BA0A-BB8A-8940BA33E6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6408A0D-124C-33B3-9BEE-A0DC0E1C078D}"/>
              </a:ext>
            </a:extLst>
          </p:cNvPr>
          <p:cNvSpPr txBox="1"/>
          <p:nvPr/>
        </p:nvSpPr>
        <p:spPr>
          <a:xfrm>
            <a:off x="448733" y="381019"/>
            <a:ext cx="10371667" cy="6463308"/>
          </a:xfrm>
          <a:prstGeom prst="rect">
            <a:avLst/>
          </a:prstGeom>
          <a:noFill/>
        </p:spPr>
        <p:txBody>
          <a:bodyPr wrap="square" rtlCol="0">
            <a:spAutoFit/>
          </a:bodyPr>
          <a:lstStyle/>
          <a:p>
            <a:endParaRPr lang="en-US" sz="2000" dirty="0">
              <a:solidFill>
                <a:schemeClr val="bg1"/>
              </a:solidFill>
            </a:endParaRPr>
          </a:p>
          <a:p>
            <a:r>
              <a:rPr lang="en-US" sz="2000" b="1" dirty="0">
                <a:solidFill>
                  <a:schemeClr val="bg1"/>
                </a:solidFill>
                <a:hlinkClick r:id="rId2">
                  <a:extLst>
                    <a:ext uri="{A12FA001-AC4F-418D-AE19-62706E023703}">
                      <ahyp:hlinkClr xmlns:ahyp="http://schemas.microsoft.com/office/drawing/2018/hyperlinkcolor" val="tx"/>
                    </a:ext>
                  </a:extLst>
                </a:hlinkClick>
              </a:rPr>
              <a:t>ELOHIM</a:t>
            </a:r>
            <a:r>
              <a:rPr lang="en-US" sz="2000" b="1" dirty="0">
                <a:solidFill>
                  <a:schemeClr val="bg1"/>
                </a:solidFill>
              </a:rPr>
              <a:t> [el-oh-</a:t>
            </a:r>
            <a:r>
              <a:rPr lang="en-US" sz="2000" b="1" i="1" dirty="0" err="1">
                <a:solidFill>
                  <a:schemeClr val="bg1"/>
                </a:solidFill>
              </a:rPr>
              <a:t>heem</a:t>
            </a:r>
            <a:r>
              <a:rPr lang="en-US" sz="2000" b="1" dirty="0">
                <a:solidFill>
                  <a:schemeClr val="bg1"/>
                </a:solidFill>
              </a:rPr>
              <a:t>]:</a:t>
            </a:r>
            <a:r>
              <a:rPr lang="en-US" sz="2000" dirty="0">
                <a:solidFill>
                  <a:schemeClr val="bg1"/>
                </a:solidFill>
              </a:rPr>
              <a:t> God “Creator, Mighty and Strong” (</a:t>
            </a:r>
            <a:r>
              <a:rPr lang="en-US" sz="2000" dirty="0">
                <a:solidFill>
                  <a:schemeClr val="bg1"/>
                </a:solidFill>
                <a:hlinkClick r:id="rId3">
                  <a:extLst>
                    <a:ext uri="{A12FA001-AC4F-418D-AE19-62706E023703}">
                      <ahyp:hlinkClr xmlns:ahyp="http://schemas.microsoft.com/office/drawing/2018/hyperlinkcolor" val="tx"/>
                    </a:ext>
                  </a:extLst>
                </a:hlinkClick>
              </a:rPr>
              <a:t>Genesis 17:7</a:t>
            </a:r>
            <a:r>
              <a:rPr lang="en-US" sz="2000" dirty="0">
                <a:solidFill>
                  <a:schemeClr val="bg1"/>
                </a:solidFill>
              </a:rPr>
              <a:t>; </a:t>
            </a:r>
            <a:r>
              <a:rPr lang="en-US" sz="2000" dirty="0">
                <a:solidFill>
                  <a:schemeClr val="bg1"/>
                </a:solidFill>
                <a:hlinkClick r:id="rId4">
                  <a:extLst>
                    <a:ext uri="{A12FA001-AC4F-418D-AE19-62706E023703}">
                      <ahyp:hlinkClr xmlns:ahyp="http://schemas.microsoft.com/office/drawing/2018/hyperlinkcolor" val="tx"/>
                    </a:ext>
                  </a:extLst>
                </a:hlinkClick>
              </a:rPr>
              <a:t>Jeremiah 31:33</a:t>
            </a:r>
            <a:r>
              <a:rPr lang="en-US" sz="2000" dirty="0">
                <a:solidFill>
                  <a:schemeClr val="bg1"/>
                </a:solidFill>
              </a:rPr>
              <a:t>)</a:t>
            </a:r>
          </a:p>
          <a:p>
            <a:endParaRPr lang="en-US" sz="2000" dirty="0">
              <a:solidFill>
                <a:schemeClr val="bg1"/>
              </a:solidFill>
            </a:endParaRPr>
          </a:p>
          <a:p>
            <a:r>
              <a:rPr lang="en-US" sz="2000" b="1" dirty="0">
                <a:solidFill>
                  <a:schemeClr val="bg1"/>
                </a:solidFill>
              </a:rPr>
              <a:t>EL SHADDAI [el-shah-</a:t>
            </a:r>
            <a:r>
              <a:rPr lang="en-US" sz="2000" b="1" i="1" dirty="0" err="1">
                <a:solidFill>
                  <a:schemeClr val="bg1"/>
                </a:solidFill>
              </a:rPr>
              <a:t>dahy</a:t>
            </a:r>
            <a:r>
              <a:rPr lang="en-US" sz="2000" b="1" dirty="0">
                <a:solidFill>
                  <a:schemeClr val="bg1"/>
                </a:solidFill>
              </a:rPr>
              <a:t>]:</a:t>
            </a:r>
            <a:r>
              <a:rPr lang="en-US" sz="2000" dirty="0">
                <a:solidFill>
                  <a:schemeClr val="bg1"/>
                </a:solidFill>
              </a:rPr>
              <a:t> “God Almighty,” “The Mighty One of Jacob” (</a:t>
            </a:r>
            <a:r>
              <a:rPr lang="en-US" sz="2000" dirty="0">
                <a:solidFill>
                  <a:schemeClr val="bg1"/>
                </a:solidFill>
                <a:hlinkClick r:id="rId5">
                  <a:extLst>
                    <a:ext uri="{A12FA001-AC4F-418D-AE19-62706E023703}">
                      <ahyp:hlinkClr xmlns:ahyp="http://schemas.microsoft.com/office/drawing/2018/hyperlinkcolor" val="tx"/>
                    </a:ext>
                  </a:extLst>
                </a:hlinkClick>
              </a:rPr>
              <a:t>Genesis 17:1</a:t>
            </a:r>
            <a:r>
              <a:rPr lang="en-US" sz="2000" dirty="0">
                <a:solidFill>
                  <a:schemeClr val="bg1"/>
                </a:solidFill>
              </a:rPr>
              <a:t>; </a:t>
            </a:r>
            <a:r>
              <a:rPr lang="en-US" sz="2000" dirty="0">
                <a:solidFill>
                  <a:schemeClr val="bg1"/>
                </a:solidFill>
                <a:hlinkClick r:id="rId6">
                  <a:extLst>
                    <a:ext uri="{A12FA001-AC4F-418D-AE19-62706E023703}">
                      <ahyp:hlinkClr xmlns:ahyp="http://schemas.microsoft.com/office/drawing/2018/hyperlinkcolor" val="tx"/>
                    </a:ext>
                  </a:extLst>
                </a:hlinkClick>
              </a:rPr>
              <a:t>Exodus 6:3</a:t>
            </a:r>
            <a:r>
              <a:rPr lang="en-US" sz="2000" dirty="0">
                <a:solidFill>
                  <a:schemeClr val="bg1"/>
                </a:solidFill>
              </a:rPr>
              <a:t>; </a:t>
            </a:r>
            <a:r>
              <a:rPr lang="en-US" sz="2000" dirty="0">
                <a:solidFill>
                  <a:schemeClr val="bg1"/>
                </a:solidFill>
                <a:hlinkClick r:id="rId7">
                  <a:extLst>
                    <a:ext uri="{A12FA001-AC4F-418D-AE19-62706E023703}">
                      <ahyp:hlinkClr xmlns:ahyp="http://schemas.microsoft.com/office/drawing/2018/hyperlinkcolor" val="tx"/>
                    </a:ext>
                  </a:extLst>
                </a:hlinkClick>
              </a:rPr>
              <a:t>Ruth 1:20</a:t>
            </a:r>
            <a:r>
              <a:rPr lang="en-US" sz="2000" dirty="0">
                <a:solidFill>
                  <a:schemeClr val="bg1"/>
                </a:solidFill>
              </a:rPr>
              <a:t>)</a:t>
            </a:r>
          </a:p>
          <a:p>
            <a:endParaRPr lang="en-US" sz="2000" dirty="0">
              <a:solidFill>
                <a:schemeClr val="bg1"/>
              </a:solidFill>
            </a:endParaRPr>
          </a:p>
          <a:p>
            <a:r>
              <a:rPr lang="en-US" sz="2000" b="1" dirty="0">
                <a:solidFill>
                  <a:schemeClr val="bg1"/>
                </a:solidFill>
                <a:hlinkClick r:id="rId8">
                  <a:extLst>
                    <a:ext uri="{A12FA001-AC4F-418D-AE19-62706E023703}">
                      <ahyp:hlinkClr xmlns:ahyp="http://schemas.microsoft.com/office/drawing/2018/hyperlinkcolor" val="tx"/>
                    </a:ext>
                  </a:extLst>
                </a:hlinkClick>
              </a:rPr>
              <a:t>ADONAI</a:t>
            </a:r>
            <a:r>
              <a:rPr lang="en-US" sz="2000" b="1" dirty="0">
                <a:solidFill>
                  <a:schemeClr val="bg1"/>
                </a:solidFill>
              </a:rPr>
              <a:t> [ˌ</a:t>
            </a:r>
            <a:r>
              <a:rPr lang="en-US" sz="2000" b="1" dirty="0" err="1">
                <a:solidFill>
                  <a:schemeClr val="bg1"/>
                </a:solidFill>
              </a:rPr>
              <a:t>ædɒˈnaɪ</a:t>
            </a:r>
            <a:r>
              <a:rPr lang="en-US" sz="2000" b="1" dirty="0">
                <a:solidFill>
                  <a:schemeClr val="bg1"/>
                </a:solidFill>
              </a:rPr>
              <a:t>; ah-</a:t>
            </a:r>
            <a:r>
              <a:rPr lang="en-US" sz="2000" b="1" dirty="0" err="1">
                <a:solidFill>
                  <a:schemeClr val="bg1"/>
                </a:solidFill>
              </a:rPr>
              <a:t>daw</a:t>
            </a:r>
            <a:r>
              <a:rPr lang="en-US" sz="2000" b="1" dirty="0">
                <a:solidFill>
                  <a:schemeClr val="bg1"/>
                </a:solidFill>
              </a:rPr>
              <a:t>-</a:t>
            </a:r>
            <a:r>
              <a:rPr lang="en-US" sz="2000" b="1" i="1" dirty="0" err="1">
                <a:solidFill>
                  <a:schemeClr val="bg1"/>
                </a:solidFill>
              </a:rPr>
              <a:t>nahy</a:t>
            </a:r>
            <a:r>
              <a:rPr lang="en-US" sz="2000" b="1" dirty="0">
                <a:solidFill>
                  <a:schemeClr val="bg1"/>
                </a:solidFill>
              </a:rPr>
              <a:t>]:</a:t>
            </a:r>
            <a:r>
              <a:rPr lang="en-US" sz="2000" dirty="0">
                <a:solidFill>
                  <a:schemeClr val="bg1"/>
                </a:solidFill>
              </a:rPr>
              <a:t> “Lord” or "Master" (</a:t>
            </a:r>
            <a:r>
              <a:rPr lang="en-US" sz="2000" dirty="0">
                <a:solidFill>
                  <a:schemeClr val="bg1"/>
                </a:solidFill>
                <a:hlinkClick r:id="rId9">
                  <a:extLst>
                    <a:ext uri="{A12FA001-AC4F-418D-AE19-62706E023703}">
                      <ahyp:hlinkClr xmlns:ahyp="http://schemas.microsoft.com/office/drawing/2018/hyperlinkcolor" val="tx"/>
                    </a:ext>
                  </a:extLst>
                </a:hlinkClick>
              </a:rPr>
              <a:t>Genesis 15:2</a:t>
            </a:r>
            <a:r>
              <a:rPr lang="en-US" sz="2000" dirty="0">
                <a:solidFill>
                  <a:schemeClr val="bg1"/>
                </a:solidFill>
              </a:rPr>
              <a:t>; </a:t>
            </a:r>
            <a:r>
              <a:rPr lang="en-US" sz="2000" dirty="0">
                <a:solidFill>
                  <a:schemeClr val="bg1"/>
                </a:solidFill>
                <a:hlinkClick r:id="rId10">
                  <a:extLst>
                    <a:ext uri="{A12FA001-AC4F-418D-AE19-62706E023703}">
                      <ahyp:hlinkClr xmlns:ahyp="http://schemas.microsoft.com/office/drawing/2018/hyperlinkcolor" val="tx"/>
                    </a:ext>
                  </a:extLst>
                </a:hlinkClick>
              </a:rPr>
              <a:t>Judges 6:15</a:t>
            </a:r>
            <a:r>
              <a:rPr lang="en-US" sz="2000" dirty="0">
                <a:solidFill>
                  <a:schemeClr val="bg1"/>
                </a:solidFill>
              </a:rPr>
              <a:t>)</a:t>
            </a:r>
          </a:p>
          <a:p>
            <a:endParaRPr lang="en-US" sz="2000" dirty="0">
              <a:solidFill>
                <a:schemeClr val="bg1"/>
              </a:solidFill>
            </a:endParaRPr>
          </a:p>
          <a:p>
            <a:r>
              <a:rPr lang="en-US" sz="2000" b="1" dirty="0">
                <a:solidFill>
                  <a:schemeClr val="bg1"/>
                </a:solidFill>
                <a:hlinkClick r:id="rId11">
                  <a:extLst>
                    <a:ext uri="{A12FA001-AC4F-418D-AE19-62706E023703}">
                      <ahyp:hlinkClr xmlns:ahyp="http://schemas.microsoft.com/office/drawing/2018/hyperlinkcolor" val="tx"/>
                    </a:ext>
                  </a:extLst>
                </a:hlinkClick>
              </a:rPr>
              <a:t>YAHWEH-JIREH</a:t>
            </a:r>
            <a:r>
              <a:rPr lang="en-US" sz="2000" b="1" dirty="0">
                <a:solidFill>
                  <a:schemeClr val="bg1"/>
                </a:solidFill>
              </a:rPr>
              <a:t> [</a:t>
            </a:r>
            <a:r>
              <a:rPr lang="en-US" sz="2000" b="1" i="1" dirty="0">
                <a:solidFill>
                  <a:schemeClr val="bg1"/>
                </a:solidFill>
              </a:rPr>
              <a:t>yah</a:t>
            </a:r>
            <a:r>
              <a:rPr lang="en-US" sz="2000" b="1" dirty="0">
                <a:solidFill>
                  <a:schemeClr val="bg1"/>
                </a:solidFill>
              </a:rPr>
              <a:t>-way-</a:t>
            </a:r>
            <a:r>
              <a:rPr lang="en-US" sz="2000" b="1" i="1" dirty="0">
                <a:solidFill>
                  <a:schemeClr val="bg1"/>
                </a:solidFill>
              </a:rPr>
              <a:t>ji</a:t>
            </a:r>
            <a:r>
              <a:rPr lang="en-US" sz="2000" b="1" dirty="0">
                <a:solidFill>
                  <a:schemeClr val="bg1"/>
                </a:solidFill>
              </a:rPr>
              <a:t>-reh]:</a:t>
            </a:r>
            <a:r>
              <a:rPr lang="en-US" sz="2000" dirty="0">
                <a:solidFill>
                  <a:schemeClr val="bg1"/>
                </a:solidFill>
              </a:rPr>
              <a:t> "The Lord Will Provide" (</a:t>
            </a:r>
            <a:r>
              <a:rPr lang="en-US" sz="2000" dirty="0">
                <a:solidFill>
                  <a:schemeClr val="bg1"/>
                </a:solidFill>
                <a:hlinkClick r:id="rId12">
                  <a:extLst>
                    <a:ext uri="{A12FA001-AC4F-418D-AE19-62706E023703}">
                      <ahyp:hlinkClr xmlns:ahyp="http://schemas.microsoft.com/office/drawing/2018/hyperlinkcolor" val="tx"/>
                    </a:ext>
                  </a:extLst>
                </a:hlinkClick>
              </a:rPr>
              <a:t>Genesis 22:14</a:t>
            </a:r>
            <a:r>
              <a:rPr lang="en-US" sz="2000" dirty="0">
                <a:solidFill>
                  <a:schemeClr val="bg1"/>
                </a:solidFill>
              </a:rPr>
              <a:t>)</a:t>
            </a:r>
          </a:p>
          <a:p>
            <a:endParaRPr lang="en-US" sz="2000" dirty="0">
              <a:solidFill>
                <a:schemeClr val="bg1"/>
              </a:solidFill>
            </a:endParaRPr>
          </a:p>
          <a:p>
            <a:r>
              <a:rPr lang="en-US" sz="2000" b="1" dirty="0">
                <a:solidFill>
                  <a:schemeClr val="bg1"/>
                </a:solidFill>
                <a:hlinkClick r:id="rId13">
                  <a:extLst>
                    <a:ext uri="{A12FA001-AC4F-418D-AE19-62706E023703}">
                      <ahyp:hlinkClr xmlns:ahyp="http://schemas.microsoft.com/office/drawing/2018/hyperlinkcolor" val="tx"/>
                    </a:ext>
                  </a:extLst>
                </a:hlinkClick>
              </a:rPr>
              <a:t>YAHWEH-RAPHA</a:t>
            </a:r>
            <a:r>
              <a:rPr lang="en-US" sz="2000" b="1" dirty="0">
                <a:solidFill>
                  <a:schemeClr val="bg1"/>
                </a:solidFill>
              </a:rPr>
              <a:t> [</a:t>
            </a:r>
            <a:r>
              <a:rPr lang="en-US" sz="2000" b="1" i="1" dirty="0">
                <a:solidFill>
                  <a:schemeClr val="bg1"/>
                </a:solidFill>
              </a:rPr>
              <a:t>yah</a:t>
            </a:r>
            <a:r>
              <a:rPr lang="en-US" sz="2000" b="1" dirty="0">
                <a:solidFill>
                  <a:schemeClr val="bg1"/>
                </a:solidFill>
              </a:rPr>
              <a:t>-way-raw-</a:t>
            </a:r>
            <a:r>
              <a:rPr lang="en-US" sz="2000" b="1" i="1" dirty="0" err="1">
                <a:solidFill>
                  <a:schemeClr val="bg1"/>
                </a:solidFill>
              </a:rPr>
              <a:t>faw</a:t>
            </a:r>
            <a:r>
              <a:rPr lang="en-US" sz="2000" b="1" dirty="0">
                <a:solidFill>
                  <a:schemeClr val="bg1"/>
                </a:solidFill>
              </a:rPr>
              <a:t>]:</a:t>
            </a:r>
            <a:r>
              <a:rPr lang="en-US" sz="2000" dirty="0">
                <a:solidFill>
                  <a:schemeClr val="bg1"/>
                </a:solidFill>
              </a:rPr>
              <a:t> "The Lord Who Heals" (</a:t>
            </a:r>
            <a:r>
              <a:rPr lang="en-US" sz="2000" dirty="0">
                <a:solidFill>
                  <a:schemeClr val="bg1"/>
                </a:solidFill>
                <a:hlinkClick r:id="rId14">
                  <a:extLst>
                    <a:ext uri="{A12FA001-AC4F-418D-AE19-62706E023703}">
                      <ahyp:hlinkClr xmlns:ahyp="http://schemas.microsoft.com/office/drawing/2018/hyperlinkcolor" val="tx"/>
                    </a:ext>
                  </a:extLst>
                </a:hlinkClick>
              </a:rPr>
              <a:t>Exodus 15:26</a:t>
            </a:r>
            <a:r>
              <a:rPr lang="en-US" sz="2000" dirty="0">
                <a:solidFill>
                  <a:schemeClr val="bg1"/>
                </a:solidFill>
              </a:rPr>
              <a:t>)</a:t>
            </a:r>
          </a:p>
          <a:p>
            <a:endParaRPr lang="en-US" sz="2000" dirty="0">
              <a:solidFill>
                <a:schemeClr val="bg1"/>
              </a:solidFill>
            </a:endParaRPr>
          </a:p>
          <a:p>
            <a:r>
              <a:rPr lang="en-US" sz="2000" b="1" dirty="0">
                <a:solidFill>
                  <a:schemeClr val="bg1"/>
                </a:solidFill>
                <a:hlinkClick r:id="rId15">
                  <a:extLst>
                    <a:ext uri="{A12FA001-AC4F-418D-AE19-62706E023703}">
                      <ahyp:hlinkClr xmlns:ahyp="http://schemas.microsoft.com/office/drawing/2018/hyperlinkcolor" val="tx"/>
                    </a:ext>
                  </a:extLst>
                </a:hlinkClick>
              </a:rPr>
              <a:t>YAHWEH-NISSI</a:t>
            </a:r>
            <a:r>
              <a:rPr lang="en-US" sz="2000" b="1" dirty="0">
                <a:solidFill>
                  <a:schemeClr val="bg1"/>
                </a:solidFill>
              </a:rPr>
              <a:t> [</a:t>
            </a:r>
            <a:r>
              <a:rPr lang="en-US" sz="2000" b="1" i="1" dirty="0">
                <a:solidFill>
                  <a:schemeClr val="bg1"/>
                </a:solidFill>
              </a:rPr>
              <a:t>yah</a:t>
            </a:r>
            <a:r>
              <a:rPr lang="en-US" sz="2000" b="1" dirty="0">
                <a:solidFill>
                  <a:schemeClr val="bg1"/>
                </a:solidFill>
              </a:rPr>
              <a:t>-way-nee-</a:t>
            </a:r>
            <a:r>
              <a:rPr lang="en-US" sz="2000" b="1" i="1" dirty="0">
                <a:solidFill>
                  <a:schemeClr val="bg1"/>
                </a:solidFill>
              </a:rPr>
              <a:t>see</a:t>
            </a:r>
            <a:r>
              <a:rPr lang="en-US" sz="2000" b="1" dirty="0">
                <a:solidFill>
                  <a:schemeClr val="bg1"/>
                </a:solidFill>
              </a:rPr>
              <a:t>]:</a:t>
            </a:r>
            <a:r>
              <a:rPr lang="en-US" sz="2000" dirty="0">
                <a:solidFill>
                  <a:schemeClr val="bg1"/>
                </a:solidFill>
              </a:rPr>
              <a:t> "The Lord Our Banner" (</a:t>
            </a:r>
            <a:r>
              <a:rPr lang="en-US" sz="2000" dirty="0">
                <a:solidFill>
                  <a:schemeClr val="bg1"/>
                </a:solidFill>
                <a:hlinkClick r:id="rId16">
                  <a:extLst>
                    <a:ext uri="{A12FA001-AC4F-418D-AE19-62706E023703}">
                      <ahyp:hlinkClr xmlns:ahyp="http://schemas.microsoft.com/office/drawing/2018/hyperlinkcolor" val="tx"/>
                    </a:ext>
                  </a:extLst>
                </a:hlinkClick>
              </a:rPr>
              <a:t>Exodus 17:15</a:t>
            </a:r>
            <a:r>
              <a:rPr lang="en-US" sz="2000" dirty="0">
                <a:solidFill>
                  <a:schemeClr val="bg1"/>
                </a:solidFill>
              </a:rPr>
              <a:t>)</a:t>
            </a:r>
          </a:p>
          <a:p>
            <a:endParaRPr lang="en-US" sz="2000" dirty="0">
              <a:solidFill>
                <a:schemeClr val="bg1"/>
              </a:solidFill>
            </a:endParaRPr>
          </a:p>
          <a:p>
            <a:r>
              <a:rPr lang="en-US" sz="2000" b="1" dirty="0">
                <a:solidFill>
                  <a:schemeClr val="bg1"/>
                </a:solidFill>
              </a:rPr>
              <a:t>YAHWEH-M'KADDESH [</a:t>
            </a:r>
            <a:r>
              <a:rPr lang="en-US" sz="2000" b="1" i="1" dirty="0">
                <a:solidFill>
                  <a:schemeClr val="bg1"/>
                </a:solidFill>
              </a:rPr>
              <a:t>yah</a:t>
            </a:r>
            <a:r>
              <a:rPr lang="en-US" sz="2000" b="1" dirty="0">
                <a:solidFill>
                  <a:schemeClr val="bg1"/>
                </a:solidFill>
              </a:rPr>
              <a:t>-way-meh-</a:t>
            </a:r>
            <a:r>
              <a:rPr lang="en-US" sz="2000" b="1" i="1" dirty="0" err="1">
                <a:solidFill>
                  <a:schemeClr val="bg1"/>
                </a:solidFill>
              </a:rPr>
              <a:t>kad</a:t>
            </a:r>
            <a:r>
              <a:rPr lang="en-US" sz="2000" b="1" dirty="0">
                <a:solidFill>
                  <a:schemeClr val="bg1"/>
                </a:solidFill>
              </a:rPr>
              <a:t>-</a:t>
            </a:r>
            <a:r>
              <a:rPr lang="en-US" sz="2000" b="1" dirty="0" err="1">
                <a:solidFill>
                  <a:schemeClr val="bg1"/>
                </a:solidFill>
              </a:rPr>
              <a:t>esh</a:t>
            </a:r>
            <a:r>
              <a:rPr lang="en-US" sz="2000" b="1" dirty="0">
                <a:solidFill>
                  <a:schemeClr val="bg1"/>
                </a:solidFill>
              </a:rPr>
              <a:t>]:</a:t>
            </a:r>
            <a:r>
              <a:rPr lang="en-US" sz="2000" dirty="0">
                <a:solidFill>
                  <a:schemeClr val="bg1"/>
                </a:solidFill>
              </a:rPr>
              <a:t> "The Lord Who Sanctifies, Makes Holy" (</a:t>
            </a:r>
            <a:r>
              <a:rPr lang="en-US" sz="2000" dirty="0">
                <a:solidFill>
                  <a:schemeClr val="bg1"/>
                </a:solidFill>
                <a:hlinkClick r:id="rId17">
                  <a:extLst>
                    <a:ext uri="{A12FA001-AC4F-418D-AE19-62706E023703}">
                      <ahyp:hlinkClr xmlns:ahyp="http://schemas.microsoft.com/office/drawing/2018/hyperlinkcolor" val="tx"/>
                    </a:ext>
                  </a:extLst>
                </a:hlinkClick>
              </a:rPr>
              <a:t>Leviticus 20:8</a:t>
            </a:r>
            <a:r>
              <a:rPr lang="en-US" sz="2000" dirty="0">
                <a:solidFill>
                  <a:schemeClr val="bg1"/>
                </a:solidFill>
              </a:rPr>
              <a:t>; </a:t>
            </a:r>
            <a:r>
              <a:rPr lang="en-US" sz="2000" dirty="0">
                <a:solidFill>
                  <a:schemeClr val="bg1"/>
                </a:solidFill>
                <a:hlinkClick r:id="rId18">
                  <a:extLst>
                    <a:ext uri="{A12FA001-AC4F-418D-AE19-62706E023703}">
                      <ahyp:hlinkClr xmlns:ahyp="http://schemas.microsoft.com/office/drawing/2018/hyperlinkcolor" val="tx"/>
                    </a:ext>
                  </a:extLst>
                </a:hlinkClick>
              </a:rPr>
              <a:t>Ezekiel 37:28</a:t>
            </a:r>
            <a:r>
              <a:rPr lang="en-US" sz="2000" dirty="0">
                <a:solidFill>
                  <a:schemeClr val="bg1"/>
                </a:solidFill>
              </a:rPr>
              <a:t>)</a:t>
            </a:r>
          </a:p>
          <a:p>
            <a:endParaRPr lang="en-US" sz="2000" dirty="0">
              <a:solidFill>
                <a:schemeClr val="bg1"/>
              </a:solidFill>
            </a:endParaRPr>
          </a:p>
          <a:p>
            <a:r>
              <a:rPr lang="en-US" sz="2000" b="1" dirty="0">
                <a:solidFill>
                  <a:schemeClr val="bg1"/>
                </a:solidFill>
              </a:rPr>
              <a:t>YAHWEH-ROHI [</a:t>
            </a:r>
            <a:r>
              <a:rPr lang="en-US" sz="2000" b="1" i="1" dirty="0">
                <a:solidFill>
                  <a:schemeClr val="bg1"/>
                </a:solidFill>
              </a:rPr>
              <a:t>yah</a:t>
            </a:r>
            <a:r>
              <a:rPr lang="en-US" sz="2000" b="1" dirty="0">
                <a:solidFill>
                  <a:schemeClr val="bg1"/>
                </a:solidFill>
              </a:rPr>
              <a:t>-way-</a:t>
            </a:r>
            <a:r>
              <a:rPr lang="en-US" sz="2000" b="1" dirty="0" err="1">
                <a:solidFill>
                  <a:schemeClr val="bg1"/>
                </a:solidFill>
              </a:rPr>
              <a:t>roh</a:t>
            </a:r>
            <a:r>
              <a:rPr lang="en-US" sz="2000" b="1" dirty="0">
                <a:solidFill>
                  <a:schemeClr val="bg1"/>
                </a:solidFill>
              </a:rPr>
              <a:t>-</a:t>
            </a:r>
            <a:r>
              <a:rPr lang="en-US" sz="2000" b="1" i="1" dirty="0" err="1">
                <a:solidFill>
                  <a:schemeClr val="bg1"/>
                </a:solidFill>
              </a:rPr>
              <a:t>hee</a:t>
            </a:r>
            <a:r>
              <a:rPr lang="en-US" sz="2000" b="1" dirty="0">
                <a:solidFill>
                  <a:schemeClr val="bg1"/>
                </a:solidFill>
              </a:rPr>
              <a:t>]:</a:t>
            </a:r>
            <a:r>
              <a:rPr lang="en-US" sz="2000" dirty="0">
                <a:solidFill>
                  <a:schemeClr val="bg1"/>
                </a:solidFill>
              </a:rPr>
              <a:t> "The Lord Our Shepherd" (</a:t>
            </a:r>
            <a:r>
              <a:rPr lang="en-US" sz="2000" dirty="0">
                <a:solidFill>
                  <a:schemeClr val="bg1"/>
                </a:solidFill>
                <a:hlinkClick r:id="rId19">
                  <a:extLst>
                    <a:ext uri="{A12FA001-AC4F-418D-AE19-62706E023703}">
                      <ahyp:hlinkClr xmlns:ahyp="http://schemas.microsoft.com/office/drawing/2018/hyperlinkcolor" val="tx"/>
                    </a:ext>
                  </a:extLst>
                </a:hlinkClick>
              </a:rPr>
              <a:t>Psalm 23:1</a:t>
            </a:r>
            <a:r>
              <a:rPr lang="en-US" sz="2000" dirty="0">
                <a:solidFill>
                  <a:schemeClr val="bg1"/>
                </a:solidFill>
              </a:rPr>
              <a:t>)</a:t>
            </a:r>
          </a:p>
          <a:p>
            <a:endParaRPr lang="en-US" sz="2400" dirty="0">
              <a:solidFill>
                <a:schemeClr val="bg1"/>
              </a:solidFill>
            </a:endParaRPr>
          </a:p>
        </p:txBody>
      </p:sp>
    </p:spTree>
    <p:extLst>
      <p:ext uri="{BB962C8B-B14F-4D97-AF65-F5344CB8AC3E}">
        <p14:creationId xmlns:p14="http://schemas.microsoft.com/office/powerpoint/2010/main" val="144191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615C8D09-1D7D-713B-F8D3-1C94470427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0B76C0-C9D0-A3A4-C852-15A1DB1230E9}"/>
              </a:ext>
            </a:extLst>
          </p:cNvPr>
          <p:cNvSpPr txBox="1"/>
          <p:nvPr/>
        </p:nvSpPr>
        <p:spPr>
          <a:xfrm>
            <a:off x="1422399" y="1371600"/>
            <a:ext cx="8500534" cy="4031873"/>
          </a:xfrm>
          <a:prstGeom prst="rect">
            <a:avLst/>
          </a:prstGeom>
          <a:noFill/>
        </p:spPr>
        <p:txBody>
          <a:bodyPr wrap="square" rtlCol="0">
            <a:spAutoFit/>
          </a:bodyPr>
          <a:lstStyle/>
          <a:p>
            <a:r>
              <a:rPr lang="en-US" sz="3200" b="1" dirty="0">
                <a:solidFill>
                  <a:schemeClr val="bg1"/>
                </a:solidFill>
              </a:rPr>
              <a:t>Proverbs 3:5-6</a:t>
            </a:r>
          </a:p>
          <a:p>
            <a:endParaRPr lang="en-US" sz="3200" b="1" dirty="0">
              <a:solidFill>
                <a:schemeClr val="bg1"/>
              </a:solidFill>
            </a:endParaRPr>
          </a:p>
          <a:p>
            <a:endParaRPr lang="en-US" sz="3200" dirty="0">
              <a:solidFill>
                <a:schemeClr val="bg1"/>
              </a:solidFill>
            </a:endParaRPr>
          </a:p>
          <a:p>
            <a:r>
              <a:rPr lang="en-US" sz="3200" b="1" baseline="30000" dirty="0">
                <a:solidFill>
                  <a:schemeClr val="bg1"/>
                </a:solidFill>
              </a:rPr>
              <a:t>5 </a:t>
            </a:r>
            <a:r>
              <a:rPr lang="en-US" sz="3200" dirty="0">
                <a:solidFill>
                  <a:schemeClr val="bg1"/>
                </a:solidFill>
              </a:rPr>
              <a:t>Trust in the </a:t>
            </a:r>
            <a:r>
              <a:rPr lang="en-US" sz="3200" cap="small" dirty="0">
                <a:solidFill>
                  <a:schemeClr val="bg1"/>
                </a:solidFill>
              </a:rPr>
              <a:t>Lord</a:t>
            </a:r>
            <a:r>
              <a:rPr lang="en-US" sz="3200" dirty="0">
                <a:solidFill>
                  <a:schemeClr val="bg1"/>
                </a:solidFill>
              </a:rPr>
              <a:t> with all thine heart; and lean not unto thine own understanding.</a:t>
            </a:r>
          </a:p>
          <a:p>
            <a:endParaRPr lang="en-US" sz="3200" dirty="0">
              <a:solidFill>
                <a:schemeClr val="bg1"/>
              </a:solidFill>
            </a:endParaRPr>
          </a:p>
          <a:p>
            <a:r>
              <a:rPr lang="en-US" sz="3200" b="1" baseline="30000" dirty="0">
                <a:solidFill>
                  <a:schemeClr val="bg1"/>
                </a:solidFill>
              </a:rPr>
              <a:t>6 </a:t>
            </a:r>
            <a:r>
              <a:rPr lang="en-US" sz="3200" dirty="0">
                <a:solidFill>
                  <a:schemeClr val="bg1"/>
                </a:solidFill>
              </a:rPr>
              <a:t>In all thy ways acknowledge him, and he shall direct thy paths.</a:t>
            </a:r>
          </a:p>
        </p:txBody>
      </p:sp>
    </p:spTree>
    <p:extLst>
      <p:ext uri="{BB962C8B-B14F-4D97-AF65-F5344CB8AC3E}">
        <p14:creationId xmlns:p14="http://schemas.microsoft.com/office/powerpoint/2010/main" val="98184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2D3A2C9B-EAE7-0A99-0A2E-02BCB39872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97937-4328-CA1D-6805-DD0FAB74DAEA}"/>
              </a:ext>
            </a:extLst>
          </p:cNvPr>
          <p:cNvSpPr txBox="1">
            <a:spLocks/>
          </p:cNvSpPr>
          <p:nvPr/>
        </p:nvSpPr>
        <p:spPr>
          <a:xfrm>
            <a:off x="1581912" y="2721138"/>
            <a:ext cx="8237220" cy="2328164"/>
          </a:xfrm>
          <a:prstGeom prst="rect">
            <a:avLst/>
          </a:prstGeom>
        </p:spPr>
        <p:txBody>
          <a:bodyPr vert="horz" lIns="91440" tIns="45720" rIns="91440" bIns="45720" rtlCol="0" anchor="b">
            <a:norm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n-US" sz="28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9FEEFD5-0880-7FFB-D2D5-A4E13555A88D}"/>
              </a:ext>
            </a:extLst>
          </p:cNvPr>
          <p:cNvSpPr txBox="1"/>
          <p:nvPr/>
        </p:nvSpPr>
        <p:spPr>
          <a:xfrm>
            <a:off x="872066" y="637032"/>
            <a:ext cx="9594088" cy="6063198"/>
          </a:xfrm>
          <a:prstGeom prst="rect">
            <a:avLst/>
          </a:prstGeom>
          <a:noFill/>
        </p:spPr>
        <p:txBody>
          <a:bodyPr wrap="square" rtlCol="0">
            <a:spAutoFit/>
          </a:bodyPr>
          <a:lstStyle/>
          <a:p>
            <a:pPr algn="ctr"/>
            <a:r>
              <a:rPr lang="en-US" sz="3200" dirty="0">
                <a:solidFill>
                  <a:schemeClr val="bg1"/>
                </a:solidFill>
              </a:rPr>
              <a:t>According to dictionary definitions, </a:t>
            </a:r>
          </a:p>
          <a:p>
            <a:pPr algn="ctr"/>
            <a:r>
              <a:rPr lang="en-US" sz="3200" dirty="0">
                <a:solidFill>
                  <a:schemeClr val="bg1"/>
                </a:solidFill>
              </a:rPr>
              <a:t>the </a:t>
            </a:r>
            <a:r>
              <a:rPr lang="en-US" sz="4000" dirty="0">
                <a:solidFill>
                  <a:srgbClr val="FFC000"/>
                </a:solidFill>
              </a:rPr>
              <a:t>primary difference between faith and trust </a:t>
            </a:r>
            <a:r>
              <a:rPr lang="en-US" sz="3200" dirty="0">
                <a:solidFill>
                  <a:schemeClr val="bg1"/>
                </a:solidFill>
              </a:rPr>
              <a:t>is that </a:t>
            </a:r>
          </a:p>
          <a:p>
            <a:endParaRPr lang="en-US" b="1" dirty="0">
              <a:solidFill>
                <a:schemeClr val="bg1"/>
              </a:solidFill>
            </a:endParaRPr>
          </a:p>
          <a:p>
            <a:r>
              <a:rPr lang="en-US" b="1" dirty="0">
                <a:solidFill>
                  <a:schemeClr val="bg1"/>
                </a:solidFill>
              </a:rPr>
              <a:t>faith</a:t>
            </a:r>
            <a:r>
              <a:rPr lang="en-US" dirty="0">
                <a:solidFill>
                  <a:schemeClr val="bg1"/>
                </a:solidFill>
              </a:rPr>
              <a:t> often represents a firm belief or conviction (sometimes without evidence), </a:t>
            </a:r>
          </a:p>
          <a:p>
            <a:endParaRPr lang="en-US" dirty="0">
              <a:solidFill>
                <a:schemeClr val="bg1"/>
              </a:solidFill>
            </a:endParaRPr>
          </a:p>
          <a:p>
            <a:pPr lvl="0"/>
            <a:r>
              <a:rPr lang="en-US" b="1" dirty="0">
                <a:solidFill>
                  <a:schemeClr val="bg1"/>
                </a:solidFill>
              </a:rPr>
              <a:t>Faith (Noun):</a:t>
            </a:r>
            <a:r>
              <a:rPr lang="en-US" dirty="0">
                <a:solidFill>
                  <a:schemeClr val="bg1"/>
                </a:solidFill>
              </a:rPr>
              <a:t> Often defined as strong belief in something (like a religious doctrine) or confidence in a person without direct proof. It is frequently described as a state of being or a noun representing what you have (e.g., "having faith"). [</a:t>
            </a:r>
            <a:r>
              <a:rPr lang="en-US" dirty="0">
                <a:solidFill>
                  <a:schemeClr val="bg1"/>
                </a:solidFill>
                <a:hlinkClick r:id="rId3">
                  <a:extLst>
                    <a:ext uri="{A12FA001-AC4F-418D-AE19-62706E023703}">
                      <ahyp:hlinkClr xmlns:ahyp="http://schemas.microsoft.com/office/drawing/2018/hyperlinkcolor" val="tx"/>
                    </a:ext>
                  </a:extLst>
                </a:hlinkClick>
              </a:rPr>
              <a:t>1</a:t>
            </a: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2</a:t>
            </a:r>
            <a:r>
              <a:rPr lang="en-US" dirty="0">
                <a:solidFill>
                  <a:schemeClr val="bg1"/>
                </a:solidFill>
              </a:rPr>
              <a:t>]</a:t>
            </a:r>
          </a:p>
          <a:p>
            <a:pPr lvl="0"/>
            <a:endParaRPr lang="en-US" dirty="0">
              <a:solidFill>
                <a:schemeClr val="bg1"/>
              </a:solidFill>
            </a:endParaRPr>
          </a:p>
          <a:p>
            <a:pPr lvl="0"/>
            <a:endParaRPr lang="en-US" dirty="0">
              <a:solidFill>
                <a:schemeClr val="bg1"/>
              </a:solidFill>
            </a:endParaRPr>
          </a:p>
          <a:p>
            <a:r>
              <a:rPr lang="en-US" b="1" dirty="0">
                <a:solidFill>
                  <a:schemeClr val="bg1"/>
                </a:solidFill>
              </a:rPr>
              <a:t>trust</a:t>
            </a:r>
            <a:r>
              <a:rPr lang="en-US" dirty="0">
                <a:solidFill>
                  <a:schemeClr val="bg1"/>
                </a:solidFill>
              </a:rPr>
              <a:t> is the action or reliance placed on that belief based on evidence, reliability, or experience. [</a:t>
            </a:r>
            <a:r>
              <a:rPr lang="en-US" dirty="0">
                <a:solidFill>
                  <a:schemeClr val="bg1"/>
                </a:solidFill>
                <a:hlinkClick r:id="rId5">
                  <a:extLst>
                    <a:ext uri="{A12FA001-AC4F-418D-AE19-62706E023703}">
                      <ahyp:hlinkClr xmlns:ahyp="http://schemas.microsoft.com/office/drawing/2018/hyperlinkcolor" val="tx"/>
                    </a:ext>
                  </a:extLst>
                </a:hlinkClick>
              </a:rPr>
              <a:t>1</a:t>
            </a:r>
            <a:r>
              <a:rPr lang="en-US" dirty="0">
                <a:solidFill>
                  <a:schemeClr val="bg1"/>
                </a:solidFill>
              </a:rPr>
              <a:t>, </a:t>
            </a:r>
            <a:r>
              <a:rPr lang="en-US" dirty="0">
                <a:solidFill>
                  <a:schemeClr val="bg1"/>
                </a:solidFill>
                <a:hlinkClick r:id="rId6">
                  <a:extLst>
                    <a:ext uri="{A12FA001-AC4F-418D-AE19-62706E023703}">
                      <ahyp:hlinkClr xmlns:ahyp="http://schemas.microsoft.com/office/drawing/2018/hyperlinkcolor" val="tx"/>
                    </a:ext>
                  </a:extLst>
                </a:hlinkClick>
              </a:rPr>
              <a:t>2</a:t>
            </a:r>
            <a:r>
              <a:rPr lang="en-US" dirty="0">
                <a:solidFill>
                  <a:schemeClr val="bg1"/>
                </a:solidFill>
              </a:rPr>
              <a:t>, </a:t>
            </a:r>
            <a:r>
              <a:rPr lang="en-US" dirty="0">
                <a:solidFill>
                  <a:schemeClr val="bg1"/>
                </a:solidFill>
                <a:hlinkClick r:id="rId7">
                  <a:extLst>
                    <a:ext uri="{A12FA001-AC4F-418D-AE19-62706E023703}">
                      <ahyp:hlinkClr xmlns:ahyp="http://schemas.microsoft.com/office/drawing/2018/hyperlinkcolor" val="tx"/>
                    </a:ext>
                  </a:extLst>
                </a:hlinkClick>
              </a:rPr>
              <a:t>3</a:t>
            </a:r>
            <a:r>
              <a:rPr lang="en-US" dirty="0">
                <a:solidFill>
                  <a:schemeClr val="bg1"/>
                </a:solidFill>
              </a:rPr>
              <a:t>]</a:t>
            </a:r>
          </a:p>
          <a:p>
            <a:pPr lvl="0"/>
            <a:endParaRPr lang="en-US" dirty="0">
              <a:solidFill>
                <a:schemeClr val="bg1"/>
              </a:solidFill>
            </a:endParaRPr>
          </a:p>
          <a:p>
            <a:pPr lvl="0"/>
            <a:endParaRPr lang="en-US" dirty="0">
              <a:solidFill>
                <a:schemeClr val="bg1"/>
              </a:solidFill>
            </a:endParaRPr>
          </a:p>
          <a:p>
            <a:pPr lvl="0"/>
            <a:r>
              <a:rPr lang="en-US" b="1" dirty="0">
                <a:solidFill>
                  <a:schemeClr val="bg1"/>
                </a:solidFill>
              </a:rPr>
              <a:t>Trust (Noun/Verb):</a:t>
            </a:r>
            <a:r>
              <a:rPr lang="en-US" dirty="0">
                <a:solidFill>
                  <a:schemeClr val="bg1"/>
                </a:solidFill>
              </a:rPr>
              <a:t> Defined as assured reliance on the character, ability, strength, or truth of someone or something. It is often described as </a:t>
            </a:r>
            <a:r>
              <a:rPr lang="en-US" sz="2400" dirty="0">
                <a:solidFill>
                  <a:srgbClr val="FFC000"/>
                </a:solidFill>
              </a:rPr>
              <a:t>"faith in action" </a:t>
            </a:r>
            <a:r>
              <a:rPr lang="en-US" dirty="0">
                <a:solidFill>
                  <a:schemeClr val="bg1"/>
                </a:solidFill>
              </a:rPr>
              <a:t>or a verb representing what you do, usually built upon evidence or a track record. [</a:t>
            </a:r>
            <a:r>
              <a:rPr lang="en-US" dirty="0">
                <a:solidFill>
                  <a:schemeClr val="bg1"/>
                </a:solidFill>
                <a:hlinkClick r:id="rId8">
                  <a:extLst>
                    <a:ext uri="{A12FA001-AC4F-418D-AE19-62706E023703}">
                      <ahyp:hlinkClr xmlns:ahyp="http://schemas.microsoft.com/office/drawing/2018/hyperlinkcolor" val="tx"/>
                    </a:ext>
                  </a:extLst>
                </a:hlinkClick>
              </a:rPr>
              <a:t>1</a:t>
            </a:r>
            <a:r>
              <a:rPr lang="en-US" dirty="0">
                <a:solidFill>
                  <a:schemeClr val="bg1"/>
                </a:solidFill>
              </a:rPr>
              <a:t>, </a:t>
            </a:r>
            <a:r>
              <a:rPr lang="en-US" dirty="0">
                <a:solidFill>
                  <a:schemeClr val="bg1"/>
                </a:solidFill>
                <a:hlinkClick r:id="rId9">
                  <a:extLst>
                    <a:ext uri="{A12FA001-AC4F-418D-AE19-62706E023703}">
                      <ahyp:hlinkClr xmlns:ahyp="http://schemas.microsoft.com/office/drawing/2018/hyperlinkcolor" val="tx"/>
                    </a:ext>
                  </a:extLst>
                </a:hlinkClick>
              </a:rPr>
              <a:t>2</a:t>
            </a: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3</a:t>
            </a:r>
            <a:r>
              <a:rPr lang="en-US" dirty="0">
                <a:solidFill>
                  <a:schemeClr val="bg1"/>
                </a:solidFill>
              </a:rPr>
              <a:t>]</a:t>
            </a:r>
          </a:p>
        </p:txBody>
      </p:sp>
    </p:spTree>
    <p:extLst>
      <p:ext uri="{BB962C8B-B14F-4D97-AF65-F5344CB8AC3E}">
        <p14:creationId xmlns:p14="http://schemas.microsoft.com/office/powerpoint/2010/main" val="3464782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1A2780B9-074C-F0A2-80E5-C86BCBC97B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659C4F-136C-517A-044E-D81FCF2E8970}"/>
              </a:ext>
            </a:extLst>
          </p:cNvPr>
          <p:cNvSpPr txBox="1"/>
          <p:nvPr/>
        </p:nvSpPr>
        <p:spPr>
          <a:xfrm>
            <a:off x="1422399" y="1371600"/>
            <a:ext cx="8500534" cy="4862870"/>
          </a:xfrm>
          <a:prstGeom prst="rect">
            <a:avLst/>
          </a:prstGeom>
          <a:noFill/>
        </p:spPr>
        <p:txBody>
          <a:bodyPr wrap="square" rtlCol="0">
            <a:spAutoFit/>
          </a:bodyPr>
          <a:lstStyle/>
          <a:p>
            <a:r>
              <a:rPr lang="en-US" sz="3200" b="1" dirty="0">
                <a:solidFill>
                  <a:schemeClr val="bg1"/>
                </a:solidFill>
              </a:rPr>
              <a:t>Wisdom speaks:</a:t>
            </a:r>
          </a:p>
          <a:p>
            <a:endParaRPr lang="en-US" sz="3200" b="1" dirty="0">
              <a:solidFill>
                <a:schemeClr val="bg1"/>
              </a:solidFill>
            </a:endParaRPr>
          </a:p>
          <a:p>
            <a:r>
              <a:rPr lang="en-US" sz="3200" b="1" dirty="0">
                <a:solidFill>
                  <a:schemeClr val="bg1"/>
                </a:solidFill>
              </a:rPr>
              <a:t>Trust in the Lord.</a:t>
            </a:r>
          </a:p>
          <a:p>
            <a:r>
              <a:rPr lang="en-US" sz="3200" b="1" dirty="0">
                <a:solidFill>
                  <a:schemeClr val="bg1"/>
                </a:solidFill>
              </a:rPr>
              <a:t>( safest place )</a:t>
            </a:r>
          </a:p>
          <a:p>
            <a:endParaRPr lang="en-US" sz="3200" b="1" dirty="0">
              <a:solidFill>
                <a:schemeClr val="bg1"/>
              </a:solidFill>
            </a:endParaRPr>
          </a:p>
          <a:p>
            <a:r>
              <a:rPr lang="en-US" dirty="0">
                <a:solidFill>
                  <a:schemeClr val="bg1"/>
                </a:solidFill>
              </a:rPr>
              <a:t>Rely on God</a:t>
            </a:r>
          </a:p>
          <a:p>
            <a:r>
              <a:rPr lang="en-US" dirty="0">
                <a:solidFill>
                  <a:schemeClr val="bg1"/>
                </a:solidFill>
              </a:rPr>
              <a:t>Depend on God</a:t>
            </a:r>
          </a:p>
          <a:p>
            <a:r>
              <a:rPr lang="en-US" dirty="0">
                <a:solidFill>
                  <a:schemeClr val="bg1"/>
                </a:solidFill>
              </a:rPr>
              <a:t>Believe in Him,</a:t>
            </a:r>
          </a:p>
          <a:p>
            <a:endParaRPr lang="en-US" sz="3200" dirty="0">
              <a:solidFill>
                <a:schemeClr val="bg1"/>
              </a:solidFill>
            </a:endParaRPr>
          </a:p>
          <a:p>
            <a:r>
              <a:rPr lang="en-US" sz="3200" dirty="0">
                <a:solidFill>
                  <a:schemeClr val="bg1"/>
                </a:solidFill>
              </a:rPr>
              <a:t>Let him take charge, give him control, and he will not let you fail. He is God.</a:t>
            </a:r>
          </a:p>
        </p:txBody>
      </p:sp>
    </p:spTree>
    <p:extLst>
      <p:ext uri="{BB962C8B-B14F-4D97-AF65-F5344CB8AC3E}">
        <p14:creationId xmlns:p14="http://schemas.microsoft.com/office/powerpoint/2010/main" val="3610011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0AFB0FC9-DC3D-F37E-8E23-F3986ED6D65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94DAE8B-F1EB-50BA-CFB8-6A4E57E0676F}"/>
              </a:ext>
            </a:extLst>
          </p:cNvPr>
          <p:cNvSpPr txBox="1"/>
          <p:nvPr/>
        </p:nvSpPr>
        <p:spPr>
          <a:xfrm>
            <a:off x="719666" y="1659467"/>
            <a:ext cx="9491134" cy="3785652"/>
          </a:xfrm>
          <a:prstGeom prst="rect">
            <a:avLst/>
          </a:prstGeom>
          <a:noFill/>
        </p:spPr>
        <p:txBody>
          <a:bodyPr wrap="square" rtlCol="0">
            <a:spAutoFit/>
          </a:bodyPr>
          <a:lstStyle/>
          <a:p>
            <a:r>
              <a:rPr lang="en-US" sz="3600" dirty="0">
                <a:solidFill>
                  <a:srgbClr val="FFC000"/>
                </a:solidFill>
              </a:rPr>
              <a:t>Trusting is to:</a:t>
            </a:r>
          </a:p>
          <a:p>
            <a:endParaRPr lang="en-US" sz="3600" dirty="0">
              <a:solidFill>
                <a:srgbClr val="FFC000"/>
              </a:solidFill>
            </a:endParaRPr>
          </a:p>
          <a:p>
            <a:r>
              <a:rPr lang="en-US" sz="3600" dirty="0">
                <a:solidFill>
                  <a:srgbClr val="FFC000"/>
                </a:solidFill>
              </a:rPr>
              <a:t>“Submit yourselves </a:t>
            </a:r>
            <a:r>
              <a:rPr lang="en-US" sz="3600" dirty="0">
                <a:solidFill>
                  <a:schemeClr val="bg1"/>
                </a:solidFill>
              </a:rPr>
              <a:t>therefore to God. </a:t>
            </a:r>
          </a:p>
          <a:p>
            <a:endParaRPr lang="en-US" sz="3600" dirty="0">
              <a:solidFill>
                <a:schemeClr val="bg1"/>
              </a:solidFill>
            </a:endParaRPr>
          </a:p>
          <a:p>
            <a:r>
              <a:rPr lang="en-US" sz="3600" dirty="0">
                <a:solidFill>
                  <a:srgbClr val="FFC000"/>
                </a:solidFill>
              </a:rPr>
              <a:t>Resist the devil</a:t>
            </a:r>
            <a:r>
              <a:rPr lang="en-US" sz="3600" dirty="0">
                <a:solidFill>
                  <a:schemeClr val="bg1"/>
                </a:solidFill>
              </a:rPr>
              <a:t>, and he will flee from you.”</a:t>
            </a:r>
          </a:p>
          <a:p>
            <a:pPr algn="r"/>
            <a:br>
              <a:rPr lang="en-US" sz="3600" dirty="0">
                <a:solidFill>
                  <a:schemeClr val="bg1"/>
                </a:solidFill>
              </a:rPr>
            </a:br>
            <a:r>
              <a:rPr lang="en-US" sz="2400" b="1" dirty="0">
                <a:solidFill>
                  <a:schemeClr val="bg1"/>
                </a:solidFill>
              </a:rPr>
              <a:t>James 4:7 (KJV)</a:t>
            </a:r>
            <a:endParaRPr lang="en-US" sz="2400" dirty="0">
              <a:solidFill>
                <a:schemeClr val="bg1"/>
              </a:solidFill>
            </a:endParaRPr>
          </a:p>
        </p:txBody>
      </p:sp>
    </p:spTree>
    <p:extLst>
      <p:ext uri="{BB962C8B-B14F-4D97-AF65-F5344CB8AC3E}">
        <p14:creationId xmlns:p14="http://schemas.microsoft.com/office/powerpoint/2010/main" val="3374160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3F4C20A3-1D5F-8B59-BD32-F7D228DF52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0F5E8AB-FAC3-3F6C-5ADD-E7496A80B203}"/>
              </a:ext>
            </a:extLst>
          </p:cNvPr>
          <p:cNvSpPr txBox="1"/>
          <p:nvPr/>
        </p:nvSpPr>
        <p:spPr>
          <a:xfrm>
            <a:off x="1557870" y="1490007"/>
            <a:ext cx="8475132" cy="3785652"/>
          </a:xfrm>
          <a:prstGeom prst="rect">
            <a:avLst/>
          </a:prstGeom>
          <a:noFill/>
        </p:spPr>
        <p:txBody>
          <a:bodyPr wrap="square" rtlCol="0">
            <a:spAutoFit/>
          </a:bodyPr>
          <a:lstStyle/>
          <a:p>
            <a:r>
              <a:rPr lang="en-US" sz="2400" dirty="0">
                <a:solidFill>
                  <a:schemeClr val="bg1"/>
                </a:solidFill>
              </a:rPr>
              <a:t>L-120 Notice how Satan got that scientific age back there, of Noah's, to lean upon their own understanding. Huh! The Bible tells us, in Proverbs, "Lean not to our own understanding." And, "Let every man's word be a lie, and God's be true." </a:t>
            </a:r>
            <a:r>
              <a:rPr lang="en-US" sz="2400" dirty="0">
                <a:solidFill>
                  <a:srgbClr val="FFC000"/>
                </a:solidFill>
              </a:rPr>
              <a:t>But Satan, by his knowledge, from beginning at the garden of Eden, got the people to lean upon their own understanding.</a:t>
            </a:r>
          </a:p>
          <a:p>
            <a:endParaRPr lang="en-US" sz="2400" u="sng" dirty="0">
              <a:solidFill>
                <a:schemeClr val="bg1"/>
              </a:solidFill>
            </a:endParaRPr>
          </a:p>
          <a:p>
            <a:pPr algn="r"/>
            <a:br>
              <a:rPr lang="en-US" sz="1600" u="sng" dirty="0">
                <a:solidFill>
                  <a:schemeClr val="bg1"/>
                </a:solidFill>
              </a:rPr>
            </a:br>
            <a:r>
              <a:rPr lang="en-US" sz="1600" dirty="0">
                <a:solidFill>
                  <a:schemeClr val="bg1"/>
                </a:solidFill>
                <a:hlinkClick r:id="rId3">
                  <a:extLst>
                    <a:ext uri="{A12FA001-AC4F-418D-AE19-62706E023703}">
                      <ahyp:hlinkClr xmlns:ahyp="http://schemas.microsoft.com/office/drawing/2018/hyperlinkcolor" val="tx"/>
                    </a:ext>
                  </a:extLst>
                </a:hlinkClick>
              </a:rPr>
              <a:t>65-0801m </a:t>
            </a:r>
          </a:p>
          <a:p>
            <a:pPr algn="r"/>
            <a:r>
              <a:rPr lang="en-US" sz="1600" dirty="0">
                <a:solidFill>
                  <a:schemeClr val="bg1"/>
                </a:solidFill>
                <a:hlinkClick r:id="rId3">
                  <a:extLst>
                    <a:ext uri="{A12FA001-AC4F-418D-AE19-62706E023703}">
                      <ahyp:hlinkClr xmlns:ahyp="http://schemas.microsoft.com/office/drawing/2018/hyperlinkcolor" val="tx"/>
                    </a:ext>
                  </a:extLst>
                </a:hlinkClick>
              </a:rPr>
              <a:t>The God Of This Evil Age</a:t>
            </a:r>
            <a:endParaRPr lang="en-US" sz="1600" dirty="0">
              <a:solidFill>
                <a:schemeClr val="bg1"/>
              </a:solidFill>
            </a:endParaRPr>
          </a:p>
        </p:txBody>
      </p:sp>
    </p:spTree>
    <p:extLst>
      <p:ext uri="{BB962C8B-B14F-4D97-AF65-F5344CB8AC3E}">
        <p14:creationId xmlns:p14="http://schemas.microsoft.com/office/powerpoint/2010/main" val="318747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EECDB3FF-4127-5B37-8AC8-EE6D2A0A4CF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6B0276-08F0-B158-2EA7-78396150C86D}"/>
              </a:ext>
            </a:extLst>
          </p:cNvPr>
          <p:cNvSpPr txBox="1"/>
          <p:nvPr/>
        </p:nvSpPr>
        <p:spPr>
          <a:xfrm>
            <a:off x="897466" y="565245"/>
            <a:ext cx="9482667" cy="6124754"/>
          </a:xfrm>
          <a:prstGeom prst="rect">
            <a:avLst/>
          </a:prstGeom>
          <a:noFill/>
        </p:spPr>
        <p:txBody>
          <a:bodyPr wrap="square" rtlCol="0">
            <a:spAutoFit/>
          </a:bodyPr>
          <a:lstStyle/>
          <a:p>
            <a:r>
              <a:rPr lang="en-US" sz="2400" dirty="0">
                <a:solidFill>
                  <a:schemeClr val="bg1"/>
                </a:solidFill>
              </a:rPr>
              <a:t>173 </a:t>
            </a:r>
            <a:r>
              <a:rPr lang="en-US" sz="2400" dirty="0">
                <a:solidFill>
                  <a:srgbClr val="FFC000"/>
                </a:solidFill>
              </a:rPr>
              <a:t>God, bringing deliverance, had to train him in wisdom, to let him fall, to show that you cannot lean upon the arm of your own understanding, or anybody else’s understanding. Let him fall, to show His hand. Can you see it? </a:t>
            </a:r>
            <a:r>
              <a:rPr lang="en-US" sz="2400" dirty="0">
                <a:solidFill>
                  <a:schemeClr val="bg1"/>
                </a:solidFill>
              </a:rPr>
              <a:t>God’s purpose in doing so, was to display Himself in humility. And He let Moses become the highest, until he would—he would be the next pharaoh. He was a mighty general. According to history, he conquered, Moses himself, the countries around. And then when he turned to the work of the Lord, with all of his talent, God let him take a headlong topple, so that He could put him out there on the desert and beat all that out of him; and then appear to him, in humility, and send him down with a stick in his hand, to deliver the people. </a:t>
            </a:r>
          </a:p>
          <a:p>
            <a:endParaRPr lang="en-US" sz="2400" dirty="0">
              <a:solidFill>
                <a:schemeClr val="bg1"/>
              </a:solidFill>
            </a:endParaRPr>
          </a:p>
          <a:p>
            <a:endParaRPr lang="en-US" sz="2400" dirty="0">
              <a:solidFill>
                <a:schemeClr val="bg1"/>
              </a:solidFill>
            </a:endParaRPr>
          </a:p>
          <a:p>
            <a:pPr algn="r"/>
            <a:r>
              <a:rPr lang="en-US" sz="1600" dirty="0">
                <a:solidFill>
                  <a:schemeClr val="bg1"/>
                </a:solidFill>
              </a:rPr>
              <a:t>63-0317M – </a:t>
            </a:r>
          </a:p>
          <a:p>
            <a:pPr algn="r"/>
            <a:r>
              <a:rPr lang="en-US" sz="1600" dirty="0">
                <a:solidFill>
                  <a:schemeClr val="bg1"/>
                </a:solidFill>
              </a:rPr>
              <a:t>God Hiding Himself In Simplicity, Then Revealing Himself In The Same</a:t>
            </a:r>
            <a:br>
              <a:rPr lang="en-US" sz="2400" dirty="0">
                <a:solidFill>
                  <a:schemeClr val="bg1"/>
                </a:solidFill>
              </a:rPr>
            </a:br>
            <a:r>
              <a:rPr lang="en-US" sz="2400" dirty="0">
                <a:solidFill>
                  <a:schemeClr val="bg1"/>
                </a:solidFill>
              </a:rPr>
              <a:t>   </a:t>
            </a:r>
            <a:endParaRPr 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6953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B7C0CB08-D939-2ABC-2ACA-CCFD915D21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605088-EFB3-14B5-2F95-4DA7F4CC1726}"/>
              </a:ext>
            </a:extLst>
          </p:cNvPr>
          <p:cNvSpPr txBox="1">
            <a:spLocks/>
          </p:cNvSpPr>
          <p:nvPr/>
        </p:nvSpPr>
        <p:spPr>
          <a:xfrm>
            <a:off x="1360255" y="2988734"/>
            <a:ext cx="8382000" cy="2798318"/>
          </a:xfrm>
          <a:prstGeom prst="rect">
            <a:avLst/>
          </a:prstGeom>
        </p:spPr>
        <p:txBody>
          <a:bodyPr vert="horz" lIns="91440" tIns="45720" rIns="91440" bIns="45720" rtlCol="0" anchor="b">
            <a:no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400" dirty="0">
                <a:solidFill>
                  <a:schemeClr val="bg1"/>
                </a:solidFill>
              </a:rPr>
              <a:t>174 When, he couldn’t do it by a military training, by an education, by a scientific education. And by a military force he could not do it. And He give him an old crooked stick off the desert, and He did it with him. </a:t>
            </a:r>
            <a:r>
              <a:rPr lang="en-US" sz="2400" dirty="0">
                <a:solidFill>
                  <a:srgbClr val="FFC000"/>
                </a:solidFill>
              </a:rPr>
              <a:t>God in humility, simplicity! </a:t>
            </a:r>
            <a:r>
              <a:rPr lang="en-US" sz="2400" dirty="0">
                <a:solidFill>
                  <a:schemeClr val="bg1"/>
                </a:solidFill>
              </a:rPr>
              <a:t>God was in the stick and in Moses. And as long as Moses had the stick, then God had it, because God was in Moses. Sure.</a:t>
            </a:r>
          </a:p>
          <a:p>
            <a:endParaRPr lang="en-US" sz="2400" dirty="0">
              <a:solidFill>
                <a:schemeClr val="bg1"/>
              </a:solidFill>
            </a:endParaRPr>
          </a:p>
          <a:p>
            <a:pPr algn="r"/>
            <a:br>
              <a:rPr lang="en-US" sz="2400" dirty="0">
                <a:solidFill>
                  <a:schemeClr val="bg1"/>
                </a:solidFill>
              </a:rPr>
            </a:br>
            <a:r>
              <a:rPr lang="en-US" sz="1600" dirty="0">
                <a:solidFill>
                  <a:schemeClr val="bg1"/>
                </a:solidFill>
              </a:rPr>
              <a:t>63-0317M – </a:t>
            </a:r>
          </a:p>
          <a:p>
            <a:pPr algn="r"/>
            <a:r>
              <a:rPr lang="en-US" sz="1600" dirty="0">
                <a:solidFill>
                  <a:schemeClr val="bg1"/>
                </a:solidFill>
              </a:rPr>
              <a:t>God Hiding Himself In Simplicity, Then Revealing Himself In The Same</a:t>
            </a:r>
            <a:br>
              <a:rPr lang="en-US" sz="1600" dirty="0">
                <a:solidFill>
                  <a:schemeClr val="bg1"/>
                </a:solidFill>
              </a:rPr>
            </a:br>
            <a:endParaRPr lang="en-US" sz="1600" dirty="0"/>
          </a:p>
        </p:txBody>
      </p:sp>
    </p:spTree>
    <p:extLst>
      <p:ext uri="{BB962C8B-B14F-4D97-AF65-F5344CB8AC3E}">
        <p14:creationId xmlns:p14="http://schemas.microsoft.com/office/powerpoint/2010/main" val="317386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7EA6DFF0-E896-BD11-CE2E-EA67E9CA50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6F2322-83A3-305A-A378-14F4435D1EC8}"/>
              </a:ext>
            </a:extLst>
          </p:cNvPr>
          <p:cNvSpPr txBox="1"/>
          <p:nvPr/>
        </p:nvSpPr>
        <p:spPr>
          <a:xfrm>
            <a:off x="626533" y="569298"/>
            <a:ext cx="9779000" cy="6001643"/>
          </a:xfrm>
          <a:prstGeom prst="rect">
            <a:avLst/>
          </a:prstGeom>
          <a:noFill/>
        </p:spPr>
        <p:txBody>
          <a:bodyPr wrap="square" rtlCol="0">
            <a:spAutoFit/>
          </a:bodyPr>
          <a:lstStyle/>
          <a:p>
            <a:r>
              <a:rPr lang="en-US" sz="2400" dirty="0">
                <a:solidFill>
                  <a:schemeClr val="bg1"/>
                </a:solidFill>
              </a:rPr>
              <a:t>72 The identification, that </a:t>
            </a:r>
            <a:r>
              <a:rPr lang="en-US" sz="2400" dirty="0">
                <a:solidFill>
                  <a:srgbClr val="FFC000"/>
                </a:solidFill>
              </a:rPr>
              <a:t>God, Own interpretation is the manifestation of the promise. </a:t>
            </a:r>
          </a:p>
          <a:p>
            <a:endParaRPr lang="en-US" sz="2400" dirty="0">
              <a:solidFill>
                <a:schemeClr val="bg1"/>
              </a:solidFill>
            </a:endParaRPr>
          </a:p>
          <a:p>
            <a:r>
              <a:rPr lang="en-US" sz="2400" dirty="0">
                <a:solidFill>
                  <a:schemeClr val="bg1"/>
                </a:solidFill>
              </a:rPr>
              <a:t>73 Maybe I’ll say it, make it a little plainer. When God speaks the Word, He doesn’t need any man or any woman, or no one else, to say what That means. When He said…Well, you say, </a:t>
            </a:r>
            <a:r>
              <a:rPr lang="en-US" sz="2400" dirty="0">
                <a:solidFill>
                  <a:srgbClr val="FFC000"/>
                </a:solidFill>
              </a:rPr>
              <a:t>“God meant this.” God means just what He says He means. See? </a:t>
            </a:r>
          </a:p>
          <a:p>
            <a:endParaRPr lang="en-US" sz="2400" dirty="0">
              <a:solidFill>
                <a:schemeClr val="bg1"/>
              </a:solidFill>
            </a:endParaRPr>
          </a:p>
          <a:p>
            <a:r>
              <a:rPr lang="en-US" sz="2400" dirty="0">
                <a:solidFill>
                  <a:schemeClr val="bg1"/>
                </a:solidFill>
              </a:rPr>
              <a:t>74 </a:t>
            </a:r>
            <a:r>
              <a:rPr lang="en-US" sz="2400" dirty="0">
                <a:solidFill>
                  <a:srgbClr val="FFC000"/>
                </a:solidFill>
              </a:rPr>
              <a:t>Now how does He interpret His Own Word? By fulfilling It. </a:t>
            </a:r>
            <a:r>
              <a:rPr lang="en-US" sz="2400" dirty="0">
                <a:solidFill>
                  <a:schemeClr val="bg1"/>
                </a:solidFill>
              </a:rPr>
              <a:t>The Bible said, “A virgin shall conceive,” she did. That don’t need any interpretation. God said, “Let there be light,” and there was. That don’t need any interpretation.</a:t>
            </a:r>
          </a:p>
          <a:p>
            <a:endParaRPr lang="en-US" sz="2400" dirty="0">
              <a:solidFill>
                <a:schemeClr val="bg1"/>
              </a:solidFill>
            </a:endParaRPr>
          </a:p>
          <a:p>
            <a:pPr algn="r"/>
            <a:r>
              <a:rPr lang="en-US" sz="2400" dirty="0">
                <a:solidFill>
                  <a:schemeClr val="bg1"/>
                </a:solidFill>
              </a:rPr>
              <a:t>65-0120 – </a:t>
            </a:r>
          </a:p>
          <a:p>
            <a:pPr algn="r"/>
            <a:r>
              <a:rPr lang="en-US" sz="2400" dirty="0">
                <a:solidFill>
                  <a:schemeClr val="bg1"/>
                </a:solidFill>
              </a:rPr>
              <a:t>Lean Not Unto Thy Own Understanding</a:t>
            </a:r>
            <a:br>
              <a:rPr lang="en-US" sz="2400" dirty="0">
                <a:solidFill>
                  <a:schemeClr val="bg1"/>
                </a:solidFill>
              </a:rPr>
            </a:br>
            <a:r>
              <a:rPr lang="en-US" sz="2400" dirty="0"/>
              <a:t>   </a:t>
            </a:r>
            <a:endParaRPr lang="en-US" dirty="0"/>
          </a:p>
        </p:txBody>
      </p:sp>
    </p:spTree>
    <p:extLst>
      <p:ext uri="{BB962C8B-B14F-4D97-AF65-F5344CB8AC3E}">
        <p14:creationId xmlns:p14="http://schemas.microsoft.com/office/powerpoint/2010/main" val="2324746123"/>
      </p:ext>
    </p:extLst>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TM03457515[[fn=View]]</Template>
  <TotalTime>5359</TotalTime>
  <Words>1440</Words>
  <Application>Microsoft Office PowerPoint</Application>
  <PresentationFormat>Widescreen</PresentationFormat>
  <Paragraphs>104</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Century Schoolbook</vt:lpstr>
      <vt:lpstr>Wingdings 2</vt:lpstr>
      <vt:lpst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Paras Javed</dc:creator>
  <cp:lastModifiedBy>Paras Javed</cp:lastModifiedBy>
  <cp:revision>106</cp:revision>
  <dcterms:created xsi:type="dcterms:W3CDTF">2025-12-14T03:54:36Z</dcterms:created>
  <dcterms:modified xsi:type="dcterms:W3CDTF">2026-08-12T19:01:10Z</dcterms:modified>
</cp:coreProperties>
</file>