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1" r:id="rId4"/>
  </p:sldMasterIdLst>
  <p:notesMasterIdLst>
    <p:notesMasterId r:id="rId53"/>
  </p:notesMasterIdLst>
  <p:handoutMasterIdLst>
    <p:handoutMasterId r:id="rId54"/>
  </p:handoutMasterIdLst>
  <p:sldIdLst>
    <p:sldId id="310" r:id="rId5"/>
    <p:sldId id="257" r:id="rId6"/>
    <p:sldId id="286" r:id="rId7"/>
    <p:sldId id="299" r:id="rId8"/>
    <p:sldId id="302" r:id="rId9"/>
    <p:sldId id="311" r:id="rId10"/>
    <p:sldId id="261" r:id="rId11"/>
    <p:sldId id="309" r:id="rId12"/>
    <p:sldId id="307" r:id="rId13"/>
    <p:sldId id="308" r:id="rId14"/>
    <p:sldId id="262" r:id="rId15"/>
    <p:sldId id="306" r:id="rId16"/>
    <p:sldId id="267" r:id="rId17"/>
    <p:sldId id="287" r:id="rId18"/>
    <p:sldId id="304" r:id="rId19"/>
    <p:sldId id="269" r:id="rId20"/>
    <p:sldId id="288" r:id="rId21"/>
    <p:sldId id="289" r:id="rId22"/>
    <p:sldId id="268" r:id="rId23"/>
    <p:sldId id="270" r:id="rId24"/>
    <p:sldId id="271" r:id="rId25"/>
    <p:sldId id="272" r:id="rId26"/>
    <p:sldId id="273" r:id="rId27"/>
    <p:sldId id="277" r:id="rId28"/>
    <p:sldId id="300" r:id="rId29"/>
    <p:sldId id="301" r:id="rId30"/>
    <p:sldId id="266" r:id="rId31"/>
    <p:sldId id="284" r:id="rId32"/>
    <p:sldId id="285" r:id="rId33"/>
    <p:sldId id="274" r:id="rId34"/>
    <p:sldId id="275" r:id="rId35"/>
    <p:sldId id="276" r:id="rId36"/>
    <p:sldId id="282" r:id="rId37"/>
    <p:sldId id="312" r:id="rId38"/>
    <p:sldId id="283" r:id="rId39"/>
    <p:sldId id="305" r:id="rId40"/>
    <p:sldId id="256" r:id="rId41"/>
    <p:sldId id="258" r:id="rId42"/>
    <p:sldId id="263" r:id="rId43"/>
    <p:sldId id="259" r:id="rId44"/>
    <p:sldId id="292" r:id="rId45"/>
    <p:sldId id="291" r:id="rId46"/>
    <p:sldId id="293" r:id="rId47"/>
    <p:sldId id="265" r:id="rId48"/>
    <p:sldId id="296" r:id="rId49"/>
    <p:sldId id="297" r:id="rId50"/>
    <p:sldId id="298" r:id="rId51"/>
    <p:sldId id="2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28"/>
  </p:normalViewPr>
  <p:slideViewPr>
    <p:cSldViewPr snapToGrid="0">
      <p:cViewPr varScale="1">
        <p:scale>
          <a:sx n="97" d="100"/>
          <a:sy n="97" d="100"/>
        </p:scale>
        <p:origin x="102" y="25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7/19/2026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7/19/2026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7C98-72D7-A6E2-0488-24709030C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177A9-B3AE-EDAF-8D3D-01E3DC68F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2118B-0312-0125-8A2A-C072026397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B0752-8436-2AC0-170F-6B3437BD01F2}"/>
              </a:ext>
            </a:extLst>
          </p:cNvPr>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107688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Birthdays, anniversaries &amp; upcoming events.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F0D6F-2230-31F0-5909-7AE50CE30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4145C-B4C9-39A5-318F-9CCCF30B7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11547-F5FB-B6F5-CF00-F35A1AFFA2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3BF42F-E48C-EEB9-DDEA-4E3251A5B538}"/>
              </a:ext>
            </a:extLst>
          </p:cNvPr>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127812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48400" y="2819400"/>
            <a:ext cx="5029200" cy="1295400"/>
          </a:xfrm>
        </p:spPr>
        <p:txBody>
          <a:bodyPr vert="horz" lIns="91440" tIns="45720" rIns="91440" bIns="45720" rtlCol="0" anchor="b">
            <a:normAutofit/>
          </a:bodyPr>
          <a:lstStyle>
            <a:lvl1pPr>
              <a:lnSpc>
                <a:spcPct val="100000"/>
              </a:lnSpc>
              <a:defRPr lang="en-US" sz="28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48400" y="4270248"/>
            <a:ext cx="5029200" cy="685800"/>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endParaRPr lang="en-US" dirty="0"/>
          </a:p>
        </p:txBody>
      </p:sp>
    </p:spTree>
    <p:extLst>
      <p:ext uri="{BB962C8B-B14F-4D97-AF65-F5344CB8AC3E}">
        <p14:creationId xmlns:p14="http://schemas.microsoft.com/office/powerpoint/2010/main" val="93857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743663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4572000" y="1340668"/>
            <a:ext cx="6932507" cy="1135838"/>
          </a:xfrm>
        </p:spPr>
        <p:txBody>
          <a:bodyPr anchor="b">
            <a:normAutofit/>
          </a:bodyPr>
          <a:lstStyle>
            <a:lvl1pPr>
              <a:defRPr sz="2800"/>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4571999" y="2743200"/>
            <a:ext cx="6932508" cy="3419856"/>
          </a:xfrm>
          <a:noFill/>
        </p:spPr>
        <p:txBody>
          <a:bodyPr>
            <a:normAutofit/>
          </a:bodyPr>
          <a:lstStyle>
            <a:lvl1pPr marL="457200" indent="-457200">
              <a:buFont typeface="+mj-lt"/>
              <a:buAutoNum type="arabicPeriod"/>
              <a:defRPr sz="1800">
                <a:solidFill>
                  <a:schemeClr val="tx1"/>
                </a:solidFill>
              </a:defRPr>
            </a:lvl1pPr>
            <a:lvl2pPr marL="571500" indent="-3429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2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968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3"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2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r>
              <a:rPr lang="en-US"/>
              <a:t>7-19-2026</a:t>
            </a:r>
            <a:endParaRPr lang="en-US" dirty="0"/>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245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DB1F-A73E-55BD-6BDA-F64978102A97}"/>
              </a:ext>
            </a:extLst>
          </p:cNvPr>
          <p:cNvSpPr>
            <a:spLocks noGrp="1"/>
          </p:cNvSpPr>
          <p:nvPr>
            <p:ph type="title"/>
          </p:nvPr>
        </p:nvSpPr>
        <p:spPr>
          <a:xfrm>
            <a:off x="5708024" y="855636"/>
            <a:ext cx="5796484" cy="1070776"/>
          </a:xfrm>
        </p:spPr>
        <p:txBody>
          <a:bodyPr/>
          <a:lstStyle/>
          <a:p>
            <a:r>
              <a:rPr lang="en-US"/>
              <a:t>Click to edit Master title style</a:t>
            </a:r>
            <a:endParaRPr lang="en-US" dirty="0"/>
          </a:p>
        </p:txBody>
      </p:sp>
      <p:sp>
        <p:nvSpPr>
          <p:cNvPr id="13" name="Content Placeholder 7">
            <a:extLst>
              <a:ext uri="{FF2B5EF4-FFF2-40B4-BE49-F238E27FC236}">
                <a16:creationId xmlns:a16="http://schemas.microsoft.com/office/drawing/2014/main" id="{A4047690-7015-54CB-752C-C1C7BE42D7C7}"/>
              </a:ext>
            </a:extLst>
          </p:cNvPr>
          <p:cNvSpPr>
            <a:spLocks noGrp="1"/>
          </p:cNvSpPr>
          <p:nvPr>
            <p:ph sz="quarter" idx="14"/>
          </p:nvPr>
        </p:nvSpPr>
        <p:spPr>
          <a:xfrm>
            <a:off x="5708024" y="2057400"/>
            <a:ext cx="5798176"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71DA00E-F240-EC85-5E2B-4DE591F61044}"/>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a:defRPr sz="900">
                <a:solidFill>
                  <a:schemeClr val="tx1"/>
                </a:solidFill>
              </a:defRPr>
            </a:lvl1pPr>
          </a:lstStyle>
          <a:p>
            <a:r>
              <a:rPr lang="en-US" sz="900"/>
              <a:t>Weapons of Our Warfare</a:t>
            </a:r>
          </a:p>
        </p:txBody>
      </p:sp>
      <p:sp>
        <p:nvSpPr>
          <p:cNvPr id="5" name="Date Placeholder 8">
            <a:extLst>
              <a:ext uri="{FF2B5EF4-FFF2-40B4-BE49-F238E27FC236}">
                <a16:creationId xmlns:a16="http://schemas.microsoft.com/office/drawing/2014/main" id="{EED5FCE3-5050-A9AE-69B1-6AAB64B63174}"/>
              </a:ext>
            </a:extLst>
          </p:cNvPr>
          <p:cNvSpPr>
            <a:spLocks noGrp="1"/>
          </p:cNvSpPr>
          <p:nvPr>
            <p:ph type="dt" sz="half" idx="16"/>
          </p:nvPr>
        </p:nvSpPr>
        <p:spPr>
          <a:xfrm>
            <a:off x="3505380" y="6346745"/>
            <a:ext cx="1762359" cy="365125"/>
          </a:xfrm>
        </p:spPr>
        <p:txBody>
          <a:bodyPr/>
          <a:lstStyle/>
          <a:p>
            <a:r>
              <a:rPr lang="en-US"/>
              <a:t>7-19-2026</a:t>
            </a:r>
            <a:endParaRPr lang="en-US" dirty="0"/>
          </a:p>
        </p:txBody>
      </p:sp>
      <p:sp>
        <p:nvSpPr>
          <p:cNvPr id="11" name="Slide Number Placeholder 5">
            <a:extLst>
              <a:ext uri="{FF2B5EF4-FFF2-40B4-BE49-F238E27FC236}">
                <a16:creationId xmlns:a16="http://schemas.microsoft.com/office/drawing/2014/main" id="{BE15DD76-F653-F74F-4DCD-674241F38B03}"/>
              </a:ext>
            </a:extLst>
          </p:cNvPr>
          <p:cNvSpPr>
            <a:spLocks noGrp="1"/>
          </p:cNvSpPr>
          <p:nvPr>
            <p:ph type="sldNum" sz="quarter" idx="4"/>
          </p:nvPr>
        </p:nvSpPr>
        <p:spPr>
          <a:xfrm>
            <a:off x="5350612"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5501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385287"/>
            <a:ext cx="4973865" cy="147022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324600" y="1385287"/>
            <a:ext cx="5181600" cy="3491513"/>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7712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20333"/>
            <a:ext cx="7208520" cy="57506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04084" y="1600200"/>
            <a:ext cx="5735507" cy="25908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678871" y="6343955"/>
            <a:ext cx="2739181" cy="365125"/>
          </a:xfrm>
        </p:spPr>
        <p:txBody>
          <a:bodyPr/>
          <a:lstStyle/>
          <a:p>
            <a:r>
              <a:rPr lang="en-US"/>
              <a:t>Weapons of Our Warfare</a:t>
            </a:r>
            <a:endParaRPr lang="en-US" dirty="0"/>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3785216" y="6343954"/>
            <a:ext cx="2202644" cy="365125"/>
          </a:xfrm>
        </p:spPr>
        <p:txBody>
          <a:bodyPr/>
          <a:lstStyle/>
          <a:p>
            <a:r>
              <a:rPr lang="en-US"/>
              <a:t>7-19-2026</a:t>
            </a:r>
            <a:endParaRPr lang="en-US" dirty="0"/>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6082179"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71439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2" y="1388700"/>
            <a:ext cx="3859262" cy="4083580"/>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0" y="1389134"/>
            <a:ext cx="6357117"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6753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9" y="1050111"/>
            <a:ext cx="3425026" cy="3977107"/>
          </a:xfrm>
        </p:spPr>
        <p:txBody>
          <a:bodyPr anchor="t">
            <a:normAutofit/>
          </a:bodyPr>
          <a:lstStyle>
            <a:lvl1pP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05601"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9C54C37D-3064-C3C9-078B-4FC8A705FCD0}"/>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r>
              <a:rPr lang="en-US"/>
              <a:t>7-19-2026</a:t>
            </a:r>
          </a:p>
        </p:txBody>
      </p:sp>
      <p:sp>
        <p:nvSpPr>
          <p:cNvPr id="13" name="Slide Number Placeholder 5">
            <a:extLst>
              <a:ext uri="{FF2B5EF4-FFF2-40B4-BE49-F238E27FC236}">
                <a16:creationId xmlns:a16="http://schemas.microsoft.com/office/drawing/2014/main" id="{C277C0F5-D964-B2D1-0F39-EC17AB0741BA}"/>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51467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8" y="685799"/>
            <a:ext cx="3276601" cy="5477257"/>
          </a:xfrm>
        </p:spPr>
        <p:txBody>
          <a:bodyPr anchor="t">
            <a:norm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1" y="685800"/>
            <a:ext cx="6858000" cy="5477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0769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687494"/>
            <a:ext cx="2618139" cy="2017614"/>
          </a:xfrm>
        </p:spPr>
        <p:txBody>
          <a:bodyPr anchor="b"/>
          <a:lstStyle>
            <a:lvl1pPr>
              <a:defRPr sz="2400"/>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7171" y="687492"/>
            <a:ext cx="7500648"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83064"/>
            <a:ext cx="2625774" cy="318744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24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78872" y="1830774"/>
            <a:ext cx="10827328" cy="4332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3746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5012268"/>
            <a:ext cx="3953296" cy="1127275"/>
          </a:xfrm>
        </p:spPr>
        <p:txBody>
          <a:bodyPr anchor="t">
            <a:no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685800"/>
            <a:ext cx="10827330" cy="3940196"/>
          </a:xfrm>
          <a:blipFill>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DB2910-904E-268B-43B3-CAE9F2E4A0F3}"/>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23FEBCC-AB7F-E034-5C1D-1AFF70FC7809}"/>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8E1EE381-D50D-08D2-2D1B-9E61241A22B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43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953296" cy="1127275"/>
          </a:xfrm>
        </p:spPr>
        <p:txBody>
          <a:bodyPr anchor="t">
            <a:no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685800"/>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212152"/>
            <a:ext cx="10827330" cy="3940196"/>
          </a:xfrm>
          <a:blipFill>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BC151189-9025-E7C1-B611-A7A2BD03B499}"/>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6DEA616-DF83-AFFF-BC05-5AF6783B3589}"/>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1BCBF149-C859-79EF-0D12-15B124182A2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7886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4"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8CB16A7-2B91-9487-82EB-D7D51219847E}"/>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8D7B84B-FBFC-D589-881E-D4EA9886A3F0}"/>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80F3CF0F-496C-B902-B8FD-2D816F5CB7AC}"/>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23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7494" y="687492"/>
            <a:ext cx="6308414" cy="2017614"/>
          </a:xfrm>
        </p:spPr>
        <p:txBody>
          <a:bodyPr anchor="b">
            <a:norm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7494" y="2997200"/>
            <a:ext cx="6308414"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7626407" y="687492"/>
            <a:ext cx="3878100"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FFD054A-88D2-8AC5-BB55-C59F527695C7}"/>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085A21E-8763-2E88-7470-09E43DCB7750}"/>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8A399C91-F0A3-3A11-A3D6-7F34DD79D69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23286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5841522" y="687494"/>
            <a:ext cx="5662983" cy="1049291"/>
          </a:xfrm>
        </p:spPr>
        <p:txBody>
          <a:bodyPr anchor="t"/>
          <a:lstStyle/>
          <a:p>
            <a:r>
              <a:rPr lang="en-US"/>
              <a:t>Click to edit Master title style</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678871" y="687492"/>
            <a:ext cx="4452410"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5841522" y="2053560"/>
            <a:ext cx="567160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4DF20DA-AED3-283F-9A9E-1F1BCED1D049}"/>
              </a:ext>
            </a:extLst>
          </p:cNvPr>
          <p:cNvSpPr>
            <a:spLocks noGrp="1"/>
          </p:cNvSpPr>
          <p:nvPr>
            <p:ph type="ftr" sz="quarter" idx="17"/>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D6F5FD8-373C-BC99-B74A-71C2F138E475}"/>
              </a:ext>
            </a:extLst>
          </p:cNvPr>
          <p:cNvSpPr>
            <a:spLocks noGrp="1"/>
          </p:cNvSpPr>
          <p:nvPr>
            <p:ph type="dt" sz="half" idx="16"/>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FCDC579E-F3C4-55B0-6D77-9FEBF71C56B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31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679869" y="687494"/>
            <a:ext cx="6318225" cy="1049291"/>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678871" y="2053560"/>
            <a:ext cx="632784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7707542" y="687492"/>
            <a:ext cx="3805587"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r>
              <a:rPr lang="en-US"/>
              <a:t>7-19-2026</a:t>
            </a:r>
            <a:endParaRPr lang="en-US" dirty="0"/>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569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3880757"/>
            <a:ext cx="2978729" cy="2282300"/>
          </a:xfrm>
        </p:spPr>
        <p:txBody>
          <a:bodyPr anchor="t">
            <a:normAutofit/>
          </a:bodyPr>
          <a:lstStyle>
            <a:lvl1pPr>
              <a:defRPr sz="2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732115"/>
            <a:ext cx="10827329" cy="2711216"/>
          </a:xfrm>
          <a:blipFill>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8"/>
            <a:ext cx="7404607" cy="22823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9627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443498" cy="2330454"/>
          </a:xfrm>
        </p:spPr>
        <p:txBody>
          <a:bodyPr anchor="t">
            <a:normAutofit/>
          </a:bodyPr>
          <a:lstStyle>
            <a:lvl1pPr>
              <a:defRPr sz="2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13267" y="685800"/>
            <a:ext cx="6892933"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78871" y="3636524"/>
            <a:ext cx="10827329" cy="2513999"/>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EE71176D-6F59-6E6F-1B64-88FAB9F6DCC5}"/>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21D15A84-35DF-61C1-E0CD-9C9F5E85A15C}"/>
              </a:ext>
            </a:extLst>
          </p:cNvPr>
          <p:cNvSpPr>
            <a:spLocks noGrp="1"/>
          </p:cNvSpPr>
          <p:nvPr>
            <p:ph type="dt" sz="half" idx="15"/>
          </p:nvPr>
        </p:nvSpPr>
        <p:spPr/>
        <p:txBody>
          <a:bodyPr/>
          <a:lstStyle/>
          <a:p>
            <a:r>
              <a:rPr lang="en-US"/>
              <a:t>7-19-2026</a:t>
            </a:r>
            <a:endParaRPr lang="en-US" dirty="0"/>
          </a:p>
        </p:txBody>
      </p:sp>
      <p:sp>
        <p:nvSpPr>
          <p:cNvPr id="6" name="Slide Number Placeholder 5">
            <a:extLst>
              <a:ext uri="{FF2B5EF4-FFF2-40B4-BE49-F238E27FC236}">
                <a16:creationId xmlns:a16="http://schemas.microsoft.com/office/drawing/2014/main" id="{D30D8B36-4FE1-E52B-160B-145190055FA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477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65601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848599" y="1830773"/>
            <a:ext cx="3657601"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r>
              <a:rPr lang="en-US"/>
              <a:t>7-19-2026</a:t>
            </a:r>
            <a:endParaRPr lang="en-US" dirty="0"/>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2047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51123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62821" y="1830773"/>
            <a:ext cx="5143379"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r>
              <a:rPr lang="en-US"/>
              <a:t>7-19-2026</a:t>
            </a:r>
            <a:endParaRPr lang="en-US" dirty="0"/>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6962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0" y="3071529"/>
            <a:ext cx="5257800" cy="19812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0" y="5257800"/>
            <a:ext cx="5257800"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27588863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685800"/>
            <a:ext cx="4274130" cy="1269482"/>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173850"/>
            <a:ext cx="4274130" cy="3963682"/>
          </a:xfrm>
          <a:blipFill>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573333" y="685800"/>
            <a:ext cx="5932867" cy="547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01398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81763" y="687493"/>
            <a:ext cx="6724438" cy="1446108"/>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8871" y="687492"/>
            <a:ext cx="3435929"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783374" y="2419354"/>
            <a:ext cx="671421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434C21-9AE9-F631-7C47-0FF6C5942762}"/>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13D4C698-492C-2FAD-95DB-969CC69A6005}"/>
              </a:ext>
            </a:extLst>
          </p:cNvPr>
          <p:cNvSpPr>
            <a:spLocks noGrp="1"/>
          </p:cNvSpPr>
          <p:nvPr>
            <p:ph type="dt" sz="half" idx="15"/>
          </p:nvPr>
        </p:nvSpPr>
        <p:spPr/>
        <p:txBody>
          <a:bodyPr/>
          <a:lstStyle/>
          <a:p>
            <a:r>
              <a:rPr lang="en-US"/>
              <a:t>7-19-2026</a:t>
            </a:r>
            <a:endParaRPr lang="en-US" dirty="0"/>
          </a:p>
        </p:txBody>
      </p:sp>
      <p:sp>
        <p:nvSpPr>
          <p:cNvPr id="9" name="Slide Number Placeholder 8">
            <a:extLst>
              <a:ext uri="{FF2B5EF4-FFF2-40B4-BE49-F238E27FC236}">
                <a16:creationId xmlns:a16="http://schemas.microsoft.com/office/drawing/2014/main" id="{85539C1F-4C6E-483B-915F-317EFA8BE922}"/>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65004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5" y="687493"/>
            <a:ext cx="7379174" cy="144610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78871" y="2419354"/>
            <a:ext cx="736795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r>
              <a:rPr lang="en-US"/>
              <a:t>7-19-2026</a:t>
            </a:r>
            <a:endParaRPr lang="en-US" dirty="0"/>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1890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3754218" y="687493"/>
            <a:ext cx="7758911" cy="988908"/>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87494" y="687492"/>
            <a:ext cx="2360507" cy="5483016"/>
          </a:xfrm>
          <a:blipFill>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3754218" y="1953528"/>
            <a:ext cx="7750288"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734294-24E0-2032-5C49-55BAB969D42C}"/>
              </a:ext>
            </a:extLst>
          </p:cNvPr>
          <p:cNvSpPr>
            <a:spLocks noGrp="1"/>
          </p:cNvSpPr>
          <p:nvPr>
            <p:ph type="ftr" sz="quarter" idx="16"/>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4B22AC9E-77BC-1AD2-8EB8-923CDF4BBE01}"/>
              </a:ext>
            </a:extLst>
          </p:cNvPr>
          <p:cNvSpPr>
            <a:spLocks noGrp="1"/>
          </p:cNvSpPr>
          <p:nvPr>
            <p:ph type="dt" sz="half" idx="15"/>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5A2A8A83-D457-8B0A-7A32-F95024D8D586}"/>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420578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678131" y="687493"/>
            <a:ext cx="8424453" cy="988908"/>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678871" y="1953528"/>
            <a:ext cx="8415090"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769355" y="687492"/>
            <a:ext cx="1722308" cy="5483016"/>
          </a:xfrm>
          <a:blipFill>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83207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2855064" cy="2972670"/>
          </a:xfrm>
        </p:spPr>
        <p:txBody>
          <a:bodyPr anchor="t">
            <a:norm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0" y="3942324"/>
            <a:ext cx="2855065" cy="2206578"/>
          </a:xfrm>
          <a:blipFill>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54267" y="687492"/>
            <a:ext cx="7348626" cy="548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BD4A13-0539-3541-39AF-1B480EBA2F2D}"/>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FB8ACC0E-954E-D09D-5796-336CDFE59B7E}"/>
              </a:ext>
            </a:extLst>
          </p:cNvPr>
          <p:cNvSpPr>
            <a:spLocks noGrp="1"/>
          </p:cNvSpPr>
          <p:nvPr>
            <p:ph type="dt" sz="half" idx="15"/>
          </p:nvPr>
        </p:nvSpPr>
        <p:spPr/>
        <p:txBody>
          <a:bodyPr/>
          <a:lstStyle/>
          <a:p>
            <a:r>
              <a:rPr lang="en-US"/>
              <a:t>7-19-2026</a:t>
            </a:r>
            <a:endParaRPr lang="en-US" dirty="0"/>
          </a:p>
        </p:txBody>
      </p:sp>
      <p:sp>
        <p:nvSpPr>
          <p:cNvPr id="9" name="Slide Number Placeholder 8">
            <a:extLst>
              <a:ext uri="{FF2B5EF4-FFF2-40B4-BE49-F238E27FC236}">
                <a16:creationId xmlns:a16="http://schemas.microsoft.com/office/drawing/2014/main" id="{2AB00B6B-DAF9-BF70-8202-C26BBB5E7434}"/>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214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678872" y="5027214"/>
            <a:ext cx="7620000" cy="1135842"/>
          </a:xfrm>
        </p:spPr>
        <p:txBody>
          <a:bodyPr anchor="t">
            <a:normAutofit/>
          </a:bodyPr>
          <a:lstStyle>
            <a:lvl1pPr>
              <a:defRPr sz="2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678872" y="2743201"/>
            <a:ext cx="5638800" cy="2284013"/>
          </a:xfrm>
        </p:spPr>
        <p:txBody>
          <a:bodyPr anchor="b"/>
          <a:lstStyle>
            <a:lvl1pPr marL="0" indent="0">
              <a:buNone/>
              <a:defRPr sz="13800"/>
            </a:lvl1pPr>
          </a:lstStyle>
          <a:p>
            <a:pPr lvl="0"/>
            <a:r>
              <a:rPr lang="en-US" dirty="0"/>
              <a:t>##%</a:t>
            </a:r>
          </a:p>
        </p:txBody>
      </p:sp>
    </p:spTree>
    <p:extLst>
      <p:ext uri="{BB962C8B-B14F-4D97-AF65-F5344CB8AC3E}">
        <p14:creationId xmlns:p14="http://schemas.microsoft.com/office/powerpoint/2010/main" val="162670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5562600" y="4800600"/>
            <a:ext cx="5943600" cy="1388534"/>
          </a:xfrm>
        </p:spPr>
        <p:txBody>
          <a:bodyPr vert="horz" lIns="91440" tIns="45720" rIns="91440" bIns="45720" rtlCol="0" anchor="t">
            <a:normAutofit/>
          </a:bodyPr>
          <a:lstStyle>
            <a:lvl1pPr algn="r">
              <a:lnSpc>
                <a:spcPct val="110000"/>
              </a:lnSpc>
              <a:defRPr lang="en-US" sz="2000" dirty="0">
                <a:latin typeface="+mn-lt"/>
              </a:defRPr>
            </a:lvl1pPr>
          </a:lstStyle>
          <a:p>
            <a:pPr lvl="0">
              <a:lnSpc>
                <a:spcPct val="110000"/>
              </a:lnSpc>
            </a:pPr>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562601" y="1676400"/>
            <a:ext cx="5943600" cy="3124200"/>
          </a:xfrm>
        </p:spPr>
        <p:txBody>
          <a:bodyPr vert="horz" lIns="91440" tIns="45720" rIns="91440" bIns="45720" rtlCol="0" anchor="b">
            <a:normAutofit/>
          </a:bodyPr>
          <a:lstStyle>
            <a:lvl1pPr marL="0" indent="0" algn="r">
              <a:lnSpc>
                <a:spcPct val="90000"/>
              </a:lnSpc>
              <a:buNone/>
              <a:defRPr lang="en-US" sz="13800" b="0" dirty="0">
                <a:latin typeface="+mj-lt"/>
              </a:defRPr>
            </a:lvl1pPr>
          </a:lstStyle>
          <a:p>
            <a:pPr marL="0" lvl="0" indent="0">
              <a:lnSpc>
                <a:spcPct val="90000"/>
              </a:lnSpc>
              <a:buNone/>
            </a:pPr>
            <a:r>
              <a:rPr lang="en-US" dirty="0"/>
              <a:t>##%</a:t>
            </a:r>
          </a:p>
        </p:txBody>
      </p:sp>
    </p:spTree>
    <p:extLst>
      <p:ext uri="{BB962C8B-B14F-4D97-AF65-F5344CB8AC3E}">
        <p14:creationId xmlns:p14="http://schemas.microsoft.com/office/powerpoint/2010/main" val="314291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860804" y="4191001"/>
            <a:ext cx="8470392" cy="1762537"/>
          </a:xfrm>
        </p:spPr>
        <p:txBody>
          <a:bodyPr anchor="t">
            <a:normAutofit/>
          </a:bodyPr>
          <a:lstStyle>
            <a:lvl1pPr algn="ctr">
              <a:lnSpc>
                <a:spcPct val="110000"/>
              </a:lnSpc>
              <a:defRPr lang="en-US" sz="2000" b="0" kern="1200" cap="all" spc="600" baseline="0">
                <a:solidFill>
                  <a:schemeClr val="tx1"/>
                </a:solidFill>
                <a:latin typeface="+mn-lt"/>
                <a:ea typeface="+mj-ea"/>
                <a:cs typeface="+mj-cs"/>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860804" y="694935"/>
            <a:ext cx="8470392" cy="3496065"/>
          </a:xfrm>
        </p:spPr>
        <p:txBody>
          <a:bodyPr anchor="b">
            <a:normAutofit/>
          </a:bodyPr>
          <a:lstStyle>
            <a:lvl1pPr marL="0" indent="0" algn="ctr">
              <a:lnSpc>
                <a:spcPct val="90000"/>
              </a:lnSpc>
              <a:buNone/>
              <a:defRPr sz="1380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330038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39147" y="1830774"/>
            <a:ext cx="9113707" cy="3196443"/>
          </a:xfrm>
        </p:spPr>
        <p:txBody>
          <a:bodyPr vert="horz" lIns="91440" tIns="45720" rIns="91440" bIns="45720" rtlCol="0" anchor="ctr">
            <a:normAutofit/>
          </a:bodyPr>
          <a:lstStyle>
            <a:lvl1pPr marL="0" indent="0" algn="ctr">
              <a:lnSpc>
                <a:spcPct val="90000"/>
              </a:lnSpc>
              <a:buNone/>
              <a:defRPr lang="en-US" sz="4000" b="0" cap="all" spc="600" baseline="0" dirty="0">
                <a:ea typeface="+mj-ea"/>
                <a:cs typeface="+mj-cs"/>
              </a:defRPr>
            </a:lvl1pPr>
            <a:lvl2pPr marL="228600" indent="0" algn="ctr">
              <a:lnSpc>
                <a:spcPct val="90000"/>
              </a:lnSpc>
              <a:buNone/>
              <a:defRPr lang="en-US" sz="2000" dirty="0"/>
            </a:lvl2pPr>
            <a:lvl3pPr marL="457200" indent="0" algn="ctr">
              <a:lnSpc>
                <a:spcPct val="90000"/>
              </a:lnSpc>
              <a:buNone/>
              <a:defRPr lang="en-US" sz="2000" dirty="0"/>
            </a:lvl3pPr>
            <a:lvl4pPr marL="685800" indent="0" algn="ctr">
              <a:lnSpc>
                <a:spcPct val="90000"/>
              </a:lnSpc>
              <a:buNone/>
              <a:defRPr lang="en-US" sz="2000" dirty="0"/>
            </a:lvl4pPr>
            <a:lvl5pPr marL="914400" indent="0" algn="ctr">
              <a:lnSpc>
                <a:spcPct val="90000"/>
              </a:lnSpc>
              <a:buNone/>
              <a:defRPr lang="en-US" sz="2000" dirty="0"/>
            </a:lvl5pPr>
          </a:lstStyle>
          <a:p>
            <a:pPr lvl="0">
              <a:spcBef>
                <a:spcPct val="0"/>
              </a:spcBef>
              <a:buNone/>
            </a:pPr>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7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678870" y="1142999"/>
            <a:ext cx="4807529" cy="3188635"/>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678870" y="4560236"/>
            <a:ext cx="4807529"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17910985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78871" y="1325691"/>
            <a:ext cx="7169728" cy="4837366"/>
          </a:xfrm>
        </p:spPr>
        <p:txBody>
          <a:bodyPr anchor="b">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01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678871" y="720332"/>
            <a:ext cx="6702552" cy="4306886"/>
          </a:xfrm>
        </p:spPr>
        <p:txBody>
          <a:bodyPr anchor="t">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16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5105400" y="5440680"/>
            <a:ext cx="6400800" cy="640080"/>
          </a:xfrm>
        </p:spPr>
        <p:txBody>
          <a:bodyPr anchor="ctr">
            <a:normAutofit/>
          </a:bodyPr>
          <a:lstStyle>
            <a:lvl1pPr algn="r">
              <a:lnSpc>
                <a:spcPct val="120000"/>
              </a:lnSpc>
              <a:defRPr sz="1600" spc="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105400" y="1600200"/>
            <a:ext cx="6400800" cy="3332480"/>
          </a:xfrm>
        </p:spPr>
        <p:txBody>
          <a:bodyPr anchor="b">
            <a:normAutofit/>
          </a:bodyPr>
          <a:lstStyle>
            <a:lvl1pPr marL="164592" indent="-164592" algn="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910486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678872" y="5440354"/>
            <a:ext cx="5102352" cy="669472"/>
          </a:xfrm>
        </p:spPr>
        <p:txBody>
          <a:bodyPr anchor="ctr"/>
          <a:lstStyle>
            <a:lvl1pPr>
              <a:lnSpc>
                <a:spcPct val="120000"/>
              </a:lnSpc>
              <a:defRPr sz="1600" spc="0" baseline="0"/>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78872" y="914400"/>
            <a:ext cx="5102352" cy="4206240"/>
          </a:xfrm>
        </p:spPr>
        <p:txBody>
          <a:bodyPr anchor="b">
            <a:normAutofit/>
          </a:bodyPr>
          <a:lstStyle>
            <a:lvl1pPr marL="0" indent="0">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54824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895600" y="4602480"/>
            <a:ext cx="6400800" cy="640080"/>
          </a:xfrm>
        </p:spPr>
        <p:txBody>
          <a:bodyPr anchor="ctr">
            <a:normAutofit/>
          </a:bodyPr>
          <a:lstStyle>
            <a:lvl1pPr algn="ctr">
              <a:lnSpc>
                <a:spcPct val="120000"/>
              </a:lnSpc>
              <a:defRPr sz="1600" spc="0">
                <a:solidFill>
                  <a:schemeClr val="tx1"/>
                </a:solidFill>
                <a:latin typeface="+mn-lt"/>
              </a:defRPr>
            </a:lvl1pPr>
          </a:lstStyle>
          <a:p>
            <a:r>
              <a:rPr lang="en-US" dirty="0"/>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466850" y="1143000"/>
            <a:ext cx="9258300" cy="2951480"/>
          </a:xfrm>
        </p:spPr>
        <p:txBody>
          <a:bodyPr anchor="b">
            <a:normAutofit/>
          </a:bodyPr>
          <a:lstStyle>
            <a:lvl1pPr marL="164592" indent="-164592" algn="ct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1970960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678871" y="694932"/>
            <a:ext cx="10827330" cy="985966"/>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6122" y="2057399"/>
            <a:ext cx="5140007"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365872" y="2057399"/>
            <a:ext cx="5140328"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r>
              <a:rPr lang="en-US"/>
              <a:t>7-19-2026</a:t>
            </a:r>
            <a:endParaRPr lang="en-US" dirty="0"/>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8124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r>
              <a:rPr lang="en-US"/>
              <a:t>7-19-2026</a:t>
            </a:r>
            <a:endParaRPr lang="en-US" dirty="0"/>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8296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53839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09788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85802" y="685800"/>
            <a:ext cx="3962398" cy="1616185"/>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85801" y="2590800"/>
            <a:ext cx="3962399" cy="357225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85800"/>
            <a:ext cx="6371491" cy="546812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20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blipFill dpi="0" rotWithShape="1">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58619" y="609601"/>
            <a:ext cx="5447581" cy="3768320"/>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58618" y="4662326"/>
            <a:ext cx="5447582" cy="1586073"/>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1" y="609600"/>
            <a:ext cx="4935358" cy="5638800"/>
          </a:xfrm>
          <a:blipFill>
            <a:blip r:embed="rId4">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2747729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78871" y="685800"/>
            <a:ext cx="4242643" cy="1624931"/>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80679" y="2826137"/>
            <a:ext cx="4230787" cy="333692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698756"/>
            <a:ext cx="6165717" cy="5442639"/>
          </a:xfrm>
          <a:blipFill>
            <a:blip r:embed="rId2">
              <a:alphaModFix amt="6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32774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685800"/>
            <a:ext cx="5417129" cy="1819664"/>
          </a:xfrm>
        </p:spPr>
        <p:txBody>
          <a:bodyPr anchor="t">
            <a:no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78871" y="3276599"/>
            <a:ext cx="10827329" cy="2886457"/>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179F71-BB04-AC80-5A43-4718DF5050BB}"/>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B2C1D9A8-162F-30DE-21D0-F531C2AC38B5}"/>
              </a:ext>
            </a:extLst>
          </p:cNvPr>
          <p:cNvSpPr>
            <a:spLocks noGrp="1"/>
          </p:cNvSpPr>
          <p:nvPr>
            <p:ph type="dt" sz="half" idx="14"/>
          </p:nvPr>
        </p:nvSpPr>
        <p:spPr/>
        <p:txBody>
          <a:bodyPr/>
          <a:lstStyle/>
          <a:p>
            <a:r>
              <a:rPr lang="en-US"/>
              <a:t>7-19-2026</a:t>
            </a:r>
            <a:endParaRPr lang="en-US" dirty="0"/>
          </a:p>
        </p:txBody>
      </p:sp>
      <p:sp>
        <p:nvSpPr>
          <p:cNvPr id="5" name="Slide Number Placeholder 4">
            <a:extLst>
              <a:ext uri="{FF2B5EF4-FFF2-40B4-BE49-F238E27FC236}">
                <a16:creationId xmlns:a16="http://schemas.microsoft.com/office/drawing/2014/main" id="{91903FBD-DD44-33D2-4C38-3C6BF9FB5E01}"/>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85934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06305"/>
            <a:ext cx="6370507" cy="1842020"/>
          </a:xfrm>
        </p:spPr>
        <p:txBody>
          <a:bodyPr anchor="b">
            <a:no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r>
              <a:rPr lang="en-US"/>
              <a:t>7-19-2026</a:t>
            </a:r>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95920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5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8871" y="529496"/>
            <a:ext cx="10827330" cy="990600"/>
          </a:xfrm>
        </p:spPr>
        <p:txBody>
          <a:bodyPr vert="horz" lIns="91440" tIns="45720" rIns="91440" bIns="45720" rtlCol="0" anchor="ctr">
            <a:normAutofit/>
          </a:bodyPr>
          <a:lstStyle>
            <a:lvl1pPr algn="ct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8871" y="5337048"/>
            <a:ext cx="10827329" cy="987552"/>
          </a:xfrm>
        </p:spPr>
        <p:txBody>
          <a:bodyPr vert="horz" lIns="91440" tIns="45720" rIns="91440" bIns="45720" rtlCol="0" anchor="ctr">
            <a:normAutofit/>
          </a:bodyPr>
          <a:lstStyle>
            <a:lvl1pPr marL="0" indent="0" algn="ctr">
              <a:buNone/>
              <a:defRPr lang="en-US" sz="16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678871" y="2019299"/>
            <a:ext cx="10827330" cy="2819402"/>
          </a:xfrm>
          <a:blipFill>
            <a:blip r:embed="rId3">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3597725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24600" y="609600"/>
            <a:ext cx="5188529" cy="4953000"/>
          </a:xfr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18504" y="5867400"/>
            <a:ext cx="5188529" cy="377573"/>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678871" y="609600"/>
            <a:ext cx="4935358" cy="5638800"/>
          </a:xfrm>
          <a:blipFill>
            <a:blip r:embed="rId3">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2055004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1450" y="4038601"/>
            <a:ext cx="6587550" cy="2209800"/>
          </a:xfrm>
        </p:spPr>
        <p:txBody>
          <a:bodyPr vert="horz" lIns="91440" tIns="45720" rIns="91440" bIns="45720" rtlCol="0" anchor="t">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8600" y="4038601"/>
            <a:ext cx="3657600" cy="2209799"/>
          </a:xfrm>
        </p:spPr>
        <p:txBody>
          <a:bodyPr vert="horz" lIns="91440" tIns="45720" rIns="91440" bIns="45720" rtlCol="0" anchor="b">
            <a:normAutofit/>
          </a:bodyPr>
          <a:lstStyle>
            <a:lvl1pPr marL="0" indent="0" algn="r">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0" y="609598"/>
            <a:ext cx="10827330" cy="2819402"/>
          </a:xfrm>
          <a:blipFill>
            <a:blip r:embed="rId3">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5454834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43596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78871" y="694938"/>
            <a:ext cx="10825637" cy="79208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78872" y="1676400"/>
            <a:ext cx="10825636" cy="44866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hidden="1">
            <a:extLst>
              <a:ext uri="{FF2B5EF4-FFF2-40B4-BE49-F238E27FC236}">
                <a16:creationId xmlns:a16="http://schemas.microsoft.com/office/drawing/2014/main" id="{D7982C74-1A7B-1EF6-C767-EC1102B8BC05}"/>
              </a:ext>
            </a:extLst>
          </p:cNvPr>
          <p:cNvSpPr/>
          <p:nvPr/>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900">
                <a:solidFill>
                  <a:schemeClr val="tx1"/>
                </a:solidFill>
              </a:defRPr>
            </a:lvl1pPr>
          </a:lstStyle>
          <a:p>
            <a:r>
              <a:rPr lang="en-US"/>
              <a:t>7-19-2026</a:t>
            </a:r>
            <a:endParaRPr lang="en-US" dirty="0"/>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rtl="0">
              <a:defRPr sz="900">
                <a:solidFill>
                  <a:schemeClr val="tx1"/>
                </a:solidFill>
              </a:defRPr>
            </a:lvl1pPr>
          </a:lstStyle>
          <a:p>
            <a:r>
              <a:rPr lang="en-US"/>
              <a:t>Weapons of Our Warfare</a:t>
            </a:r>
            <a:endParaRPr lang="en-US" dirty="0"/>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rtl="0">
              <a:defRPr sz="900">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9491445"/>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 id="2147484040" r:id="rId29"/>
    <p:sldLayoutId id="2147484041" r:id="rId30"/>
    <p:sldLayoutId id="2147484042" r:id="rId31"/>
    <p:sldLayoutId id="2147484043" r:id="rId32"/>
    <p:sldLayoutId id="2147484044" r:id="rId33"/>
    <p:sldLayoutId id="2147484045" r:id="rId34"/>
    <p:sldLayoutId id="2147484046" r:id="rId35"/>
    <p:sldLayoutId id="2147484047" r:id="rId36"/>
    <p:sldLayoutId id="2147484048" r:id="rId37"/>
    <p:sldLayoutId id="2147484049" r:id="rId38"/>
    <p:sldLayoutId id="2147484050" r:id="rId39"/>
    <p:sldLayoutId id="2147484051" r:id="rId40"/>
    <p:sldLayoutId id="2147484052" r:id="rId41"/>
    <p:sldLayoutId id="2147484053" r:id="rId42"/>
    <p:sldLayoutId id="2147484054" r:id="rId43"/>
    <p:sldLayoutId id="2147484055" r:id="rId44"/>
    <p:sldLayoutId id="2147484056" r:id="rId45"/>
    <p:sldLayoutId id="2147484057" r:id="rId46"/>
    <p:sldLayoutId id="2147484058" r:id="rId47"/>
    <p:sldLayoutId id="2147484059" r:id="rId48"/>
    <p:sldLayoutId id="2147484060" r:id="rId49"/>
    <p:sldLayoutId id="2147484061" r:id="rId50"/>
    <p:sldLayoutId id="2147484062" r:id="rId51"/>
    <p:sldLayoutId id="2147484063" r:id="rId52"/>
    <p:sldLayoutId id="2147484064" r:id="rId53"/>
  </p:sldLayoutIdLst>
  <p:hf hdr="0"/>
  <p:txStyles>
    <p:titleStyle>
      <a:lvl1pPr algn="l" defTabSz="914400" rtl="0" eaLnBrk="1" latinLnBrk="0" hangingPunct="1">
        <a:lnSpc>
          <a:spcPct val="100000"/>
        </a:lnSpc>
        <a:spcBef>
          <a:spcPct val="0"/>
        </a:spcBef>
        <a:buNone/>
        <a:defRPr sz="2800" b="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userDrawn="1">
          <p15:clr>
            <a:srgbClr val="F26B43"/>
          </p15:clr>
        </p15:guide>
        <p15:guide id="28" pos="3840" userDrawn="1">
          <p15:clr>
            <a:srgbClr val="F26B43"/>
          </p15:clr>
        </p15:guide>
        <p15:guide id="29" pos="7296" userDrawn="1">
          <p15:clr>
            <a:srgbClr val="F26B43"/>
          </p15:clr>
        </p15:guide>
        <p15:guide id="30"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F773-2369-6D4F-69DB-DDA7AB17B9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C51139-974F-E7B2-F084-1EFBF376FB4B}"/>
              </a:ext>
            </a:extLst>
          </p:cNvPr>
          <p:cNvSpPr>
            <a:spLocks noGrp="1"/>
          </p:cNvSpPr>
          <p:nvPr>
            <p:ph type="ctrTitle"/>
          </p:nvPr>
        </p:nvSpPr>
        <p:spPr>
          <a:xfrm>
            <a:off x="5051730" y="0"/>
            <a:ext cx="6172200" cy="2372882"/>
          </a:xfrm>
          <a:solidFill>
            <a:schemeClr val="bg2">
              <a:lumMod val="50000"/>
            </a:schemeClr>
          </a:solidFill>
        </p:spPr>
        <p:txBody>
          <a:bodyPr>
            <a:normAutofit fontScale="90000"/>
          </a:bodyPr>
          <a:lstStyle/>
          <a:p>
            <a:r>
              <a:rPr lang="en-US" sz="6000" b="1" dirty="0">
                <a:latin typeface="Fave Script Bold Pro" panose="020F0502020204030204" pitchFamily="2" charset="0"/>
              </a:rPr>
              <a:t>Weapons of Our Warfare</a:t>
            </a:r>
            <a:r>
              <a:rPr lang="en-US" sz="6000" b="1" dirty="0"/>
              <a:t>:2</a:t>
            </a:r>
            <a:br>
              <a:rPr lang="en-US" sz="4000" dirty="0"/>
            </a:br>
            <a:endParaRPr lang="en-US" sz="4000" dirty="0"/>
          </a:p>
        </p:txBody>
      </p:sp>
      <p:sp>
        <p:nvSpPr>
          <p:cNvPr id="4" name="Subtitle 3">
            <a:extLst>
              <a:ext uri="{FF2B5EF4-FFF2-40B4-BE49-F238E27FC236}">
                <a16:creationId xmlns:a16="http://schemas.microsoft.com/office/drawing/2014/main" id="{C2F1F5F6-632A-1002-488C-07A2EB9810C7}"/>
              </a:ext>
            </a:extLst>
          </p:cNvPr>
          <p:cNvSpPr>
            <a:spLocks noGrp="1"/>
          </p:cNvSpPr>
          <p:nvPr>
            <p:ph type="subTitle" idx="1"/>
          </p:nvPr>
        </p:nvSpPr>
        <p:spPr>
          <a:xfrm>
            <a:off x="5051730" y="2395756"/>
            <a:ext cx="6096000" cy="1938554"/>
          </a:xfrm>
        </p:spPr>
        <p:txBody>
          <a:bodyPr>
            <a:normAutofit/>
          </a:bodyPr>
          <a:lstStyle/>
          <a:p>
            <a:r>
              <a:rPr lang="en-US" sz="3100" dirty="0"/>
              <a:t>A Study on the Reality, Recognition, and Defeat of  Spiritual Enemies</a:t>
            </a:r>
          </a:p>
          <a:p>
            <a:endParaRPr lang="en-US" dirty="0"/>
          </a:p>
        </p:txBody>
      </p:sp>
      <p:sp>
        <p:nvSpPr>
          <p:cNvPr id="5" name="TextBox 4">
            <a:extLst>
              <a:ext uri="{FF2B5EF4-FFF2-40B4-BE49-F238E27FC236}">
                <a16:creationId xmlns:a16="http://schemas.microsoft.com/office/drawing/2014/main" id="{DC3974AC-2266-85CD-3647-01B7A856C2EE}"/>
              </a:ext>
            </a:extLst>
          </p:cNvPr>
          <p:cNvSpPr txBox="1"/>
          <p:nvPr/>
        </p:nvSpPr>
        <p:spPr>
          <a:xfrm>
            <a:off x="5059350" y="4594900"/>
            <a:ext cx="6096000" cy="2000548"/>
          </a:xfrm>
          <a:prstGeom prst="rect">
            <a:avLst/>
          </a:prstGeom>
          <a:solidFill>
            <a:schemeClr val="tx2">
              <a:lumMod val="10000"/>
            </a:schemeClr>
          </a:solidFill>
        </p:spPr>
        <p:txBody>
          <a:bodyPr wrap="square">
            <a:spAutoFit/>
          </a:bodyPr>
          <a:lstStyle/>
          <a:p>
            <a:r>
              <a:rPr lang="en-US" sz="2800" b="1" dirty="0"/>
              <a:t>I SAMUEL 2:8-9</a:t>
            </a:r>
          </a:p>
          <a:p>
            <a:r>
              <a:rPr lang="en-US" sz="2400" i="1" dirty="0"/>
              <a:t>      He will keep the feet of his saints, and the wicked shall be silent in darkness; for by strength shall no man prevail. </a:t>
            </a:r>
          </a:p>
          <a:p>
            <a:endParaRPr lang="en-US" sz="2400" i="1" dirty="0"/>
          </a:p>
        </p:txBody>
      </p:sp>
      <p:pic>
        <p:nvPicPr>
          <p:cNvPr id="6" name="Picture 5" descr="The image depicts a majestic angel-like figure wielding a powerful sword amidst a dark, stormy landscape.&#10;&#10;AI-generated content may be incorrect.">
            <a:extLst>
              <a:ext uri="{FF2B5EF4-FFF2-40B4-BE49-F238E27FC236}">
                <a16:creationId xmlns:a16="http://schemas.microsoft.com/office/drawing/2014/main" id="{2E6A3D05-565A-96E7-120A-DA3E929C86DB}"/>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1214957" y="0"/>
            <a:ext cx="3836773" cy="6858000"/>
          </a:xfrm>
          <a:prstGeom prst="rect">
            <a:avLst/>
          </a:prstGeom>
        </p:spPr>
      </p:pic>
    </p:spTree>
    <p:extLst>
      <p:ext uri="{BB962C8B-B14F-4D97-AF65-F5344CB8AC3E}">
        <p14:creationId xmlns:p14="http://schemas.microsoft.com/office/powerpoint/2010/main" val="306830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E9DF53-C2F8-B192-BF60-2F56A17E1D67}"/>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C97670F-DD08-3079-505C-16D07FBD310C}"/>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64344484-67CB-44B1-C239-2FA4067DAE8E}"/>
              </a:ext>
            </a:extLst>
          </p:cNvPr>
          <p:cNvSpPr>
            <a:spLocks noGrp="1"/>
          </p:cNvSpPr>
          <p:nvPr>
            <p:ph type="sldNum" sz="quarter" idx="12"/>
          </p:nvPr>
        </p:nvSpPr>
        <p:spPr/>
        <p:txBody>
          <a:bodyPr/>
          <a:lstStyle/>
          <a:p>
            <a:fld id="{AEAA3239-9EA4-4A65-A281-97F994456D9F}" type="slidenum">
              <a:rPr lang="en-US" smtClean="0"/>
              <a:pPr/>
              <a:t>10</a:t>
            </a:fld>
            <a:endParaRPr lang="en-US"/>
          </a:p>
        </p:txBody>
      </p:sp>
      <p:sp>
        <p:nvSpPr>
          <p:cNvPr id="6" name="TextBox 5">
            <a:extLst>
              <a:ext uri="{FF2B5EF4-FFF2-40B4-BE49-F238E27FC236}">
                <a16:creationId xmlns:a16="http://schemas.microsoft.com/office/drawing/2014/main" id="{6C22AE0A-540B-7168-716D-01CB07A78418}"/>
              </a:ext>
            </a:extLst>
          </p:cNvPr>
          <p:cNvSpPr txBox="1"/>
          <p:nvPr/>
        </p:nvSpPr>
        <p:spPr>
          <a:xfrm>
            <a:off x="198408" y="148920"/>
            <a:ext cx="11844067" cy="2554545"/>
          </a:xfrm>
          <a:prstGeom prst="rect">
            <a:avLst/>
          </a:prstGeom>
          <a:noFill/>
        </p:spPr>
        <p:txBody>
          <a:bodyPr wrap="square">
            <a:spAutoFit/>
          </a:bodyPr>
          <a:lstStyle/>
          <a:p>
            <a:r>
              <a:rPr lang="en-US" sz="4000" dirty="0"/>
              <a:t>The apostle Paul instructs Christians to wage war against </a:t>
            </a:r>
            <a:r>
              <a:rPr lang="en-US" sz="4000" u="sng" dirty="0"/>
              <a:t>the sin in themselves </a:t>
            </a:r>
            <a:r>
              <a:rPr lang="en-US" sz="4000" dirty="0"/>
              <a:t>(Rom. 6) and warns us to oppose the schemes of the devil (Eph. 6:10–18).</a:t>
            </a:r>
          </a:p>
          <a:p>
            <a:endParaRPr lang="en-US" sz="4000" dirty="0"/>
          </a:p>
        </p:txBody>
      </p:sp>
      <p:sp>
        <p:nvSpPr>
          <p:cNvPr id="7" name="TextBox 6">
            <a:extLst>
              <a:ext uri="{FF2B5EF4-FFF2-40B4-BE49-F238E27FC236}">
                <a16:creationId xmlns:a16="http://schemas.microsoft.com/office/drawing/2014/main" id="{4E7345BE-40B9-0E23-065C-A7D7EAF53C4B}"/>
              </a:ext>
            </a:extLst>
          </p:cNvPr>
          <p:cNvSpPr txBox="1"/>
          <p:nvPr/>
        </p:nvSpPr>
        <p:spPr>
          <a:xfrm>
            <a:off x="5647932" y="2169376"/>
            <a:ext cx="6345660" cy="3970318"/>
          </a:xfrm>
          <a:prstGeom prst="rect">
            <a:avLst/>
          </a:prstGeom>
          <a:solidFill>
            <a:schemeClr val="accent6">
              <a:lumMod val="50000"/>
            </a:schemeClr>
          </a:solidFill>
        </p:spPr>
        <p:txBody>
          <a:bodyPr wrap="square" rtlCol="0">
            <a:spAutoFit/>
          </a:bodyPr>
          <a:lstStyle/>
          <a:p>
            <a:r>
              <a:rPr lang="en-US" sz="2800" b="1" dirty="0"/>
              <a:t>EPHESIANS 6:12</a:t>
            </a:r>
          </a:p>
          <a:p>
            <a:r>
              <a:rPr lang="en-US" sz="2800" i="1" dirty="0"/>
              <a:t>For we wrestle not against flesh and blood, but against principalities, against powers, against the rulers of the darkness of this world, against spiritual wickedness in high places. 13 Wherefore take unto you the whole </a:t>
            </a:r>
            <a:r>
              <a:rPr lang="en-US" sz="2800" i="1" dirty="0" err="1"/>
              <a:t>armour</a:t>
            </a:r>
            <a:r>
              <a:rPr lang="en-US" sz="2800" i="1" dirty="0"/>
              <a:t> of God, that ye may be able to withstand in the evil day, and having done all, to stand.</a:t>
            </a:r>
            <a:endParaRPr lang="en-US" sz="2800" dirty="0"/>
          </a:p>
        </p:txBody>
      </p:sp>
      <p:sp>
        <p:nvSpPr>
          <p:cNvPr id="9" name="TextBox 8">
            <a:extLst>
              <a:ext uri="{FF2B5EF4-FFF2-40B4-BE49-F238E27FC236}">
                <a16:creationId xmlns:a16="http://schemas.microsoft.com/office/drawing/2014/main" id="{F317E2BC-0F77-F7E9-78B1-4369BFDDB153}"/>
              </a:ext>
            </a:extLst>
          </p:cNvPr>
          <p:cNvSpPr txBox="1"/>
          <p:nvPr/>
        </p:nvSpPr>
        <p:spPr>
          <a:xfrm>
            <a:off x="299303" y="2138599"/>
            <a:ext cx="5198853" cy="4031873"/>
          </a:xfrm>
          <a:prstGeom prst="rect">
            <a:avLst/>
          </a:prstGeom>
          <a:solidFill>
            <a:schemeClr val="accent6">
              <a:lumMod val="50000"/>
            </a:schemeClr>
          </a:solidFill>
        </p:spPr>
        <p:txBody>
          <a:bodyPr wrap="square">
            <a:spAutoFit/>
          </a:bodyPr>
          <a:lstStyle/>
          <a:p>
            <a:r>
              <a:rPr lang="en-US" sz="3200" b="1" dirty="0"/>
              <a:t>ROMANS 6:4</a:t>
            </a:r>
          </a:p>
          <a:p>
            <a:r>
              <a:rPr lang="en-US" sz="3200" i="1" dirty="0"/>
              <a:t>Therefore we are buried with him by baptism into death: that like as Christ was raised up from the dead by the glory of the Father, even so we also should walk in newness of life. </a:t>
            </a:r>
          </a:p>
        </p:txBody>
      </p:sp>
    </p:spTree>
    <p:extLst>
      <p:ext uri="{BB962C8B-B14F-4D97-AF65-F5344CB8AC3E}">
        <p14:creationId xmlns:p14="http://schemas.microsoft.com/office/powerpoint/2010/main" val="426496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55E94D-F352-13BD-CB2B-D36CB1FA4C99}"/>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D037DC6-1D70-02E2-9016-DDDE3BDA81DE}"/>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71C66B30-90F9-1F3D-EAA2-D7F245D39679}"/>
              </a:ext>
            </a:extLst>
          </p:cNvPr>
          <p:cNvSpPr>
            <a:spLocks noGrp="1"/>
          </p:cNvSpPr>
          <p:nvPr>
            <p:ph type="sldNum" sz="quarter" idx="12"/>
          </p:nvPr>
        </p:nvSpPr>
        <p:spPr/>
        <p:txBody>
          <a:bodyPr/>
          <a:lstStyle/>
          <a:p>
            <a:fld id="{AEAA3239-9EA4-4A65-A281-97F994456D9F}" type="slidenum">
              <a:rPr lang="en-US" smtClean="0"/>
              <a:pPr/>
              <a:t>11</a:t>
            </a:fld>
            <a:endParaRPr lang="en-US"/>
          </a:p>
        </p:txBody>
      </p:sp>
      <p:sp>
        <p:nvSpPr>
          <p:cNvPr id="6" name="TextBox 5">
            <a:extLst>
              <a:ext uri="{FF2B5EF4-FFF2-40B4-BE49-F238E27FC236}">
                <a16:creationId xmlns:a16="http://schemas.microsoft.com/office/drawing/2014/main" id="{E6F4F598-F073-03AD-C596-35585AB99CA1}"/>
              </a:ext>
            </a:extLst>
          </p:cNvPr>
          <p:cNvSpPr txBox="1"/>
          <p:nvPr/>
        </p:nvSpPr>
        <p:spPr>
          <a:xfrm>
            <a:off x="936171" y="593272"/>
            <a:ext cx="10477500" cy="3785652"/>
          </a:xfrm>
          <a:prstGeom prst="rect">
            <a:avLst/>
          </a:prstGeom>
          <a:noFill/>
        </p:spPr>
        <p:txBody>
          <a:bodyPr wrap="square">
            <a:spAutoFit/>
          </a:bodyPr>
          <a:lstStyle/>
          <a:p>
            <a:r>
              <a:rPr lang="en-US" sz="4000" dirty="0"/>
              <a:t>"The weapons [of the Lord] are designed to uphold you and protect you. Satan's forces are designed to destroy you and bring you down. Two armies. Two objectives. One invisible battleground.”</a:t>
            </a:r>
          </a:p>
          <a:p>
            <a:pPr algn="r"/>
            <a:r>
              <a:rPr lang="en-US" sz="4000" dirty="0"/>
              <a:t>Bro. Ed </a:t>
            </a:r>
            <a:r>
              <a:rPr lang="en-US" sz="4000" dirty="0" err="1"/>
              <a:t>Byskal</a:t>
            </a:r>
            <a:endParaRPr lang="en-US" sz="4000" dirty="0"/>
          </a:p>
        </p:txBody>
      </p:sp>
    </p:spTree>
    <p:extLst>
      <p:ext uri="{BB962C8B-B14F-4D97-AF65-F5344CB8AC3E}">
        <p14:creationId xmlns:p14="http://schemas.microsoft.com/office/powerpoint/2010/main" val="372571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E94E50-95D6-B342-DB2B-250D5A0FF7DD}"/>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72A874D3-D08A-7EF7-EAEF-998CE872E11F}"/>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16CCCA3B-60DC-90DA-46C3-BE344FECD662}"/>
              </a:ext>
            </a:extLst>
          </p:cNvPr>
          <p:cNvSpPr>
            <a:spLocks noGrp="1"/>
          </p:cNvSpPr>
          <p:nvPr>
            <p:ph type="sldNum" sz="quarter" idx="12"/>
          </p:nvPr>
        </p:nvSpPr>
        <p:spPr/>
        <p:txBody>
          <a:bodyPr/>
          <a:lstStyle/>
          <a:p>
            <a:fld id="{AEAA3239-9EA4-4A65-A281-97F994456D9F}" type="slidenum">
              <a:rPr lang="en-US" smtClean="0"/>
              <a:pPr/>
              <a:t>12</a:t>
            </a:fld>
            <a:endParaRPr lang="en-US"/>
          </a:p>
        </p:txBody>
      </p:sp>
      <p:sp>
        <p:nvSpPr>
          <p:cNvPr id="6" name="TextBox 5">
            <a:extLst>
              <a:ext uri="{FF2B5EF4-FFF2-40B4-BE49-F238E27FC236}">
                <a16:creationId xmlns:a16="http://schemas.microsoft.com/office/drawing/2014/main" id="{E4855139-D8F3-BABD-854D-2849794AB171}"/>
              </a:ext>
            </a:extLst>
          </p:cNvPr>
          <p:cNvSpPr txBox="1"/>
          <p:nvPr/>
        </p:nvSpPr>
        <p:spPr>
          <a:xfrm>
            <a:off x="138022" y="71938"/>
            <a:ext cx="6958992" cy="6986528"/>
          </a:xfrm>
          <a:prstGeom prst="rect">
            <a:avLst/>
          </a:prstGeom>
          <a:noFill/>
        </p:spPr>
        <p:txBody>
          <a:bodyPr wrap="square">
            <a:spAutoFit/>
          </a:bodyPr>
          <a:lstStyle/>
          <a:p>
            <a:r>
              <a:rPr lang="en-US" sz="4000" b="1" dirty="0"/>
              <a:t>PROVERBS 19:21</a:t>
            </a:r>
          </a:p>
          <a:p>
            <a:r>
              <a:rPr lang="en-US" sz="4000" i="1" dirty="0"/>
              <a:t>	There are many devices in a man's heart; nevertheless the counsel of the LORD, that shall stand.</a:t>
            </a:r>
            <a:endParaRPr lang="en-US" sz="1100" i="1" dirty="0"/>
          </a:p>
          <a:p>
            <a:endParaRPr lang="en-US" sz="2000" dirty="0"/>
          </a:p>
          <a:p>
            <a:r>
              <a:rPr lang="en-US" sz="4400" b="1" dirty="0"/>
              <a:t>Proverbs 19:21 </a:t>
            </a:r>
            <a:r>
              <a:rPr lang="en-US" sz="3600" dirty="0"/>
              <a:t>(Amplified)</a:t>
            </a:r>
            <a:br>
              <a:rPr lang="en-US" sz="3600" dirty="0"/>
            </a:br>
            <a:r>
              <a:rPr lang="en-US" sz="3600" dirty="0"/>
              <a:t>	</a:t>
            </a:r>
            <a:r>
              <a:rPr lang="en-US" sz="3600" i="1" dirty="0"/>
              <a:t>Many plans are in a man’s mind, But it is the </a:t>
            </a:r>
            <a:r>
              <a:rPr lang="en-US" sz="3600" i="1" cap="small" dirty="0"/>
              <a:t>Lord’s</a:t>
            </a:r>
            <a:r>
              <a:rPr lang="en-US" sz="3600" i="1" dirty="0"/>
              <a:t> purpose for him that will stand (be carried out).</a:t>
            </a:r>
          </a:p>
          <a:p>
            <a:endParaRPr lang="en-US" sz="4000" dirty="0"/>
          </a:p>
        </p:txBody>
      </p:sp>
      <p:pic>
        <p:nvPicPr>
          <p:cNvPr id="8" name="Picture 7" descr="The image depicts a serene, starlit night scene through a bedroom window, with a man gently rocking a baby to sleep, surrounded by a peaceful, glowing ambiance.&#10;&#10;AI-generated content may be incorrect.">
            <a:extLst>
              <a:ext uri="{FF2B5EF4-FFF2-40B4-BE49-F238E27FC236}">
                <a16:creationId xmlns:a16="http://schemas.microsoft.com/office/drawing/2014/main" id="{2BDAC9DB-2B00-8BB2-5C2E-32CBCA4215E9}"/>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tretch>
            <a:fillRect/>
          </a:stretch>
        </p:blipFill>
        <p:spPr>
          <a:xfrm>
            <a:off x="7097014" y="-2775"/>
            <a:ext cx="5058144" cy="6858000"/>
          </a:xfrm>
          <a:prstGeom prst="rect">
            <a:avLst/>
          </a:prstGeom>
          <a:ln>
            <a:noFill/>
          </a:ln>
          <a:effectLst>
            <a:softEdge rad="112500"/>
          </a:effectLst>
        </p:spPr>
      </p:pic>
    </p:spTree>
    <p:extLst>
      <p:ext uri="{BB962C8B-B14F-4D97-AF65-F5344CB8AC3E}">
        <p14:creationId xmlns:p14="http://schemas.microsoft.com/office/powerpoint/2010/main" val="38446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4E97E1-7EFA-5CCF-7AF0-BC3281233666}"/>
              </a:ext>
            </a:extLst>
          </p:cNvPr>
          <p:cNvSpPr>
            <a:spLocks noGrp="1"/>
          </p:cNvSpPr>
          <p:nvPr>
            <p:ph type="ftr" sz="quarter" idx="11"/>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3D71836E-D59C-F95E-2CCE-EFFCC23BCB69}"/>
              </a:ext>
            </a:extLst>
          </p:cNvPr>
          <p:cNvSpPr>
            <a:spLocks noGrp="1"/>
          </p:cNvSpPr>
          <p:nvPr>
            <p:ph type="dt" sz="half" idx="10"/>
          </p:nvPr>
        </p:nvSpPr>
        <p:spPr/>
        <p:txBody>
          <a:bodyPr/>
          <a:lstStyle/>
          <a:p>
            <a:r>
              <a:rPr lang="en-US"/>
              <a:t>7-19-2026</a:t>
            </a:r>
            <a:endParaRPr lang="en-US" dirty="0"/>
          </a:p>
        </p:txBody>
      </p:sp>
      <p:sp>
        <p:nvSpPr>
          <p:cNvPr id="6" name="Slide Number Placeholder 5">
            <a:extLst>
              <a:ext uri="{FF2B5EF4-FFF2-40B4-BE49-F238E27FC236}">
                <a16:creationId xmlns:a16="http://schemas.microsoft.com/office/drawing/2014/main" id="{F4DA875F-8802-EAC9-B643-7B9556081404}"/>
              </a:ext>
            </a:extLst>
          </p:cNvPr>
          <p:cNvSpPr>
            <a:spLocks noGrp="1"/>
          </p:cNvSpPr>
          <p:nvPr>
            <p:ph type="sldNum" sz="quarter" idx="12"/>
          </p:nvPr>
        </p:nvSpPr>
        <p:spPr/>
        <p:txBody>
          <a:bodyPr/>
          <a:lstStyle/>
          <a:p>
            <a:fld id="{AEAA3239-9EA4-4A65-A281-97F994456D9F}" type="slidenum">
              <a:rPr lang="en-US" smtClean="0"/>
              <a:pPr/>
              <a:t>13</a:t>
            </a:fld>
            <a:endParaRPr lang="en-US"/>
          </a:p>
        </p:txBody>
      </p:sp>
      <p:sp>
        <p:nvSpPr>
          <p:cNvPr id="8" name="TextBox 7">
            <a:extLst>
              <a:ext uri="{FF2B5EF4-FFF2-40B4-BE49-F238E27FC236}">
                <a16:creationId xmlns:a16="http://schemas.microsoft.com/office/drawing/2014/main" id="{4F282E4D-2165-F9B7-E699-1328D4F3475B}"/>
              </a:ext>
            </a:extLst>
          </p:cNvPr>
          <p:cNvSpPr txBox="1"/>
          <p:nvPr/>
        </p:nvSpPr>
        <p:spPr>
          <a:xfrm>
            <a:off x="266699" y="148920"/>
            <a:ext cx="11745687" cy="5755422"/>
          </a:xfrm>
          <a:prstGeom prst="rect">
            <a:avLst/>
          </a:prstGeom>
          <a:noFill/>
        </p:spPr>
        <p:txBody>
          <a:bodyPr wrap="square">
            <a:spAutoFit/>
          </a:bodyPr>
          <a:lstStyle/>
          <a:p>
            <a:r>
              <a:rPr lang="en-US" sz="4400" b="1" dirty="0"/>
              <a:t>1. Warfare Always Targets the Word First</a:t>
            </a:r>
          </a:p>
          <a:p>
            <a:r>
              <a:rPr lang="en-US" sz="3600" dirty="0"/>
              <a:t>	From Eden, the enemy's first move has always been against the Word of God. "</a:t>
            </a:r>
            <a:r>
              <a:rPr lang="en-US" sz="3600" i="1" dirty="0"/>
              <a:t>Yea, hath God said?</a:t>
            </a:r>
            <a:r>
              <a:rPr lang="en-US" sz="3600" dirty="0"/>
              <a:t>" (Gen. 3:1) </a:t>
            </a:r>
          </a:p>
          <a:p>
            <a:r>
              <a:rPr lang="en-US" sz="3600" dirty="0"/>
              <a:t>	When a person finds themselves suddenly filled with doubts about Scripture, when previously settled </a:t>
            </a:r>
            <a:r>
              <a:rPr lang="en-US" sz="3600" dirty="0" err="1"/>
              <a:t>convic-tions</a:t>
            </a:r>
            <a:r>
              <a:rPr lang="en-US" sz="3600" dirty="0"/>
              <a:t> become uncertain, when the Word grows cold and abstract — this is most often not an intellectual development. </a:t>
            </a:r>
            <a:r>
              <a:rPr lang="en-US" sz="3600" u="sng" dirty="0"/>
              <a:t>It is spiritual warfare targeting the Word, which is the foundation of all faith and the weapon of all victory.</a:t>
            </a:r>
            <a:endParaRPr lang="en-US" sz="6000" u="sng" dirty="0"/>
          </a:p>
        </p:txBody>
      </p:sp>
    </p:spTree>
    <p:extLst>
      <p:ext uri="{BB962C8B-B14F-4D97-AF65-F5344CB8AC3E}">
        <p14:creationId xmlns:p14="http://schemas.microsoft.com/office/powerpoint/2010/main" val="40744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15AEB5-5CF0-711F-0053-B253E611C236}"/>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1FCA3658-1231-2723-DE73-EEB3FF6A4801}"/>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8DC38E3D-2B24-3022-4048-205C706ED41B}"/>
              </a:ext>
            </a:extLst>
          </p:cNvPr>
          <p:cNvSpPr>
            <a:spLocks noGrp="1"/>
          </p:cNvSpPr>
          <p:nvPr>
            <p:ph type="sldNum" sz="quarter" idx="12"/>
          </p:nvPr>
        </p:nvSpPr>
        <p:spPr/>
        <p:txBody>
          <a:bodyPr/>
          <a:lstStyle/>
          <a:p>
            <a:fld id="{AEAA3239-9EA4-4A65-A281-97F994456D9F}" type="slidenum">
              <a:rPr lang="en-US" smtClean="0"/>
              <a:pPr/>
              <a:t>14</a:t>
            </a:fld>
            <a:endParaRPr lang="en-US"/>
          </a:p>
        </p:txBody>
      </p:sp>
      <p:sp>
        <p:nvSpPr>
          <p:cNvPr id="6" name="TextBox 5">
            <a:extLst>
              <a:ext uri="{FF2B5EF4-FFF2-40B4-BE49-F238E27FC236}">
                <a16:creationId xmlns:a16="http://schemas.microsoft.com/office/drawing/2014/main" id="{889E9AB0-05E6-200C-AF6F-0089E385B3A7}"/>
              </a:ext>
            </a:extLst>
          </p:cNvPr>
          <p:cNvSpPr txBox="1"/>
          <p:nvPr/>
        </p:nvSpPr>
        <p:spPr>
          <a:xfrm>
            <a:off x="164592" y="112344"/>
            <a:ext cx="11814048" cy="5139869"/>
          </a:xfrm>
          <a:prstGeom prst="rect">
            <a:avLst/>
          </a:prstGeom>
          <a:noFill/>
        </p:spPr>
        <p:txBody>
          <a:bodyPr wrap="square">
            <a:spAutoFit/>
          </a:bodyPr>
          <a:lstStyle/>
          <a:p>
            <a:r>
              <a:rPr lang="en-US" sz="4800" b="1" dirty="0"/>
              <a:t>IS.YOUR.LIFE.WORTHY.OF.THE.GOSPEL </a:t>
            </a:r>
          </a:p>
          <a:p>
            <a:r>
              <a:rPr lang="en-US" sz="4000" dirty="0"/>
              <a:t>	170 Dr. Adair wouldn't let me go in, "</a:t>
            </a:r>
            <a:r>
              <a:rPr lang="en-US" sz="4000" i="1" dirty="0"/>
              <a:t>She got meningitis. You'll take it back to Billy Paul.</a:t>
            </a:r>
            <a:r>
              <a:rPr lang="en-US" sz="4000" dirty="0"/>
              <a:t>" There laid the baby, the isolated ward, flies all in her little eyes like that. I said, "</a:t>
            </a:r>
            <a:r>
              <a:rPr lang="en-US" sz="4000" i="1" dirty="0"/>
              <a:t>God, there lays my daddy and brother, yonder, and the flowers on their grave. There lays Hope, laying yonder. And here is my baby, dying. Don't take her, Lord</a:t>
            </a:r>
            <a:r>
              <a:rPr lang="en-US" sz="4000" dirty="0"/>
              <a:t>."</a:t>
            </a:r>
            <a:endParaRPr lang="en-US" sz="3200" dirty="0"/>
          </a:p>
        </p:txBody>
      </p:sp>
    </p:spTree>
    <p:extLst>
      <p:ext uri="{BB962C8B-B14F-4D97-AF65-F5344CB8AC3E}">
        <p14:creationId xmlns:p14="http://schemas.microsoft.com/office/powerpoint/2010/main" val="239041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EBB88D-ED8F-27FE-84DF-C5BFFF6C096C}"/>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9CB9F1F-8F1C-4B20-DD39-B5883DCBE153}"/>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833A55F9-FCFE-949A-B6FC-78A809020CC1}"/>
              </a:ext>
            </a:extLst>
          </p:cNvPr>
          <p:cNvSpPr>
            <a:spLocks noGrp="1"/>
          </p:cNvSpPr>
          <p:nvPr>
            <p:ph type="sldNum" sz="quarter" idx="12"/>
          </p:nvPr>
        </p:nvSpPr>
        <p:spPr/>
        <p:txBody>
          <a:bodyPr/>
          <a:lstStyle/>
          <a:p>
            <a:fld id="{AEAA3239-9EA4-4A65-A281-97F994456D9F}" type="slidenum">
              <a:rPr lang="en-US" smtClean="0"/>
              <a:pPr/>
              <a:t>15</a:t>
            </a:fld>
            <a:endParaRPr lang="en-US"/>
          </a:p>
        </p:txBody>
      </p:sp>
      <p:sp>
        <p:nvSpPr>
          <p:cNvPr id="6" name="TextBox 5">
            <a:extLst>
              <a:ext uri="{FF2B5EF4-FFF2-40B4-BE49-F238E27FC236}">
                <a16:creationId xmlns:a16="http://schemas.microsoft.com/office/drawing/2014/main" id="{239B2247-52EC-00C4-0AC5-80A4E49A4005}"/>
              </a:ext>
            </a:extLst>
          </p:cNvPr>
          <p:cNvSpPr txBox="1"/>
          <p:nvPr/>
        </p:nvSpPr>
        <p:spPr>
          <a:xfrm>
            <a:off x="244929" y="148920"/>
            <a:ext cx="11789228" cy="5632311"/>
          </a:xfrm>
          <a:prstGeom prst="rect">
            <a:avLst/>
          </a:prstGeom>
          <a:noFill/>
        </p:spPr>
        <p:txBody>
          <a:bodyPr wrap="square">
            <a:spAutoFit/>
          </a:bodyPr>
          <a:lstStyle/>
          <a:p>
            <a:r>
              <a:rPr lang="en-US" sz="4000" dirty="0"/>
              <a:t>	171 He just pulled down the curtain, as if say, "I don't want to hear you, at all." He wouldn't even talk to me.</a:t>
            </a:r>
          </a:p>
          <a:p>
            <a:r>
              <a:rPr lang="en-US" sz="4000" dirty="0"/>
              <a:t>	172 Then, if He wouldn't talk to me, it was Satan's time. He said, "And I thought you said He was a good God. What's all this you're hollering about? You're just a boy…” Now, he couldn't tell me there's no God, </a:t>
            </a:r>
            <a:r>
              <a:rPr lang="en-US" sz="4000" dirty="0" err="1"/>
              <a:t>'cause</a:t>
            </a:r>
            <a:r>
              <a:rPr lang="en-US" sz="4000" dirty="0"/>
              <a:t> I had already seen It. But he told me He didn't care for me. 			</a:t>
            </a:r>
            <a:r>
              <a:rPr lang="en-US" sz="3200" dirty="0"/>
              <a:t>				63-0630</a:t>
            </a:r>
          </a:p>
        </p:txBody>
      </p:sp>
    </p:spTree>
    <p:extLst>
      <p:ext uri="{BB962C8B-B14F-4D97-AF65-F5344CB8AC3E}">
        <p14:creationId xmlns:p14="http://schemas.microsoft.com/office/powerpoint/2010/main" val="367391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C0835-BB99-463A-D227-E8B1A1D65166}"/>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D41921C-FE8E-5D82-C33A-350777A7398A}"/>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2283CA7F-4865-5E3F-C917-EED7614DF027}"/>
              </a:ext>
            </a:extLst>
          </p:cNvPr>
          <p:cNvSpPr>
            <a:spLocks noGrp="1"/>
          </p:cNvSpPr>
          <p:nvPr>
            <p:ph type="sldNum" sz="quarter" idx="12"/>
          </p:nvPr>
        </p:nvSpPr>
        <p:spPr/>
        <p:txBody>
          <a:bodyPr/>
          <a:lstStyle/>
          <a:p>
            <a:fld id="{AEAA3239-9EA4-4A65-A281-97F994456D9F}" type="slidenum">
              <a:rPr lang="en-US" smtClean="0"/>
              <a:pPr/>
              <a:t>16</a:t>
            </a:fld>
            <a:endParaRPr lang="en-US"/>
          </a:p>
        </p:txBody>
      </p:sp>
      <p:sp>
        <p:nvSpPr>
          <p:cNvPr id="6" name="TextBox 5">
            <a:extLst>
              <a:ext uri="{FF2B5EF4-FFF2-40B4-BE49-F238E27FC236}">
                <a16:creationId xmlns:a16="http://schemas.microsoft.com/office/drawing/2014/main" id="{C52C4749-9856-B3EC-D92F-5087CAE0D8D3}"/>
              </a:ext>
            </a:extLst>
          </p:cNvPr>
          <p:cNvSpPr txBox="1"/>
          <p:nvPr/>
        </p:nvSpPr>
        <p:spPr>
          <a:xfrm>
            <a:off x="250371" y="195943"/>
            <a:ext cx="11713029" cy="5180905"/>
          </a:xfrm>
          <a:prstGeom prst="rect">
            <a:avLst/>
          </a:prstGeom>
          <a:noFill/>
        </p:spPr>
        <p:txBody>
          <a:bodyPr wrap="square">
            <a:spAutoFit/>
          </a:bodyPr>
          <a:lstStyle/>
          <a:p>
            <a:pPr marL="0" marR="0">
              <a:spcAft>
                <a:spcPts val="800"/>
              </a:spcAft>
              <a:buNone/>
            </a:pP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2. Warfare Works Thru the </a:t>
            </a:r>
            <a:r>
              <a:rPr lang="en-US" sz="4400" b="1" kern="100" spc="-150" dirty="0">
                <a:latin typeface="Candara" panose="020E0502030303020204" pitchFamily="34" charset="0"/>
                <a:ea typeface="Aptos" panose="020B0004020202020204" pitchFamily="34" charset="0"/>
                <a:cs typeface="Times New Roman" panose="02020603050405020304" pitchFamily="18" charset="0"/>
              </a:rPr>
              <a:t>2</a:t>
            </a: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 Spirits Running Parallel</a:t>
            </a:r>
            <a:endParaRPr lang="en-US" sz="44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	Bro. Branham </a:t>
            </a:r>
            <a:r>
              <a:rPr lang="en-US" sz="4000" kern="100" dirty="0">
                <a:latin typeface="Candara" panose="020E0502030303020204" pitchFamily="34" charset="0"/>
                <a:ea typeface="Aptos" panose="020B0004020202020204" pitchFamily="34" charset="0"/>
                <a:cs typeface="Times New Roman" panose="02020603050405020304" pitchFamily="18" charset="0"/>
              </a:rPr>
              <a:t>warned us about t</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he two spirits — the spirit of Christ and the spirit of antichrist — that run parallel through every age, every revival, every congregation, and through every individual heart. 	They are not merely theories that exist some-where in the world, they are competing influences contending for the same territory: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the human </a:t>
            </a:r>
            <a:r>
              <a:rPr lang="en-US" sz="4000" u="sng" kern="100" dirty="0">
                <a:latin typeface="Candara" panose="020E0502030303020204" pitchFamily="34" charset="0"/>
                <a:ea typeface="Aptos" panose="020B0004020202020204" pitchFamily="34" charset="0"/>
                <a:cs typeface="Times New Roman" panose="02020603050405020304" pitchFamily="18" charset="0"/>
              </a:rPr>
              <a:t>mind</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0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D2ECFA-D8A1-C678-2DD0-1EC420DD83B9}"/>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9BEA13F7-B387-8EB7-8D69-22269AA74ED5}"/>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E8F7CA2F-EFC4-BA98-5181-0A5F1503BA79}"/>
              </a:ext>
            </a:extLst>
          </p:cNvPr>
          <p:cNvSpPr>
            <a:spLocks noGrp="1"/>
          </p:cNvSpPr>
          <p:nvPr>
            <p:ph type="sldNum" sz="quarter" idx="12"/>
          </p:nvPr>
        </p:nvSpPr>
        <p:spPr/>
        <p:txBody>
          <a:bodyPr/>
          <a:lstStyle/>
          <a:p>
            <a:fld id="{AEAA3239-9EA4-4A65-A281-97F994456D9F}" type="slidenum">
              <a:rPr lang="en-US" smtClean="0"/>
              <a:pPr/>
              <a:t>17</a:t>
            </a:fld>
            <a:endParaRPr lang="en-US"/>
          </a:p>
        </p:txBody>
      </p:sp>
      <p:sp>
        <p:nvSpPr>
          <p:cNvPr id="6" name="TextBox 5">
            <a:extLst>
              <a:ext uri="{FF2B5EF4-FFF2-40B4-BE49-F238E27FC236}">
                <a16:creationId xmlns:a16="http://schemas.microsoft.com/office/drawing/2014/main" id="{BD0B4319-32D3-9EA6-4C60-559D2E6DEDB1}"/>
              </a:ext>
            </a:extLst>
          </p:cNvPr>
          <p:cNvSpPr txBox="1"/>
          <p:nvPr/>
        </p:nvSpPr>
        <p:spPr>
          <a:xfrm>
            <a:off x="155448" y="148921"/>
            <a:ext cx="11850624" cy="5755422"/>
          </a:xfrm>
          <a:prstGeom prst="rect">
            <a:avLst/>
          </a:prstGeom>
          <a:noFill/>
        </p:spPr>
        <p:txBody>
          <a:bodyPr wrap="square">
            <a:spAutoFit/>
          </a:bodyPr>
          <a:lstStyle/>
          <a:p>
            <a:r>
              <a:rPr lang="en-US" sz="4800" b="1" dirty="0"/>
              <a:t>CHURCH.AGE.BOOK  </a:t>
            </a:r>
          </a:p>
          <a:p>
            <a:r>
              <a:rPr lang="en-US" sz="4000" dirty="0"/>
              <a:t>	15-3 Christ in </a:t>
            </a:r>
            <a:r>
              <a:rPr lang="en-US" sz="4000" u="sng" dirty="0"/>
              <a:t>the True Church</a:t>
            </a:r>
            <a:r>
              <a:rPr lang="en-US" sz="4000" dirty="0"/>
              <a:t> is a continuation of the Book of Acts. But the Book of Revelation shows how that the antichrist spirit would come into the church and defile it, making it lukewarm, formal and powerless. It exposes Satan, revealing his works (</a:t>
            </a:r>
            <a:r>
              <a:rPr lang="en-US" sz="4000" i="1" dirty="0"/>
              <a:t>attempted destruction of God's people and the discrediting of God's word</a:t>
            </a:r>
            <a:r>
              <a:rPr lang="en-US" sz="4000" dirty="0"/>
              <a:t>) right down to the time he is cast into the lake of fire. He fights that. </a:t>
            </a:r>
          </a:p>
        </p:txBody>
      </p:sp>
    </p:spTree>
    <p:extLst>
      <p:ext uri="{BB962C8B-B14F-4D97-AF65-F5344CB8AC3E}">
        <p14:creationId xmlns:p14="http://schemas.microsoft.com/office/powerpoint/2010/main" val="232645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FDFF2C-448D-84F4-57F3-A90FAAEE93BF}"/>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E727EB7B-F990-D2D0-588E-95D2E36CCB9D}"/>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62627080-AAB9-C6AA-0DE6-1C6E7AFD092B}"/>
              </a:ext>
            </a:extLst>
          </p:cNvPr>
          <p:cNvSpPr>
            <a:spLocks noGrp="1"/>
          </p:cNvSpPr>
          <p:nvPr>
            <p:ph type="sldNum" sz="quarter" idx="12"/>
          </p:nvPr>
        </p:nvSpPr>
        <p:spPr/>
        <p:txBody>
          <a:bodyPr/>
          <a:lstStyle/>
          <a:p>
            <a:fld id="{AEAA3239-9EA4-4A65-A281-97F994456D9F}" type="slidenum">
              <a:rPr lang="en-US" smtClean="0"/>
              <a:pPr/>
              <a:t>18</a:t>
            </a:fld>
            <a:endParaRPr lang="en-US"/>
          </a:p>
        </p:txBody>
      </p:sp>
      <p:sp>
        <p:nvSpPr>
          <p:cNvPr id="6" name="TextBox 5">
            <a:extLst>
              <a:ext uri="{FF2B5EF4-FFF2-40B4-BE49-F238E27FC236}">
                <a16:creationId xmlns:a16="http://schemas.microsoft.com/office/drawing/2014/main" id="{934D2117-F769-95F9-2E03-C838DE2DB743}"/>
              </a:ext>
            </a:extLst>
          </p:cNvPr>
          <p:cNvSpPr txBox="1"/>
          <p:nvPr/>
        </p:nvSpPr>
        <p:spPr>
          <a:xfrm>
            <a:off x="246888" y="148920"/>
            <a:ext cx="11814048" cy="5016758"/>
          </a:xfrm>
          <a:prstGeom prst="rect">
            <a:avLst/>
          </a:prstGeom>
          <a:noFill/>
        </p:spPr>
        <p:txBody>
          <a:bodyPr wrap="square">
            <a:spAutoFit/>
          </a:bodyPr>
          <a:lstStyle/>
          <a:p>
            <a:r>
              <a:rPr lang="en-US" sz="4000" dirty="0"/>
              <a:t>	He cannot stand it. He knows that if the people get the TRUE REVELATION of the TRUE CHURCH and what she is, what she stands for and that SHE CAN DO THE GREATER WORKS, she will be an invincible army. 	If they get a true revelation of </a:t>
            </a:r>
            <a:r>
              <a:rPr lang="en-US" sz="4000" u="sng" dirty="0"/>
              <a:t>the two spirits within the framework of the Christian church</a:t>
            </a:r>
            <a:r>
              <a:rPr lang="en-US" sz="4000" dirty="0"/>
              <a:t>, and by God's Spirit discern and withstand the antichrist spirit, Satan will be powerless before her. </a:t>
            </a:r>
          </a:p>
        </p:txBody>
      </p:sp>
    </p:spTree>
    <p:extLst>
      <p:ext uri="{BB962C8B-B14F-4D97-AF65-F5344CB8AC3E}">
        <p14:creationId xmlns:p14="http://schemas.microsoft.com/office/powerpoint/2010/main" val="69113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7DAEB1-97D1-861F-380C-AAF36D4BAF58}"/>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0DDA655-442B-6F5A-FE08-2AA6FD376846}"/>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849DABEF-31FC-5667-FD1B-53DCB08C502D}"/>
              </a:ext>
            </a:extLst>
          </p:cNvPr>
          <p:cNvSpPr>
            <a:spLocks noGrp="1"/>
          </p:cNvSpPr>
          <p:nvPr>
            <p:ph type="sldNum" sz="quarter" idx="12"/>
          </p:nvPr>
        </p:nvSpPr>
        <p:spPr/>
        <p:txBody>
          <a:bodyPr/>
          <a:lstStyle/>
          <a:p>
            <a:fld id="{AEAA3239-9EA4-4A65-A281-97F994456D9F}" type="slidenum">
              <a:rPr lang="en-US" smtClean="0"/>
              <a:pPr/>
              <a:t>19</a:t>
            </a:fld>
            <a:endParaRPr lang="en-US"/>
          </a:p>
        </p:txBody>
      </p:sp>
      <p:sp>
        <p:nvSpPr>
          <p:cNvPr id="6" name="TextBox 5">
            <a:extLst>
              <a:ext uri="{FF2B5EF4-FFF2-40B4-BE49-F238E27FC236}">
                <a16:creationId xmlns:a16="http://schemas.microsoft.com/office/drawing/2014/main" id="{72F558B7-A820-DA50-D162-D60B0A638E61}"/>
              </a:ext>
            </a:extLst>
          </p:cNvPr>
          <p:cNvSpPr txBox="1"/>
          <p:nvPr/>
        </p:nvSpPr>
        <p:spPr>
          <a:xfrm>
            <a:off x="266699" y="239486"/>
            <a:ext cx="11718471" cy="5847755"/>
          </a:xfrm>
          <a:prstGeom prst="rect">
            <a:avLst/>
          </a:prstGeom>
          <a:noFill/>
        </p:spPr>
        <p:txBody>
          <a:bodyPr wrap="square">
            <a:spAutoFit/>
          </a:bodyPr>
          <a:lstStyle/>
          <a:p>
            <a:r>
              <a:rPr lang="en-US" sz="5400" b="1" dirty="0"/>
              <a:t>Hearing, Receiving, and Acting</a:t>
            </a:r>
          </a:p>
          <a:p>
            <a:r>
              <a:rPr lang="en-US" sz="4000" dirty="0"/>
              <a:t>	18 Now, these differences has always been since Cain and Abel — the first human beings that produced life on earth. Adam and Eve brought forth two, one of one kind and one of another. There was Cain and Abel. There was Esau and Jacob. All along down the line, there's always been that, the two spirits warring against one and another in the churches. 								60-0607</a:t>
            </a:r>
          </a:p>
        </p:txBody>
      </p:sp>
    </p:spTree>
    <p:extLst>
      <p:ext uri="{BB962C8B-B14F-4D97-AF65-F5344CB8AC3E}">
        <p14:creationId xmlns:p14="http://schemas.microsoft.com/office/powerpoint/2010/main" val="180596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0" descr="preencoded.png"/>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24527" y="245878"/>
            <a:ext cx="4664334" cy="4556558"/>
          </a:xfrm>
          <a:prstGeom prst="rect">
            <a:avLst/>
          </a:prstGeom>
        </p:spPr>
      </p:pic>
      <p:sp>
        <p:nvSpPr>
          <p:cNvPr id="3" name="Text 1"/>
          <p:cNvSpPr/>
          <p:nvPr/>
        </p:nvSpPr>
        <p:spPr>
          <a:xfrm>
            <a:off x="301110" y="497741"/>
            <a:ext cx="7097485" cy="5175822"/>
          </a:xfrm>
          <a:prstGeom prst="rect">
            <a:avLst/>
          </a:prstGeom>
          <a:noFill/>
          <a:ln/>
        </p:spPr>
        <p:txBody>
          <a:bodyPr wrap="square" lIns="16929" tIns="16929" rIns="16929" bIns="16929" rtlCol="0" anchor="t">
            <a:normAutofit lnSpcReduction="10000"/>
          </a:bodyPr>
          <a:lstStyle/>
          <a:p>
            <a:r>
              <a:rPr lang="en-US" sz="4300" b="1" kern="0" spc="300" dirty="0">
                <a:solidFill>
                  <a:srgbClr val="D2BD9A"/>
                </a:solidFill>
                <a:latin typeface="Candara" panose="020E0502030303020204" pitchFamily="34" charset="0"/>
                <a:ea typeface="Cabin" pitchFamily="34" charset="-122"/>
                <a:cs typeface="Cabin" pitchFamily="34" charset="-120"/>
              </a:rPr>
              <a:t>Birthdays &amp; Anniversaries</a:t>
            </a:r>
            <a:endParaRPr lang="en-US" sz="2000" b="1" kern="0" spc="300" dirty="0">
              <a:solidFill>
                <a:srgbClr val="D2BD9A"/>
              </a:solidFill>
              <a:latin typeface="Candara" panose="020E0502030303020204" pitchFamily="34" charset="0"/>
              <a:ea typeface="Cabin" pitchFamily="34" charset="-122"/>
              <a:cs typeface="Cabin" pitchFamily="34" charset="-120"/>
            </a:endParaRPr>
          </a:p>
          <a:p>
            <a:endParaRPr lang="en-US" sz="1600" kern="0" spc="300" dirty="0">
              <a:latin typeface="Candara" panose="020E0502030303020204" pitchFamily="34" charset="0"/>
              <a:ea typeface="Cabin" pitchFamily="34" charset="-122"/>
              <a:cs typeface="Cabin" pitchFamily="34" charset="-120"/>
            </a:endParaRPr>
          </a:p>
          <a:p>
            <a:r>
              <a:rPr lang="en-US" sz="3600" kern="0" spc="300" dirty="0">
                <a:latin typeface="Candara" panose="020E0502030303020204" pitchFamily="34" charset="0"/>
                <a:ea typeface="Cabin" pitchFamily="34" charset="-122"/>
                <a:cs typeface="Cabin" pitchFamily="34" charset="-120"/>
              </a:rPr>
              <a:t>July 20th Naomi Mukadi</a:t>
            </a:r>
          </a:p>
          <a:p>
            <a:r>
              <a:rPr lang="en-US" sz="3600" kern="0" spc="300" dirty="0">
                <a:latin typeface="Candara" panose="020E0502030303020204" pitchFamily="34" charset="0"/>
                <a:ea typeface="Cabin" pitchFamily="34" charset="-122"/>
                <a:cs typeface="Cabin" pitchFamily="34" charset="-120"/>
              </a:rPr>
              <a:t>July 21st Titus Mayl</a:t>
            </a:r>
          </a:p>
          <a:p>
            <a:r>
              <a:rPr lang="en-US" sz="3600" kern="0" spc="300" dirty="0">
                <a:latin typeface="Candara" panose="020E0502030303020204" pitchFamily="34" charset="0"/>
                <a:ea typeface="Cabin" pitchFamily="34" charset="-122"/>
                <a:cs typeface="Cabin" pitchFamily="34" charset="-120"/>
              </a:rPr>
              <a:t>July 22</a:t>
            </a:r>
            <a:r>
              <a:rPr lang="en-US" sz="3600" kern="0" spc="300" baseline="30000" dirty="0">
                <a:latin typeface="Candara" panose="020E0502030303020204" pitchFamily="34" charset="0"/>
                <a:ea typeface="Cabin" pitchFamily="34" charset="-122"/>
                <a:cs typeface="Cabin" pitchFamily="34" charset="-120"/>
              </a:rPr>
              <a:t>nd</a:t>
            </a:r>
            <a:r>
              <a:rPr lang="en-US" sz="3600" kern="0" spc="300" dirty="0">
                <a:latin typeface="Candara" panose="020E0502030303020204" pitchFamily="34" charset="0"/>
                <a:ea typeface="Cabin" pitchFamily="34" charset="-122"/>
                <a:cs typeface="Cabin" pitchFamily="34" charset="-120"/>
              </a:rPr>
              <a:t> David &amp; Carrie Whitlock</a:t>
            </a:r>
          </a:p>
          <a:p>
            <a:r>
              <a:rPr lang="en-US" sz="3600" kern="0" spc="300" dirty="0">
                <a:latin typeface="Candara" panose="020E0502030303020204" pitchFamily="34" charset="0"/>
                <a:ea typeface="Cabin" pitchFamily="34" charset="-122"/>
                <a:cs typeface="Cabin" pitchFamily="34" charset="-120"/>
              </a:rPr>
              <a:t>July 24</a:t>
            </a:r>
            <a:r>
              <a:rPr lang="en-US" sz="3600" kern="0" spc="300" baseline="30000" dirty="0">
                <a:latin typeface="Candara" panose="020E0502030303020204" pitchFamily="34" charset="0"/>
                <a:ea typeface="Cabin" pitchFamily="34" charset="-122"/>
                <a:cs typeface="Cabin" pitchFamily="34" charset="-120"/>
              </a:rPr>
              <a:t>th</a:t>
            </a:r>
            <a:r>
              <a:rPr lang="en-US" sz="3600" kern="0" spc="300" dirty="0">
                <a:latin typeface="Candara" panose="020E0502030303020204" pitchFamily="34" charset="0"/>
                <a:ea typeface="Cabin" pitchFamily="34" charset="-122"/>
                <a:cs typeface="Cabin" pitchFamily="34" charset="-120"/>
              </a:rPr>
              <a:t> Jeff &amp; Anna Jackson</a:t>
            </a:r>
            <a:endParaRPr lang="en-US" sz="3600" kern="0" spc="300" dirty="0">
              <a:solidFill>
                <a:srgbClr val="D2BD9A"/>
              </a:solidFill>
              <a:latin typeface="Candara" panose="020E0502030303020204" pitchFamily="34" charset="0"/>
              <a:ea typeface="Cabin" pitchFamily="34" charset="-122"/>
              <a:cs typeface="Cabin" pitchFamily="34" charset="-120"/>
            </a:endParaRPr>
          </a:p>
          <a:p>
            <a:endParaRPr lang="en-US" sz="3600" dirty="0">
              <a:latin typeface="Candara" panose="020E0502030303020204" pitchFamily="34" charset="0"/>
            </a:endParaRPr>
          </a:p>
          <a:p>
            <a:r>
              <a:rPr lang="en-US" sz="3600" dirty="0">
                <a:latin typeface="Candara" panose="020E0502030303020204" pitchFamily="34" charset="0"/>
              </a:rPr>
              <a:t>Sept. 13</a:t>
            </a:r>
            <a:r>
              <a:rPr lang="en-US" sz="3600" baseline="30000" dirty="0">
                <a:latin typeface="Candara" panose="020E0502030303020204" pitchFamily="34" charset="0"/>
              </a:rPr>
              <a:t>th</a:t>
            </a:r>
            <a:r>
              <a:rPr lang="en-US" sz="3600" dirty="0">
                <a:latin typeface="Candara" panose="020E0502030303020204" pitchFamily="34" charset="0"/>
              </a:rPr>
              <a:t> Bro. Sam Browning </a:t>
            </a:r>
          </a:p>
          <a:p>
            <a:r>
              <a:rPr lang="en-US" sz="3600" dirty="0">
                <a:latin typeface="Candara" panose="020E0502030303020204" pitchFamily="34" charset="0"/>
              </a:rPr>
              <a:t>	at HBT</a:t>
            </a:r>
          </a:p>
        </p:txBody>
      </p:sp>
      <p:sp>
        <p:nvSpPr>
          <p:cNvPr id="17" name="Text 15"/>
          <p:cNvSpPr/>
          <p:nvPr/>
        </p:nvSpPr>
        <p:spPr>
          <a:xfrm>
            <a:off x="1954433" y="3912495"/>
            <a:ext cx="1969008" cy="331150"/>
          </a:xfrm>
          <a:prstGeom prst="rect">
            <a:avLst/>
          </a:prstGeom>
          <a:noFill/>
          <a:ln/>
        </p:spPr>
        <p:txBody>
          <a:bodyPr wrap="square" lIns="16929" tIns="16929" rIns="16929" bIns="16929" rtlCol="0" anchor="t">
            <a:normAutofit lnSpcReduction="10000"/>
          </a:bodyPr>
          <a:lstStyle/>
          <a:p>
            <a:endParaRPr lang="en-US" sz="2000" dirty="0"/>
          </a:p>
        </p:txBody>
      </p:sp>
      <p:sp>
        <p:nvSpPr>
          <p:cNvPr id="18" name="Shape 16"/>
          <p:cNvSpPr/>
          <p:nvPr/>
        </p:nvSpPr>
        <p:spPr>
          <a:xfrm>
            <a:off x="6753912" y="5272759"/>
            <a:ext cx="5609622" cy="815179"/>
          </a:xfrm>
          <a:prstGeom prst="roundRect">
            <a:avLst>
              <a:gd name="adj" fmla="val 85"/>
            </a:avLst>
          </a:prstGeom>
          <a:solidFill>
            <a:srgbClr val="D2BD9A">
              <a:alpha val="8000"/>
            </a:srgbClr>
          </a:solidFill>
          <a:ln w="7776">
            <a:solidFill>
              <a:srgbClr val="D2BD9A"/>
            </a:solidFill>
            <a:prstDash val="solid"/>
          </a:ln>
        </p:spPr>
        <p:txBody>
          <a:bodyPr/>
          <a:lstStyle/>
          <a:p>
            <a:endParaRPr lang="en-US" sz="1600"/>
          </a:p>
        </p:txBody>
      </p:sp>
      <p:sp>
        <p:nvSpPr>
          <p:cNvPr id="20" name="Text 18"/>
          <p:cNvSpPr/>
          <p:nvPr/>
        </p:nvSpPr>
        <p:spPr>
          <a:xfrm>
            <a:off x="7505701" y="5479299"/>
            <a:ext cx="4117296" cy="529244"/>
          </a:xfrm>
          <a:prstGeom prst="rect">
            <a:avLst/>
          </a:prstGeom>
          <a:noFill/>
          <a:ln/>
        </p:spPr>
        <p:txBody>
          <a:bodyPr wrap="square" lIns="16929" tIns="16929" rIns="16929" bIns="16929" rtlCol="0" anchor="t">
            <a:normAutofit fontScale="92500" lnSpcReduction="10000"/>
          </a:bodyPr>
          <a:lstStyle/>
          <a:p>
            <a:r>
              <a:rPr lang="en-US" sz="3600" b="1" dirty="0">
                <a:solidFill>
                  <a:srgbClr val="EDE3D5"/>
                </a:solidFill>
                <a:latin typeface="Cabin" pitchFamily="34" charset="0"/>
                <a:ea typeface="Cabin" pitchFamily="34" charset="-122"/>
                <a:cs typeface="Cabin" pitchFamily="34" charset="-120"/>
              </a:rPr>
              <a:t>Family Day </a:t>
            </a:r>
            <a:r>
              <a:rPr lang="en-US" sz="3600" b="1" dirty="0">
                <a:solidFill>
                  <a:srgbClr val="D2BD9A"/>
                </a:solidFill>
                <a:latin typeface="Cabin" pitchFamily="34" charset="0"/>
                <a:ea typeface="Cabin" pitchFamily="34" charset="-122"/>
                <a:cs typeface="Cabin" pitchFamily="34" charset="-120"/>
              </a:rPr>
              <a:t>(Aug. 15th)</a:t>
            </a:r>
            <a:endParaRPr lang="en-US" sz="3600" dirty="0"/>
          </a:p>
        </p:txBody>
      </p:sp>
      <p:sp>
        <p:nvSpPr>
          <p:cNvPr id="24" name="Shape 21"/>
          <p:cNvSpPr/>
          <p:nvPr/>
        </p:nvSpPr>
        <p:spPr>
          <a:xfrm>
            <a:off x="1588" y="6458392"/>
            <a:ext cx="12188824" cy="6348"/>
          </a:xfrm>
          <a:prstGeom prst="rect">
            <a:avLst/>
          </a:prstGeom>
          <a:solidFill>
            <a:srgbClr val="D2BD9A">
              <a:alpha val="16000"/>
            </a:srgbClr>
          </a:solidFill>
          <a:ln/>
        </p:spPr>
        <p:txBody>
          <a:bodyPr/>
          <a:lstStyle/>
          <a:p>
            <a:endParaRPr lang="en-US" sz="1200"/>
          </a:p>
        </p:txBody>
      </p:sp>
      <p:sp>
        <p:nvSpPr>
          <p:cNvPr id="27" name="Text 24"/>
          <p:cNvSpPr/>
          <p:nvPr/>
        </p:nvSpPr>
        <p:spPr>
          <a:xfrm>
            <a:off x="10838214" y="6587789"/>
            <a:ext cx="907814" cy="170498"/>
          </a:xfrm>
          <a:prstGeom prst="rect">
            <a:avLst/>
          </a:prstGeom>
          <a:noFill/>
          <a:ln/>
        </p:spPr>
        <p:txBody>
          <a:bodyPr wrap="square" lIns="16929" tIns="16929" rIns="16929" bIns="16929" rtlCol="0" anchor="t">
            <a:normAutofit lnSpcReduction="10000"/>
          </a:bodyPr>
          <a:lstStyle/>
          <a:p>
            <a:pPr algn="r"/>
            <a:r>
              <a:rPr lang="en-US" sz="950" kern="0" spc="57" dirty="0">
                <a:solidFill>
                  <a:srgbClr val="D2BD9A"/>
                </a:solidFill>
                <a:latin typeface="Cabin" pitchFamily="34" charset="0"/>
                <a:ea typeface="Cabin" pitchFamily="34" charset="-122"/>
                <a:cs typeface="Cabin" pitchFamily="34" charset="-120"/>
              </a:rPr>
              <a:t>2</a:t>
            </a:r>
            <a:endParaRPr lang="en-US" sz="9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0F03AF-1442-161E-78C8-001AD328D7A5}"/>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644E384F-7804-E266-23B0-BA3AA066685C}"/>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6C199CB2-B894-3AC3-F812-ED81A0DC423F}"/>
              </a:ext>
            </a:extLst>
          </p:cNvPr>
          <p:cNvSpPr>
            <a:spLocks noGrp="1"/>
          </p:cNvSpPr>
          <p:nvPr>
            <p:ph type="sldNum" sz="quarter" idx="12"/>
          </p:nvPr>
        </p:nvSpPr>
        <p:spPr/>
        <p:txBody>
          <a:bodyPr/>
          <a:lstStyle/>
          <a:p>
            <a:fld id="{AEAA3239-9EA4-4A65-A281-97F994456D9F}" type="slidenum">
              <a:rPr lang="en-US" smtClean="0"/>
              <a:pPr/>
              <a:t>20</a:t>
            </a:fld>
            <a:endParaRPr lang="en-US"/>
          </a:p>
        </p:txBody>
      </p:sp>
      <p:sp>
        <p:nvSpPr>
          <p:cNvPr id="6" name="TextBox 5">
            <a:extLst>
              <a:ext uri="{FF2B5EF4-FFF2-40B4-BE49-F238E27FC236}">
                <a16:creationId xmlns:a16="http://schemas.microsoft.com/office/drawing/2014/main" id="{8F62CEC7-812A-8510-1D74-E3ECAF81010C}"/>
              </a:ext>
            </a:extLst>
          </p:cNvPr>
          <p:cNvSpPr txBox="1"/>
          <p:nvPr/>
        </p:nvSpPr>
        <p:spPr>
          <a:xfrm>
            <a:off x="190500" y="0"/>
            <a:ext cx="11821886" cy="6001643"/>
          </a:xfrm>
          <a:prstGeom prst="rect">
            <a:avLst/>
          </a:prstGeom>
          <a:noFill/>
        </p:spPr>
        <p:txBody>
          <a:bodyPr wrap="square">
            <a:spAutoFit/>
          </a:bodyPr>
          <a:lstStyle/>
          <a:p>
            <a:pPr marL="0" marR="0">
              <a:spcAft>
                <a:spcPts val="800"/>
              </a:spcAft>
              <a:buNone/>
            </a:pP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3. Warfare Produces Fruits That Can Be Identified</a:t>
            </a:r>
            <a:endParaRPr lang="en-US" sz="44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Matthew 7:16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Ye shall know them by their fruits“</a:t>
            </a:r>
            <a:endParaRPr lang="en-US" sz="3200" i="1" kern="100" dirty="0">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Jonathan Edwards wrote: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i="1" u="sng" kern="100" dirty="0">
                <a:effectLst/>
                <a:latin typeface="Candara" panose="020E0502030303020204" pitchFamily="34" charset="0"/>
                <a:ea typeface="Aptos" panose="020B0004020202020204" pitchFamily="34" charset="0"/>
                <a:cs typeface="Times New Roman" panose="02020603050405020304" pitchFamily="18" charset="0"/>
              </a:rPr>
              <a:t>Christian practice </a:t>
            </a:r>
            <a:r>
              <a:rPr lang="en-US" sz="3200" dirty="0"/>
              <a:t>[the consistent, persistent, universal practice of a holy life </a:t>
            </a:r>
            <a:r>
              <a:rPr lang="en-US" sz="3600" dirty="0"/>
              <a:t>]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is the chief of all the signs of the sincerity of [B</a:t>
            </a:r>
            <a:r>
              <a:rPr lang="en-US" sz="3600" i="1" kern="100" dirty="0">
                <a:latin typeface="Candara" panose="020E0502030303020204" pitchFamily="34" charset="0"/>
                <a:ea typeface="Aptos" panose="020B0004020202020204" pitchFamily="34" charset="0"/>
                <a:cs typeface="Times New Roman" panose="02020603050405020304" pitchFamily="18" charset="0"/>
              </a:rPr>
              <a:t>elievers]</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 both as an evidence of the sincerity unto others, and also to their own consciences... And the degree in which experiences have influence on a person's practice is the surest evidence of the degree of that which is spiritual and divine in his experiences."</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209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4C1DFB-054F-4660-5464-C02C3D4F470E}"/>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E198D936-110D-EA5C-FA4F-991C96A96207}"/>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5B468525-0E93-AA68-AA25-D4259FA411A3}"/>
              </a:ext>
            </a:extLst>
          </p:cNvPr>
          <p:cNvSpPr>
            <a:spLocks noGrp="1"/>
          </p:cNvSpPr>
          <p:nvPr>
            <p:ph type="sldNum" sz="quarter" idx="12"/>
          </p:nvPr>
        </p:nvSpPr>
        <p:spPr/>
        <p:txBody>
          <a:bodyPr/>
          <a:lstStyle/>
          <a:p>
            <a:fld id="{AEAA3239-9EA4-4A65-A281-97F994456D9F}" type="slidenum">
              <a:rPr lang="en-US" smtClean="0"/>
              <a:pPr/>
              <a:t>21</a:t>
            </a:fld>
            <a:endParaRPr lang="en-US"/>
          </a:p>
        </p:txBody>
      </p:sp>
      <p:sp>
        <p:nvSpPr>
          <p:cNvPr id="6" name="TextBox 5">
            <a:extLst>
              <a:ext uri="{FF2B5EF4-FFF2-40B4-BE49-F238E27FC236}">
                <a16:creationId xmlns:a16="http://schemas.microsoft.com/office/drawing/2014/main" id="{33F2BC44-01BB-9026-8658-5247D50F4D91}"/>
              </a:ext>
            </a:extLst>
          </p:cNvPr>
          <p:cNvSpPr txBox="1"/>
          <p:nvPr/>
        </p:nvSpPr>
        <p:spPr>
          <a:xfrm>
            <a:off x="228600" y="108857"/>
            <a:ext cx="11800113" cy="6588494"/>
          </a:xfrm>
          <a:prstGeom prst="rect">
            <a:avLst/>
          </a:prstGeom>
          <a:noFill/>
        </p:spPr>
        <p:txBody>
          <a:bodyPr wrap="square">
            <a:spAutoFit/>
          </a:bodyPr>
          <a:lstStyle/>
          <a:p>
            <a:r>
              <a:rPr lang="en-US" sz="5400" b="1" dirty="0"/>
              <a:t>The Queen of Sheba</a:t>
            </a:r>
          </a:p>
          <a:p>
            <a:r>
              <a:rPr lang="en-US" sz="4000" dirty="0"/>
              <a:t>	19 Watch them by the fruit that they bear. Fortunetellers are out there on the street making money. And they're guessing, and they're taking telepathy and mental psychology. But the power of God preaches the Gospel and warns of the hell that there is before you, a heaven to go to, calls sinners to repentance, heals the sick, and does good things. 	Then by their fruits you shall know them. 												60-0110</a:t>
            </a:r>
          </a:p>
        </p:txBody>
      </p:sp>
    </p:spTree>
    <p:extLst>
      <p:ext uri="{BB962C8B-B14F-4D97-AF65-F5344CB8AC3E}">
        <p14:creationId xmlns:p14="http://schemas.microsoft.com/office/powerpoint/2010/main" val="204427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A04277-8B57-F882-1534-4BECB77EA281}"/>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9B2B8C9A-821D-9CA7-A522-C4D1F914FC17}"/>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E0366E26-91FC-D40B-3DA0-5505F79DB95D}"/>
              </a:ext>
            </a:extLst>
          </p:cNvPr>
          <p:cNvSpPr>
            <a:spLocks noGrp="1"/>
          </p:cNvSpPr>
          <p:nvPr>
            <p:ph type="sldNum" sz="quarter" idx="12"/>
          </p:nvPr>
        </p:nvSpPr>
        <p:spPr/>
        <p:txBody>
          <a:bodyPr/>
          <a:lstStyle/>
          <a:p>
            <a:fld id="{AEAA3239-9EA4-4A65-A281-97F994456D9F}" type="slidenum">
              <a:rPr lang="en-US" smtClean="0"/>
              <a:pPr/>
              <a:t>22</a:t>
            </a:fld>
            <a:endParaRPr lang="en-US"/>
          </a:p>
        </p:txBody>
      </p:sp>
      <p:sp>
        <p:nvSpPr>
          <p:cNvPr id="6" name="TextBox 5">
            <a:extLst>
              <a:ext uri="{FF2B5EF4-FFF2-40B4-BE49-F238E27FC236}">
                <a16:creationId xmlns:a16="http://schemas.microsoft.com/office/drawing/2014/main" id="{9F0DB717-115C-3F6E-E75E-6652C12BD0CE}"/>
              </a:ext>
            </a:extLst>
          </p:cNvPr>
          <p:cNvSpPr txBox="1"/>
          <p:nvPr/>
        </p:nvSpPr>
        <p:spPr>
          <a:xfrm>
            <a:off x="206829" y="148920"/>
            <a:ext cx="11811000" cy="6309420"/>
          </a:xfrm>
          <a:prstGeom prst="rect">
            <a:avLst/>
          </a:prstGeom>
          <a:noFill/>
        </p:spPr>
        <p:txBody>
          <a:bodyPr wrap="square">
            <a:spAutoFit/>
          </a:bodyPr>
          <a:lstStyle/>
          <a:p>
            <a:r>
              <a:rPr lang="en-US" sz="4400" b="1" spc="-300" dirty="0"/>
              <a:t>WHAT.SHALL.WE.DO.WITH.THIS.JESUS.CALLED.CHRIST</a:t>
            </a:r>
          </a:p>
          <a:p>
            <a:r>
              <a:rPr lang="en-US" sz="3600" dirty="0"/>
              <a:t>	109 Luther said, "</a:t>
            </a:r>
            <a:r>
              <a:rPr lang="en-US" sz="3600" i="1" dirty="0"/>
              <a:t>Believe, and walk out." </a:t>
            </a:r>
            <a:r>
              <a:rPr lang="en-US" sz="3600" dirty="0"/>
              <a:t>The devil believes, too. Wesley, "</a:t>
            </a:r>
            <a:r>
              <a:rPr lang="en-US" sz="3600" i="1" dirty="0"/>
              <a:t>Shout, and you got It</a:t>
            </a:r>
            <a:r>
              <a:rPr lang="en-US" sz="3600" dirty="0"/>
              <a:t>," but he found out he didn't. Pentecost said, "</a:t>
            </a:r>
            <a:r>
              <a:rPr lang="en-US" sz="3600" i="1" dirty="0"/>
              <a:t>Speak in tongues, and you got It</a:t>
            </a:r>
            <a:r>
              <a:rPr lang="en-US" sz="3600" dirty="0"/>
              <a:t>." They didn’t…</a:t>
            </a:r>
            <a:r>
              <a:rPr lang="en-US" sz="3600" b="1" dirty="0"/>
              <a:t>What is the evidence of It</a:t>
            </a:r>
            <a:r>
              <a:rPr lang="en-US" sz="3600" dirty="0"/>
              <a:t>? When that spirit that's in you can punctuate every promise with an amen, and God will confirm it. That's exactly the way it was with Jesus Christ. They had more fruits of the spirit, all kinds of evidences. You can't pin any evidence down to anything but God Himself manifesting His Word. That's the only true evidence that there is that you're a Christian. 	64-0126 </a:t>
            </a:r>
          </a:p>
        </p:txBody>
      </p:sp>
    </p:spTree>
    <p:extLst>
      <p:ext uri="{BB962C8B-B14F-4D97-AF65-F5344CB8AC3E}">
        <p14:creationId xmlns:p14="http://schemas.microsoft.com/office/powerpoint/2010/main" val="303063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7CCBD8-A863-270C-7559-C2EA4729E935}"/>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6271BD96-1D76-5F97-E672-69EE3F2988D9}"/>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7AEA843B-D7C4-3DD3-44DD-AFE52E397F0E}"/>
              </a:ext>
            </a:extLst>
          </p:cNvPr>
          <p:cNvSpPr>
            <a:spLocks noGrp="1"/>
          </p:cNvSpPr>
          <p:nvPr>
            <p:ph type="sldNum" sz="quarter" idx="12"/>
          </p:nvPr>
        </p:nvSpPr>
        <p:spPr/>
        <p:txBody>
          <a:bodyPr/>
          <a:lstStyle/>
          <a:p>
            <a:fld id="{AEAA3239-9EA4-4A65-A281-97F994456D9F}" type="slidenum">
              <a:rPr lang="en-US" smtClean="0"/>
              <a:pPr/>
              <a:t>23</a:t>
            </a:fld>
            <a:endParaRPr lang="en-US"/>
          </a:p>
        </p:txBody>
      </p:sp>
      <p:sp>
        <p:nvSpPr>
          <p:cNvPr id="6" name="TextBox 5">
            <a:extLst>
              <a:ext uri="{FF2B5EF4-FFF2-40B4-BE49-F238E27FC236}">
                <a16:creationId xmlns:a16="http://schemas.microsoft.com/office/drawing/2014/main" id="{0E938E6D-742D-22D7-62E2-C3B814289B91}"/>
              </a:ext>
            </a:extLst>
          </p:cNvPr>
          <p:cNvSpPr txBox="1"/>
          <p:nvPr/>
        </p:nvSpPr>
        <p:spPr>
          <a:xfrm>
            <a:off x="179614" y="92530"/>
            <a:ext cx="11854543" cy="6561906"/>
          </a:xfrm>
          <a:prstGeom prst="rect">
            <a:avLst/>
          </a:prstGeom>
          <a:noFill/>
        </p:spPr>
        <p:txBody>
          <a:bodyPr wrap="square">
            <a:spAutoFit/>
          </a:bodyPr>
          <a:lstStyle/>
          <a:p>
            <a:pPr marL="0" marR="0">
              <a:spcAft>
                <a:spcPts val="800"/>
              </a:spcAft>
              <a:buNone/>
            </a:pPr>
            <a:r>
              <a:rPr lang="en-US" sz="3600" b="1" kern="100" spc="-150" dirty="0">
                <a:effectLst/>
                <a:latin typeface="Candara" panose="020E0502030303020204" pitchFamily="34" charset="0"/>
                <a:ea typeface="Aptos" panose="020B0004020202020204" pitchFamily="34" charset="0"/>
                <a:cs typeface="Times New Roman" panose="02020603050405020304" pitchFamily="18" charset="0"/>
              </a:rPr>
              <a:t>4</a:t>
            </a:r>
            <a:r>
              <a:rPr lang="en-US" sz="4000" b="1" kern="100" spc="-150" dirty="0">
                <a:effectLst/>
                <a:latin typeface="Candara" panose="020E0502030303020204" pitchFamily="34" charset="0"/>
                <a:ea typeface="Aptos" panose="020B0004020202020204" pitchFamily="34" charset="0"/>
                <a:cs typeface="Times New Roman" panose="02020603050405020304" pitchFamily="18" charset="0"/>
              </a:rPr>
              <a:t>. Warfare Targets the Reasoning About One's Own State</a:t>
            </a:r>
            <a:endParaRPr lang="en-US" sz="40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One of the most sophisticated tools in the enemy's arsenal is </a:t>
            </a:r>
            <a:r>
              <a:rPr lang="en-US" sz="4000" u="sng" kern="100" dirty="0">
                <a:latin typeface="Candara" panose="020E0502030303020204" pitchFamily="34" charset="0"/>
                <a:ea typeface="Aptos" panose="020B0004020202020204" pitchFamily="34" charset="0"/>
                <a:cs typeface="Times New Roman" panose="02020603050405020304" pitchFamily="18" charset="0"/>
              </a:rPr>
              <a:t>false</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 assurance</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000" kern="100" dirty="0">
                <a:latin typeface="Candara" panose="020E0502030303020204" pitchFamily="34" charset="0"/>
                <a:ea typeface="Aptos" panose="020B0004020202020204" pitchFamily="34" charset="0"/>
                <a:cs typeface="Times New Roman" panose="02020603050405020304" pitchFamily="18" charset="0"/>
              </a:rPr>
              <a:t>	Jonathan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Edwards: “Satan's most effective counterfeit is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not</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the production of gross sin, but the production of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a false peace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 counterfeit conviction of salvation that removes all holy fear, vigilance, self-examination, and replaces it with a settled confidence that has no genuine foundation in the [word of the Age].”</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5791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76DA00-B202-D972-2BEC-CC0F24D2E1B7}"/>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76EE7262-982C-A901-2CF2-72C6A1BD829B}"/>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AAEF61CE-2BFD-C2E0-0267-5EB4C43B1D11}"/>
              </a:ext>
            </a:extLst>
          </p:cNvPr>
          <p:cNvSpPr>
            <a:spLocks noGrp="1"/>
          </p:cNvSpPr>
          <p:nvPr>
            <p:ph type="sldNum" sz="quarter" idx="12"/>
          </p:nvPr>
        </p:nvSpPr>
        <p:spPr/>
        <p:txBody>
          <a:bodyPr/>
          <a:lstStyle/>
          <a:p>
            <a:fld id="{AEAA3239-9EA4-4A65-A281-97F994456D9F}" type="slidenum">
              <a:rPr lang="en-US" smtClean="0"/>
              <a:pPr/>
              <a:t>24</a:t>
            </a:fld>
            <a:endParaRPr lang="en-US"/>
          </a:p>
        </p:txBody>
      </p:sp>
      <p:sp>
        <p:nvSpPr>
          <p:cNvPr id="6" name="TextBox 5">
            <a:extLst>
              <a:ext uri="{FF2B5EF4-FFF2-40B4-BE49-F238E27FC236}">
                <a16:creationId xmlns:a16="http://schemas.microsoft.com/office/drawing/2014/main" id="{7AACBCD0-5F70-E3D3-4F2F-A51A5002D4A5}"/>
              </a:ext>
            </a:extLst>
          </p:cNvPr>
          <p:cNvSpPr txBox="1"/>
          <p:nvPr/>
        </p:nvSpPr>
        <p:spPr>
          <a:xfrm>
            <a:off x="329293" y="225121"/>
            <a:ext cx="11533414" cy="5878532"/>
          </a:xfrm>
          <a:prstGeom prst="rect">
            <a:avLst/>
          </a:prstGeom>
          <a:noFill/>
        </p:spPr>
        <p:txBody>
          <a:bodyPr wrap="square">
            <a:spAutoFit/>
          </a:bodyPr>
          <a:lstStyle/>
          <a:p>
            <a:r>
              <a:rPr lang="en-US" sz="4800" b="1" dirty="0">
                <a:solidFill>
                  <a:schemeClr val="accent2"/>
                </a:solidFill>
              </a:rPr>
              <a:t>How to Win: The Weapons of Our Warfare</a:t>
            </a:r>
          </a:p>
          <a:p>
            <a:r>
              <a:rPr lang="en-US" sz="4000" b="1" dirty="0"/>
              <a:t>1. The Word of God — Absolute, Non-Negotiable</a:t>
            </a:r>
          </a:p>
          <a:p>
            <a:endParaRPr lang="en-US" sz="4000" dirty="0"/>
          </a:p>
          <a:p>
            <a:r>
              <a:rPr lang="en-US" sz="4800" b="1" dirty="0"/>
              <a:t>Greatest Battle Ever Fought</a:t>
            </a:r>
          </a:p>
          <a:p>
            <a:r>
              <a:rPr lang="en-US" sz="4000" dirty="0"/>
              <a:t>	You throw aside everything and open up the channel and say, </a:t>
            </a:r>
            <a:r>
              <a:rPr lang="en-US" sz="4000" i="1" dirty="0"/>
              <a:t>'God, Your Word is eternally true, and It's for me. If the whole church fails, if the whole world fails, yet I can't fail, because I'm taking Your Word</a:t>
            </a:r>
            <a:r>
              <a:rPr lang="en-US" sz="4000" dirty="0"/>
              <a:t>.’ 									62-0311</a:t>
            </a:r>
          </a:p>
        </p:txBody>
      </p:sp>
    </p:spTree>
    <p:extLst>
      <p:ext uri="{BB962C8B-B14F-4D97-AF65-F5344CB8AC3E}">
        <p14:creationId xmlns:p14="http://schemas.microsoft.com/office/powerpoint/2010/main" val="3595230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34F69A-3672-345A-06F9-4FCD83316EF2}"/>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C2B31F03-9EE4-463E-7A4E-F0AAC313B741}"/>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4353EB00-3AC0-E9D5-320F-0B7F7E811D25}"/>
              </a:ext>
            </a:extLst>
          </p:cNvPr>
          <p:cNvSpPr>
            <a:spLocks noGrp="1"/>
          </p:cNvSpPr>
          <p:nvPr>
            <p:ph type="sldNum" sz="quarter" idx="12"/>
          </p:nvPr>
        </p:nvSpPr>
        <p:spPr/>
        <p:txBody>
          <a:bodyPr/>
          <a:lstStyle/>
          <a:p>
            <a:fld id="{AEAA3239-9EA4-4A65-A281-97F994456D9F}" type="slidenum">
              <a:rPr lang="en-US" smtClean="0"/>
              <a:pPr/>
              <a:t>25</a:t>
            </a:fld>
            <a:endParaRPr lang="en-US"/>
          </a:p>
        </p:txBody>
      </p:sp>
      <p:pic>
        <p:nvPicPr>
          <p:cNvPr id="5" name="Picture 4" descr="William Tyndale Bibles for Sale | GREATSITE.com">
            <a:extLst>
              <a:ext uri="{FF2B5EF4-FFF2-40B4-BE49-F238E27FC236}">
                <a16:creationId xmlns:a16="http://schemas.microsoft.com/office/drawing/2014/main" id="{4772E425-BBE3-BDFF-FD6C-DA10F980F7E0}"/>
              </a:ext>
            </a:extLst>
          </p:cNvPr>
          <p:cNvPicPr>
            <a:picLocks noChangeAspect="1"/>
          </p:cNvPicPr>
          <p:nvPr/>
        </p:nvPicPr>
        <p:blipFill>
          <a:blip r:embed="rId2"/>
          <a:stretch>
            <a:fillRect/>
          </a:stretch>
        </p:blipFill>
        <p:spPr>
          <a:xfrm>
            <a:off x="214199" y="0"/>
            <a:ext cx="3111807" cy="3457564"/>
          </a:xfrm>
          <a:prstGeom prst="rect">
            <a:avLst/>
          </a:prstGeom>
        </p:spPr>
      </p:pic>
      <p:sp>
        <p:nvSpPr>
          <p:cNvPr id="7" name="TextBox 6">
            <a:extLst>
              <a:ext uri="{FF2B5EF4-FFF2-40B4-BE49-F238E27FC236}">
                <a16:creationId xmlns:a16="http://schemas.microsoft.com/office/drawing/2014/main" id="{AFEF7F8C-2454-1067-D1EE-4F4E594D940B}"/>
              </a:ext>
            </a:extLst>
          </p:cNvPr>
          <p:cNvSpPr txBox="1"/>
          <p:nvPr/>
        </p:nvSpPr>
        <p:spPr>
          <a:xfrm>
            <a:off x="3326006" y="79514"/>
            <a:ext cx="8720220" cy="6571030"/>
          </a:xfrm>
          <a:prstGeom prst="rect">
            <a:avLst/>
          </a:prstGeom>
          <a:noFill/>
        </p:spPr>
        <p:txBody>
          <a:bodyPr wrap="square">
            <a:spAutoFit/>
          </a:bodyPr>
          <a:lstStyle/>
          <a:p>
            <a:pPr marL="0" marR="0" indent="0" algn="l">
              <a:spcAft>
                <a:spcPts val="1500"/>
              </a:spcAft>
              <a:buNone/>
            </a:pPr>
            <a:r>
              <a:rPr lang="en-US" sz="4400" b="1" dirty="0"/>
              <a:t>William Tyndale </a:t>
            </a:r>
            <a:r>
              <a:rPr lang="en-US" sz="3200" dirty="0"/>
              <a:t>(1490 – 1536) </a:t>
            </a:r>
          </a:p>
          <a:p>
            <a:pPr marL="0" marR="0" indent="0" algn="l">
              <a:spcAft>
                <a:spcPts val="1500"/>
              </a:spcAft>
              <a:buNone/>
            </a:pPr>
            <a:r>
              <a:rPr lang="en-US" sz="3200" dirty="0"/>
              <a:t>English biblical translator, Protestant martyr. Educated at the University of Oxford and became an instructor at the University of Cambridge. Tyndale became convinced that the Bible alone should determine the practices and doctrines of the church and that all believers should be able to read the Bible in their own language.</a:t>
            </a:r>
          </a:p>
          <a:p>
            <a:pPr marL="0" marR="0" indent="0" algn="l">
              <a:spcAft>
                <a:spcPts val="1500"/>
              </a:spcAft>
              <a:buNone/>
            </a:pPr>
            <a:r>
              <a:rPr lang="en-US" sz="3200" dirty="0"/>
              <a:t>Because of the influence of printing and a demand for Scriptures in the vernacular, William Tyndale began working on a New Testa-</a:t>
            </a:r>
            <a:r>
              <a:rPr lang="en-US" sz="3200" dirty="0" err="1"/>
              <a:t>ment</a:t>
            </a:r>
            <a:r>
              <a:rPr lang="en-US" sz="3200" dirty="0"/>
              <a:t> translation directly from the Greek in 1523. </a:t>
            </a:r>
          </a:p>
        </p:txBody>
      </p:sp>
    </p:spTree>
    <p:extLst>
      <p:ext uri="{BB962C8B-B14F-4D97-AF65-F5344CB8AC3E}">
        <p14:creationId xmlns:p14="http://schemas.microsoft.com/office/powerpoint/2010/main" val="191316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1435B4-D4C8-5CBC-6FC5-08216EC7E5BD}"/>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1E0C54C4-03FB-B605-700B-96543874FCDB}"/>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9A87F9B2-6445-08AF-8931-CE3AE4B91B77}"/>
              </a:ext>
            </a:extLst>
          </p:cNvPr>
          <p:cNvSpPr>
            <a:spLocks noGrp="1"/>
          </p:cNvSpPr>
          <p:nvPr>
            <p:ph type="sldNum" sz="quarter" idx="12"/>
          </p:nvPr>
        </p:nvSpPr>
        <p:spPr/>
        <p:txBody>
          <a:bodyPr/>
          <a:lstStyle/>
          <a:p>
            <a:fld id="{AEAA3239-9EA4-4A65-A281-97F994456D9F}" type="slidenum">
              <a:rPr lang="en-US" smtClean="0"/>
              <a:pPr/>
              <a:t>26</a:t>
            </a:fld>
            <a:endParaRPr lang="en-US"/>
          </a:p>
        </p:txBody>
      </p:sp>
      <p:pic>
        <p:nvPicPr>
          <p:cNvPr id="6" name="Picture 5" descr="Learn about Bible translations and the execution of William Tyndale for heresy after he translated the New Testament into English">
            <a:extLst>
              <a:ext uri="{FF2B5EF4-FFF2-40B4-BE49-F238E27FC236}">
                <a16:creationId xmlns:a16="http://schemas.microsoft.com/office/drawing/2014/main" id="{CBAD5BB8-EE51-8B0F-F444-C017B4A8B65C}"/>
              </a:ext>
            </a:extLst>
          </p:cNvPr>
          <p:cNvPicPr>
            <a:picLocks noChangeAspect="1"/>
          </p:cNvPicPr>
          <p:nvPr/>
        </p:nvPicPr>
        <p:blipFill>
          <a:blip r:embed="rId2"/>
          <a:stretch>
            <a:fillRect/>
          </a:stretch>
        </p:blipFill>
        <p:spPr>
          <a:xfrm>
            <a:off x="386206" y="196617"/>
            <a:ext cx="11261886" cy="6334811"/>
          </a:xfrm>
          <a:prstGeom prst="rect">
            <a:avLst/>
          </a:prstGeom>
        </p:spPr>
      </p:pic>
      <p:sp>
        <p:nvSpPr>
          <p:cNvPr id="10" name="TextBox 9">
            <a:extLst>
              <a:ext uri="{FF2B5EF4-FFF2-40B4-BE49-F238E27FC236}">
                <a16:creationId xmlns:a16="http://schemas.microsoft.com/office/drawing/2014/main" id="{B6B91AC8-5838-8982-91C7-5125BEB23FF5}"/>
              </a:ext>
            </a:extLst>
          </p:cNvPr>
          <p:cNvSpPr txBox="1"/>
          <p:nvPr/>
        </p:nvSpPr>
        <p:spPr>
          <a:xfrm>
            <a:off x="2216988" y="2355012"/>
            <a:ext cx="7884543" cy="3170099"/>
          </a:xfrm>
          <a:prstGeom prst="rect">
            <a:avLst/>
          </a:prstGeom>
          <a:noFill/>
        </p:spPr>
        <p:txBody>
          <a:bodyPr wrap="square">
            <a:spAutoFit/>
          </a:bodyPr>
          <a:lstStyle/>
          <a:p>
            <a:pPr algn="ctr"/>
            <a:r>
              <a:rPr lang="en-US" sz="4000" b="1" dirty="0"/>
              <a:t>William Tyndale's Bible:</a:t>
            </a:r>
          </a:p>
          <a:p>
            <a:pPr algn="ctr"/>
            <a:r>
              <a:rPr lang="en-US" sz="4000" b="1" dirty="0"/>
              <a:t>The opening page of chapter 1 of the Gospel of John from William Tyndale's translation of the Bible, 1525–26; in the British Library.</a:t>
            </a:r>
          </a:p>
        </p:txBody>
      </p:sp>
    </p:spTree>
    <p:extLst>
      <p:ext uri="{BB962C8B-B14F-4D97-AF65-F5344CB8AC3E}">
        <p14:creationId xmlns:p14="http://schemas.microsoft.com/office/powerpoint/2010/main" val="970003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F1864-8A5E-0557-E856-E8B9B2E9B76C}"/>
              </a:ext>
            </a:extLst>
          </p:cNvPr>
          <p:cNvSpPr txBox="1"/>
          <p:nvPr/>
        </p:nvSpPr>
        <p:spPr>
          <a:xfrm>
            <a:off x="223157" y="148920"/>
            <a:ext cx="5949043" cy="664376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b="1" dirty="0"/>
              <a:t>Greatest Battle Ever Fought</a:t>
            </a:r>
          </a:p>
          <a:p>
            <a:pPr>
              <a:lnSpc>
                <a:spcPct val="90000"/>
              </a:lnSpc>
              <a:spcBef>
                <a:spcPct val="0"/>
              </a:spcBef>
              <a:spcAft>
                <a:spcPts val="600"/>
              </a:spcAft>
            </a:pPr>
            <a:r>
              <a:rPr lang="en-US" sz="3200" dirty="0"/>
              <a:t>     Kill him at the beginning; stop him dead in his tracks. It </a:t>
            </a:r>
            <a:r>
              <a:rPr lang="en-US" sz="3200" dirty="0" err="1"/>
              <a:t>ain't</a:t>
            </a:r>
            <a:r>
              <a:rPr lang="en-US" sz="3200" dirty="0"/>
              <a:t> how long you can make the war linger; it's stop it right now. If you'll come, you'll keep them memories, conscience, thinking about, </a:t>
            </a:r>
            <a:r>
              <a:rPr lang="en-US" sz="3200" i="1" dirty="0"/>
              <a:t>'Well, I might fail. It might not be right.’    </a:t>
            </a:r>
          </a:p>
          <a:p>
            <a:pPr>
              <a:lnSpc>
                <a:spcPct val="90000"/>
              </a:lnSpc>
              <a:spcBef>
                <a:spcPct val="0"/>
              </a:spcBef>
              <a:spcAft>
                <a:spcPts val="600"/>
              </a:spcAft>
            </a:pPr>
            <a:r>
              <a:rPr lang="en-US" sz="3200" dirty="0"/>
              <a:t>     Don't you do that at all. Throw aside everything, open up the channel and say, </a:t>
            </a:r>
            <a:r>
              <a:rPr lang="en-US" sz="3200" i="1" dirty="0"/>
              <a:t>'God, Your Word is eternally true, and It's for me</a:t>
            </a:r>
            <a:r>
              <a:rPr lang="en-US" sz="3200" dirty="0"/>
              <a:t>.</a:t>
            </a:r>
          </a:p>
          <a:p>
            <a:pPr>
              <a:lnSpc>
                <a:spcPct val="90000"/>
              </a:lnSpc>
              <a:spcBef>
                <a:spcPct val="0"/>
              </a:spcBef>
              <a:spcAft>
                <a:spcPts val="600"/>
              </a:spcAft>
            </a:pPr>
            <a:r>
              <a:rPr lang="en-US" sz="3200" dirty="0"/>
              <a:t>				62-0311</a:t>
            </a:r>
          </a:p>
        </p:txBody>
      </p:sp>
      <p:pic>
        <p:nvPicPr>
          <p:cNvPr id="8" name="Picture 7" descr="The image depicts a warrior with armor, holding a sword, against a backdrop suggesting a battle of wits or minds, with the biblical verse Isaiah 26:3 emphasizing peace and trust in God.&#10;&#10;AI-generated content may be incorrect.">
            <a:extLst>
              <a:ext uri="{FF2B5EF4-FFF2-40B4-BE49-F238E27FC236}">
                <a16:creationId xmlns:a16="http://schemas.microsoft.com/office/drawing/2014/main" id="{7443ADB6-5FFD-A4D1-9175-E8C6DF7EC10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74300" y="403147"/>
            <a:ext cx="5649685" cy="5143500"/>
          </a:xfrm>
          <a:prstGeom prst="rect">
            <a:avLst/>
          </a:prstGeom>
          <a:noFill/>
        </p:spPr>
      </p:pic>
      <p:sp>
        <p:nvSpPr>
          <p:cNvPr id="2" name="Footer Placeholder 1">
            <a:extLst>
              <a:ext uri="{FF2B5EF4-FFF2-40B4-BE49-F238E27FC236}">
                <a16:creationId xmlns:a16="http://schemas.microsoft.com/office/drawing/2014/main" id="{B99D1108-B02F-C7D6-9545-ECBDFD0E3162}"/>
              </a:ext>
            </a:extLst>
          </p:cNvPr>
          <p:cNvSpPr>
            <a:spLocks noGrp="1"/>
          </p:cNvSpPr>
          <p:nvPr>
            <p:ph type="ftr" sz="quarter" idx="15"/>
          </p:nvPr>
        </p:nvSpPr>
        <p:spPr>
          <a:xfrm>
            <a:off x="678871" y="6343955"/>
            <a:ext cx="2739181" cy="365125"/>
          </a:xfrm>
        </p:spPr>
        <p:txBody>
          <a:bodyPr vert="horz" lIns="91440" tIns="45720" rIns="91440" bIns="45720" rtlCol="0" anchor="ctr">
            <a:normAutofit/>
          </a:bodyPr>
          <a:lstStyle/>
          <a:p>
            <a:pPr>
              <a:spcAft>
                <a:spcPts val="600"/>
              </a:spcAft>
            </a:pPr>
            <a:r>
              <a:rPr lang="en-US" kern="1200">
                <a:latin typeface="+mn-lt"/>
                <a:ea typeface="+mn-ea"/>
                <a:cs typeface="+mn-cs"/>
              </a:rPr>
              <a:t>Weapons of Our Warfare</a:t>
            </a:r>
          </a:p>
        </p:txBody>
      </p:sp>
      <p:sp>
        <p:nvSpPr>
          <p:cNvPr id="3" name="Date Placeholder 2">
            <a:extLst>
              <a:ext uri="{FF2B5EF4-FFF2-40B4-BE49-F238E27FC236}">
                <a16:creationId xmlns:a16="http://schemas.microsoft.com/office/drawing/2014/main" id="{A33AE010-C061-7B77-2850-6F2E765C5284}"/>
              </a:ext>
            </a:extLst>
          </p:cNvPr>
          <p:cNvSpPr>
            <a:spLocks noGrp="1"/>
          </p:cNvSpPr>
          <p:nvPr>
            <p:ph type="dt" sz="half" idx="14"/>
          </p:nvPr>
        </p:nvSpPr>
        <p:spPr>
          <a:xfrm>
            <a:off x="8893929" y="6343955"/>
            <a:ext cx="2202644" cy="365125"/>
          </a:xfrm>
        </p:spPr>
        <p:txBody>
          <a:bodyPr vert="horz" lIns="91440" tIns="45720" rIns="91440" bIns="45720" rtlCol="0" anchor="ctr">
            <a:normAutofit/>
          </a:bodyPr>
          <a:lstStyle/>
          <a:p>
            <a:pPr>
              <a:spcAft>
                <a:spcPts val="600"/>
              </a:spcAft>
            </a:pPr>
            <a:r>
              <a:rPr lang="en-US" kern="1200">
                <a:latin typeface="+mn-lt"/>
                <a:ea typeface="+mn-ea"/>
                <a:cs typeface="+mn-cs"/>
              </a:rPr>
              <a:t>7-19-2026</a:t>
            </a:r>
          </a:p>
        </p:txBody>
      </p:sp>
      <p:sp>
        <p:nvSpPr>
          <p:cNvPr id="4" name="Slide Number Placeholder 3">
            <a:extLst>
              <a:ext uri="{FF2B5EF4-FFF2-40B4-BE49-F238E27FC236}">
                <a16:creationId xmlns:a16="http://schemas.microsoft.com/office/drawing/2014/main" id="{41E69EC8-D218-EF13-9515-016F6ECE3A84}"/>
              </a:ext>
            </a:extLst>
          </p:cNvPr>
          <p:cNvSpPr>
            <a:spLocks noGrp="1"/>
          </p:cNvSpPr>
          <p:nvPr>
            <p:ph type="sldNum" sz="quarter" idx="16"/>
          </p:nvPr>
        </p:nvSpPr>
        <p:spPr>
          <a:xfrm>
            <a:off x="11147097" y="6343955"/>
            <a:ext cx="357412" cy="365125"/>
          </a:xfrm>
        </p:spPr>
        <p:txBody>
          <a:bodyPr vert="horz" lIns="91440" tIns="45720" rIns="91440" bIns="45720" rtlCol="0" anchor="ctr">
            <a:normAutofit/>
          </a:bodyPr>
          <a:lstStyle/>
          <a:p>
            <a:pPr>
              <a:spcAft>
                <a:spcPts val="600"/>
              </a:spcAft>
            </a:pPr>
            <a:fld id="{AEAA3239-9EA4-4A65-A281-97F994456D9F}" type="slidenum">
              <a:rPr lang="en-US" smtClean="0"/>
              <a:pPr>
                <a:spcAft>
                  <a:spcPts val="600"/>
                </a:spcAft>
              </a:pPr>
              <a:t>27</a:t>
            </a:fld>
            <a:endParaRPr lang="en-US"/>
          </a:p>
        </p:txBody>
      </p:sp>
    </p:spTree>
    <p:extLst>
      <p:ext uri="{BB962C8B-B14F-4D97-AF65-F5344CB8AC3E}">
        <p14:creationId xmlns:p14="http://schemas.microsoft.com/office/powerpoint/2010/main" val="2183494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8BB393-4A8B-6C21-68A6-7A2AC804C4EB}"/>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5C83CE93-E07C-24D3-42C5-F8F4BCE5C94A}"/>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4B1DB6B0-EE6E-ABBD-AE62-AA0276D5C583}"/>
              </a:ext>
            </a:extLst>
          </p:cNvPr>
          <p:cNvSpPr>
            <a:spLocks noGrp="1"/>
          </p:cNvSpPr>
          <p:nvPr>
            <p:ph type="sldNum" sz="quarter" idx="12"/>
          </p:nvPr>
        </p:nvSpPr>
        <p:spPr/>
        <p:txBody>
          <a:bodyPr/>
          <a:lstStyle/>
          <a:p>
            <a:fld id="{AEAA3239-9EA4-4A65-A281-97F994456D9F}" type="slidenum">
              <a:rPr lang="en-US" smtClean="0"/>
              <a:pPr/>
              <a:t>28</a:t>
            </a:fld>
            <a:endParaRPr lang="en-US"/>
          </a:p>
        </p:txBody>
      </p:sp>
      <p:sp>
        <p:nvSpPr>
          <p:cNvPr id="6" name="TextBox 5">
            <a:extLst>
              <a:ext uri="{FF2B5EF4-FFF2-40B4-BE49-F238E27FC236}">
                <a16:creationId xmlns:a16="http://schemas.microsoft.com/office/drawing/2014/main" id="{DC6D4ED9-6004-415A-81E9-12D8870364B9}"/>
              </a:ext>
            </a:extLst>
          </p:cNvPr>
          <p:cNvSpPr txBox="1"/>
          <p:nvPr/>
        </p:nvSpPr>
        <p:spPr>
          <a:xfrm>
            <a:off x="204569" y="0"/>
            <a:ext cx="11925300" cy="6032421"/>
          </a:xfrm>
          <a:prstGeom prst="rect">
            <a:avLst/>
          </a:prstGeom>
          <a:noFill/>
        </p:spPr>
        <p:txBody>
          <a:bodyPr wrap="square">
            <a:spAutoFit/>
          </a:bodyPr>
          <a:lstStyle/>
          <a:p>
            <a:pPr marL="0" marR="0">
              <a:lnSpc>
                <a:spcPct val="115000"/>
              </a:lnSpc>
              <a:spcAft>
                <a:spcPts val="800"/>
              </a:spcAft>
              <a:buNone/>
            </a:pPr>
            <a:r>
              <a:rPr lang="en-US" sz="4000" b="1" kern="100" dirty="0">
                <a:latin typeface="Candara" panose="020E0502030303020204" pitchFamily="34" charset="0"/>
                <a:ea typeface="Aptos" panose="020B0004020202020204" pitchFamily="34" charset="0"/>
                <a:cs typeface="Times New Roman" panose="02020603050405020304" pitchFamily="18" charset="0"/>
              </a:rPr>
              <a:t>2</a:t>
            </a: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 Faith That Holds Its Ground</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	The highest expression of faith is not the initial moment of spiritual awakening, but the obedience: faithfulness under trial, perseverance through the furnace, the maintaining of obedience when everything in the natural world screams to abandon it.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	The soldier of Jesus Christ is not measured by his enthusiasm at enlistment. </a:t>
            </a:r>
            <a:r>
              <a:rPr lang="en-US" sz="3200" u="sng" kern="100" dirty="0">
                <a:effectLst/>
                <a:latin typeface="Candara" panose="020E0502030303020204" pitchFamily="34" charset="0"/>
                <a:ea typeface="Aptos" panose="020B0004020202020204" pitchFamily="34" charset="0"/>
                <a:cs typeface="Times New Roman" panose="02020603050405020304" pitchFamily="18" charset="0"/>
              </a:rPr>
              <a:t>He is measured by whether he is still standing when the battle is done</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3200" kern="100" dirty="0">
                <a:latin typeface="Candara" panose="020E0502030303020204" pitchFamily="34" charset="0"/>
                <a:ea typeface="Aptos" panose="020B0004020202020204" pitchFamily="34" charset="0"/>
                <a:cs typeface="Times New Roman" panose="02020603050405020304" pitchFamily="18" charset="0"/>
              </a:rPr>
              <a:t>	</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Paul's final testimony was not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"I had a great conversion experience."</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It was: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a:t>
            </a:r>
            <a:r>
              <a:rPr lang="en-US" sz="3200" b="1" i="1" kern="100" dirty="0">
                <a:effectLst/>
                <a:latin typeface="Candara" panose="020E0502030303020204" pitchFamily="34" charset="0"/>
                <a:ea typeface="Aptos" panose="020B0004020202020204" pitchFamily="34" charset="0"/>
                <a:cs typeface="Times New Roman" panose="02020603050405020304" pitchFamily="18" charset="0"/>
              </a:rPr>
              <a:t>I have fought a good fight, I have finished my course, I have kept the faith</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(2 Timothy 4:7).</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248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A7EA3-F157-39E6-0388-6FD9FEDA5663}"/>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2B1C9D6-4BA4-4C54-DF9D-34A451D7A48C}"/>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31C60E94-4312-48BC-FD3E-15B99A3B9CC5}"/>
              </a:ext>
            </a:extLst>
          </p:cNvPr>
          <p:cNvSpPr>
            <a:spLocks noGrp="1"/>
          </p:cNvSpPr>
          <p:nvPr>
            <p:ph type="sldNum" sz="quarter" idx="12"/>
          </p:nvPr>
        </p:nvSpPr>
        <p:spPr/>
        <p:txBody>
          <a:bodyPr/>
          <a:lstStyle/>
          <a:p>
            <a:fld id="{AEAA3239-9EA4-4A65-A281-97F994456D9F}" type="slidenum">
              <a:rPr lang="en-US" smtClean="0"/>
              <a:pPr/>
              <a:t>29</a:t>
            </a:fld>
            <a:endParaRPr lang="en-US"/>
          </a:p>
        </p:txBody>
      </p:sp>
      <p:sp>
        <p:nvSpPr>
          <p:cNvPr id="6" name="TextBox 5">
            <a:extLst>
              <a:ext uri="{FF2B5EF4-FFF2-40B4-BE49-F238E27FC236}">
                <a16:creationId xmlns:a16="http://schemas.microsoft.com/office/drawing/2014/main" id="{C2D85B83-960D-C876-1BFC-3E2516D77871}"/>
              </a:ext>
            </a:extLst>
          </p:cNvPr>
          <p:cNvSpPr txBox="1"/>
          <p:nvPr/>
        </p:nvSpPr>
        <p:spPr>
          <a:xfrm>
            <a:off x="239485" y="148920"/>
            <a:ext cx="11816443" cy="6186309"/>
          </a:xfrm>
          <a:prstGeom prst="rect">
            <a:avLst/>
          </a:prstGeom>
          <a:noFill/>
        </p:spPr>
        <p:txBody>
          <a:bodyPr wrap="square">
            <a:spAutoFit/>
          </a:bodyPr>
          <a:lstStyle/>
          <a:p>
            <a:r>
              <a:rPr lang="en-US" sz="3600" dirty="0"/>
              <a:t>	The most important thing to understand about this warfare is its outcome. </a:t>
            </a:r>
            <a:r>
              <a:rPr lang="en-US" sz="3600" u="sng" dirty="0"/>
              <a:t>The battle is not in question</a:t>
            </a:r>
            <a:r>
              <a:rPr lang="en-US" sz="3600" dirty="0"/>
              <a:t>. </a:t>
            </a:r>
            <a:r>
              <a:rPr lang="en-US" sz="3600" b="1" dirty="0"/>
              <a:t>The cross</a:t>
            </a:r>
            <a:r>
              <a:rPr lang="en-US" sz="3600" dirty="0"/>
              <a:t> settled it. </a:t>
            </a:r>
            <a:r>
              <a:rPr lang="en-US" sz="3600" b="1" dirty="0"/>
              <a:t>The empty tomb</a:t>
            </a:r>
            <a:r>
              <a:rPr lang="en-US" sz="3600" dirty="0"/>
              <a:t> confirmed it. </a:t>
            </a:r>
            <a:r>
              <a:rPr lang="en-US" sz="3600" b="1" dirty="0"/>
              <a:t>The resurrection</a:t>
            </a:r>
            <a:r>
              <a:rPr lang="en-US" sz="3600" dirty="0"/>
              <a:t> of Jesus Christ sealed it. </a:t>
            </a:r>
          </a:p>
          <a:p>
            <a:r>
              <a:rPr lang="en-US" sz="3600" dirty="0"/>
              <a:t>	Every demon in hell knows it. Every principality and power is operating on borrowed time!</a:t>
            </a:r>
          </a:p>
          <a:p>
            <a:r>
              <a:rPr lang="en-US" sz="3600" dirty="0"/>
              <a:t>	The warfare we engage in is not to </a:t>
            </a:r>
            <a:r>
              <a:rPr lang="en-US" sz="3600" i="1" u="sng" dirty="0"/>
              <a:t>achieve</a:t>
            </a:r>
            <a:r>
              <a:rPr lang="en-US" sz="3600" dirty="0"/>
              <a:t> victory. It is to </a:t>
            </a:r>
            <a:r>
              <a:rPr lang="en-US" sz="3600" i="1" u="sng" dirty="0"/>
              <a:t>enforce</a:t>
            </a:r>
            <a:r>
              <a:rPr lang="en-US" sz="3600" dirty="0"/>
              <a:t> a victory that already exists. We are not fighting a war that is uncertain in its outcome but occupying the  conquered ground of an enemy who refuses to acknowledge his defeat.</a:t>
            </a:r>
          </a:p>
        </p:txBody>
      </p:sp>
    </p:spTree>
    <p:extLst>
      <p:ext uri="{BB962C8B-B14F-4D97-AF65-F5344CB8AC3E}">
        <p14:creationId xmlns:p14="http://schemas.microsoft.com/office/powerpoint/2010/main" val="196187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941891-3372-FFC9-3935-E7626087D71F}"/>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9619841-A19A-5A0C-B579-106E959EFB11}"/>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4FD779A5-B189-ECAA-AE29-3E826CE55A0B}"/>
              </a:ext>
            </a:extLst>
          </p:cNvPr>
          <p:cNvSpPr>
            <a:spLocks noGrp="1"/>
          </p:cNvSpPr>
          <p:nvPr>
            <p:ph type="sldNum" sz="quarter" idx="12"/>
          </p:nvPr>
        </p:nvSpPr>
        <p:spPr/>
        <p:txBody>
          <a:bodyPr/>
          <a:lstStyle/>
          <a:p>
            <a:fld id="{AEAA3239-9EA4-4A65-A281-97F994456D9F}" type="slidenum">
              <a:rPr lang="en-US" smtClean="0"/>
              <a:pPr/>
              <a:t>3</a:t>
            </a:fld>
            <a:endParaRPr lang="en-US"/>
          </a:p>
        </p:txBody>
      </p:sp>
      <p:pic>
        <p:nvPicPr>
          <p:cNvPr id="8" name="Picture 7">
            <a:extLst>
              <a:ext uri="{FF2B5EF4-FFF2-40B4-BE49-F238E27FC236}">
                <a16:creationId xmlns:a16="http://schemas.microsoft.com/office/drawing/2014/main" id="{8DA3F96C-B40B-F8F3-6946-812E7A6D311C}"/>
              </a:ext>
            </a:extLst>
          </p:cNvPr>
          <p:cNvPicPr>
            <a:picLocks noChangeAspect="1"/>
          </p:cNvPicPr>
          <p:nvPr/>
        </p:nvPicPr>
        <p:blipFill>
          <a:blip r:embed="rId2"/>
          <a:srcRect l="9830" t="2172" r="10225" b="3687"/>
          <a:stretch>
            <a:fillRect/>
          </a:stretch>
        </p:blipFill>
        <p:spPr>
          <a:xfrm>
            <a:off x="330739" y="252919"/>
            <a:ext cx="4601183" cy="6456161"/>
          </a:xfrm>
          <a:prstGeom prst="rect">
            <a:avLst/>
          </a:prstGeom>
          <a:ln>
            <a:noFill/>
          </a:ln>
          <a:effectLst>
            <a:softEdge rad="112500"/>
          </a:effectLst>
        </p:spPr>
      </p:pic>
      <p:sp>
        <p:nvSpPr>
          <p:cNvPr id="5" name="TextBox 4">
            <a:extLst>
              <a:ext uri="{FF2B5EF4-FFF2-40B4-BE49-F238E27FC236}">
                <a16:creationId xmlns:a16="http://schemas.microsoft.com/office/drawing/2014/main" id="{8E15FAC2-E58F-CD19-D7E7-C8C2C7F45C06}"/>
              </a:ext>
            </a:extLst>
          </p:cNvPr>
          <p:cNvSpPr txBox="1"/>
          <p:nvPr/>
        </p:nvSpPr>
        <p:spPr>
          <a:xfrm>
            <a:off x="5152258" y="329184"/>
            <a:ext cx="5125597" cy="6186309"/>
          </a:xfrm>
          <a:prstGeom prst="rect">
            <a:avLst/>
          </a:prstGeom>
          <a:noFill/>
        </p:spPr>
        <p:txBody>
          <a:bodyPr wrap="square" rtlCol="0">
            <a:spAutoFit/>
          </a:bodyPr>
          <a:lstStyle/>
          <a:p>
            <a:r>
              <a:rPr lang="en-US" sz="4800" u="sng" dirty="0"/>
              <a:t>HBT Family Day</a:t>
            </a:r>
          </a:p>
          <a:p>
            <a:endParaRPr lang="en-US" sz="3600" dirty="0"/>
          </a:p>
          <a:p>
            <a:r>
              <a:rPr lang="en-US" sz="3600" dirty="0"/>
              <a:t>August 15</a:t>
            </a:r>
            <a:r>
              <a:rPr lang="en-US" sz="3600" baseline="30000" dirty="0"/>
              <a:t>th</a:t>
            </a:r>
            <a:endParaRPr lang="en-US" sz="3600" dirty="0"/>
          </a:p>
          <a:p>
            <a:r>
              <a:rPr lang="en-US" sz="3600" dirty="0"/>
              <a:t>10:00 am to 6:00 pm</a:t>
            </a:r>
          </a:p>
          <a:p>
            <a:endParaRPr lang="en-US" sz="3600" dirty="0"/>
          </a:p>
          <a:p>
            <a:r>
              <a:rPr lang="en-US" sz="3600" dirty="0"/>
              <a:t>Camp Broadstone</a:t>
            </a:r>
          </a:p>
          <a:p>
            <a:r>
              <a:rPr lang="en-US" sz="2400" dirty="0"/>
              <a:t>1431 Broadstone Rd., Banner Elk, NC</a:t>
            </a:r>
          </a:p>
          <a:p>
            <a:endParaRPr lang="en-US" sz="3600" dirty="0"/>
          </a:p>
          <a:p>
            <a:r>
              <a:rPr lang="en-US" sz="3600" dirty="0"/>
              <a:t>Family Picnic</a:t>
            </a:r>
          </a:p>
          <a:p>
            <a:r>
              <a:rPr lang="en-US" sz="3600" dirty="0"/>
              <a:t>Fishing</a:t>
            </a:r>
          </a:p>
          <a:p>
            <a:endParaRPr lang="en-US" sz="3600" dirty="0"/>
          </a:p>
        </p:txBody>
      </p:sp>
    </p:spTree>
    <p:extLst>
      <p:ext uri="{BB962C8B-B14F-4D97-AF65-F5344CB8AC3E}">
        <p14:creationId xmlns:p14="http://schemas.microsoft.com/office/powerpoint/2010/main" val="50451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EE60EB-2401-B49D-EB39-B6DCF9D66D74}"/>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C78191DC-C01C-1662-63E3-4B1657675490}"/>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87A7BF37-68AC-3B6F-1BEF-9692D3818FEB}"/>
              </a:ext>
            </a:extLst>
          </p:cNvPr>
          <p:cNvSpPr>
            <a:spLocks noGrp="1"/>
          </p:cNvSpPr>
          <p:nvPr>
            <p:ph type="sldNum" sz="quarter" idx="12"/>
          </p:nvPr>
        </p:nvSpPr>
        <p:spPr/>
        <p:txBody>
          <a:bodyPr/>
          <a:lstStyle/>
          <a:p>
            <a:fld id="{AEAA3239-9EA4-4A65-A281-97F994456D9F}" type="slidenum">
              <a:rPr lang="en-US" smtClean="0"/>
              <a:pPr/>
              <a:t>30</a:t>
            </a:fld>
            <a:endParaRPr lang="en-US"/>
          </a:p>
        </p:txBody>
      </p:sp>
      <p:pic>
        <p:nvPicPr>
          <p:cNvPr id="8" name="Picture 7" descr="The image depicts a historical portrait of an individual wearing a black coat, red hood, and a black hat, with a stern facial expression.&#10;&#10;AI-generated content may be incorrect.">
            <a:extLst>
              <a:ext uri="{FF2B5EF4-FFF2-40B4-BE49-F238E27FC236}">
                <a16:creationId xmlns:a16="http://schemas.microsoft.com/office/drawing/2014/main" id="{190EAFF2-261E-3E3A-ECA1-4CC77DA62B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275" y="1025298"/>
            <a:ext cx="1695450" cy="2695575"/>
          </a:xfrm>
          <a:prstGeom prst="rect">
            <a:avLst/>
          </a:prstGeom>
        </p:spPr>
      </p:pic>
      <p:sp>
        <p:nvSpPr>
          <p:cNvPr id="6" name="TextBox 5">
            <a:extLst>
              <a:ext uri="{FF2B5EF4-FFF2-40B4-BE49-F238E27FC236}">
                <a16:creationId xmlns:a16="http://schemas.microsoft.com/office/drawing/2014/main" id="{EF99F848-AFD1-A5E1-CAEF-E2E8777180D4}"/>
              </a:ext>
            </a:extLst>
          </p:cNvPr>
          <p:cNvSpPr txBox="1"/>
          <p:nvPr/>
        </p:nvSpPr>
        <p:spPr>
          <a:xfrm>
            <a:off x="295275" y="243512"/>
            <a:ext cx="11762014" cy="6370975"/>
          </a:xfrm>
          <a:prstGeom prst="rect">
            <a:avLst/>
          </a:prstGeom>
          <a:noFill/>
        </p:spPr>
        <p:txBody>
          <a:bodyPr wrap="square">
            <a:spAutoFit/>
          </a:bodyPr>
          <a:lstStyle/>
          <a:p>
            <a:r>
              <a:rPr lang="en-US" sz="4800" b="1" dirty="0"/>
              <a:t>The Reformation and Its Counterfeit</a:t>
            </a:r>
          </a:p>
          <a:p>
            <a:r>
              <a:rPr lang="en-US" sz="3600" dirty="0"/>
              <a:t>		Martin Luther broke the stronghold of a system 		that held the Western world in spiritual bondage 		for centuries. 	But immediately Satan introduced the counterfeits — Anabaptists, antinomian spirits, fanaticism of Thomas </a:t>
            </a:r>
            <a:r>
              <a:rPr lang="en-US" sz="3600" dirty="0" err="1"/>
              <a:t>Münzer</a:t>
            </a:r>
            <a:r>
              <a:rPr lang="en-US" sz="3600" dirty="0"/>
              <a:t> and the Zwickau prophets — men who claimed direct visions and revelations, who stirred enormous crowds with signs and wonders, and who produced exactly the kind of emotional intensity that the genuine Reformation had generated, </a:t>
            </a:r>
            <a:r>
              <a:rPr lang="en-US" sz="3600" u="sng" dirty="0"/>
              <a:t>but without its submission to the Word</a:t>
            </a:r>
            <a:r>
              <a:rPr lang="en-US" sz="3600" dirty="0"/>
              <a:t>.</a:t>
            </a:r>
          </a:p>
        </p:txBody>
      </p:sp>
    </p:spTree>
    <p:extLst>
      <p:ext uri="{BB962C8B-B14F-4D97-AF65-F5344CB8AC3E}">
        <p14:creationId xmlns:p14="http://schemas.microsoft.com/office/powerpoint/2010/main" val="60983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0BB67-284A-613F-4390-177A2B332AB1}"/>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9BFC6B1-609D-6282-F220-14E52D395CAB}"/>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6CD2EB41-D306-3C29-6850-5BC0CFC962FE}"/>
              </a:ext>
            </a:extLst>
          </p:cNvPr>
          <p:cNvSpPr>
            <a:spLocks noGrp="1"/>
          </p:cNvSpPr>
          <p:nvPr>
            <p:ph type="sldNum" sz="quarter" idx="12"/>
          </p:nvPr>
        </p:nvSpPr>
        <p:spPr/>
        <p:txBody>
          <a:bodyPr/>
          <a:lstStyle/>
          <a:p>
            <a:fld id="{AEAA3239-9EA4-4A65-A281-97F994456D9F}" type="slidenum">
              <a:rPr lang="en-US" smtClean="0"/>
              <a:pPr/>
              <a:t>31</a:t>
            </a:fld>
            <a:endParaRPr lang="en-US"/>
          </a:p>
        </p:txBody>
      </p:sp>
      <p:sp>
        <p:nvSpPr>
          <p:cNvPr id="6" name="TextBox 5">
            <a:extLst>
              <a:ext uri="{FF2B5EF4-FFF2-40B4-BE49-F238E27FC236}">
                <a16:creationId xmlns:a16="http://schemas.microsoft.com/office/drawing/2014/main" id="{77AD19E8-7B87-611B-1F9D-7AD9E78DE19B}"/>
              </a:ext>
            </a:extLst>
          </p:cNvPr>
          <p:cNvSpPr txBox="1"/>
          <p:nvPr/>
        </p:nvSpPr>
        <p:spPr>
          <a:xfrm>
            <a:off x="299358" y="148920"/>
            <a:ext cx="6199414" cy="5632311"/>
          </a:xfrm>
          <a:prstGeom prst="rect">
            <a:avLst/>
          </a:prstGeom>
          <a:noFill/>
        </p:spPr>
        <p:txBody>
          <a:bodyPr wrap="square">
            <a:spAutoFit/>
          </a:bodyPr>
          <a:lstStyle/>
          <a:p>
            <a:r>
              <a:rPr lang="en-US" sz="4000" dirty="0"/>
              <a:t>Luther recognized the pattern. He wrote of the </a:t>
            </a:r>
            <a:r>
              <a:rPr lang="en-US" sz="4000" dirty="0" err="1"/>
              <a:t>Schwärmer</a:t>
            </a:r>
            <a:r>
              <a:rPr lang="en-US" sz="4000" dirty="0"/>
              <a:t> — the enthusiasts — that “</a:t>
            </a:r>
            <a:r>
              <a:rPr lang="en-US" sz="4000" i="1" dirty="0"/>
              <a:t>they swallowed the Holy Ghost feathers and all”</a:t>
            </a:r>
            <a:r>
              <a:rPr lang="en-US" sz="4000" dirty="0"/>
              <a:t>, claiming direct divine </a:t>
            </a:r>
            <a:r>
              <a:rPr lang="en-US" sz="4000" dirty="0" err="1"/>
              <a:t>communi</a:t>
            </a:r>
            <a:r>
              <a:rPr lang="en-US" sz="4000" dirty="0"/>
              <a:t>-cation that superseded Scripture. </a:t>
            </a:r>
          </a:p>
        </p:txBody>
      </p:sp>
      <p:pic>
        <p:nvPicPr>
          <p:cNvPr id="8" name="Picture 7" descr="The image depicts a white dove soaring upwards, its wings outstretched, against a warm, glowing backdrop.&#10;&#10;AI-generated content may be incorrect.">
            <a:extLst>
              <a:ext uri="{FF2B5EF4-FFF2-40B4-BE49-F238E27FC236}">
                <a16:creationId xmlns:a16="http://schemas.microsoft.com/office/drawing/2014/main" id="{1A8E7BEC-0430-9FE4-B3B8-DDE355E6DF4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609027" y="415620"/>
            <a:ext cx="5114889" cy="3965880"/>
          </a:xfrm>
          <a:prstGeom prst="rect">
            <a:avLst/>
          </a:prstGeom>
        </p:spPr>
      </p:pic>
    </p:spTree>
    <p:extLst>
      <p:ext uri="{BB962C8B-B14F-4D97-AF65-F5344CB8AC3E}">
        <p14:creationId xmlns:p14="http://schemas.microsoft.com/office/powerpoint/2010/main" val="62906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mage depicts a historical figure in period attire, holding a quill, gesturing towards a piece of parchment, surrounded by other figures in period clothing.&#10;&#10;AI-generated content may be incorrect.">
            <a:extLst>
              <a:ext uri="{FF2B5EF4-FFF2-40B4-BE49-F238E27FC236}">
                <a16:creationId xmlns:a16="http://schemas.microsoft.com/office/drawing/2014/main" id="{B409EBA6-5CCA-3B62-73A3-4F31E309840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01385" y="275252"/>
            <a:ext cx="5877476" cy="3767818"/>
          </a:xfrm>
          <a:prstGeom prst="rect">
            <a:avLst/>
          </a:prstGeom>
        </p:spPr>
      </p:pic>
      <p:sp>
        <p:nvSpPr>
          <p:cNvPr id="2" name="Footer Placeholder 1">
            <a:extLst>
              <a:ext uri="{FF2B5EF4-FFF2-40B4-BE49-F238E27FC236}">
                <a16:creationId xmlns:a16="http://schemas.microsoft.com/office/drawing/2014/main" id="{98DEF223-C1D0-0D4B-BFCD-600E7705E590}"/>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8E985D0-2AFF-A483-F51E-81CA986AD5D3}"/>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3A0F311F-47A0-3976-6634-332FC880D3D9}"/>
              </a:ext>
            </a:extLst>
          </p:cNvPr>
          <p:cNvSpPr>
            <a:spLocks noGrp="1"/>
          </p:cNvSpPr>
          <p:nvPr>
            <p:ph type="sldNum" sz="quarter" idx="12"/>
          </p:nvPr>
        </p:nvSpPr>
        <p:spPr/>
        <p:txBody>
          <a:bodyPr/>
          <a:lstStyle/>
          <a:p>
            <a:fld id="{AEAA3239-9EA4-4A65-A281-97F994456D9F}" type="slidenum">
              <a:rPr lang="en-US" smtClean="0"/>
              <a:pPr/>
              <a:t>32</a:t>
            </a:fld>
            <a:endParaRPr lang="en-US"/>
          </a:p>
        </p:txBody>
      </p:sp>
      <p:sp>
        <p:nvSpPr>
          <p:cNvPr id="6" name="TextBox 5">
            <a:extLst>
              <a:ext uri="{FF2B5EF4-FFF2-40B4-BE49-F238E27FC236}">
                <a16:creationId xmlns:a16="http://schemas.microsoft.com/office/drawing/2014/main" id="{DB06276E-E69F-ACA8-06B9-5F5E520AC868}"/>
              </a:ext>
            </a:extLst>
          </p:cNvPr>
          <p:cNvSpPr txBox="1"/>
          <p:nvPr/>
        </p:nvSpPr>
        <p:spPr>
          <a:xfrm>
            <a:off x="4332514" y="337456"/>
            <a:ext cx="7658101" cy="6309420"/>
          </a:xfrm>
          <a:prstGeom prst="rect">
            <a:avLst/>
          </a:prstGeom>
          <a:noFill/>
        </p:spPr>
        <p:txBody>
          <a:bodyPr wrap="square">
            <a:spAutoFit/>
          </a:bodyPr>
          <a:lstStyle/>
          <a:p>
            <a:r>
              <a:rPr lang="en-US" sz="4400" b="1" dirty="0"/>
              <a:t>	  	Church Age Book</a:t>
            </a:r>
          </a:p>
          <a:p>
            <a:r>
              <a:rPr lang="en-US" sz="4000" dirty="0"/>
              <a:t>   		 </a:t>
            </a:r>
            <a:r>
              <a:rPr lang="en-US" sz="2800" dirty="0"/>
              <a:t>329-1</a:t>
            </a:r>
            <a:r>
              <a:rPr lang="en-US" sz="4000" dirty="0"/>
              <a:t> It is by this means, 			principally, that he has 			against all </a:t>
            </a:r>
            <a:r>
              <a:rPr lang="en-US" sz="4000" dirty="0" err="1"/>
              <a:t>revivings</a:t>
            </a:r>
            <a:r>
              <a:rPr lang="en-US" sz="4000" dirty="0"/>
              <a:t> of 			religion... By this, Satan 			prevailed against the reformation, began by Luther — ten times more than by all those bloody, cruel persecutions of the church of Rome."</a:t>
            </a:r>
          </a:p>
        </p:txBody>
      </p:sp>
    </p:spTree>
    <p:extLst>
      <p:ext uri="{BB962C8B-B14F-4D97-AF65-F5344CB8AC3E}">
        <p14:creationId xmlns:p14="http://schemas.microsoft.com/office/powerpoint/2010/main" val="303267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227DA6-E161-CCFA-90E9-24B473118F4D}"/>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5E781479-6CB0-9051-0CD4-9A655CD13C05}"/>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9C8DB7E5-EED1-0E22-00C7-8C782594C9CD}"/>
              </a:ext>
            </a:extLst>
          </p:cNvPr>
          <p:cNvSpPr>
            <a:spLocks noGrp="1"/>
          </p:cNvSpPr>
          <p:nvPr>
            <p:ph type="sldNum" sz="quarter" idx="12"/>
          </p:nvPr>
        </p:nvSpPr>
        <p:spPr/>
        <p:txBody>
          <a:bodyPr/>
          <a:lstStyle/>
          <a:p>
            <a:fld id="{AEAA3239-9EA4-4A65-A281-97F994456D9F}" type="slidenum">
              <a:rPr lang="en-US" smtClean="0"/>
              <a:pPr/>
              <a:t>33</a:t>
            </a:fld>
            <a:endParaRPr lang="en-US"/>
          </a:p>
        </p:txBody>
      </p:sp>
      <p:sp>
        <p:nvSpPr>
          <p:cNvPr id="6" name="TextBox 5">
            <a:extLst>
              <a:ext uri="{FF2B5EF4-FFF2-40B4-BE49-F238E27FC236}">
                <a16:creationId xmlns:a16="http://schemas.microsoft.com/office/drawing/2014/main" id="{07DAD702-F973-A2C3-8F50-89ED17E03715}"/>
              </a:ext>
            </a:extLst>
          </p:cNvPr>
          <p:cNvSpPr txBox="1"/>
          <p:nvPr/>
        </p:nvSpPr>
        <p:spPr>
          <a:xfrm>
            <a:off x="217713" y="148920"/>
            <a:ext cx="11838215" cy="5960606"/>
          </a:xfrm>
          <a:prstGeom prst="rect">
            <a:avLst/>
          </a:prstGeom>
          <a:noFill/>
        </p:spPr>
        <p:txBody>
          <a:bodyPr wrap="square">
            <a:spAutoFit/>
          </a:bodyPr>
          <a:lstStyle/>
          <a:p>
            <a:pPr marL="0" marR="0">
              <a:spcAft>
                <a:spcPts val="800"/>
              </a:spcAft>
              <a:buNone/>
            </a:pPr>
            <a:r>
              <a:rPr lang="en-US" sz="4400" b="1" kern="100" dirty="0">
                <a:latin typeface="Candara" panose="020E0502030303020204" pitchFamily="34" charset="0"/>
                <a:ea typeface="Aptos" panose="020B0004020202020204" pitchFamily="34" charset="0"/>
                <a:cs typeface="Times New Roman" panose="02020603050405020304" pitchFamily="18" charset="0"/>
              </a:rPr>
              <a:t>3</a:t>
            </a:r>
            <a:r>
              <a:rPr lang="en-US" sz="4400" b="1" kern="100" dirty="0">
                <a:effectLst/>
                <a:latin typeface="Candara" panose="020E0502030303020204" pitchFamily="34" charset="0"/>
                <a:ea typeface="Aptos" panose="020B0004020202020204" pitchFamily="34" charset="0"/>
                <a:cs typeface="Times New Roman" panose="02020603050405020304" pitchFamily="18" charset="0"/>
              </a:rPr>
              <a:t>. The Weapon of Love: Conquering What Force 	Cannot Reach</a:t>
            </a:r>
            <a:endParaRPr lang="en-US" sz="4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Great and Mighty Conqueror</a:t>
            </a:r>
            <a:endParaRPr lang="en-US" sz="4000" kern="100" dirty="0">
              <a:effectLst/>
              <a:latin typeface="Candara" panose="020E0502030303020204" pitchFamily="34" charset="0"/>
              <a:ea typeface="Aptos" panose="020B0004020202020204" pitchFamily="34" charset="0"/>
              <a:cs typeface="Times New Roman" panose="02020603050405020304" pitchFamily="18" charset="0"/>
            </a:endParaRPr>
          </a:p>
          <a:p>
            <a:pPr>
              <a:spcAft>
                <a:spcPts val="800"/>
              </a:spcAft>
            </a:pPr>
            <a:r>
              <a:rPr lang="en-US" sz="4000" i="1"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latin typeface="Candara" panose="020E0502030303020204" pitchFamily="34" charset="0"/>
                <a:ea typeface="Aptos" panose="020B0004020202020204" pitchFamily="34" charset="0"/>
                <a:cs typeface="Times New Roman" panose="02020603050405020304" pitchFamily="18" charset="0"/>
              </a:rPr>
              <a:t>49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He went to the lowest city there is in the earth, Jericho, and the littlest man in the city had to look down to see Him. But when God, nineteen hundred years ago, raised Him up — that's what man done to Him. But with the weapon of love, He conquered every devil.								</a:t>
            </a:r>
            <a:r>
              <a:rPr lang="en-US" sz="4000" b="1" kern="100" dirty="0">
                <a:latin typeface="Candara" panose="020E0502030303020204" pitchFamily="34" charset="0"/>
                <a:ea typeface="Aptos" panose="020B0004020202020204" pitchFamily="34" charset="0"/>
                <a:cs typeface="Times New Roman" panose="02020603050405020304" pitchFamily="18" charset="0"/>
              </a:rPr>
              <a:t> 57-0421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1094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B6BACC-E723-EAFF-9CB6-4E6C00875686}"/>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6ABE7837-9911-C60E-D42C-AF11A7FD95B1}"/>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74C6502A-23D5-5BFF-1C0F-95A478717A7C}"/>
              </a:ext>
            </a:extLst>
          </p:cNvPr>
          <p:cNvSpPr>
            <a:spLocks noGrp="1"/>
          </p:cNvSpPr>
          <p:nvPr>
            <p:ph type="sldNum" sz="quarter" idx="12"/>
          </p:nvPr>
        </p:nvSpPr>
        <p:spPr/>
        <p:txBody>
          <a:bodyPr/>
          <a:lstStyle/>
          <a:p>
            <a:fld id="{AEAA3239-9EA4-4A65-A281-97F994456D9F}" type="slidenum">
              <a:rPr lang="en-US" smtClean="0"/>
              <a:pPr/>
              <a:t>34</a:t>
            </a:fld>
            <a:endParaRPr lang="en-US"/>
          </a:p>
        </p:txBody>
      </p:sp>
      <p:sp>
        <p:nvSpPr>
          <p:cNvPr id="6" name="TextBox 5">
            <a:extLst>
              <a:ext uri="{FF2B5EF4-FFF2-40B4-BE49-F238E27FC236}">
                <a16:creationId xmlns:a16="http://schemas.microsoft.com/office/drawing/2014/main" id="{4FD2B83D-4E61-73B2-9627-05313D33B023}"/>
              </a:ext>
            </a:extLst>
          </p:cNvPr>
          <p:cNvSpPr txBox="1"/>
          <p:nvPr/>
        </p:nvSpPr>
        <p:spPr>
          <a:xfrm>
            <a:off x="3047238" y="3244334"/>
            <a:ext cx="6094476" cy="369332"/>
          </a:xfrm>
          <a:prstGeom prst="rect">
            <a:avLst/>
          </a:prstGeom>
          <a:noFill/>
        </p:spPr>
        <p:txBody>
          <a:bodyPr wrap="square">
            <a:spAutoFit/>
          </a:bodyPr>
          <a:lstStyle/>
          <a:p>
            <a:endParaRPr lang="en-US" dirty="0"/>
          </a:p>
        </p:txBody>
      </p:sp>
      <p:pic>
        <p:nvPicPr>
          <p:cNvPr id="8" name="Picture 7" descr="The image depicts a black background with a black circle containing a message about the moral lesson that overcoming challenges earns recognition, while showing mercy and forgiveness brings personal peace.&#10;&#10;AI-generated content may be incorrect.">
            <a:extLst>
              <a:ext uri="{FF2B5EF4-FFF2-40B4-BE49-F238E27FC236}">
                <a16:creationId xmlns:a16="http://schemas.microsoft.com/office/drawing/2014/main" id="{E0836E90-D404-5D0B-A8C0-54EBF5FC4564}"/>
              </a:ext>
            </a:extLst>
          </p:cNvPr>
          <p:cNvPicPr>
            <a:picLocks noChangeAspect="1"/>
          </p:cNvPicPr>
          <p:nvPr/>
        </p:nvPicPr>
        <p:blipFill>
          <a:blip r:embed="rId2"/>
          <a:srcRect b="32526"/>
          <a:stretch>
            <a:fillRect/>
          </a:stretch>
        </p:blipFill>
        <p:spPr>
          <a:xfrm>
            <a:off x="962025" y="9833"/>
            <a:ext cx="10267950" cy="4299616"/>
          </a:xfrm>
          <a:prstGeom prst="rect">
            <a:avLst/>
          </a:prstGeom>
        </p:spPr>
      </p:pic>
    </p:spTree>
    <p:extLst>
      <p:ext uri="{BB962C8B-B14F-4D97-AF65-F5344CB8AC3E}">
        <p14:creationId xmlns:p14="http://schemas.microsoft.com/office/powerpoint/2010/main" val="94757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88D21-0E79-71ED-628F-335EADAAFB39}"/>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3546CF3-D821-3027-5E2F-5097BDDEA462}"/>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5B675257-701E-3EAE-DE74-65254C857599}"/>
              </a:ext>
            </a:extLst>
          </p:cNvPr>
          <p:cNvSpPr>
            <a:spLocks noGrp="1"/>
          </p:cNvSpPr>
          <p:nvPr>
            <p:ph type="sldNum" sz="quarter" idx="12"/>
          </p:nvPr>
        </p:nvSpPr>
        <p:spPr/>
        <p:txBody>
          <a:bodyPr/>
          <a:lstStyle/>
          <a:p>
            <a:fld id="{AEAA3239-9EA4-4A65-A281-97F994456D9F}" type="slidenum">
              <a:rPr lang="en-US" smtClean="0"/>
              <a:pPr/>
              <a:t>35</a:t>
            </a:fld>
            <a:endParaRPr lang="en-US"/>
          </a:p>
        </p:txBody>
      </p:sp>
      <p:sp>
        <p:nvSpPr>
          <p:cNvPr id="6" name="TextBox 5">
            <a:extLst>
              <a:ext uri="{FF2B5EF4-FFF2-40B4-BE49-F238E27FC236}">
                <a16:creationId xmlns:a16="http://schemas.microsoft.com/office/drawing/2014/main" id="{E7AE06C2-A281-0057-559D-D5547E7F0FBE}"/>
              </a:ext>
            </a:extLst>
          </p:cNvPr>
          <p:cNvSpPr txBox="1"/>
          <p:nvPr/>
        </p:nvSpPr>
        <p:spPr>
          <a:xfrm>
            <a:off x="239485" y="148920"/>
            <a:ext cx="11794671" cy="6370975"/>
          </a:xfrm>
          <a:prstGeom prst="rect">
            <a:avLst/>
          </a:prstGeom>
          <a:noFill/>
        </p:spPr>
        <p:txBody>
          <a:bodyPr wrap="square">
            <a:spAutoFit/>
          </a:bodyPr>
          <a:lstStyle/>
          <a:p>
            <a:r>
              <a:rPr lang="en-US" sz="4800" b="1" dirty="0"/>
              <a:t>4. Prayer as Active Spiritual Combat</a:t>
            </a:r>
          </a:p>
          <a:p>
            <a:r>
              <a:rPr lang="en-US" sz="3600" dirty="0"/>
              <a:t>	The Book of Daniel provides a picture of what prayer actually accomplishes in the spiritual realm:</a:t>
            </a:r>
          </a:p>
          <a:p>
            <a:r>
              <a:rPr lang="en-US" sz="3600" dirty="0"/>
              <a:t>	Daniel prayed. The answer was dispatched immediately from heaven. But for 21 days, the messenger was withstood by the prince of Persia — until Michael came to assist (Daniel 10:12–13). The warfare was real. </a:t>
            </a:r>
          </a:p>
          <a:p>
            <a:r>
              <a:rPr lang="en-US" sz="3600" dirty="0"/>
              <a:t>	The delay was caused by an actual spiritual battle in the unseen realm. And Daniel's continued prayer was not just “waiting,” it was active participation in the warfare from his side of the veil.</a:t>
            </a:r>
          </a:p>
        </p:txBody>
      </p:sp>
    </p:spTree>
    <p:extLst>
      <p:ext uri="{BB962C8B-B14F-4D97-AF65-F5344CB8AC3E}">
        <p14:creationId xmlns:p14="http://schemas.microsoft.com/office/powerpoint/2010/main" val="2830878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0D4BB5-A2B5-FFC2-4BF7-F6F8A55B902E}"/>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2EA24E88-7585-F8EE-EB37-F7AC5A1EBFED}"/>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146AE218-C186-2831-8C1C-029C47A67A4A}"/>
              </a:ext>
            </a:extLst>
          </p:cNvPr>
          <p:cNvSpPr>
            <a:spLocks noGrp="1"/>
          </p:cNvSpPr>
          <p:nvPr>
            <p:ph type="sldNum" sz="quarter" idx="12"/>
          </p:nvPr>
        </p:nvSpPr>
        <p:spPr/>
        <p:txBody>
          <a:bodyPr/>
          <a:lstStyle/>
          <a:p>
            <a:fld id="{AEAA3239-9EA4-4A65-A281-97F994456D9F}" type="slidenum">
              <a:rPr lang="en-US" smtClean="0"/>
              <a:pPr/>
              <a:t>36</a:t>
            </a:fld>
            <a:endParaRPr lang="en-US"/>
          </a:p>
        </p:txBody>
      </p:sp>
    </p:spTree>
    <p:extLst>
      <p:ext uri="{BB962C8B-B14F-4D97-AF65-F5344CB8AC3E}">
        <p14:creationId xmlns:p14="http://schemas.microsoft.com/office/powerpoint/2010/main" val="377406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B8AB4-150D-487E-92EC-D8D0A5577511}"/>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20" y="-2"/>
            <a:ext cx="12191980" cy="6858000"/>
          </a:xfrm>
          <a:prstGeom prst="rect">
            <a:avLst/>
          </a:prstGeom>
        </p:spPr>
      </p:pic>
      <p:sp>
        <p:nvSpPr>
          <p:cNvPr id="2" name="Title 1">
            <a:extLst>
              <a:ext uri="{FF2B5EF4-FFF2-40B4-BE49-F238E27FC236}">
                <a16:creationId xmlns:a16="http://schemas.microsoft.com/office/drawing/2014/main" id="{9191B35C-AE19-412F-ABA4-42458963A00D}"/>
              </a:ext>
            </a:extLst>
          </p:cNvPr>
          <p:cNvSpPr>
            <a:spLocks noGrp="1"/>
          </p:cNvSpPr>
          <p:nvPr>
            <p:ph type="ctrTitle"/>
          </p:nvPr>
        </p:nvSpPr>
        <p:spPr>
          <a:xfrm>
            <a:off x="439947" y="612476"/>
            <a:ext cx="10938295" cy="987552"/>
          </a:xfrm>
        </p:spPr>
        <p:txBody>
          <a:bodyPr>
            <a:noAutofit/>
          </a:bodyPr>
          <a:lstStyle/>
          <a:p>
            <a:r>
              <a:rPr lang="en-US" sz="8000" spc="-150" dirty="0"/>
              <a:t>Inheriting Victory</a:t>
            </a:r>
          </a:p>
        </p:txBody>
      </p:sp>
      <p:sp>
        <p:nvSpPr>
          <p:cNvPr id="3" name="Subtitle 2">
            <a:extLst>
              <a:ext uri="{FF2B5EF4-FFF2-40B4-BE49-F238E27FC236}">
                <a16:creationId xmlns:a16="http://schemas.microsoft.com/office/drawing/2014/main" id="{A3E2C005-BDF2-4379-8FEE-EFDF338ED432}"/>
              </a:ext>
            </a:extLst>
          </p:cNvPr>
          <p:cNvSpPr>
            <a:spLocks noGrp="1"/>
          </p:cNvSpPr>
          <p:nvPr>
            <p:ph type="subTitle" idx="1"/>
          </p:nvPr>
        </p:nvSpPr>
        <p:spPr>
          <a:xfrm>
            <a:off x="1261872" y="4956048"/>
            <a:ext cx="9720072" cy="1691640"/>
          </a:xfrm>
          <a:solidFill>
            <a:schemeClr val="bg2">
              <a:alpha val="77000"/>
            </a:schemeClr>
          </a:solidFill>
        </p:spPr>
        <p:txBody>
          <a:bodyPr>
            <a:normAutofit/>
          </a:bodyPr>
          <a:lstStyle/>
          <a:p>
            <a:pPr algn="ctr"/>
            <a:r>
              <a:rPr lang="en-US" sz="2800" i="1" dirty="0">
                <a:solidFill>
                  <a:schemeClr val="tx1"/>
                </a:solidFill>
              </a:rPr>
              <a:t>That ye be not slothful, but followers of them who through faith and patience inherit the promises. </a:t>
            </a:r>
          </a:p>
          <a:p>
            <a:pPr algn="ctr"/>
            <a:r>
              <a:rPr lang="en-US" sz="2800" dirty="0">
                <a:solidFill>
                  <a:schemeClr val="tx1"/>
                </a:solidFill>
              </a:rPr>
              <a:t>HEBREWS 6:12</a:t>
            </a:r>
          </a:p>
          <a:p>
            <a:pPr algn="ctr"/>
            <a:endParaRPr lang="en-US" dirty="0">
              <a:solidFill>
                <a:schemeClr val="tx1"/>
              </a:solidFill>
            </a:endParaRPr>
          </a:p>
        </p:txBody>
      </p:sp>
    </p:spTree>
    <p:extLst>
      <p:ext uri="{BB962C8B-B14F-4D97-AF65-F5344CB8AC3E}">
        <p14:creationId xmlns:p14="http://schemas.microsoft.com/office/powerpoint/2010/main" val="180716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CC5C4-AAA7-4CD4-95B2-BD06313870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998" y="640080"/>
            <a:ext cx="6927007" cy="5588101"/>
          </a:xfrm>
          <a:prstGeom prst="rect">
            <a:avLst/>
          </a:prstGeom>
        </p:spPr>
      </p:pic>
      <p:sp>
        <p:nvSpPr>
          <p:cNvPr id="2" name="Date Placeholder 1">
            <a:extLst>
              <a:ext uri="{FF2B5EF4-FFF2-40B4-BE49-F238E27FC236}">
                <a16:creationId xmlns:a16="http://schemas.microsoft.com/office/drawing/2014/main" id="{DE0317B1-19F8-4E37-9107-301180C03949}"/>
              </a:ext>
            </a:extLst>
          </p:cNvPr>
          <p:cNvSpPr>
            <a:spLocks noGrp="1"/>
          </p:cNvSpPr>
          <p:nvPr>
            <p:ph type="dt" sz="half" idx="10"/>
          </p:nvPr>
        </p:nvSpPr>
        <p:spPr/>
        <p:txBody>
          <a:bodyPr vert="horz" lIns="91440" tIns="45720" rIns="91440" bIns="45720" rtlCol="0" anchor="ctr">
            <a:normAutofit/>
          </a:bodyPr>
          <a:lstStyle/>
          <a:p>
            <a:pPr defTabSz="914400">
              <a:spcAft>
                <a:spcPts val="600"/>
              </a:spcAft>
            </a:pPr>
            <a:r>
              <a:rPr lang="en-US"/>
              <a:t>7-19-2026</a:t>
            </a:r>
          </a:p>
        </p:txBody>
      </p:sp>
      <p:sp>
        <p:nvSpPr>
          <p:cNvPr id="3" name="Footer Placeholder 2">
            <a:extLst>
              <a:ext uri="{FF2B5EF4-FFF2-40B4-BE49-F238E27FC236}">
                <a16:creationId xmlns:a16="http://schemas.microsoft.com/office/drawing/2014/main" id="{96E795D0-04F4-46A6-8F0A-77B2A9454A3D}"/>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a:solidFill>
                  <a:schemeClr val="tx2">
                    <a:lumMod val="20000"/>
                    <a:lumOff val="80000"/>
                  </a:schemeClr>
                </a:solidFill>
                <a:latin typeface="+mn-lt"/>
                <a:ea typeface="+mn-ea"/>
                <a:cs typeface="+mn-cs"/>
              </a:rPr>
              <a:t>Weapons of Our Warfare</a:t>
            </a:r>
          </a:p>
        </p:txBody>
      </p:sp>
      <p:sp>
        <p:nvSpPr>
          <p:cNvPr id="4" name="Slide Number Placeholder 3">
            <a:extLst>
              <a:ext uri="{FF2B5EF4-FFF2-40B4-BE49-F238E27FC236}">
                <a16:creationId xmlns:a16="http://schemas.microsoft.com/office/drawing/2014/main" id="{9D166A60-1DE0-4964-B218-86ECFE9D636D}"/>
              </a:ext>
            </a:extLst>
          </p:cNvPr>
          <p:cNvSpPr>
            <a:spLocks noGrp="1"/>
          </p:cNvSpPr>
          <p:nvPr>
            <p:ph type="sldNum" sz="quarter" idx="12"/>
          </p:nvPr>
        </p:nvSpPr>
        <p:spPr/>
        <p:txBody>
          <a:bodyPr vert="horz" lIns="45720" tIns="45720" rIns="45720" bIns="45720" rtlCol="0" anchor="ctr">
            <a:normAutofit/>
          </a:bodyPr>
          <a:lstStyle/>
          <a:p>
            <a:pPr defTabSz="914400">
              <a:lnSpc>
                <a:spcPct val="90000"/>
              </a:lnSpc>
              <a:spcAft>
                <a:spcPts val="600"/>
              </a:spcAft>
            </a:pPr>
            <a:fld id="{4FAB73BC-B049-4115-A692-8D63A059BFB8}" type="slidenum">
              <a:rPr lang="en-US" smtClean="0"/>
              <a:pPr defTabSz="914400">
                <a:lnSpc>
                  <a:spcPct val="90000"/>
                </a:lnSpc>
                <a:spcAft>
                  <a:spcPts val="600"/>
                </a:spcAft>
              </a:pPr>
              <a:t>38</a:t>
            </a:fld>
            <a:endParaRPr lang="en-US"/>
          </a:p>
        </p:txBody>
      </p:sp>
      <p:sp>
        <p:nvSpPr>
          <p:cNvPr id="6" name="TextBox 5">
            <a:extLst>
              <a:ext uri="{FF2B5EF4-FFF2-40B4-BE49-F238E27FC236}">
                <a16:creationId xmlns:a16="http://schemas.microsoft.com/office/drawing/2014/main" id="{FEEB1B89-D762-4219-B220-2DAF63F42887}"/>
              </a:ext>
            </a:extLst>
          </p:cNvPr>
          <p:cNvSpPr txBox="1"/>
          <p:nvPr/>
        </p:nvSpPr>
        <p:spPr>
          <a:xfrm>
            <a:off x="7861997" y="365760"/>
            <a:ext cx="4134931" cy="6135624"/>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accent1"/>
              </a:buClr>
            </a:pPr>
            <a:r>
              <a:rPr lang="en-US" sz="4400" b="1" dirty="0"/>
              <a:t>Inheritance</a:t>
            </a:r>
          </a:p>
          <a:p>
            <a:pPr indent="-182880" defTabSz="914400">
              <a:lnSpc>
                <a:spcPct val="90000"/>
              </a:lnSpc>
              <a:spcAft>
                <a:spcPts val="600"/>
              </a:spcAft>
              <a:buClr>
                <a:schemeClr val="accent1"/>
              </a:buClr>
            </a:pPr>
            <a:r>
              <a:rPr lang="en-US" sz="2400" i="1" dirty="0" err="1"/>
              <a:t>kleronomeo</a:t>
            </a:r>
            <a:r>
              <a:rPr lang="en-US" sz="2400" i="1" dirty="0"/>
              <a:t> </a:t>
            </a:r>
          </a:p>
          <a:p>
            <a:pPr indent="-182880" defTabSz="914400">
              <a:lnSpc>
                <a:spcPct val="90000"/>
              </a:lnSpc>
              <a:spcAft>
                <a:spcPts val="600"/>
              </a:spcAft>
              <a:buClr>
                <a:schemeClr val="accent1"/>
              </a:buClr>
            </a:pPr>
            <a:r>
              <a:rPr lang="en-US" sz="2800" dirty="0"/>
              <a:t>To receive the portion assigned to one, receive an allotted portion, receive as one's own or as a possession; to become partaker of. (e.g. Jonah)</a:t>
            </a:r>
          </a:p>
          <a:p>
            <a:pPr indent="-182880" defTabSz="914400">
              <a:lnSpc>
                <a:spcPct val="90000"/>
              </a:lnSpc>
              <a:spcAft>
                <a:spcPts val="600"/>
              </a:spcAft>
              <a:buClr>
                <a:schemeClr val="accent1"/>
              </a:buClr>
            </a:pPr>
            <a:endParaRPr lang="en-US" sz="2800" dirty="0"/>
          </a:p>
          <a:p>
            <a:pPr indent="-182880" defTabSz="914400">
              <a:lnSpc>
                <a:spcPct val="90000"/>
              </a:lnSpc>
              <a:spcAft>
                <a:spcPts val="600"/>
              </a:spcAft>
              <a:buClr>
                <a:schemeClr val="accent1"/>
              </a:buClr>
            </a:pPr>
            <a:r>
              <a:rPr lang="en-US" sz="2800" dirty="0"/>
              <a:t>To receive by lot; especially to receive a part of an inheritance, obtain by right of inheritance; to be an heir.</a:t>
            </a:r>
          </a:p>
          <a:p>
            <a:pPr indent="-182880" defTabSz="914400">
              <a:lnSpc>
                <a:spcPct val="90000"/>
              </a:lnSpc>
              <a:spcAft>
                <a:spcPts val="600"/>
              </a:spcAft>
              <a:buClr>
                <a:schemeClr val="accent1"/>
              </a:buClr>
            </a:pPr>
            <a:r>
              <a:rPr lang="en-US" sz="2800" dirty="0"/>
              <a:t>(</a:t>
            </a:r>
            <a:r>
              <a:rPr lang="en-US" sz="2800" dirty="0" err="1"/>
              <a:t>Eg.</a:t>
            </a:r>
            <a:r>
              <a:rPr lang="en-US" sz="2800" dirty="0"/>
              <a:t> Jacob &amp; Esau)</a:t>
            </a:r>
          </a:p>
        </p:txBody>
      </p:sp>
    </p:spTree>
    <p:extLst>
      <p:ext uri="{BB962C8B-B14F-4D97-AF65-F5344CB8AC3E}">
        <p14:creationId xmlns:p14="http://schemas.microsoft.com/office/powerpoint/2010/main" val="2406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069B5-0799-4541-A339-E98D01ADECD1}"/>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8C65A67B-9779-4066-A0F4-F1071536912E}"/>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8FE6D240-3ABF-47E0-9C28-9C61C28FA1B0}"/>
              </a:ext>
            </a:extLst>
          </p:cNvPr>
          <p:cNvSpPr>
            <a:spLocks noGrp="1"/>
          </p:cNvSpPr>
          <p:nvPr>
            <p:ph type="sldNum" sz="quarter" idx="12"/>
          </p:nvPr>
        </p:nvSpPr>
        <p:spPr/>
        <p:txBody>
          <a:bodyPr>
            <a:normAutofit/>
          </a:bodyPr>
          <a:lstStyle/>
          <a:p>
            <a:fld id="{4FAB73BC-B049-4115-A692-8D63A059BFB8}" type="slidenum">
              <a:rPr lang="en-US" smtClean="0"/>
              <a:t>39</a:t>
            </a:fld>
            <a:endParaRPr lang="en-US" dirty="0"/>
          </a:p>
        </p:txBody>
      </p:sp>
      <p:sp>
        <p:nvSpPr>
          <p:cNvPr id="6" name="TextBox 5">
            <a:extLst>
              <a:ext uri="{FF2B5EF4-FFF2-40B4-BE49-F238E27FC236}">
                <a16:creationId xmlns:a16="http://schemas.microsoft.com/office/drawing/2014/main" id="{63DEDEA8-E95E-4BAA-8756-A5DCC4118401}"/>
              </a:ext>
            </a:extLst>
          </p:cNvPr>
          <p:cNvSpPr txBox="1"/>
          <p:nvPr/>
        </p:nvSpPr>
        <p:spPr>
          <a:xfrm>
            <a:off x="259396" y="228600"/>
            <a:ext cx="11033444" cy="6124754"/>
          </a:xfrm>
          <a:prstGeom prst="rect">
            <a:avLst/>
          </a:prstGeom>
          <a:noFill/>
        </p:spPr>
        <p:txBody>
          <a:bodyPr wrap="square">
            <a:spAutoFit/>
          </a:bodyPr>
          <a:lstStyle/>
          <a:p>
            <a:r>
              <a:rPr lang="en-US" sz="3600" b="1" dirty="0"/>
              <a:t>I SAMUEL 2:8</a:t>
            </a:r>
          </a:p>
          <a:p>
            <a:r>
              <a:rPr lang="en-US" sz="3200" i="1" dirty="0"/>
              <a:t>	He </a:t>
            </a:r>
            <a:r>
              <a:rPr lang="en-US" sz="3200" i="1" dirty="0" err="1"/>
              <a:t>raiseth</a:t>
            </a:r>
            <a:r>
              <a:rPr lang="en-US" sz="3200" i="1" dirty="0"/>
              <a:t> up the poor out of the dust, and </a:t>
            </a:r>
            <a:r>
              <a:rPr lang="en-US" sz="3200" i="1" dirty="0" err="1"/>
              <a:t>lifteth</a:t>
            </a:r>
            <a:r>
              <a:rPr lang="en-US" sz="3200" i="1" dirty="0"/>
              <a:t> up the beggar from the dunghill, to set them among princes, and to make them inherit the throne of glory: for the pillars of the earth are the LORD'S, and he hath set the world upon them. 9 He will keep the feet of his saints, and the wicked shall be silent in darkness; for by strength shall no man prevail. </a:t>
            </a:r>
          </a:p>
          <a:p>
            <a:endParaRPr lang="en-US" sz="3200" dirty="0"/>
          </a:p>
          <a:p>
            <a:r>
              <a:rPr lang="en-US" sz="3600" b="1" dirty="0"/>
              <a:t>MATTHEW 25:34</a:t>
            </a:r>
          </a:p>
          <a:p>
            <a:r>
              <a:rPr lang="en-US" sz="3200" i="1" dirty="0"/>
              <a:t>	Then shall the King say unto them on his right hand, Come, ye blessed of my Father, inherit the kingdom prepared for you from the foundation of the world: </a:t>
            </a:r>
          </a:p>
        </p:txBody>
      </p:sp>
    </p:spTree>
    <p:extLst>
      <p:ext uri="{BB962C8B-B14F-4D97-AF65-F5344CB8AC3E}">
        <p14:creationId xmlns:p14="http://schemas.microsoft.com/office/powerpoint/2010/main" val="7033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haah&#10;&#10;AI-generated content may be incorrect.">
            <a:extLst>
              <a:ext uri="{FF2B5EF4-FFF2-40B4-BE49-F238E27FC236}">
                <a16:creationId xmlns:a16="http://schemas.microsoft.com/office/drawing/2014/main" id="{E58C980A-9871-9BEE-F9C2-213050D43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2990" y="280327"/>
            <a:ext cx="4723010" cy="6297346"/>
          </a:xfrm>
          <a:prstGeom prst="rect">
            <a:avLst/>
          </a:prstGeom>
          <a:ln>
            <a:noFill/>
          </a:ln>
          <a:effectLst>
            <a:softEdge rad="112500"/>
          </a:effectLst>
        </p:spPr>
      </p:pic>
      <p:pic>
        <p:nvPicPr>
          <p:cNvPr id="5" name="Picture 4" descr="Elijah&#10;&#10;AI-generated content may be incorrect.">
            <a:extLst>
              <a:ext uri="{FF2B5EF4-FFF2-40B4-BE49-F238E27FC236}">
                <a16:creationId xmlns:a16="http://schemas.microsoft.com/office/drawing/2014/main" id="{307DD032-9AC6-56D1-813D-D7E7F70844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997" y="1238840"/>
            <a:ext cx="4144974" cy="5526632"/>
          </a:xfrm>
          <a:prstGeom prst="rect">
            <a:avLst/>
          </a:prstGeom>
          <a:ln>
            <a:noFill/>
          </a:ln>
          <a:effectLst>
            <a:softEdge rad="112500"/>
          </a:effectLst>
        </p:spPr>
      </p:pic>
      <p:sp>
        <p:nvSpPr>
          <p:cNvPr id="6" name="TextBox 5">
            <a:extLst>
              <a:ext uri="{FF2B5EF4-FFF2-40B4-BE49-F238E27FC236}">
                <a16:creationId xmlns:a16="http://schemas.microsoft.com/office/drawing/2014/main" id="{D2D4E4D7-DF70-D1E6-B8FD-D4D6EB40538B}"/>
              </a:ext>
            </a:extLst>
          </p:cNvPr>
          <p:cNvSpPr txBox="1"/>
          <p:nvPr/>
        </p:nvSpPr>
        <p:spPr>
          <a:xfrm>
            <a:off x="6239997" y="315510"/>
            <a:ext cx="2650084" cy="923330"/>
          </a:xfrm>
          <a:prstGeom prst="rect">
            <a:avLst/>
          </a:prstGeom>
          <a:noFill/>
        </p:spPr>
        <p:txBody>
          <a:bodyPr wrap="none" rtlCol="0">
            <a:spAutoFit/>
          </a:bodyPr>
          <a:lstStyle/>
          <a:p>
            <a:r>
              <a:rPr lang="en-US" sz="5400" dirty="0"/>
              <a:t>Pakistan</a:t>
            </a:r>
          </a:p>
        </p:txBody>
      </p:sp>
    </p:spTree>
    <p:extLst>
      <p:ext uri="{BB962C8B-B14F-4D97-AF65-F5344CB8AC3E}">
        <p14:creationId xmlns:p14="http://schemas.microsoft.com/office/powerpoint/2010/main" val="1603011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24469-D265-4FD7-90E7-4C593FBB3B2B}"/>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E629B92C-B82A-43BC-8679-74AD795AD402}"/>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AF223CEE-C27C-48BB-8A2C-C5EC79843AF0}"/>
              </a:ext>
            </a:extLst>
          </p:cNvPr>
          <p:cNvSpPr>
            <a:spLocks noGrp="1"/>
          </p:cNvSpPr>
          <p:nvPr>
            <p:ph type="sldNum" sz="quarter" idx="12"/>
          </p:nvPr>
        </p:nvSpPr>
        <p:spPr/>
        <p:txBody>
          <a:bodyPr>
            <a:normAutofit/>
          </a:bodyPr>
          <a:lstStyle/>
          <a:p>
            <a:fld id="{4FAB73BC-B049-4115-A692-8D63A059BFB8}" type="slidenum">
              <a:rPr lang="en-US" smtClean="0"/>
              <a:t>40</a:t>
            </a:fld>
            <a:endParaRPr lang="en-US" dirty="0"/>
          </a:p>
        </p:txBody>
      </p:sp>
      <p:sp>
        <p:nvSpPr>
          <p:cNvPr id="6" name="TextBox 5">
            <a:extLst>
              <a:ext uri="{FF2B5EF4-FFF2-40B4-BE49-F238E27FC236}">
                <a16:creationId xmlns:a16="http://schemas.microsoft.com/office/drawing/2014/main" id="{01C7B672-90EF-4680-8788-570FFB850442}"/>
              </a:ext>
            </a:extLst>
          </p:cNvPr>
          <p:cNvSpPr txBox="1"/>
          <p:nvPr/>
        </p:nvSpPr>
        <p:spPr>
          <a:xfrm>
            <a:off x="207264" y="56138"/>
            <a:ext cx="11777472" cy="6309420"/>
          </a:xfrm>
          <a:prstGeom prst="rect">
            <a:avLst/>
          </a:prstGeom>
          <a:noFill/>
        </p:spPr>
        <p:txBody>
          <a:bodyPr wrap="square">
            <a:spAutoFit/>
          </a:bodyPr>
          <a:lstStyle/>
          <a:p>
            <a:r>
              <a:rPr lang="en-US" sz="4800" b="1" dirty="0"/>
              <a:t>Adoption #4 </a:t>
            </a:r>
            <a:r>
              <a:rPr lang="en-US" sz="2800" dirty="0"/>
              <a:t>60-0522</a:t>
            </a:r>
            <a:endParaRPr lang="en-US" sz="3600" dirty="0"/>
          </a:p>
          <a:p>
            <a:r>
              <a:rPr lang="en-US" sz="3600" dirty="0"/>
              <a:t>	Now that 11th verse: “</a:t>
            </a:r>
            <a:r>
              <a:rPr lang="en-US" sz="3600" i="1" dirty="0"/>
              <a:t>In whom also we have obtained an inheritance....” </a:t>
            </a:r>
            <a:r>
              <a:rPr lang="en-US" sz="3600" dirty="0"/>
              <a:t>Oh, </a:t>
            </a:r>
            <a:r>
              <a:rPr lang="en-US" sz="3600" b="1" dirty="0"/>
              <a:t>an inheritance. </a:t>
            </a:r>
            <a:r>
              <a:rPr lang="en-US" sz="3600" dirty="0"/>
              <a:t>Somebody has to leave you something to inherit it - what inheritance do we have? God left me an inheritance, when He put my name on the Lamb's book of life before the foundation of the world. </a:t>
            </a:r>
          </a:p>
          <a:p>
            <a:r>
              <a:rPr lang="en-US" sz="3600" dirty="0"/>
              <a:t>	You say, “</a:t>
            </a:r>
            <a:r>
              <a:rPr lang="en-US" sz="3600" i="1" dirty="0"/>
              <a:t>Wait a minute. Jesus did that when He died for you." </a:t>
            </a:r>
            <a:r>
              <a:rPr lang="en-US" sz="3600" dirty="0"/>
              <a:t>No, He never. Jesus come to </a:t>
            </a:r>
            <a:r>
              <a:rPr lang="en-US" sz="3600" u="sng" dirty="0"/>
              <a:t>purchase</a:t>
            </a:r>
            <a:r>
              <a:rPr lang="en-US" sz="3600" dirty="0"/>
              <a:t> that inheritance for me. Read the next line: </a:t>
            </a:r>
            <a:r>
              <a:rPr lang="en-US" sz="3600" i="1" dirty="0"/>
              <a:t>In whom we also have obtained </a:t>
            </a:r>
            <a:r>
              <a:rPr lang="en-US" sz="3600" i="1" spc="-150" dirty="0"/>
              <a:t>an inheritance, being predestinated according to the purpose of him who worketh all things after the counsel of his own good will: </a:t>
            </a:r>
          </a:p>
        </p:txBody>
      </p:sp>
    </p:spTree>
    <p:extLst>
      <p:ext uri="{BB962C8B-B14F-4D97-AF65-F5344CB8AC3E}">
        <p14:creationId xmlns:p14="http://schemas.microsoft.com/office/powerpoint/2010/main" val="4113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22F8E-CF13-4C0B-9256-FB2EE0726F15}"/>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BFCBD2B0-0739-4A99-AB8D-40F1579A76A6}"/>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0514202F-4B60-4BBD-93EC-203AADC55DF3}"/>
              </a:ext>
            </a:extLst>
          </p:cNvPr>
          <p:cNvSpPr>
            <a:spLocks noGrp="1"/>
          </p:cNvSpPr>
          <p:nvPr>
            <p:ph type="sldNum" sz="quarter" idx="12"/>
          </p:nvPr>
        </p:nvSpPr>
        <p:spPr/>
        <p:txBody>
          <a:bodyPr>
            <a:normAutofit/>
          </a:bodyPr>
          <a:lstStyle/>
          <a:p>
            <a:fld id="{4FAB73BC-B049-4115-A692-8D63A059BFB8}" type="slidenum">
              <a:rPr lang="en-US" smtClean="0"/>
              <a:t>41</a:t>
            </a:fld>
            <a:endParaRPr lang="en-US" dirty="0"/>
          </a:p>
        </p:txBody>
      </p:sp>
      <p:sp>
        <p:nvSpPr>
          <p:cNvPr id="6" name="TextBox 5">
            <a:extLst>
              <a:ext uri="{FF2B5EF4-FFF2-40B4-BE49-F238E27FC236}">
                <a16:creationId xmlns:a16="http://schemas.microsoft.com/office/drawing/2014/main" id="{423206BB-4F7A-427C-9D1E-65298F6978A8}"/>
              </a:ext>
            </a:extLst>
          </p:cNvPr>
          <p:cNvSpPr txBox="1"/>
          <p:nvPr/>
        </p:nvSpPr>
        <p:spPr>
          <a:xfrm>
            <a:off x="228600" y="148920"/>
            <a:ext cx="11667744" cy="5835102"/>
          </a:xfrm>
          <a:prstGeom prst="rect">
            <a:avLst/>
          </a:prstGeom>
          <a:noFill/>
        </p:spPr>
        <p:txBody>
          <a:bodyPr wrap="square">
            <a:spAutoFit/>
          </a:bodyPr>
          <a:lstStyle/>
          <a:p>
            <a:r>
              <a:rPr lang="en-US" sz="4800" b="1" dirty="0"/>
              <a:t>EPHESIANS 1:10-12</a:t>
            </a:r>
          </a:p>
          <a:p>
            <a:r>
              <a:rPr lang="en-US" sz="4000" i="1" dirty="0"/>
              <a:t>	That in the dispensation of the fulness of times he might gather together in one all things in Christ, both which are in heaven, and which are on earth; even in him: 11 In whom also we have obtained an inheritance, being predestinated according to the purpose of him who worketh all things after the counsel of his own will: 12 That we should be to the praise of his glory, who first trusted in Christ. </a:t>
            </a:r>
          </a:p>
        </p:txBody>
      </p:sp>
    </p:spTree>
    <p:extLst>
      <p:ext uri="{BB962C8B-B14F-4D97-AF65-F5344CB8AC3E}">
        <p14:creationId xmlns:p14="http://schemas.microsoft.com/office/powerpoint/2010/main" val="29788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510D0-AAEC-441E-B315-BD7AFFCC6154}"/>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A832435B-EA79-4861-92BE-0744C5A184B5}"/>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A968B094-81C4-46DE-84E9-82CD2D142EE8}"/>
              </a:ext>
            </a:extLst>
          </p:cNvPr>
          <p:cNvSpPr>
            <a:spLocks noGrp="1"/>
          </p:cNvSpPr>
          <p:nvPr>
            <p:ph type="sldNum" sz="quarter" idx="12"/>
          </p:nvPr>
        </p:nvSpPr>
        <p:spPr/>
        <p:txBody>
          <a:bodyPr>
            <a:normAutofit/>
          </a:bodyPr>
          <a:lstStyle/>
          <a:p>
            <a:fld id="{4FAB73BC-B049-4115-A692-8D63A059BFB8}" type="slidenum">
              <a:rPr lang="en-US" smtClean="0"/>
              <a:t>42</a:t>
            </a:fld>
            <a:endParaRPr lang="en-US" dirty="0"/>
          </a:p>
        </p:txBody>
      </p:sp>
      <p:sp>
        <p:nvSpPr>
          <p:cNvPr id="6" name="TextBox 5">
            <a:extLst>
              <a:ext uri="{FF2B5EF4-FFF2-40B4-BE49-F238E27FC236}">
                <a16:creationId xmlns:a16="http://schemas.microsoft.com/office/drawing/2014/main" id="{46625ABA-6428-4B08-8403-8B97E508D178}"/>
              </a:ext>
            </a:extLst>
          </p:cNvPr>
          <p:cNvSpPr txBox="1"/>
          <p:nvPr/>
        </p:nvSpPr>
        <p:spPr>
          <a:xfrm>
            <a:off x="259396" y="152400"/>
            <a:ext cx="11646092" cy="5755422"/>
          </a:xfrm>
          <a:prstGeom prst="rect">
            <a:avLst/>
          </a:prstGeom>
          <a:noFill/>
        </p:spPr>
        <p:txBody>
          <a:bodyPr wrap="square">
            <a:spAutoFit/>
          </a:bodyPr>
          <a:lstStyle/>
          <a:p>
            <a:r>
              <a:rPr lang="en-US" sz="4800" b="1" dirty="0"/>
              <a:t>LUKE 18:27</a:t>
            </a:r>
          </a:p>
          <a:p>
            <a:r>
              <a:rPr lang="en-US" sz="4000" i="1" dirty="0"/>
              <a:t>	And he said, The things which are impossible with men are possible with God. 28 Then Peter said, Lo, we have left all, and followed thee. 29 And he said unto them, Verily I say unto you, There is no man that hath left house, or parents, or brethren, or wife, or children, for the kingdom of God's sake, </a:t>
            </a:r>
          </a:p>
          <a:p>
            <a:r>
              <a:rPr lang="en-US" sz="4000" i="1" dirty="0"/>
              <a:t>	30 Who shall not receive manifold more </a:t>
            </a:r>
            <a:r>
              <a:rPr lang="en-US" sz="4000" i="1" u="sng" dirty="0"/>
              <a:t>in this present time</a:t>
            </a:r>
            <a:r>
              <a:rPr lang="en-US" sz="4000" i="1" dirty="0"/>
              <a:t>, and </a:t>
            </a:r>
            <a:r>
              <a:rPr lang="en-US" sz="4000" i="1" u="sng" dirty="0"/>
              <a:t>in the world to come </a:t>
            </a:r>
            <a:r>
              <a:rPr lang="en-US" sz="4000" i="1" dirty="0"/>
              <a:t>life everlasting.</a:t>
            </a:r>
          </a:p>
        </p:txBody>
      </p:sp>
    </p:spTree>
    <p:extLst>
      <p:ext uri="{BB962C8B-B14F-4D97-AF65-F5344CB8AC3E}">
        <p14:creationId xmlns:p14="http://schemas.microsoft.com/office/powerpoint/2010/main" val="427850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79E26-991F-4DA2-BD25-DD6823973C6D}"/>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68B0CB06-D483-4382-AA09-D040E2A92ECE}"/>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12A498F8-73EF-4AC5-B6D5-CB85706A1772}"/>
              </a:ext>
            </a:extLst>
          </p:cNvPr>
          <p:cNvSpPr>
            <a:spLocks noGrp="1"/>
          </p:cNvSpPr>
          <p:nvPr>
            <p:ph type="sldNum" sz="quarter" idx="12"/>
          </p:nvPr>
        </p:nvSpPr>
        <p:spPr/>
        <p:txBody>
          <a:bodyPr>
            <a:normAutofit/>
          </a:bodyPr>
          <a:lstStyle/>
          <a:p>
            <a:fld id="{4FAB73BC-B049-4115-A692-8D63A059BFB8}" type="slidenum">
              <a:rPr lang="en-US" smtClean="0"/>
              <a:t>43</a:t>
            </a:fld>
            <a:endParaRPr lang="en-US" dirty="0"/>
          </a:p>
        </p:txBody>
      </p:sp>
      <p:sp>
        <p:nvSpPr>
          <p:cNvPr id="6" name="TextBox 5">
            <a:extLst>
              <a:ext uri="{FF2B5EF4-FFF2-40B4-BE49-F238E27FC236}">
                <a16:creationId xmlns:a16="http://schemas.microsoft.com/office/drawing/2014/main" id="{B026A3FB-0167-43E1-8134-428E81A45CE5}"/>
              </a:ext>
            </a:extLst>
          </p:cNvPr>
          <p:cNvSpPr txBox="1"/>
          <p:nvPr/>
        </p:nvSpPr>
        <p:spPr>
          <a:xfrm>
            <a:off x="129308" y="92365"/>
            <a:ext cx="11968203" cy="5632311"/>
          </a:xfrm>
          <a:prstGeom prst="rect">
            <a:avLst/>
          </a:prstGeom>
          <a:noFill/>
        </p:spPr>
        <p:txBody>
          <a:bodyPr wrap="square">
            <a:spAutoFit/>
          </a:bodyPr>
          <a:lstStyle/>
          <a:p>
            <a:r>
              <a:rPr lang="en-US" sz="4000" b="1" dirty="0"/>
              <a:t>II PETER 1:1-5</a:t>
            </a:r>
          </a:p>
          <a:p>
            <a:r>
              <a:rPr lang="en-US" sz="3200" i="1" dirty="0"/>
              <a:t>	Simon Peter, a servant and an apostle of Jesus Christ, to them that have obtained like precious faith with us through the righteousness of God and our Saviour Jesus Christ… 3 According as his divine power hath given unto us all things that pertain unto life and godliness, through the knowledge of him that hath called us to glory and virtue: </a:t>
            </a:r>
          </a:p>
          <a:p>
            <a:r>
              <a:rPr lang="en-US" sz="3200" i="1" dirty="0"/>
              <a:t>	4 Whereby are given unto us exceeding great and precious promises: that by these ye might be partakers of the divine nature, having escaped the corruption that is in the world through lust. 5 And beside this, giving all diligence, add to…</a:t>
            </a:r>
          </a:p>
        </p:txBody>
      </p:sp>
    </p:spTree>
    <p:extLst>
      <p:ext uri="{BB962C8B-B14F-4D97-AF65-F5344CB8AC3E}">
        <p14:creationId xmlns:p14="http://schemas.microsoft.com/office/powerpoint/2010/main" val="45269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17B87-E26E-46C9-A52A-D0F3D651CDEC}"/>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388FE1AF-C7FB-4D78-A1A9-38448C9B00CB}"/>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975FF69D-BB91-4EC2-8467-F9721566C53D}"/>
              </a:ext>
            </a:extLst>
          </p:cNvPr>
          <p:cNvSpPr>
            <a:spLocks noGrp="1"/>
          </p:cNvSpPr>
          <p:nvPr>
            <p:ph type="sldNum" sz="quarter" idx="12"/>
          </p:nvPr>
        </p:nvSpPr>
        <p:spPr/>
        <p:txBody>
          <a:bodyPr/>
          <a:lstStyle/>
          <a:p>
            <a:fld id="{4FAB73BC-B049-4115-A692-8D63A059BFB8}" type="slidenum">
              <a:rPr lang="en-US" smtClean="0"/>
              <a:t>44</a:t>
            </a:fld>
            <a:endParaRPr lang="en-US" dirty="0"/>
          </a:p>
        </p:txBody>
      </p:sp>
      <p:sp>
        <p:nvSpPr>
          <p:cNvPr id="6" name="TextBox 5">
            <a:extLst>
              <a:ext uri="{FF2B5EF4-FFF2-40B4-BE49-F238E27FC236}">
                <a16:creationId xmlns:a16="http://schemas.microsoft.com/office/drawing/2014/main" id="{3F39963E-3C40-424E-9646-83B7C4E2480F}"/>
              </a:ext>
            </a:extLst>
          </p:cNvPr>
          <p:cNvSpPr txBox="1"/>
          <p:nvPr/>
        </p:nvSpPr>
        <p:spPr>
          <a:xfrm>
            <a:off x="259396" y="92364"/>
            <a:ext cx="11737532" cy="6370975"/>
          </a:xfrm>
          <a:prstGeom prst="rect">
            <a:avLst/>
          </a:prstGeom>
          <a:noFill/>
        </p:spPr>
        <p:txBody>
          <a:bodyPr wrap="square">
            <a:spAutoFit/>
          </a:bodyPr>
          <a:lstStyle/>
          <a:p>
            <a:r>
              <a:rPr lang="en-US" sz="4800" b="1" dirty="0"/>
              <a:t>I CORINTHIANS 6:9-20</a:t>
            </a:r>
          </a:p>
          <a:p>
            <a:r>
              <a:rPr lang="en-US" sz="4000" i="1" dirty="0"/>
              <a:t>	Know ye not that </a:t>
            </a:r>
            <a:r>
              <a:rPr lang="en-US" sz="4000" i="1" u="sng" dirty="0"/>
              <a:t>the unrighteous shall not inherit the kingdom of God</a:t>
            </a:r>
            <a:r>
              <a:rPr lang="en-US" sz="4000" i="1" dirty="0"/>
              <a:t>? Be not deceived: neither </a:t>
            </a:r>
            <a:r>
              <a:rPr lang="en-US" sz="4000" i="1" dirty="0" err="1"/>
              <a:t>forni-cators</a:t>
            </a:r>
            <a:r>
              <a:rPr lang="en-US" sz="4000" i="1" dirty="0"/>
              <a:t>, nor idolaters, nor adulterers, nor effeminate, nor abusers of themselves with mankind, 10 Nor thieves, nor covetous, nor drunkards, nor revilers, nor extortioners, shall inherit the kingdom of God. 11 And such were some of you: but ye are washed, but ye are sanctified, but ye are justified in the name of the Lord Jesus, and by the Spirit of our God. </a:t>
            </a:r>
          </a:p>
        </p:txBody>
      </p:sp>
    </p:spTree>
    <p:extLst>
      <p:ext uri="{BB962C8B-B14F-4D97-AF65-F5344CB8AC3E}">
        <p14:creationId xmlns:p14="http://schemas.microsoft.com/office/powerpoint/2010/main" val="13672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F7EC1-1412-4EBC-A78A-46456144A739}"/>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45A94DBF-5D9A-42D8-B379-8E88EBA207E1}"/>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698AEF3C-89E1-4BAB-A995-17308A475F8C}"/>
              </a:ext>
            </a:extLst>
          </p:cNvPr>
          <p:cNvSpPr>
            <a:spLocks noGrp="1"/>
          </p:cNvSpPr>
          <p:nvPr>
            <p:ph type="sldNum" sz="quarter" idx="12"/>
          </p:nvPr>
        </p:nvSpPr>
        <p:spPr/>
        <p:txBody>
          <a:bodyPr/>
          <a:lstStyle/>
          <a:p>
            <a:fld id="{4FAB73BC-B049-4115-A692-8D63A059BFB8}" type="slidenum">
              <a:rPr lang="en-US" smtClean="0"/>
              <a:t>45</a:t>
            </a:fld>
            <a:endParaRPr lang="en-US" dirty="0"/>
          </a:p>
        </p:txBody>
      </p:sp>
      <p:sp>
        <p:nvSpPr>
          <p:cNvPr id="6" name="TextBox 5">
            <a:extLst>
              <a:ext uri="{FF2B5EF4-FFF2-40B4-BE49-F238E27FC236}">
                <a16:creationId xmlns:a16="http://schemas.microsoft.com/office/drawing/2014/main" id="{711C0745-D9DC-4BC3-AAAC-F01C22009328}"/>
              </a:ext>
            </a:extLst>
          </p:cNvPr>
          <p:cNvSpPr txBox="1"/>
          <p:nvPr/>
        </p:nvSpPr>
        <p:spPr>
          <a:xfrm>
            <a:off x="486721" y="148920"/>
            <a:ext cx="5256507" cy="5755422"/>
          </a:xfrm>
          <a:prstGeom prst="rect">
            <a:avLst/>
          </a:prstGeom>
          <a:noFill/>
        </p:spPr>
        <p:txBody>
          <a:bodyPr wrap="square">
            <a:spAutoFit/>
          </a:bodyPr>
          <a:lstStyle/>
          <a:p>
            <a:r>
              <a:rPr lang="en-US" sz="4400" b="1" dirty="0"/>
              <a:t>ISAIAH 25:8</a:t>
            </a:r>
          </a:p>
          <a:p>
            <a:r>
              <a:rPr lang="en-US" sz="3600" i="1" dirty="0"/>
              <a:t>	</a:t>
            </a:r>
            <a:r>
              <a:rPr lang="en-US" sz="3600" i="1" u="sng" dirty="0"/>
              <a:t>He will swallow up death in victory</a:t>
            </a:r>
            <a:r>
              <a:rPr lang="en-US" sz="3600" i="1" dirty="0"/>
              <a:t>; and the Lord GOD will wipe away tears from off all faces; and the rebuke of his people shall he take away from off all the earth: for the LORD hath spoken it.</a:t>
            </a:r>
          </a:p>
          <a:p>
            <a:endParaRPr lang="en-US" sz="3600" dirty="0"/>
          </a:p>
        </p:txBody>
      </p:sp>
      <p:sp>
        <p:nvSpPr>
          <p:cNvPr id="7" name="TextBox 6">
            <a:extLst>
              <a:ext uri="{FF2B5EF4-FFF2-40B4-BE49-F238E27FC236}">
                <a16:creationId xmlns:a16="http://schemas.microsoft.com/office/drawing/2014/main" id="{CC780264-42FE-BBDC-9602-3C1D2C329003}"/>
              </a:ext>
            </a:extLst>
          </p:cNvPr>
          <p:cNvSpPr txBox="1"/>
          <p:nvPr/>
        </p:nvSpPr>
        <p:spPr>
          <a:xfrm>
            <a:off x="5952744" y="210476"/>
            <a:ext cx="5632704" cy="5693866"/>
          </a:xfrm>
          <a:prstGeom prst="rect">
            <a:avLst/>
          </a:prstGeom>
          <a:solidFill>
            <a:schemeClr val="tx2">
              <a:lumMod val="25000"/>
            </a:schemeClr>
          </a:solidFill>
        </p:spPr>
        <p:txBody>
          <a:bodyPr wrap="square">
            <a:spAutoFit/>
          </a:bodyPr>
          <a:lstStyle/>
          <a:p>
            <a:r>
              <a:rPr lang="en-US" sz="4000" b="1" dirty="0"/>
              <a:t>I CORINTHIANS 15:54</a:t>
            </a:r>
          </a:p>
          <a:p>
            <a:r>
              <a:rPr lang="en-US" sz="3600" dirty="0"/>
              <a:t>	</a:t>
            </a:r>
            <a:r>
              <a:rPr lang="en-US" sz="3600" i="1" dirty="0"/>
              <a:t>So when this corruptible shall have put on </a:t>
            </a:r>
            <a:r>
              <a:rPr lang="en-US" sz="3600" i="1" dirty="0" err="1"/>
              <a:t>incorrupttion</a:t>
            </a:r>
            <a:r>
              <a:rPr lang="en-US" sz="3600" i="1" dirty="0"/>
              <a:t>, and this mortal shall have put on immortality, then shall be brought to pass the saying that is written, </a:t>
            </a:r>
            <a:r>
              <a:rPr lang="en-US" sz="3600" i="1" u="sng" dirty="0"/>
              <a:t>Death is swallowed up in victory</a:t>
            </a:r>
            <a:r>
              <a:rPr lang="en-US" sz="3600" i="1" dirty="0"/>
              <a:t>. </a:t>
            </a:r>
          </a:p>
          <a:p>
            <a:endParaRPr lang="en-US" sz="3600" i="1" dirty="0"/>
          </a:p>
        </p:txBody>
      </p:sp>
    </p:spTree>
    <p:extLst>
      <p:ext uri="{BB962C8B-B14F-4D97-AF65-F5344CB8AC3E}">
        <p14:creationId xmlns:p14="http://schemas.microsoft.com/office/powerpoint/2010/main" val="44487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4D4867-6E70-4F77-821D-8A14D75519E1}"/>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5B51463D-7556-4958-B12A-50E6EE239BD8}"/>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F8F3ED1C-7258-494A-AF26-CA6F85256FF3}"/>
              </a:ext>
            </a:extLst>
          </p:cNvPr>
          <p:cNvSpPr>
            <a:spLocks noGrp="1"/>
          </p:cNvSpPr>
          <p:nvPr>
            <p:ph type="sldNum" sz="quarter" idx="12"/>
          </p:nvPr>
        </p:nvSpPr>
        <p:spPr/>
        <p:txBody>
          <a:bodyPr/>
          <a:lstStyle/>
          <a:p>
            <a:fld id="{4FAB73BC-B049-4115-A692-8D63A059BFB8}" type="slidenum">
              <a:rPr lang="en-US" smtClean="0"/>
              <a:t>46</a:t>
            </a:fld>
            <a:endParaRPr lang="en-US" dirty="0"/>
          </a:p>
        </p:txBody>
      </p:sp>
      <p:sp>
        <p:nvSpPr>
          <p:cNvPr id="6" name="TextBox 5">
            <a:extLst>
              <a:ext uri="{FF2B5EF4-FFF2-40B4-BE49-F238E27FC236}">
                <a16:creationId xmlns:a16="http://schemas.microsoft.com/office/drawing/2014/main" id="{45D7455D-B3A6-4455-BE9E-F9ACFBA51EF1}"/>
              </a:ext>
            </a:extLst>
          </p:cNvPr>
          <p:cNvSpPr txBox="1"/>
          <p:nvPr/>
        </p:nvSpPr>
        <p:spPr>
          <a:xfrm>
            <a:off x="143948" y="74538"/>
            <a:ext cx="11904103" cy="6370975"/>
          </a:xfrm>
          <a:prstGeom prst="rect">
            <a:avLst/>
          </a:prstGeom>
          <a:noFill/>
        </p:spPr>
        <p:txBody>
          <a:bodyPr wrap="square">
            <a:spAutoFit/>
          </a:bodyPr>
          <a:lstStyle/>
          <a:p>
            <a:r>
              <a:rPr lang="en-US" sz="4800" b="1" dirty="0"/>
              <a:t>GOD.MAKING.HIS.PROMISE </a:t>
            </a:r>
          </a:p>
          <a:p>
            <a:r>
              <a:rPr lang="en-US" sz="4000" dirty="0"/>
              <a:t>	4 A real, </a:t>
            </a:r>
            <a:r>
              <a:rPr lang="en-US" sz="4000" dirty="0" err="1"/>
              <a:t>borned</a:t>
            </a:r>
            <a:r>
              <a:rPr lang="en-US" sz="4000" dirty="0"/>
              <a:t> again, child of God looks to heaven and knows that Father holds the reigns of all things. He does all things well. And there's neither death nor sorrow for a Christian. </a:t>
            </a:r>
          </a:p>
          <a:p>
            <a:r>
              <a:rPr lang="en-US" sz="4000" dirty="0"/>
              <a:t>	Christians doesn't die. There's not one Scripture that says a Christian dies... So he has no death. </a:t>
            </a:r>
            <a:r>
              <a:rPr lang="en-US" sz="4000" u="sng" dirty="0"/>
              <a:t>And that is the greatest thing that put fear over man, was death. And Jesus died for us, and death is swallowed up in victory</a:t>
            </a:r>
            <a:r>
              <a:rPr lang="en-US" sz="4000" dirty="0"/>
              <a:t>. 								56-1209</a:t>
            </a:r>
          </a:p>
        </p:txBody>
      </p:sp>
    </p:spTree>
    <p:extLst>
      <p:ext uri="{BB962C8B-B14F-4D97-AF65-F5344CB8AC3E}">
        <p14:creationId xmlns:p14="http://schemas.microsoft.com/office/powerpoint/2010/main" val="38515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85F9EF-C8A4-AE06-E720-9520BECAB06F}"/>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B8DC65BC-6243-23A8-ABFD-6D88DFD39C1D}"/>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A7EA3F7C-1603-A251-7EAD-23ED2D2444C0}"/>
              </a:ext>
            </a:extLst>
          </p:cNvPr>
          <p:cNvSpPr>
            <a:spLocks noGrp="1"/>
          </p:cNvSpPr>
          <p:nvPr>
            <p:ph type="sldNum" sz="quarter" idx="12"/>
          </p:nvPr>
        </p:nvSpPr>
        <p:spPr/>
        <p:txBody>
          <a:bodyPr/>
          <a:lstStyle/>
          <a:p>
            <a:fld id="{AEAA3239-9EA4-4A65-A281-97F994456D9F}" type="slidenum">
              <a:rPr lang="en-US" smtClean="0"/>
              <a:pPr/>
              <a:t>47</a:t>
            </a:fld>
            <a:endParaRPr lang="en-US"/>
          </a:p>
        </p:txBody>
      </p:sp>
      <p:sp>
        <p:nvSpPr>
          <p:cNvPr id="6" name="TextBox 5">
            <a:extLst>
              <a:ext uri="{FF2B5EF4-FFF2-40B4-BE49-F238E27FC236}">
                <a16:creationId xmlns:a16="http://schemas.microsoft.com/office/drawing/2014/main" id="{85973DE6-C93B-1C41-03BB-50750BC3D291}"/>
              </a:ext>
            </a:extLst>
          </p:cNvPr>
          <p:cNvSpPr txBox="1"/>
          <p:nvPr/>
        </p:nvSpPr>
        <p:spPr>
          <a:xfrm>
            <a:off x="265176" y="219456"/>
            <a:ext cx="11695176" cy="5828575"/>
          </a:xfrm>
          <a:prstGeom prst="rect">
            <a:avLst/>
          </a:prstGeom>
          <a:noFill/>
        </p:spPr>
        <p:txBody>
          <a:bodyPr wrap="square">
            <a:spAutoFit/>
          </a:bodyPr>
          <a:lstStyle/>
          <a:p>
            <a:r>
              <a:rPr lang="en-US" sz="4800" b="1" dirty="0"/>
              <a:t>HEBREWS 2:14</a:t>
            </a:r>
          </a:p>
          <a:p>
            <a:r>
              <a:rPr lang="en-US" sz="4000" i="1" dirty="0"/>
              <a:t>	Forasmuch then as the children are partakers of flesh and blood, he also himself likewise took part of the same; that through death he might destroy him that had </a:t>
            </a:r>
            <a:r>
              <a:rPr lang="en-US" sz="4000" i="1" u="sng" dirty="0"/>
              <a:t>the power of death</a:t>
            </a:r>
            <a:r>
              <a:rPr lang="en-US" sz="4000" i="1" dirty="0"/>
              <a:t>, that is, the devil; 15 And deliver them </a:t>
            </a:r>
            <a:r>
              <a:rPr lang="en-US" sz="4000" i="1" u="sng" dirty="0"/>
              <a:t>who through fear of death</a:t>
            </a:r>
            <a:r>
              <a:rPr lang="en-US" sz="4000" i="1" dirty="0"/>
              <a:t> were all their lifetime subject to bondage. 16 For verily he took not on him the nature of angels; but he took on him the seed of Abraham. </a:t>
            </a:r>
          </a:p>
        </p:txBody>
      </p:sp>
    </p:spTree>
    <p:extLst>
      <p:ext uri="{BB962C8B-B14F-4D97-AF65-F5344CB8AC3E}">
        <p14:creationId xmlns:p14="http://schemas.microsoft.com/office/powerpoint/2010/main" val="850221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A1D58-B895-4CF7-B148-DA59D464166A}"/>
              </a:ext>
            </a:extLst>
          </p:cNvPr>
          <p:cNvSpPr>
            <a:spLocks noGrp="1"/>
          </p:cNvSpPr>
          <p:nvPr>
            <p:ph type="dt" sz="half" idx="10"/>
          </p:nvPr>
        </p:nvSpPr>
        <p:spPr/>
        <p:txBody>
          <a:bodyPr/>
          <a:lstStyle/>
          <a:p>
            <a:r>
              <a:rPr lang="en-US"/>
              <a:t>7-19-2026</a:t>
            </a:r>
            <a:endParaRPr lang="en-US" dirty="0"/>
          </a:p>
        </p:txBody>
      </p:sp>
      <p:sp>
        <p:nvSpPr>
          <p:cNvPr id="3" name="Footer Placeholder 2">
            <a:extLst>
              <a:ext uri="{FF2B5EF4-FFF2-40B4-BE49-F238E27FC236}">
                <a16:creationId xmlns:a16="http://schemas.microsoft.com/office/drawing/2014/main" id="{35C5B91F-F106-407E-9920-1ECB1345CF55}"/>
              </a:ext>
            </a:extLst>
          </p:cNvPr>
          <p:cNvSpPr>
            <a:spLocks noGrp="1"/>
          </p:cNvSpPr>
          <p:nvPr>
            <p:ph type="ftr" sz="quarter" idx="11"/>
          </p:nvPr>
        </p:nvSpPr>
        <p:spPr/>
        <p:txBody>
          <a:bodyPr/>
          <a:lstStyle/>
          <a:p>
            <a:r>
              <a:rPr lang="en-US"/>
              <a:t>Weapons of Our Warfare</a:t>
            </a:r>
            <a:endParaRPr lang="en-US" dirty="0"/>
          </a:p>
        </p:txBody>
      </p:sp>
      <p:sp>
        <p:nvSpPr>
          <p:cNvPr id="4" name="Slide Number Placeholder 3">
            <a:extLst>
              <a:ext uri="{FF2B5EF4-FFF2-40B4-BE49-F238E27FC236}">
                <a16:creationId xmlns:a16="http://schemas.microsoft.com/office/drawing/2014/main" id="{7C294957-AAAF-4D7A-9E61-95AC0DB25C9D}"/>
              </a:ext>
            </a:extLst>
          </p:cNvPr>
          <p:cNvSpPr>
            <a:spLocks noGrp="1"/>
          </p:cNvSpPr>
          <p:nvPr>
            <p:ph type="sldNum" sz="quarter" idx="12"/>
          </p:nvPr>
        </p:nvSpPr>
        <p:spPr/>
        <p:txBody>
          <a:bodyPr/>
          <a:lstStyle/>
          <a:p>
            <a:fld id="{4FAB73BC-B049-4115-A692-8D63A059BFB8}" type="slidenum">
              <a:rPr lang="en-US" smtClean="0"/>
              <a:t>48</a:t>
            </a:fld>
            <a:endParaRPr lang="en-US" dirty="0"/>
          </a:p>
        </p:txBody>
      </p:sp>
      <p:sp>
        <p:nvSpPr>
          <p:cNvPr id="6" name="TextBox 5">
            <a:extLst>
              <a:ext uri="{FF2B5EF4-FFF2-40B4-BE49-F238E27FC236}">
                <a16:creationId xmlns:a16="http://schemas.microsoft.com/office/drawing/2014/main" id="{32542D19-7DBA-4B29-8EBD-4050D25B7CCA}"/>
              </a:ext>
            </a:extLst>
          </p:cNvPr>
          <p:cNvSpPr txBox="1"/>
          <p:nvPr/>
        </p:nvSpPr>
        <p:spPr>
          <a:xfrm>
            <a:off x="369455" y="228600"/>
            <a:ext cx="11508601" cy="5755422"/>
          </a:xfrm>
          <a:prstGeom prst="rect">
            <a:avLst/>
          </a:prstGeom>
          <a:noFill/>
        </p:spPr>
        <p:txBody>
          <a:bodyPr wrap="square">
            <a:spAutoFit/>
          </a:bodyPr>
          <a:lstStyle/>
          <a:p>
            <a:r>
              <a:rPr lang="en-US" sz="4800" b="1" dirty="0"/>
              <a:t>REDEMPTION.BY.POWER </a:t>
            </a:r>
          </a:p>
          <a:p>
            <a:r>
              <a:rPr lang="en-US" sz="4000" dirty="0"/>
              <a:t>	105  Don't wait for people to persuade you to Christ. Stand like a man or a lady, accept Him, and walk forward in victory. Amen. That's what God wants, rugged, ready soldiers. You might not be, weigh a hundred and five pounds, but you can still be ruddy, brother, and full of power, if you'll just let God have His way…</a:t>
            </a:r>
          </a:p>
          <a:p>
            <a:pPr algn="r"/>
            <a:r>
              <a:rPr lang="en-US" sz="4000" dirty="0"/>
              <a:t>54-0329</a:t>
            </a:r>
          </a:p>
        </p:txBody>
      </p:sp>
    </p:spTree>
    <p:extLst>
      <p:ext uri="{BB962C8B-B14F-4D97-AF65-F5344CB8AC3E}">
        <p14:creationId xmlns:p14="http://schemas.microsoft.com/office/powerpoint/2010/main" val="354265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91741-3A50-BAAF-E3FA-8EBAC01B05B2}"/>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5" name="Picture 4" descr="The image shows the back seat of an open car filled with boxes of Korean-made English Bibles, including the New Revised Version (KJV43).&#10;&#10;AI-generated content may be incorrect.">
            <a:extLst>
              <a:ext uri="{FF2B5EF4-FFF2-40B4-BE49-F238E27FC236}">
                <a16:creationId xmlns:a16="http://schemas.microsoft.com/office/drawing/2014/main" id="{9DA32E94-357B-41E7-F172-08BAF631E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243" y="850449"/>
            <a:ext cx="4527226" cy="6036301"/>
          </a:xfrm>
          <a:prstGeom prst="rect">
            <a:avLst/>
          </a:prstGeom>
        </p:spPr>
      </p:pic>
      <p:pic>
        <p:nvPicPr>
          <p:cNvPr id="7" name="Picture 6" descr="A person dressed in a blue suit, red tie, and red shirt, seated in a red leather armchair with a book and some papers on a table.&#10;&#10;AI-generated content may be incorrect.">
            <a:extLst>
              <a:ext uri="{FF2B5EF4-FFF2-40B4-BE49-F238E27FC236}">
                <a16:creationId xmlns:a16="http://schemas.microsoft.com/office/drawing/2014/main" id="{CA248E91-77AE-02D4-B99D-744A2D67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0729" y="688865"/>
            <a:ext cx="4387201" cy="58496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D2180F0F-E05A-7F6A-644D-5481E9B84BB2}"/>
              </a:ext>
            </a:extLst>
          </p:cNvPr>
          <p:cNvSpPr txBox="1"/>
          <p:nvPr/>
        </p:nvSpPr>
        <p:spPr>
          <a:xfrm>
            <a:off x="6487568" y="59230"/>
            <a:ext cx="3844485" cy="1077218"/>
          </a:xfrm>
          <a:prstGeom prst="rect">
            <a:avLst/>
          </a:prstGeom>
          <a:noFill/>
        </p:spPr>
        <p:txBody>
          <a:bodyPr wrap="square" rtlCol="0">
            <a:spAutoFit/>
          </a:bodyPr>
          <a:lstStyle/>
          <a:p>
            <a:r>
              <a:rPr lang="en-US" sz="3200" b="1" dirty="0"/>
              <a:t>Bro. Shepherd </a:t>
            </a:r>
            <a:r>
              <a:rPr lang="en-US" sz="3200" b="1" dirty="0" err="1"/>
              <a:t>Chikoro</a:t>
            </a:r>
            <a:endParaRPr lang="en-US" sz="3200" b="1" dirty="0"/>
          </a:p>
        </p:txBody>
      </p:sp>
      <p:sp>
        <p:nvSpPr>
          <p:cNvPr id="9" name="TextBox 8">
            <a:extLst>
              <a:ext uri="{FF2B5EF4-FFF2-40B4-BE49-F238E27FC236}">
                <a16:creationId xmlns:a16="http://schemas.microsoft.com/office/drawing/2014/main" id="{D60BA419-30C9-7242-C587-95901D3994CB}"/>
              </a:ext>
            </a:extLst>
          </p:cNvPr>
          <p:cNvSpPr txBox="1"/>
          <p:nvPr/>
        </p:nvSpPr>
        <p:spPr>
          <a:xfrm>
            <a:off x="645474" y="132255"/>
            <a:ext cx="4667390" cy="707886"/>
          </a:xfrm>
          <a:prstGeom prst="rect">
            <a:avLst/>
          </a:prstGeom>
          <a:noFill/>
        </p:spPr>
        <p:txBody>
          <a:bodyPr wrap="square" rtlCol="0">
            <a:spAutoFit/>
          </a:bodyPr>
          <a:lstStyle/>
          <a:p>
            <a:r>
              <a:rPr lang="en-US" sz="4000" b="1" dirty="0"/>
              <a:t>Bibles for Namibia</a:t>
            </a:r>
          </a:p>
        </p:txBody>
      </p:sp>
    </p:spTree>
    <p:extLst>
      <p:ext uri="{BB962C8B-B14F-4D97-AF65-F5344CB8AC3E}">
        <p14:creationId xmlns:p14="http://schemas.microsoft.com/office/powerpoint/2010/main" val="30212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D314C-6CC7-1C80-6F88-83E36A118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6ACEEE-292D-44A0-D19A-62585A60482F}"/>
              </a:ext>
            </a:extLst>
          </p:cNvPr>
          <p:cNvSpPr>
            <a:spLocks noGrp="1"/>
          </p:cNvSpPr>
          <p:nvPr>
            <p:ph type="ctrTitle"/>
          </p:nvPr>
        </p:nvSpPr>
        <p:spPr>
          <a:xfrm>
            <a:off x="5051730" y="0"/>
            <a:ext cx="6172200" cy="2372882"/>
          </a:xfrm>
          <a:solidFill>
            <a:schemeClr val="bg2">
              <a:lumMod val="50000"/>
            </a:schemeClr>
          </a:solidFill>
        </p:spPr>
        <p:txBody>
          <a:bodyPr>
            <a:normAutofit fontScale="90000"/>
          </a:bodyPr>
          <a:lstStyle/>
          <a:p>
            <a:r>
              <a:rPr lang="en-US" sz="6000" b="1" dirty="0">
                <a:latin typeface="Fave Script Bold Pro" panose="020F0502020204030204" pitchFamily="2" charset="0"/>
              </a:rPr>
              <a:t>Weapons of Our Warfare</a:t>
            </a:r>
            <a:r>
              <a:rPr lang="en-US" sz="6000" b="1" dirty="0"/>
              <a:t>:2</a:t>
            </a:r>
            <a:br>
              <a:rPr lang="en-US" sz="4000" dirty="0"/>
            </a:br>
            <a:endParaRPr lang="en-US" sz="4000" dirty="0"/>
          </a:p>
        </p:txBody>
      </p:sp>
      <p:sp>
        <p:nvSpPr>
          <p:cNvPr id="4" name="Subtitle 3">
            <a:extLst>
              <a:ext uri="{FF2B5EF4-FFF2-40B4-BE49-F238E27FC236}">
                <a16:creationId xmlns:a16="http://schemas.microsoft.com/office/drawing/2014/main" id="{787D9FF2-7BB7-E5B4-0652-48F30C2665E2}"/>
              </a:ext>
            </a:extLst>
          </p:cNvPr>
          <p:cNvSpPr>
            <a:spLocks noGrp="1"/>
          </p:cNvSpPr>
          <p:nvPr>
            <p:ph type="subTitle" idx="1"/>
          </p:nvPr>
        </p:nvSpPr>
        <p:spPr>
          <a:xfrm>
            <a:off x="5051730" y="2395756"/>
            <a:ext cx="6096000" cy="1938554"/>
          </a:xfrm>
        </p:spPr>
        <p:txBody>
          <a:bodyPr>
            <a:normAutofit/>
          </a:bodyPr>
          <a:lstStyle/>
          <a:p>
            <a:r>
              <a:rPr lang="en-US" sz="3100" dirty="0"/>
              <a:t>A Study on the Reality, Recognition, and Defeat of  Spiritual Enemies</a:t>
            </a:r>
          </a:p>
          <a:p>
            <a:endParaRPr lang="en-US" dirty="0"/>
          </a:p>
        </p:txBody>
      </p:sp>
      <p:sp>
        <p:nvSpPr>
          <p:cNvPr id="5" name="TextBox 4">
            <a:extLst>
              <a:ext uri="{FF2B5EF4-FFF2-40B4-BE49-F238E27FC236}">
                <a16:creationId xmlns:a16="http://schemas.microsoft.com/office/drawing/2014/main" id="{C21ABB01-E5D7-4052-21A1-16194F14CD2C}"/>
              </a:ext>
            </a:extLst>
          </p:cNvPr>
          <p:cNvSpPr txBox="1"/>
          <p:nvPr/>
        </p:nvSpPr>
        <p:spPr>
          <a:xfrm>
            <a:off x="5059350" y="4594900"/>
            <a:ext cx="6096000" cy="2000548"/>
          </a:xfrm>
          <a:prstGeom prst="rect">
            <a:avLst/>
          </a:prstGeom>
          <a:solidFill>
            <a:schemeClr val="tx2">
              <a:lumMod val="10000"/>
            </a:schemeClr>
          </a:solidFill>
        </p:spPr>
        <p:txBody>
          <a:bodyPr wrap="square">
            <a:spAutoFit/>
          </a:bodyPr>
          <a:lstStyle/>
          <a:p>
            <a:r>
              <a:rPr lang="en-US" sz="2800" b="1" dirty="0"/>
              <a:t>I SAMUEL 2:8-9</a:t>
            </a:r>
          </a:p>
          <a:p>
            <a:r>
              <a:rPr lang="en-US" sz="2400" i="1" dirty="0"/>
              <a:t>      He will keep the feet of his saints, and the wicked shall be silent in darkness; for by strength shall no man prevail. </a:t>
            </a:r>
          </a:p>
          <a:p>
            <a:endParaRPr lang="en-US" sz="2400" i="1" dirty="0"/>
          </a:p>
        </p:txBody>
      </p:sp>
      <p:pic>
        <p:nvPicPr>
          <p:cNvPr id="6" name="Picture 5" descr="The image depicts a majestic angel-like figure wielding a powerful sword amidst a dark, stormy landscape.&#10;&#10;AI-generated content may be incorrect.">
            <a:extLst>
              <a:ext uri="{FF2B5EF4-FFF2-40B4-BE49-F238E27FC236}">
                <a16:creationId xmlns:a16="http://schemas.microsoft.com/office/drawing/2014/main" id="{F71B07F8-5546-99B3-9E8B-C358DEEB8178}"/>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1214957" y="0"/>
            <a:ext cx="3836773" cy="6858000"/>
          </a:xfrm>
          <a:prstGeom prst="rect">
            <a:avLst/>
          </a:prstGeom>
        </p:spPr>
      </p:pic>
    </p:spTree>
    <p:extLst>
      <p:ext uri="{BB962C8B-B14F-4D97-AF65-F5344CB8AC3E}">
        <p14:creationId xmlns:p14="http://schemas.microsoft.com/office/powerpoint/2010/main" val="283522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depicts a human brain silhouette surrounded by a network of interconnected, glowing lines, symbolizing neural connections or data pathways.&#10;&#10;AI-generated content may be incorrect.">
            <a:extLst>
              <a:ext uri="{FF2B5EF4-FFF2-40B4-BE49-F238E27FC236}">
                <a16:creationId xmlns:a16="http://schemas.microsoft.com/office/drawing/2014/main" id="{157A4AA8-69D7-C6CA-90CE-4EAA4C221F5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92893"/>
            <a:ext cx="12192000" cy="4533554"/>
          </a:xfrm>
          <a:prstGeom prst="rect">
            <a:avLst/>
          </a:prstGeom>
        </p:spPr>
      </p:pic>
      <p:sp>
        <p:nvSpPr>
          <p:cNvPr id="5" name="TextBox 4">
            <a:extLst>
              <a:ext uri="{FF2B5EF4-FFF2-40B4-BE49-F238E27FC236}">
                <a16:creationId xmlns:a16="http://schemas.microsoft.com/office/drawing/2014/main" id="{BFAF60D1-6D6C-0AAE-714E-238EDF2CA73C}"/>
              </a:ext>
            </a:extLst>
          </p:cNvPr>
          <p:cNvSpPr txBox="1"/>
          <p:nvPr/>
        </p:nvSpPr>
        <p:spPr>
          <a:xfrm>
            <a:off x="321129" y="206830"/>
            <a:ext cx="8595940" cy="6247864"/>
          </a:xfrm>
          <a:prstGeom prst="rect">
            <a:avLst/>
          </a:prstGeom>
          <a:noFill/>
        </p:spPr>
        <p:txBody>
          <a:bodyPr wrap="square">
            <a:spAutoFit/>
          </a:bodyPr>
          <a:lstStyle/>
          <a:p>
            <a:r>
              <a:rPr lang="en-US" sz="4000" dirty="0"/>
              <a:t>Paul does not place the battlefield on a military field, in a government building, or even in the open streets of some pagan city. He places it squarely in the mind — in the realm of imaginations, thoughts, and high things that exalt themselves against the knowledge of God. The war is waged in the invisible dimension that wraps itself around us at every moment of every day.</a:t>
            </a:r>
          </a:p>
        </p:txBody>
      </p:sp>
      <p:sp>
        <p:nvSpPr>
          <p:cNvPr id="8" name="Date Placeholder 7">
            <a:extLst>
              <a:ext uri="{FF2B5EF4-FFF2-40B4-BE49-F238E27FC236}">
                <a16:creationId xmlns:a16="http://schemas.microsoft.com/office/drawing/2014/main" id="{B2F574F1-5151-DA83-B3DB-35B10FF16588}"/>
              </a:ext>
            </a:extLst>
          </p:cNvPr>
          <p:cNvSpPr>
            <a:spLocks noGrp="1"/>
          </p:cNvSpPr>
          <p:nvPr>
            <p:ph type="dt" sz="half" idx="10"/>
          </p:nvPr>
        </p:nvSpPr>
        <p:spPr/>
        <p:txBody>
          <a:bodyPr/>
          <a:lstStyle/>
          <a:p>
            <a:r>
              <a:rPr lang="en-US"/>
              <a:t>7-19-2026</a:t>
            </a:r>
            <a:endParaRPr lang="en-US" dirty="0"/>
          </a:p>
        </p:txBody>
      </p:sp>
      <p:sp>
        <p:nvSpPr>
          <p:cNvPr id="9" name="Footer Placeholder 8">
            <a:extLst>
              <a:ext uri="{FF2B5EF4-FFF2-40B4-BE49-F238E27FC236}">
                <a16:creationId xmlns:a16="http://schemas.microsoft.com/office/drawing/2014/main" id="{65C37C98-2756-13DA-0E95-842969B9D16A}"/>
              </a:ext>
            </a:extLst>
          </p:cNvPr>
          <p:cNvSpPr>
            <a:spLocks noGrp="1"/>
          </p:cNvSpPr>
          <p:nvPr>
            <p:ph type="ftr" sz="quarter" idx="11"/>
          </p:nvPr>
        </p:nvSpPr>
        <p:spPr/>
        <p:txBody>
          <a:bodyPr/>
          <a:lstStyle/>
          <a:p>
            <a:r>
              <a:rPr lang="en-US"/>
              <a:t>Weapons of Our Warfare</a:t>
            </a:r>
            <a:endParaRPr lang="en-US" dirty="0"/>
          </a:p>
        </p:txBody>
      </p:sp>
      <p:sp>
        <p:nvSpPr>
          <p:cNvPr id="10" name="Slide Number Placeholder 9">
            <a:extLst>
              <a:ext uri="{FF2B5EF4-FFF2-40B4-BE49-F238E27FC236}">
                <a16:creationId xmlns:a16="http://schemas.microsoft.com/office/drawing/2014/main" id="{18C524D6-4647-CFE3-B598-D09B0370A3EA}"/>
              </a:ext>
            </a:extLst>
          </p:cNvPr>
          <p:cNvSpPr>
            <a:spLocks noGrp="1"/>
          </p:cNvSpPr>
          <p:nvPr>
            <p:ph type="sldNum" sz="quarter" idx="12"/>
          </p:nvPr>
        </p:nvSpPr>
        <p:spPr/>
        <p:txBody>
          <a:bodyPr/>
          <a:lstStyle/>
          <a:p>
            <a:fld id="{AEAA3239-9EA4-4A65-A281-97F994456D9F}" type="slidenum">
              <a:rPr lang="en-US" smtClean="0"/>
              <a:pPr/>
              <a:t>7</a:t>
            </a:fld>
            <a:endParaRPr lang="en-US"/>
          </a:p>
        </p:txBody>
      </p:sp>
    </p:spTree>
    <p:extLst>
      <p:ext uri="{BB962C8B-B14F-4D97-AF65-F5344CB8AC3E}">
        <p14:creationId xmlns:p14="http://schemas.microsoft.com/office/powerpoint/2010/main" val="240642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D36201-68D2-DCF8-9C71-ADC469DDC2FF}"/>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E61E9ED-4320-6F84-84CB-07E699D78812}"/>
              </a:ext>
            </a:extLst>
          </p:cNvPr>
          <p:cNvSpPr>
            <a:spLocks noGrp="1"/>
          </p:cNvSpPr>
          <p:nvPr>
            <p:ph type="dt" sz="half" idx="10"/>
          </p:nvPr>
        </p:nvSpPr>
        <p:spPr/>
        <p:txBody>
          <a:bodyPr/>
          <a:lstStyle/>
          <a:p>
            <a:r>
              <a:rPr lang="en-US"/>
              <a:t>7-19-2026</a:t>
            </a:r>
            <a:endParaRPr lang="en-US" dirty="0"/>
          </a:p>
        </p:txBody>
      </p:sp>
      <p:sp>
        <p:nvSpPr>
          <p:cNvPr id="4" name="Slide Number Placeholder 3">
            <a:extLst>
              <a:ext uri="{FF2B5EF4-FFF2-40B4-BE49-F238E27FC236}">
                <a16:creationId xmlns:a16="http://schemas.microsoft.com/office/drawing/2014/main" id="{250F6B05-C009-6A36-5EBA-7BB326DF6167}"/>
              </a:ext>
            </a:extLst>
          </p:cNvPr>
          <p:cNvSpPr>
            <a:spLocks noGrp="1"/>
          </p:cNvSpPr>
          <p:nvPr>
            <p:ph type="sldNum" sz="quarter" idx="12"/>
          </p:nvPr>
        </p:nvSpPr>
        <p:spPr/>
        <p:txBody>
          <a:bodyPr/>
          <a:lstStyle/>
          <a:p>
            <a:fld id="{AEAA3239-9EA4-4A65-A281-97F994456D9F}" type="slidenum">
              <a:rPr lang="en-US" smtClean="0"/>
              <a:pPr/>
              <a:t>8</a:t>
            </a:fld>
            <a:endParaRPr lang="en-US"/>
          </a:p>
        </p:txBody>
      </p:sp>
      <p:pic>
        <p:nvPicPr>
          <p:cNvPr id="10" name="Picture 9" descr="The image depicts a human head with an orange, fiery brain, contrasted against a blue, electrified brain, symbolizing the battle between creativity and logic.&#10;&#10;AI-generated content may be incorrect.">
            <a:extLst>
              <a:ext uri="{FF2B5EF4-FFF2-40B4-BE49-F238E27FC236}">
                <a16:creationId xmlns:a16="http://schemas.microsoft.com/office/drawing/2014/main" id="{EFE78AE9-16E8-C63B-248F-43A73E07CE78}"/>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a:stretch>
            <a:fillRect/>
          </a:stretch>
        </p:blipFill>
        <p:spPr>
          <a:xfrm>
            <a:off x="0" y="0"/>
            <a:ext cx="9418787" cy="6858000"/>
          </a:xfrm>
          <a:prstGeom prst="rect">
            <a:avLst/>
          </a:prstGeom>
        </p:spPr>
      </p:pic>
      <p:sp>
        <p:nvSpPr>
          <p:cNvPr id="6" name="TextBox 5">
            <a:extLst>
              <a:ext uri="{FF2B5EF4-FFF2-40B4-BE49-F238E27FC236}">
                <a16:creationId xmlns:a16="http://schemas.microsoft.com/office/drawing/2014/main" id="{54242069-1CB5-9C3F-9431-5C32E6120C29}"/>
              </a:ext>
            </a:extLst>
          </p:cNvPr>
          <p:cNvSpPr txBox="1"/>
          <p:nvPr/>
        </p:nvSpPr>
        <p:spPr>
          <a:xfrm>
            <a:off x="5986732" y="91884"/>
            <a:ext cx="6205268" cy="6863417"/>
          </a:xfrm>
          <a:prstGeom prst="rect">
            <a:avLst/>
          </a:prstGeom>
          <a:noFill/>
        </p:spPr>
        <p:txBody>
          <a:bodyPr wrap="square">
            <a:spAutoFit/>
          </a:bodyPr>
          <a:lstStyle/>
          <a:p>
            <a:r>
              <a:rPr lang="en-US" sz="4400" b="1" dirty="0"/>
              <a:t>II CORINTHIANS 10:3-5</a:t>
            </a:r>
          </a:p>
          <a:p>
            <a:r>
              <a:rPr lang="en-US" sz="3600" i="1" spc="-150" dirty="0"/>
              <a:t>For though we walk in the flesh, we do not war after the flesh: 4  (For the weapons of our war-fare are not carnal, but mighty through God to the pulling down of strong holds;) 5 Casting down imaginations, and every high thing that </a:t>
            </a:r>
            <a:r>
              <a:rPr lang="en-US" sz="3600" i="1" spc="-150" dirty="0" err="1"/>
              <a:t>exalteth</a:t>
            </a:r>
            <a:r>
              <a:rPr lang="en-US" sz="3600" i="1" spc="-150" dirty="0"/>
              <a:t> itself against the knowledge of God, and bringing into captivity every thought to the obedience of Christ; </a:t>
            </a:r>
          </a:p>
        </p:txBody>
      </p:sp>
    </p:spTree>
    <p:extLst>
      <p:ext uri="{BB962C8B-B14F-4D97-AF65-F5344CB8AC3E}">
        <p14:creationId xmlns:p14="http://schemas.microsoft.com/office/powerpoint/2010/main" val="342317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FB5290-4F5B-3617-C596-FE30E92ABA19}"/>
              </a:ext>
            </a:extLst>
          </p:cNvPr>
          <p:cNvSpPr txBox="1"/>
          <p:nvPr/>
        </p:nvSpPr>
        <p:spPr>
          <a:xfrm>
            <a:off x="158335" y="148920"/>
            <a:ext cx="5638615" cy="66228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900" b="1" dirty="0"/>
              <a:t>Spiritual Warfare:</a:t>
            </a:r>
            <a:br>
              <a:rPr lang="en-US" sz="3200" dirty="0"/>
            </a:br>
            <a:r>
              <a:rPr lang="en-US" sz="3200" dirty="0"/>
              <a:t>Two primary errors in spiritual warfare: over-emphasis and under-emphasis. Some blame every sin, conflict, problem on demons to be cast out. </a:t>
            </a:r>
          </a:p>
          <a:p>
            <a:pPr>
              <a:lnSpc>
                <a:spcPct val="90000"/>
              </a:lnSpc>
              <a:spcBef>
                <a:spcPct val="0"/>
              </a:spcBef>
              <a:spcAft>
                <a:spcPts val="600"/>
              </a:spcAft>
            </a:pPr>
            <a:r>
              <a:rPr lang="en-US" sz="3200" dirty="0"/>
              <a:t>Others completely ignore the spiritual realm and the fact that the Bible tells us our battle is against spiritual powers. Jesus sometimes cast demons out of people; other times He healed people with no mention of the demonic. </a:t>
            </a:r>
          </a:p>
        </p:txBody>
      </p:sp>
      <p:pic>
        <p:nvPicPr>
          <p:cNvPr id="8" name="Picture 7">
            <a:extLst>
              <a:ext uri="{FF2B5EF4-FFF2-40B4-BE49-F238E27FC236}">
                <a16:creationId xmlns:a16="http://schemas.microsoft.com/office/drawing/2014/main" id="{C9E9E3D9-A6B8-4F3E-6BA2-01AA79944F9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926347" y="515317"/>
            <a:ext cx="6107318" cy="5023398"/>
          </a:xfrm>
          <a:prstGeom prst="rect">
            <a:avLst/>
          </a:prstGeom>
          <a:noFill/>
        </p:spPr>
      </p:pic>
      <p:sp>
        <p:nvSpPr>
          <p:cNvPr id="3" name="Date Placeholder 2">
            <a:extLst>
              <a:ext uri="{FF2B5EF4-FFF2-40B4-BE49-F238E27FC236}">
                <a16:creationId xmlns:a16="http://schemas.microsoft.com/office/drawing/2014/main" id="{259A571C-B39A-F821-FE47-D301719378CC}"/>
              </a:ext>
            </a:extLst>
          </p:cNvPr>
          <p:cNvSpPr>
            <a:spLocks noGrp="1"/>
          </p:cNvSpPr>
          <p:nvPr>
            <p:ph type="dt" sz="half" idx="2"/>
          </p:nvPr>
        </p:nvSpPr>
        <p:spPr>
          <a:xfrm>
            <a:off x="6181252" y="6343955"/>
            <a:ext cx="2202644" cy="365125"/>
          </a:xfrm>
        </p:spPr>
        <p:txBody>
          <a:bodyPr vert="horz" lIns="91440" tIns="45720" rIns="91440" bIns="45720" rtlCol="0" anchor="ctr">
            <a:normAutofit/>
          </a:bodyPr>
          <a:lstStyle/>
          <a:p>
            <a:pPr>
              <a:spcAft>
                <a:spcPts val="600"/>
              </a:spcAft>
            </a:pPr>
            <a:r>
              <a:rPr lang="en-US" kern="1200">
                <a:latin typeface="+mn-lt"/>
                <a:ea typeface="+mn-ea"/>
                <a:cs typeface="+mn-cs"/>
              </a:rPr>
              <a:t>7-19-2026</a:t>
            </a:r>
          </a:p>
        </p:txBody>
      </p:sp>
      <p:sp>
        <p:nvSpPr>
          <p:cNvPr id="4" name="Slide Number Placeholder 3">
            <a:extLst>
              <a:ext uri="{FF2B5EF4-FFF2-40B4-BE49-F238E27FC236}">
                <a16:creationId xmlns:a16="http://schemas.microsoft.com/office/drawing/2014/main" id="{B3050E51-2AC5-FC50-80A5-CC25DB3FD8F3}"/>
              </a:ext>
            </a:extLst>
          </p:cNvPr>
          <p:cNvSpPr>
            <a:spLocks noGrp="1"/>
          </p:cNvSpPr>
          <p:nvPr>
            <p:ph type="sldNum" sz="quarter" idx="4"/>
          </p:nvPr>
        </p:nvSpPr>
        <p:spPr>
          <a:xfrm>
            <a:off x="11147097" y="6343955"/>
            <a:ext cx="357412" cy="365125"/>
          </a:xfrm>
        </p:spPr>
        <p:txBody>
          <a:bodyPr vert="horz" lIns="91440" tIns="45720" rIns="91440" bIns="45720" rtlCol="0" anchor="ctr">
            <a:normAutofit/>
          </a:bodyPr>
          <a:lstStyle/>
          <a:p>
            <a:pPr>
              <a:spcAft>
                <a:spcPts val="600"/>
              </a:spcAft>
            </a:pPr>
            <a:fld id="{AEAA3239-9EA4-4A65-A281-97F994456D9F}" type="slidenum">
              <a:rPr lang="en-US" smtClean="0"/>
              <a:pPr>
                <a:spcAft>
                  <a:spcPts val="600"/>
                </a:spcAft>
              </a:pPr>
              <a:t>9</a:t>
            </a:fld>
            <a:endParaRPr lang="en-US"/>
          </a:p>
        </p:txBody>
      </p:sp>
      <p:sp>
        <p:nvSpPr>
          <p:cNvPr id="2" name="Footer Placeholder 1">
            <a:extLst>
              <a:ext uri="{FF2B5EF4-FFF2-40B4-BE49-F238E27FC236}">
                <a16:creationId xmlns:a16="http://schemas.microsoft.com/office/drawing/2014/main" id="{5B4E982A-E3CC-C465-0F81-D4FDEAC6972E}"/>
              </a:ext>
            </a:extLst>
          </p:cNvPr>
          <p:cNvSpPr>
            <a:spLocks noGrp="1"/>
          </p:cNvSpPr>
          <p:nvPr>
            <p:ph type="ftr" sz="quarter" idx="4294967295"/>
          </p:nvPr>
        </p:nvSpPr>
        <p:spPr>
          <a:xfrm>
            <a:off x="678871" y="6343955"/>
            <a:ext cx="2739181" cy="365125"/>
          </a:xfrm>
        </p:spPr>
        <p:txBody>
          <a:bodyPr/>
          <a:lstStyle/>
          <a:p>
            <a:pPr>
              <a:spcAft>
                <a:spcPts val="600"/>
              </a:spcAft>
            </a:pPr>
            <a:r>
              <a:rPr lang="en-US"/>
              <a:t>Weapons of Our Warfare</a:t>
            </a:r>
          </a:p>
        </p:txBody>
      </p:sp>
    </p:spTree>
    <p:extLst>
      <p:ext uri="{BB962C8B-B14F-4D97-AF65-F5344CB8AC3E}">
        <p14:creationId xmlns:p14="http://schemas.microsoft.com/office/powerpoint/2010/main" val="2272571151"/>
      </p:ext>
    </p:extLst>
  </p:cSld>
  <p:clrMapOvr>
    <a:masterClrMapping/>
  </p:clrMapOvr>
</p:sld>
</file>

<file path=ppt/theme/theme1.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_e16e022e-be2c-4e5f-a1a0-12ee95ec224d_wac_v2" id="{B6B6850C-8787-446D-AEF8-4F4B369C2BE6}" vid="{B649D6A8-486A-404C-BAE4-F6DCFECB1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9ED26-B189-4BA1-99D0-1112D8C2F106}">
  <ds:schemaRefs>
    <ds:schemaRef ds:uri="http://purl.org/dc/terms/"/>
    <ds:schemaRef ds:uri="http://schemas.microsoft.com/office/2006/metadata/properties"/>
    <ds:schemaRef ds:uri="http://purl.org/dc/dcmitype/"/>
    <ds:schemaRef ds:uri="http://schemas.microsoft.com/office/2006/documentManagement/types"/>
    <ds:schemaRef ds:uri="230e9df3-be65-4c73-a93b-d1236ebd677e"/>
    <ds:schemaRef ds:uri="http://purl.org/dc/elements/1.1/"/>
    <ds:schemaRef ds:uri="http://schemas.microsoft.com/office/infopath/2007/PartnerControls"/>
    <ds:schemaRef ds:uri="http://www.w3.org/XML/1998/namespace"/>
    <ds:schemaRef ds:uri="http://schemas.openxmlformats.org/package/2006/metadata/core-properties"/>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3.xml><?xml version="1.0" encoding="utf-8"?>
<ds:datastoreItem xmlns:ds="http://schemas.openxmlformats.org/officeDocument/2006/customXml" ds:itemID="{1CAF6374-A7FD-4717-AFE0-646B462CE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{039F0F6B-6F1C-4806-A3D6-3982D0CA4866}a68ed2e1-c015-4bc0-a84f-ee5b52e9f56e-TFe16e022e-be2c-4e5f-a1a0-12ee95ec224d7989ee22_win32</Template>
  <TotalTime>1726</TotalTime>
  <Words>3998</Words>
  <Application>Microsoft Office PowerPoint</Application>
  <PresentationFormat>Widescreen</PresentationFormat>
  <Paragraphs>275</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Cabin</vt:lpstr>
      <vt:lpstr>Candara</vt:lpstr>
      <vt:lpstr>Fave Script Bold Pro</vt:lpstr>
      <vt:lpstr>Northern lights</vt:lpstr>
      <vt:lpstr>Weapons of Our Warfare:2 </vt:lpstr>
      <vt:lpstr>PowerPoint Presentation</vt:lpstr>
      <vt:lpstr>PowerPoint Presentation</vt:lpstr>
      <vt:lpstr>PowerPoint Presentation</vt:lpstr>
      <vt:lpstr>PowerPoint Presentation</vt:lpstr>
      <vt:lpstr>Weapons of Our Warfare:2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Inheriting Victory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62</cp:revision>
  <dcterms:created xsi:type="dcterms:W3CDTF">2026-07-05T02:48:47Z</dcterms:created>
  <dcterms:modified xsi:type="dcterms:W3CDTF">2026-07-19T15:33:46Z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