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353" r:id="rId5"/>
    <p:sldId id="370" r:id="rId6"/>
    <p:sldId id="371" r:id="rId7"/>
    <p:sldId id="354" r:id="rId8"/>
    <p:sldId id="367" r:id="rId9"/>
    <p:sldId id="368" r:id="rId10"/>
    <p:sldId id="356" r:id="rId11"/>
    <p:sldId id="357" r:id="rId12"/>
    <p:sldId id="369" r:id="rId13"/>
    <p:sldId id="355" r:id="rId14"/>
    <p:sldId id="358" r:id="rId15"/>
    <p:sldId id="359" r:id="rId16"/>
    <p:sldId id="360" r:id="rId17"/>
    <p:sldId id="361" r:id="rId18"/>
    <p:sldId id="362" r:id="rId19"/>
    <p:sldId id="363" r:id="rId20"/>
    <p:sldId id="364" r:id="rId21"/>
    <p:sldId id="365" r:id="rId22"/>
    <p:sldId id="3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966" autoAdjust="0"/>
  </p:normalViewPr>
  <p:slideViewPr>
    <p:cSldViewPr snapToGrid="0">
      <p:cViewPr varScale="1">
        <p:scale>
          <a:sx n="100" d="100"/>
          <a:sy n="100" d="100"/>
        </p:scale>
        <p:origin x="199" y="55"/>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7/15/2026</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7/15/2026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sv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sv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D90036E-D78E-7995-BEF4-F64DA613C71D}"/>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408176" y="1463040"/>
            <a:ext cx="6327648" cy="2180543"/>
          </a:xfrm>
          <a:noFill/>
        </p:spPr>
        <p:txBody>
          <a:bodyPr anchor="b">
            <a:noAutofit/>
          </a:bodyPr>
          <a:lstStyle>
            <a:lvl1pPr algn="ctr">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911096" y="3995928"/>
            <a:ext cx="5321808" cy="824404"/>
          </a:xfrm>
          <a:noFill/>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2770632"/>
            <a:ext cx="2487168" cy="3502152"/>
          </a:xfrm>
        </p:spPr>
        <p:txBody>
          <a:bodyPr lIns="91440" rIns="91440"/>
          <a:lstStyle>
            <a:lvl1pPr marL="0" indent="0">
              <a:spcAft>
                <a:spcPts val="120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3785616" y="2770632"/>
            <a:ext cx="7571232" cy="3392424"/>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a:t>Principles to Live By 5 Ps.78</a:t>
            </a:r>
            <a:endParaRPr lang="en-US" dirty="0"/>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399062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2432304"/>
            <a:ext cx="6163056" cy="3739896"/>
          </a:xfrm>
        </p:spPr>
        <p:txBody>
          <a:bodyPr lIns="91440" rIns="91440"/>
          <a:lstStyle>
            <a:lvl1pPr marL="228600" indent="-228600">
              <a:spcAft>
                <a:spcPts val="0"/>
              </a:spcAft>
              <a:buClr>
                <a:schemeClr val="accent2"/>
              </a:buClr>
              <a:buFont typeface="Arial" panose="020B0604020202020204" pitchFamily="34" charset="0"/>
              <a:buChar char="•"/>
              <a:defRPr sz="2400">
                <a:solidFill>
                  <a:schemeClr val="tx2">
                    <a:lumMod val="25000"/>
                  </a:schemeClr>
                </a:solidFill>
              </a:defRPr>
            </a:lvl1pPr>
            <a:lvl2pPr marL="685800">
              <a:spcBef>
                <a:spcPts val="500"/>
              </a:spcBef>
              <a:buClr>
                <a:schemeClr val="accent2"/>
              </a:buClr>
              <a:defRPr sz="2400">
                <a:solidFill>
                  <a:schemeClr val="tx2">
                    <a:lumMod val="25000"/>
                  </a:schemeClr>
                </a:solidFill>
              </a:defRPr>
            </a:lvl2pPr>
            <a:lvl3pPr marL="1143000">
              <a:buClr>
                <a:schemeClr val="accent2"/>
              </a:buClr>
              <a:defRPr sz="2000">
                <a:solidFill>
                  <a:schemeClr val="tx2">
                    <a:lumMod val="25000"/>
                  </a:schemeClr>
                </a:solidFill>
              </a:defRPr>
            </a:lvl3pPr>
            <a:lvl4pPr marL="1600200">
              <a:buClr>
                <a:schemeClr val="accent2"/>
              </a:buClr>
              <a:defRPr sz="1800">
                <a:solidFill>
                  <a:schemeClr val="tx2">
                    <a:lumMod val="25000"/>
                  </a:schemeClr>
                </a:solidFill>
              </a:defRPr>
            </a:lvl4pPr>
            <a:lvl5pPr marL="20574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7424928" y="2441448"/>
            <a:ext cx="4169664" cy="3703320"/>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a:t>Principles to Live By 5 Ps.78</a:t>
            </a:r>
            <a:endParaRPr lang="en-US" dirty="0"/>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1EB1C5A3-22FF-382D-3801-B6D9C4AC53E1}"/>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52051"/>
          <a:stretch/>
        </p:blipFill>
        <p:spPr>
          <a:xfrm>
            <a:off x="4629335" y="1815780"/>
            <a:ext cx="5586493" cy="5042220"/>
          </a:xfrm>
          <a:prstGeom prst="rect">
            <a:avLst/>
          </a:prstGeom>
        </p:spPr>
      </p:pic>
    </p:spTree>
    <p:extLst>
      <p:ext uri="{BB962C8B-B14F-4D97-AF65-F5344CB8AC3E}">
        <p14:creationId xmlns:p14="http://schemas.microsoft.com/office/powerpoint/2010/main" val="65976766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841248" y="2770632"/>
            <a:ext cx="10515600" cy="3392424"/>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a:t>Principles to Live By 5 Ps.78</a:t>
            </a:r>
            <a:endParaRPr lang="en-US" dirty="0"/>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099987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68B802A0-174F-ED42-DB3C-30B25D7D20B7}"/>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r>
              <a:rPr lang="en-US"/>
              <a:t>Click icon to add picture</a:t>
            </a:r>
            <a:endParaRPr lang="en-US" dirty="0"/>
          </a:p>
        </p:txBody>
      </p:sp>
      <p:sp>
        <p:nvSpPr>
          <p:cNvPr id="5" name="Title 1">
            <a:extLst>
              <a:ext uri="{FF2B5EF4-FFF2-40B4-BE49-F238E27FC236}">
                <a16:creationId xmlns:a16="http://schemas.microsoft.com/office/drawing/2014/main" id="{C5682FAF-43FC-D4B4-4D6A-E5D70198C128}"/>
              </a:ext>
            </a:extLst>
          </p:cNvPr>
          <p:cNvSpPr>
            <a:spLocks noGrp="1"/>
          </p:cNvSpPr>
          <p:nvPr>
            <p:ph type="ctrTitle"/>
          </p:nvPr>
        </p:nvSpPr>
        <p:spPr>
          <a:xfrm>
            <a:off x="1627632" y="822960"/>
            <a:ext cx="6327648" cy="2221992"/>
          </a:xfrm>
          <a:noFill/>
        </p:spPr>
        <p:txBody>
          <a:bodyPr anchor="b">
            <a:noAutofit/>
          </a:bodyPr>
          <a:lstStyle>
            <a:lvl1pPr algn="l">
              <a:defRPr sz="4800">
                <a:solidFill>
                  <a:schemeClr val="bg1"/>
                </a:solidFill>
              </a:defRPr>
            </a:lvl1pPr>
          </a:lstStyle>
          <a:p>
            <a:r>
              <a:rPr lang="en-US"/>
              <a:t>Click to edit Master title style</a:t>
            </a:r>
            <a:endParaRPr lang="en-US" dirty="0"/>
          </a:p>
        </p:txBody>
      </p:sp>
      <p:sp>
        <p:nvSpPr>
          <p:cNvPr id="2" name="Subtitle 2">
            <a:extLst>
              <a:ext uri="{FF2B5EF4-FFF2-40B4-BE49-F238E27FC236}">
                <a16:creationId xmlns:a16="http://schemas.microsoft.com/office/drawing/2014/main" id="{FB724EDC-0FF4-BC78-C7CF-5B31189CBFC2}"/>
              </a:ext>
            </a:extLst>
          </p:cNvPr>
          <p:cNvSpPr>
            <a:spLocks noGrp="1"/>
          </p:cNvSpPr>
          <p:nvPr>
            <p:ph type="subTitle" idx="1"/>
          </p:nvPr>
        </p:nvSpPr>
        <p:spPr>
          <a:xfrm>
            <a:off x="1627632" y="3428999"/>
            <a:ext cx="6309360" cy="1703439"/>
          </a:xfrm>
          <a:noFill/>
        </p:spPr>
        <p:txBody>
          <a:bodyPr anchor="t">
            <a:normAutofit/>
          </a:bodyPr>
          <a:lstStyle>
            <a:lvl1pPr marL="0" indent="0" algn="l">
              <a:lnSpc>
                <a:spcPct val="130000"/>
              </a:lnSpc>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160061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099048" y="530352"/>
            <a:ext cx="5385816" cy="1810512"/>
          </a:xfrm>
        </p:spPr>
        <p:txBody>
          <a:bodyPr anchor="b">
            <a:normAutofit/>
          </a:bodyPr>
          <a:lstStyle>
            <a:lvl1pPr>
              <a:defRPr sz="4000"/>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8B3132E8-A261-CEAB-129F-0FED7AD8D00C}"/>
              </a:ext>
            </a:extLst>
          </p:cNvPr>
          <p:cNvSpPr>
            <a:spLocks noGrp="1"/>
          </p:cNvSpPr>
          <p:nvPr>
            <p:ph type="pic" sz="quarter" idx="13"/>
          </p:nvPr>
        </p:nvSpPr>
        <p:spPr>
          <a:xfrm>
            <a:off x="1" y="0"/>
            <a:ext cx="5174458" cy="6858000"/>
          </a:xfrm>
        </p:spPr>
        <p:txBody>
          <a:bodyPr/>
          <a:lstStyle>
            <a:lvl1pPr marL="0" indent="0">
              <a:buNone/>
              <a:defRPr/>
            </a:lvl1pPr>
          </a:lstStyle>
          <a:p>
            <a:r>
              <a:rPr lang="en-US"/>
              <a:t>Click icon to add picture</a:t>
            </a:r>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099048" y="2962656"/>
            <a:ext cx="5385816" cy="2706624"/>
          </a:xfrm>
        </p:spPr>
        <p:txBody>
          <a:bodyPr>
            <a:normAutofit/>
          </a:bodyPr>
          <a:lstStyle>
            <a:lvl1pPr marL="0" indent="0">
              <a:lnSpc>
                <a:spcPct val="10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6099048" y="6356350"/>
            <a:ext cx="4114800" cy="365125"/>
          </a:xfrm>
        </p:spPr>
        <p:txBody>
          <a:bodyPr/>
          <a:lstStyle/>
          <a:p>
            <a:r>
              <a:rPr lang="en-US"/>
              <a:t>Principles to Live By 5 Ps.78</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11234928" y="6356350"/>
            <a:ext cx="716280" cy="365125"/>
          </a:xfrm>
        </p:spPr>
        <p:txBody>
          <a:bodyPr/>
          <a:lstStyle/>
          <a:p>
            <a:fld id="{294A09A9-5501-47C1-A89A-A340965A2BE2}" type="slidenum">
              <a:rPr lang="en-US" smtClean="0"/>
              <a:t>‹#›</a:t>
            </a:fld>
            <a:endParaRPr lang="en-US" dirty="0"/>
          </a:p>
        </p:txBody>
      </p:sp>
      <p:sp>
        <p:nvSpPr>
          <p:cNvPr id="10" name="Rectangle 9">
            <a:extLst>
              <a:ext uri="{FF2B5EF4-FFF2-40B4-BE49-F238E27FC236}">
                <a16:creationId xmlns:a16="http://schemas.microsoft.com/office/drawing/2014/main" id="{DCAF8C32-80F8-F614-8280-02F76781F238}"/>
              </a:ext>
            </a:extLst>
          </p:cNvPr>
          <p:cNvSpPr/>
          <p:nvPr userDrawn="1"/>
        </p:nvSpPr>
        <p:spPr>
          <a:xfrm>
            <a:off x="5174459" y="0"/>
            <a:ext cx="45719"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02CB607F-27CE-D613-F812-E70C738FA045}"/>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r="34723"/>
          <a:stretch/>
        </p:blipFill>
        <p:spPr>
          <a:xfrm>
            <a:off x="9959711" y="738051"/>
            <a:ext cx="2232289" cy="5381892"/>
          </a:xfrm>
          <a:prstGeom prst="rect">
            <a:avLst/>
          </a:prstGeom>
        </p:spPr>
      </p:pic>
      <p:cxnSp>
        <p:nvCxnSpPr>
          <p:cNvPr id="4" name="Straight Connector 3">
            <a:extLst>
              <a:ext uri="{FF2B5EF4-FFF2-40B4-BE49-F238E27FC236}">
                <a16:creationId xmlns:a16="http://schemas.microsoft.com/office/drawing/2014/main" id="{0A689F60-3D32-FD74-24A9-266643081E85}"/>
              </a:ext>
            </a:extLst>
          </p:cNvPr>
          <p:cNvCxnSpPr>
            <a:cxnSpLocks/>
          </p:cNvCxnSpPr>
          <p:nvPr userDrawn="1"/>
        </p:nvCxnSpPr>
        <p:spPr>
          <a:xfrm>
            <a:off x="6189979" y="2649682"/>
            <a:ext cx="332598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B827D708-B036-EE04-B213-EC3EAAE0681B}"/>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saturation sat="35000"/>
                    </a14:imgEffect>
                  </a14:imgLayer>
                </a14:imgProps>
              </a:ext>
              <a:ext uri="{28A0092B-C50C-407E-A947-70E740481C1C}">
                <a14:useLocalDpi xmlns:a14="http://schemas.microsoft.com/office/drawing/2010/main" val="0"/>
              </a:ext>
            </a:extLst>
          </a:blip>
          <a:stretch>
            <a:fillRect/>
          </a:stretch>
        </p:blipFill>
        <p:spPr>
          <a:xfrm>
            <a:off x="9029920" y="2509197"/>
            <a:ext cx="972078" cy="285381"/>
          </a:xfrm>
          <a:prstGeom prst="rect">
            <a:avLst/>
          </a:prstGeom>
        </p:spPr>
      </p:pic>
    </p:spTree>
    <p:extLst>
      <p:ext uri="{BB962C8B-B14F-4D97-AF65-F5344CB8AC3E}">
        <p14:creationId xmlns:p14="http://schemas.microsoft.com/office/powerpoint/2010/main" val="95398051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68B802A0-174F-ED42-DB3C-30B25D7D20B7}"/>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r>
              <a:rPr lang="en-US"/>
              <a:t>Click icon to add picture</a:t>
            </a:r>
            <a:endParaRPr lang="en-US" dirty="0"/>
          </a:p>
        </p:txBody>
      </p:sp>
      <p:sp>
        <p:nvSpPr>
          <p:cNvPr id="5" name="Title 1">
            <a:extLst>
              <a:ext uri="{FF2B5EF4-FFF2-40B4-BE49-F238E27FC236}">
                <a16:creationId xmlns:a16="http://schemas.microsoft.com/office/drawing/2014/main" id="{C5682FAF-43FC-D4B4-4D6A-E5D70198C128}"/>
              </a:ext>
            </a:extLst>
          </p:cNvPr>
          <p:cNvSpPr>
            <a:spLocks noGrp="1"/>
          </p:cNvSpPr>
          <p:nvPr>
            <p:ph type="ctrTitle"/>
          </p:nvPr>
        </p:nvSpPr>
        <p:spPr>
          <a:xfrm>
            <a:off x="1581912" y="2185416"/>
            <a:ext cx="9052560" cy="2487168"/>
          </a:xfrm>
          <a:noFill/>
        </p:spPr>
        <p:txBody>
          <a:bodyPr anchor="ctr">
            <a:noAutofit/>
          </a:bodyPr>
          <a:lstStyle>
            <a:lvl1pPr algn="ctr">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0263503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F691F67-3A33-EA2C-967A-86934DA1D47F}"/>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r="69401" b="24659"/>
          <a:stretch/>
        </p:blipFill>
        <p:spPr>
          <a:xfrm>
            <a:off x="5856445" y="726334"/>
            <a:ext cx="1898043" cy="5405332"/>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1792" y="722376"/>
            <a:ext cx="6419088" cy="2350008"/>
          </a:xfrm>
        </p:spPr>
        <p:txBody>
          <a:bodyPr anchor="b">
            <a:normAutofit/>
          </a:bodyPr>
          <a:lstStyle>
            <a:lvl1pPr algn="ctr">
              <a:defRPr sz="4400"/>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F6B0D1AB-E9D6-841F-7178-F60F07AF3B37}"/>
              </a:ext>
            </a:extLst>
          </p:cNvPr>
          <p:cNvSpPr>
            <a:spLocks noGrp="1"/>
          </p:cNvSpPr>
          <p:nvPr>
            <p:ph type="subTitle" idx="1"/>
          </p:nvPr>
        </p:nvSpPr>
        <p:spPr>
          <a:xfrm>
            <a:off x="640079" y="3931920"/>
            <a:ext cx="6419088" cy="1389888"/>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6">
            <a:extLst>
              <a:ext uri="{FF2B5EF4-FFF2-40B4-BE49-F238E27FC236}">
                <a16:creationId xmlns:a16="http://schemas.microsoft.com/office/drawing/2014/main" id="{8B3132E8-A261-CEAB-129F-0FED7AD8D00C}"/>
              </a:ext>
            </a:extLst>
          </p:cNvPr>
          <p:cNvSpPr>
            <a:spLocks noGrp="1"/>
          </p:cNvSpPr>
          <p:nvPr>
            <p:ph type="pic" sz="quarter" idx="13"/>
          </p:nvPr>
        </p:nvSpPr>
        <p:spPr>
          <a:xfrm>
            <a:off x="7754488" y="0"/>
            <a:ext cx="4434464" cy="6858000"/>
          </a:xfrm>
        </p:spPr>
        <p:txBody>
          <a:bodyPr/>
          <a:lstStyle>
            <a:lvl1pPr marL="0" indent="0">
              <a:buNone/>
              <a:defRPr/>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DB41B1E5-0891-6540-C6C6-2E4CF929E2D5}"/>
              </a:ext>
            </a:extLst>
          </p:cNvPr>
          <p:cNvCxnSpPr>
            <a:cxnSpLocks/>
          </p:cNvCxnSpPr>
          <p:nvPr userDrawn="1"/>
        </p:nvCxnSpPr>
        <p:spPr>
          <a:xfrm>
            <a:off x="1679972" y="3432325"/>
            <a:ext cx="437642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10;&#10;Description automatically generated">
            <a:extLst>
              <a:ext uri="{FF2B5EF4-FFF2-40B4-BE49-F238E27FC236}">
                <a16:creationId xmlns:a16="http://schemas.microsoft.com/office/drawing/2014/main" id="{2CA6CDBD-54C9-2154-A4D6-F432B3CF27F7}"/>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saturation sat="35000"/>
                    </a14:imgEffect>
                  </a14:imgLayer>
                </a14:imgProps>
              </a:ext>
              <a:ext uri="{28A0092B-C50C-407E-A947-70E740481C1C}">
                <a14:useLocalDpi xmlns:a14="http://schemas.microsoft.com/office/drawing/2010/main" val="0"/>
              </a:ext>
            </a:extLst>
          </a:blip>
          <a:stretch>
            <a:fillRect/>
          </a:stretch>
        </p:blipFill>
        <p:spPr>
          <a:xfrm>
            <a:off x="3343169" y="3291840"/>
            <a:ext cx="972078" cy="285381"/>
          </a:xfrm>
          <a:prstGeom prst="rect">
            <a:avLst/>
          </a:prstGeom>
        </p:spPr>
      </p:pic>
      <p:sp>
        <p:nvSpPr>
          <p:cNvPr id="14" name="Rectangle 13">
            <a:extLst>
              <a:ext uri="{FF2B5EF4-FFF2-40B4-BE49-F238E27FC236}">
                <a16:creationId xmlns:a16="http://schemas.microsoft.com/office/drawing/2014/main" id="{57541814-983F-1B1C-1D5D-EBAC0D9BEB4C}"/>
              </a:ext>
            </a:extLst>
          </p:cNvPr>
          <p:cNvSpPr/>
          <p:nvPr userDrawn="1"/>
        </p:nvSpPr>
        <p:spPr>
          <a:xfrm>
            <a:off x="7711438" y="0"/>
            <a:ext cx="45719" cy="6858000"/>
          </a:xfrm>
          <a:prstGeom prst="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317388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D338C08-B5A9-DA78-1FE4-12BEFEB61B6F}"/>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6136" t="6121"/>
          <a:stretch/>
        </p:blipFill>
        <p:spPr>
          <a:xfrm rot="16200000" flipH="1" flipV="1">
            <a:off x="7528785" y="-1437953"/>
            <a:ext cx="3225262" cy="6101168"/>
          </a:xfrm>
          <a:prstGeom prst="rect">
            <a:avLst/>
          </a:prstGeom>
        </p:spPr>
      </p:pic>
      <p:sp>
        <p:nvSpPr>
          <p:cNvPr id="6" name="Rectangle 5">
            <a:extLst>
              <a:ext uri="{FF2B5EF4-FFF2-40B4-BE49-F238E27FC236}">
                <a16:creationId xmlns:a16="http://schemas.microsoft.com/office/drawing/2014/main" id="{A6865A83-7754-90AF-ABA5-0759C2C74767}"/>
              </a:ext>
            </a:extLst>
          </p:cNvPr>
          <p:cNvSpPr/>
          <p:nvPr userDrawn="1"/>
        </p:nvSpPr>
        <p:spPr>
          <a:xfrm>
            <a:off x="0" y="0"/>
            <a:ext cx="479094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230C4EDD-E959-BB97-7574-864A6EDFD376}"/>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32292"/>
          <a:stretch/>
        </p:blipFill>
        <p:spPr>
          <a:xfrm>
            <a:off x="602251" y="4944272"/>
            <a:ext cx="3848748" cy="1913728"/>
          </a:xfrm>
          <a:prstGeom prst="rect">
            <a:avLst/>
          </a:prstGeom>
        </p:spPr>
      </p:pic>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1408176"/>
            <a:ext cx="3392424" cy="4014216"/>
          </a:xfrm>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5724144" y="1536192"/>
            <a:ext cx="5696712" cy="3758184"/>
          </a:xfrm>
        </p:spPr>
        <p:txBody>
          <a:bodyPr/>
          <a:lstStyle>
            <a:lvl1pPr>
              <a:spcAft>
                <a:spcPts val="600"/>
              </a:spcAft>
              <a:buClr>
                <a:schemeClr val="accent2"/>
              </a:buClr>
              <a:defRPr sz="2200"/>
            </a:lvl1pPr>
            <a:lvl2pPr>
              <a:buClr>
                <a:schemeClr val="accent2"/>
              </a:buClr>
              <a:defRPr sz="2000"/>
            </a:lvl2pPr>
            <a:lvl3pPr>
              <a:buClr>
                <a:schemeClr val="accent2"/>
              </a:buClr>
              <a:defRPr sz="1800"/>
            </a:lvl3pPr>
            <a:lvl4pPr>
              <a:buClr>
                <a:schemeClr val="accent2"/>
              </a:buClr>
              <a:defRPr sz="1600"/>
            </a:lvl4pPr>
            <a:lvl5pPr>
              <a:buClr>
                <a:schemeClr val="accent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5724144" y="6356350"/>
            <a:ext cx="4114800" cy="365125"/>
          </a:xfrm>
        </p:spPr>
        <p:txBody>
          <a:bodyPr/>
          <a:lstStyle/>
          <a:p>
            <a:r>
              <a:rPr lang="en-US"/>
              <a:t>Principles to Live By 5 Ps.78</a:t>
            </a:r>
            <a:endParaRPr lang="en-US" dirty="0"/>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sp>
        <p:nvSpPr>
          <p:cNvPr id="10" name="Rectangle 9">
            <a:extLst>
              <a:ext uri="{FF2B5EF4-FFF2-40B4-BE49-F238E27FC236}">
                <a16:creationId xmlns:a16="http://schemas.microsoft.com/office/drawing/2014/main" id="{377048F4-9454-D035-3356-DD623DFCEE42}"/>
              </a:ext>
            </a:extLst>
          </p:cNvPr>
          <p:cNvSpPr/>
          <p:nvPr userDrawn="1"/>
        </p:nvSpPr>
        <p:spPr>
          <a:xfrm rot="5400000">
            <a:off x="1361771" y="3406143"/>
            <a:ext cx="6857999"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042095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with Subtitl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68B802A0-174F-ED42-DB3C-30B25D7D20B7}"/>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r>
              <a:rPr lang="en-US"/>
              <a:t>Click icon to add picture</a:t>
            </a:r>
            <a:endParaRPr lang="en-US" dirty="0"/>
          </a:p>
        </p:txBody>
      </p:sp>
      <p:sp>
        <p:nvSpPr>
          <p:cNvPr id="5" name="Title 1">
            <a:extLst>
              <a:ext uri="{FF2B5EF4-FFF2-40B4-BE49-F238E27FC236}">
                <a16:creationId xmlns:a16="http://schemas.microsoft.com/office/drawing/2014/main" id="{C5682FAF-43FC-D4B4-4D6A-E5D70198C128}"/>
              </a:ext>
            </a:extLst>
          </p:cNvPr>
          <p:cNvSpPr>
            <a:spLocks noGrp="1"/>
          </p:cNvSpPr>
          <p:nvPr>
            <p:ph type="ctrTitle"/>
          </p:nvPr>
        </p:nvSpPr>
        <p:spPr>
          <a:xfrm>
            <a:off x="1527048" y="2276856"/>
            <a:ext cx="9144000" cy="1508760"/>
          </a:xfrm>
          <a:noFill/>
        </p:spPr>
        <p:txBody>
          <a:bodyPr anchor="ctr">
            <a:noAutofit/>
          </a:bodyPr>
          <a:lstStyle>
            <a:lvl1pPr algn="ctr">
              <a:defRPr sz="4800">
                <a:solidFill>
                  <a:schemeClr val="bg1"/>
                </a:solidFill>
              </a:defRPr>
            </a:lvl1pPr>
          </a:lstStyle>
          <a:p>
            <a:r>
              <a:rPr lang="en-US"/>
              <a:t>Click to edit Master title style</a:t>
            </a:r>
            <a:endParaRPr lang="en-US" dirty="0"/>
          </a:p>
        </p:txBody>
      </p:sp>
      <p:sp>
        <p:nvSpPr>
          <p:cNvPr id="2" name="Subtitle 2">
            <a:extLst>
              <a:ext uri="{FF2B5EF4-FFF2-40B4-BE49-F238E27FC236}">
                <a16:creationId xmlns:a16="http://schemas.microsoft.com/office/drawing/2014/main" id="{FB724EDC-0FF4-BC78-C7CF-5B31189CBFC2}"/>
              </a:ext>
            </a:extLst>
          </p:cNvPr>
          <p:cNvSpPr>
            <a:spLocks noGrp="1"/>
          </p:cNvSpPr>
          <p:nvPr>
            <p:ph type="subTitle" idx="1"/>
          </p:nvPr>
        </p:nvSpPr>
        <p:spPr>
          <a:xfrm>
            <a:off x="1527048" y="3858768"/>
            <a:ext cx="9144000" cy="841248"/>
          </a:xfrm>
          <a:noFill/>
        </p:spPr>
        <p:txBody>
          <a:bodyPr anchor="t"/>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391185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2523744"/>
            <a:ext cx="4864608" cy="3694176"/>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6684264" y="2523744"/>
            <a:ext cx="4864608" cy="3694176"/>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a:t>Principles to Live By 5 Ps.78</a:t>
            </a:r>
            <a:endParaRPr lang="en-US" dirty="0"/>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809899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F52C37-6A33-FD57-31EC-516F581DF133}"/>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7420" b="36176"/>
          <a:stretch/>
        </p:blipFill>
        <p:spPr>
          <a:xfrm>
            <a:off x="0" y="2510651"/>
            <a:ext cx="2841744" cy="4347350"/>
          </a:xfrm>
          <a:prstGeom prst="rect">
            <a:avLst/>
          </a:prstGeom>
        </p:spPr>
      </p:pic>
      <p:sp>
        <p:nvSpPr>
          <p:cNvPr id="6" name="Rectangle 5">
            <a:extLst>
              <a:ext uri="{FF2B5EF4-FFF2-40B4-BE49-F238E27FC236}">
                <a16:creationId xmlns:a16="http://schemas.microsoft.com/office/drawing/2014/main" id="{A6865A83-7754-90AF-ABA5-0759C2C74767}"/>
              </a:ext>
            </a:extLst>
          </p:cNvPr>
          <p:cNvSpPr/>
          <p:nvPr userDrawn="1"/>
        </p:nvSpPr>
        <p:spPr>
          <a:xfrm>
            <a:off x="7397496" y="0"/>
            <a:ext cx="479094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8101584" y="1408176"/>
            <a:ext cx="3392424" cy="4014216"/>
          </a:xfrm>
        </p:spPr>
        <p:txBody>
          <a:bodyPr/>
          <a:lstStyle>
            <a:lvl1pPr>
              <a:defRPr>
                <a:solidFill>
                  <a:schemeClr val="bg1"/>
                </a:solidFill>
              </a:defRPr>
            </a:lvl1p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685800"/>
            <a:ext cx="5276088" cy="1563624"/>
          </a:xfrm>
        </p:spPr>
        <p:txBody>
          <a:bodyPr>
            <a:noAutofit/>
          </a:bodyPr>
          <a:lstStyle>
            <a:lvl1pPr marL="457200" indent="-457200">
              <a:lnSpc>
                <a:spcPct val="100000"/>
              </a:lnSpc>
              <a:spcBef>
                <a:spcPts val="1000"/>
              </a:spcBef>
              <a:spcAft>
                <a:spcPts val="0"/>
              </a:spcAft>
              <a:buClr>
                <a:schemeClr val="accent2"/>
              </a:buClr>
              <a:buFont typeface="+mj-lt"/>
              <a:buAutoNum type="arabicPeriod"/>
              <a:defRPr sz="2400">
                <a:solidFill>
                  <a:schemeClr val="tx2">
                    <a:lumMod val="25000"/>
                  </a:schemeClr>
                </a:solidFill>
              </a:defRPr>
            </a:lvl1pPr>
            <a:lvl2pPr marL="914400" indent="-457200">
              <a:buClr>
                <a:schemeClr val="accent2"/>
              </a:buClr>
              <a:buFont typeface="+mj-lt"/>
              <a:buAutoNum type="alphaLcPeriod"/>
              <a:defRPr sz="2400">
                <a:solidFill>
                  <a:schemeClr val="tx2">
                    <a:lumMod val="25000"/>
                  </a:schemeClr>
                </a:solidFill>
              </a:defRPr>
            </a:lvl2pPr>
            <a:lvl3pPr marL="1371600" indent="-457200">
              <a:buClr>
                <a:schemeClr val="accent2"/>
              </a:buClr>
              <a:buFont typeface="+mj-lt"/>
              <a:buAutoNum type="romanLcPeriod"/>
              <a:defRPr sz="2000">
                <a:solidFill>
                  <a:schemeClr val="tx2">
                    <a:lumMod val="25000"/>
                  </a:schemeClr>
                </a:solidFill>
              </a:defRPr>
            </a:lvl3pPr>
            <a:lvl4pPr marL="1714500" indent="-342900">
              <a:buClr>
                <a:schemeClr val="accent2"/>
              </a:buClr>
              <a:buFont typeface="+mj-lt"/>
              <a:buAutoNum type="arabicParenR"/>
              <a:defRPr sz="1800">
                <a:solidFill>
                  <a:schemeClr val="tx2">
                    <a:lumMod val="25000"/>
                  </a:schemeClr>
                </a:solidFill>
              </a:defRPr>
            </a:lvl4pPr>
            <a:lvl5pPr marL="2171700" indent="-342900">
              <a:buClr>
                <a:schemeClr val="accent2"/>
              </a:buClr>
              <a:buFont typeface="+mj-lt"/>
              <a:buAutoNum type="alphaLcParen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8">
            <a:extLst>
              <a:ext uri="{FF2B5EF4-FFF2-40B4-BE49-F238E27FC236}">
                <a16:creationId xmlns:a16="http://schemas.microsoft.com/office/drawing/2014/main" id="{EC526101-2775-A309-0B4A-DB278C3974D2}"/>
              </a:ext>
            </a:extLst>
          </p:cNvPr>
          <p:cNvSpPr>
            <a:spLocks noGrp="1"/>
          </p:cNvSpPr>
          <p:nvPr>
            <p:ph sz="quarter" idx="13"/>
          </p:nvPr>
        </p:nvSpPr>
        <p:spPr>
          <a:xfrm>
            <a:off x="932688" y="2697480"/>
            <a:ext cx="5276088" cy="3483864"/>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1800">
                <a:solidFill>
                  <a:schemeClr val="tx2">
                    <a:lumMod val="25000"/>
                  </a:schemeClr>
                </a:solidFill>
              </a:defRPr>
            </a:lvl3pPr>
            <a:lvl4pPr marL="1143000">
              <a:buClr>
                <a:schemeClr val="accent2"/>
              </a:buClr>
              <a:defRPr sz="1600">
                <a:solidFill>
                  <a:schemeClr val="tx2">
                    <a:lumMod val="25000"/>
                  </a:schemeClr>
                </a:solidFill>
              </a:defRPr>
            </a:lvl4pPr>
            <a:lvl5pPr marL="1600200">
              <a:buClr>
                <a:schemeClr val="accent2"/>
              </a:buClr>
              <a:defRPr sz="14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a:t>Principles to Live By 5 Ps.78</a:t>
            </a:r>
            <a:endParaRPr lang="en-US" dirty="0"/>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lvl1pPr>
              <a:defRPr>
                <a:solidFill>
                  <a:schemeClr val="bg1"/>
                </a:solidFill>
              </a:defRPr>
            </a:lvl1pPr>
          </a:lstStyle>
          <a:p>
            <a:fld id="{294A09A9-5501-47C1-A89A-A340965A2BE2}" type="slidenum">
              <a:rPr lang="en-US" smtClean="0"/>
              <a:pPr/>
              <a:t>‹#›</a:t>
            </a:fld>
            <a:endParaRPr lang="en-US" dirty="0"/>
          </a:p>
        </p:txBody>
      </p:sp>
      <p:pic>
        <p:nvPicPr>
          <p:cNvPr id="12" name="Graphic 11">
            <a:extLst>
              <a:ext uri="{FF2B5EF4-FFF2-40B4-BE49-F238E27FC236}">
                <a16:creationId xmlns:a16="http://schemas.microsoft.com/office/drawing/2014/main" id="{45719EF3-43BC-5F74-7396-273F72ED3CBC}"/>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32292"/>
          <a:stretch/>
        </p:blipFill>
        <p:spPr>
          <a:xfrm>
            <a:off x="8001534" y="4944272"/>
            <a:ext cx="3848748" cy="1913728"/>
          </a:xfrm>
          <a:prstGeom prst="rect">
            <a:avLst/>
          </a:prstGeom>
        </p:spPr>
      </p:pic>
      <p:sp>
        <p:nvSpPr>
          <p:cNvPr id="13" name="Rectangle 12">
            <a:extLst>
              <a:ext uri="{FF2B5EF4-FFF2-40B4-BE49-F238E27FC236}">
                <a16:creationId xmlns:a16="http://schemas.microsoft.com/office/drawing/2014/main" id="{137D205C-32E5-5A54-8D89-CB56198B06E5}"/>
              </a:ext>
            </a:extLst>
          </p:cNvPr>
          <p:cNvSpPr/>
          <p:nvPr userDrawn="1"/>
        </p:nvSpPr>
        <p:spPr>
          <a:xfrm rot="5400000">
            <a:off x="3949200" y="3406143"/>
            <a:ext cx="6857999"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718249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16D97AE-EB24-C3DA-21A1-E8EE4631ACE0}"/>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2118" r="47395" b="22709"/>
          <a:stretch/>
        </p:blipFill>
        <p:spPr>
          <a:xfrm flipH="1">
            <a:off x="4448831" y="805912"/>
            <a:ext cx="1464735" cy="4961437"/>
          </a:xfrm>
          <a:prstGeom prst="rect">
            <a:avLst/>
          </a:prstGeom>
        </p:spPr>
      </p:pic>
      <p:sp>
        <p:nvSpPr>
          <p:cNvPr id="10" name="Rectangle 9">
            <a:extLst>
              <a:ext uri="{FF2B5EF4-FFF2-40B4-BE49-F238E27FC236}">
                <a16:creationId xmlns:a16="http://schemas.microsoft.com/office/drawing/2014/main" id="{5CBF43B9-3946-05E6-521F-EE4BB59B49D0}"/>
              </a:ext>
            </a:extLst>
          </p:cNvPr>
          <p:cNvSpPr/>
          <p:nvPr userDrawn="1"/>
        </p:nvSpPr>
        <p:spPr>
          <a:xfrm>
            <a:off x="4434840" y="0"/>
            <a:ext cx="45719" cy="6858000"/>
          </a:xfrm>
          <a:prstGeom prst="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E14DEF57-E0D6-D7CA-5D3C-FC97EAB0620A}"/>
              </a:ext>
            </a:extLst>
          </p:cNvPr>
          <p:cNvSpPr>
            <a:spLocks noGrp="1"/>
          </p:cNvSpPr>
          <p:nvPr>
            <p:ph type="title"/>
          </p:nvPr>
        </p:nvSpPr>
        <p:spPr>
          <a:xfrm>
            <a:off x="5193792" y="557784"/>
            <a:ext cx="6419088" cy="1929384"/>
          </a:xfrm>
        </p:spPr>
        <p:txBody>
          <a:bodyPr anchor="b">
            <a:normAutofit/>
          </a:bodyPr>
          <a:lstStyle>
            <a:lvl1pPr algn="ctr">
              <a:defRPr sz="4400"/>
            </a:lvl1pPr>
          </a:lstStyle>
          <a:p>
            <a:r>
              <a:rPr lang="en-US"/>
              <a:t>Click to edit Master title style</a:t>
            </a:r>
            <a:endParaRPr lang="en-US" dirty="0"/>
          </a:p>
        </p:txBody>
      </p:sp>
      <p:sp>
        <p:nvSpPr>
          <p:cNvPr id="8" name="Picture Placeholder 6">
            <a:extLst>
              <a:ext uri="{FF2B5EF4-FFF2-40B4-BE49-F238E27FC236}">
                <a16:creationId xmlns:a16="http://schemas.microsoft.com/office/drawing/2014/main" id="{930B4666-31C5-1F2B-27D9-2A9F6EC970DD}"/>
              </a:ext>
            </a:extLst>
          </p:cNvPr>
          <p:cNvSpPr>
            <a:spLocks noGrp="1"/>
          </p:cNvSpPr>
          <p:nvPr>
            <p:ph type="pic" sz="quarter" idx="13"/>
          </p:nvPr>
        </p:nvSpPr>
        <p:spPr>
          <a:xfrm>
            <a:off x="0" y="0"/>
            <a:ext cx="4434464" cy="6858000"/>
          </a:xfrm>
        </p:spPr>
        <p:txBody>
          <a:bodyPr/>
          <a:lstStyle>
            <a:lvl1pPr marL="0" indent="0">
              <a:buNone/>
              <a:defRPr/>
            </a:lvl1pPr>
          </a:lstStyle>
          <a:p>
            <a:r>
              <a:rPr lang="en-US"/>
              <a:t>Click icon to add picture</a:t>
            </a:r>
            <a:endParaRPr lang="en-US" dirty="0"/>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5193792" y="3328416"/>
            <a:ext cx="6419088" cy="2441448"/>
          </a:xfrm>
        </p:spPr>
        <p:txBody>
          <a:bodyPr/>
          <a:lstStyle>
            <a:lvl1pPr marL="0" indent="0" algn="ctr">
              <a:lnSpc>
                <a:spcPct val="90000"/>
              </a:lnSpc>
              <a:spcAft>
                <a:spcPts val="1200"/>
              </a:spcAft>
              <a:buClr>
                <a:schemeClr val="accent2"/>
              </a:buClr>
              <a:buNone/>
              <a:defRPr sz="2400">
                <a:solidFill>
                  <a:schemeClr val="tx2">
                    <a:lumMod val="25000"/>
                  </a:schemeClr>
                </a:solidFill>
              </a:defRPr>
            </a:lvl1pPr>
            <a:lvl2pPr algn="ctr">
              <a:buClr>
                <a:schemeClr val="accent2"/>
              </a:buClr>
              <a:defRPr sz="2000">
                <a:solidFill>
                  <a:schemeClr val="tx2">
                    <a:lumMod val="25000"/>
                  </a:schemeClr>
                </a:solidFill>
              </a:defRPr>
            </a:lvl2pPr>
            <a:lvl3pPr algn="ctr">
              <a:buClr>
                <a:schemeClr val="accent2"/>
              </a:buClr>
              <a:defRPr sz="1800">
                <a:solidFill>
                  <a:schemeClr val="tx2">
                    <a:lumMod val="25000"/>
                  </a:schemeClr>
                </a:solidFill>
              </a:defRPr>
            </a:lvl3pPr>
            <a:lvl4pPr algn="ctr">
              <a:buClr>
                <a:schemeClr val="accent2"/>
              </a:buClr>
              <a:defRPr sz="1600">
                <a:solidFill>
                  <a:schemeClr val="tx2">
                    <a:lumMod val="25000"/>
                  </a:schemeClr>
                </a:solidFill>
              </a:defRPr>
            </a:lvl4pPr>
            <a:lvl5pPr algn="ctr">
              <a:buClr>
                <a:schemeClr val="accent2"/>
              </a:buClr>
              <a:defRPr sz="14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5193792" y="6356350"/>
            <a:ext cx="4114800" cy="365125"/>
          </a:xfrm>
        </p:spPr>
        <p:txBody>
          <a:bodyPr/>
          <a:lstStyle/>
          <a:p>
            <a:r>
              <a:rPr lang="en-US"/>
              <a:t>Principles to Live By 5 Ps.78</a:t>
            </a:r>
            <a:endParaRPr lang="en-US" dirty="0"/>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cxnSp>
        <p:nvCxnSpPr>
          <p:cNvPr id="13" name="Straight Connector 12">
            <a:extLst>
              <a:ext uri="{FF2B5EF4-FFF2-40B4-BE49-F238E27FC236}">
                <a16:creationId xmlns:a16="http://schemas.microsoft.com/office/drawing/2014/main" id="{689EEBF9-800C-88AE-FE83-60B5F47AFC14}"/>
              </a:ext>
            </a:extLst>
          </p:cNvPr>
          <p:cNvCxnSpPr>
            <a:cxnSpLocks/>
          </p:cNvCxnSpPr>
          <p:nvPr userDrawn="1"/>
        </p:nvCxnSpPr>
        <p:spPr>
          <a:xfrm>
            <a:off x="6174481" y="2843389"/>
            <a:ext cx="437642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301D77B6-9ED1-094C-66A3-7D5AB0CDEA47}"/>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saturation sat="35000"/>
                    </a14:imgEffect>
                  </a14:imgLayer>
                </a14:imgProps>
              </a:ext>
              <a:ext uri="{28A0092B-C50C-407E-A947-70E740481C1C}">
                <a14:useLocalDpi xmlns:a14="http://schemas.microsoft.com/office/drawing/2010/main" val="0"/>
              </a:ext>
            </a:extLst>
          </a:blip>
          <a:stretch>
            <a:fillRect/>
          </a:stretch>
        </p:blipFill>
        <p:spPr>
          <a:xfrm>
            <a:off x="7914042" y="2702904"/>
            <a:ext cx="972078" cy="285381"/>
          </a:xfrm>
          <a:prstGeom prst="rect">
            <a:avLst/>
          </a:prstGeom>
        </p:spPr>
      </p:pic>
    </p:spTree>
    <p:extLst>
      <p:ext uri="{BB962C8B-B14F-4D97-AF65-F5344CB8AC3E}">
        <p14:creationId xmlns:p14="http://schemas.microsoft.com/office/powerpoint/2010/main" val="19426491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3810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Principles to Live By 5 Ps.78</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11026140" y="6356350"/>
            <a:ext cx="78486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76" r:id="rId4"/>
    <p:sldLayoutId id="2147483678" r:id="rId5"/>
    <p:sldLayoutId id="2147483684" r:id="rId6"/>
    <p:sldLayoutId id="2147483677" r:id="rId7"/>
    <p:sldLayoutId id="2147483679" r:id="rId8"/>
    <p:sldLayoutId id="2147483680" r:id="rId9"/>
    <p:sldLayoutId id="2147483681" r:id="rId10"/>
    <p:sldLayoutId id="2147483682" r:id="rId11"/>
    <p:sldLayoutId id="2147483683" r:id="rId12"/>
    <p:sldLayoutId id="2147483685" r:id="rId13"/>
  </p:sldLayoutIdLst>
  <p:transition spd="slow">
    <p:wipe/>
  </p:transition>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bouquet of flowers">
            <a:extLst>
              <a:ext uri="{FF2B5EF4-FFF2-40B4-BE49-F238E27FC236}">
                <a16:creationId xmlns:a16="http://schemas.microsoft.com/office/drawing/2014/main" id="{2E09DD34-43D4-3713-535D-7E9D95D3F4B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3" name="Title 2">
            <a:extLst>
              <a:ext uri="{FF2B5EF4-FFF2-40B4-BE49-F238E27FC236}">
                <a16:creationId xmlns:a16="http://schemas.microsoft.com/office/drawing/2014/main" id="{6F9772E4-10E9-13DE-8AE8-35BBB9DD1D9A}"/>
              </a:ext>
            </a:extLst>
          </p:cNvPr>
          <p:cNvSpPr>
            <a:spLocks noGrp="1"/>
          </p:cNvSpPr>
          <p:nvPr>
            <p:ph type="ctrTitle"/>
          </p:nvPr>
        </p:nvSpPr>
        <p:spPr>
          <a:xfrm>
            <a:off x="1408176" y="1463040"/>
            <a:ext cx="6327648" cy="2180543"/>
          </a:xfrm>
        </p:spPr>
        <p:txBody>
          <a:bodyPr/>
          <a:lstStyle/>
          <a:p>
            <a:r>
              <a:rPr lang="en-US" sz="6600" dirty="0"/>
              <a:t>“The Message”</a:t>
            </a:r>
          </a:p>
        </p:txBody>
      </p:sp>
      <p:sp>
        <p:nvSpPr>
          <p:cNvPr id="4" name="Subtitle 3">
            <a:extLst>
              <a:ext uri="{FF2B5EF4-FFF2-40B4-BE49-F238E27FC236}">
                <a16:creationId xmlns:a16="http://schemas.microsoft.com/office/drawing/2014/main" id="{F7C09E8F-C241-2F75-70EA-32EC69551E74}"/>
              </a:ext>
            </a:extLst>
          </p:cNvPr>
          <p:cNvSpPr>
            <a:spLocks noGrp="1"/>
          </p:cNvSpPr>
          <p:nvPr>
            <p:ph type="subTitle" idx="1"/>
          </p:nvPr>
        </p:nvSpPr>
        <p:spPr>
          <a:xfrm>
            <a:off x="1911096" y="3995928"/>
            <a:ext cx="5321808" cy="824404"/>
          </a:xfrm>
        </p:spPr>
        <p:txBody>
          <a:bodyPr>
            <a:normAutofit/>
          </a:bodyPr>
          <a:lstStyle/>
          <a:p>
            <a:r>
              <a:rPr lang="en-US" sz="3200" dirty="0"/>
              <a:t>A Study of Psalm 78​</a:t>
            </a:r>
          </a:p>
        </p:txBody>
      </p:sp>
      <p:cxnSp>
        <p:nvCxnSpPr>
          <p:cNvPr id="12" name="Straight Connector 11">
            <a:extLst>
              <a:ext uri="{FF2B5EF4-FFF2-40B4-BE49-F238E27FC236}">
                <a16:creationId xmlns:a16="http://schemas.microsoft.com/office/drawing/2014/main" id="{9318DF20-A4C4-3800-A69E-4E11F5A11C08}"/>
              </a:ext>
              <a:ext uri="{C183D7F6-B498-43B3-948B-1728B52AA6E4}">
                <adec:decorative xmlns:adec="http://schemas.microsoft.com/office/drawing/2017/decorative" val="1"/>
              </a:ext>
            </a:extLst>
          </p:cNvPr>
          <p:cNvCxnSpPr>
            <a:cxnSpLocks/>
          </p:cNvCxnSpPr>
          <p:nvPr/>
        </p:nvCxnSpPr>
        <p:spPr>
          <a:xfrm>
            <a:off x="1915117" y="3822700"/>
            <a:ext cx="53213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Plaque 12">
            <a:extLst>
              <a:ext uri="{FF2B5EF4-FFF2-40B4-BE49-F238E27FC236}">
                <a16:creationId xmlns:a16="http://schemas.microsoft.com/office/drawing/2014/main" id="{AC9EB422-5602-36FF-E543-5B0C70E56E9A}"/>
              </a:ext>
              <a:ext uri="{C183D7F6-B498-43B3-948B-1728B52AA6E4}">
                <adec:decorative xmlns:adec="http://schemas.microsoft.com/office/drawing/2017/decorative" val="1"/>
              </a:ext>
            </a:extLst>
          </p:cNvPr>
          <p:cNvSpPr/>
          <p:nvPr/>
        </p:nvSpPr>
        <p:spPr>
          <a:xfrm>
            <a:off x="1184867" y="1269576"/>
            <a:ext cx="6781800" cy="4343824"/>
          </a:xfrm>
          <a:prstGeom prst="plaque">
            <a:avLst>
              <a:gd name="adj" fmla="val 7602"/>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053B63A-99EB-DBC1-DE80-E5E5214EF4EE}"/>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35000"/>
                    </a14:imgEffect>
                  </a14:imgLayer>
                </a14:imgProps>
              </a:ext>
              <a:ext uri="{28A0092B-C50C-407E-A947-70E740481C1C}">
                <a14:useLocalDpi xmlns:a14="http://schemas.microsoft.com/office/drawing/2010/main" val="0"/>
              </a:ext>
            </a:extLst>
          </a:blip>
          <a:stretch>
            <a:fillRect/>
          </a:stretch>
        </p:blipFill>
        <p:spPr>
          <a:xfrm>
            <a:off x="4089728" y="3681876"/>
            <a:ext cx="972078" cy="285381"/>
          </a:xfrm>
          <a:prstGeom prst="rect">
            <a:avLst/>
          </a:prstGeom>
        </p:spPr>
      </p:pic>
      <p:sp>
        <p:nvSpPr>
          <p:cNvPr id="2" name="TextBox 1">
            <a:extLst>
              <a:ext uri="{FF2B5EF4-FFF2-40B4-BE49-F238E27FC236}">
                <a16:creationId xmlns:a16="http://schemas.microsoft.com/office/drawing/2014/main" id="{0E3E3343-9389-B8F5-B7D0-501E609A0184}"/>
              </a:ext>
            </a:extLst>
          </p:cNvPr>
          <p:cNvSpPr txBox="1"/>
          <p:nvPr/>
        </p:nvSpPr>
        <p:spPr>
          <a:xfrm>
            <a:off x="3080245" y="5856514"/>
            <a:ext cx="2983509" cy="461665"/>
          </a:xfrm>
          <a:prstGeom prst="rect">
            <a:avLst/>
          </a:prstGeom>
          <a:noFill/>
        </p:spPr>
        <p:txBody>
          <a:bodyPr wrap="none" rtlCol="0">
            <a:spAutoFit/>
          </a:bodyPr>
          <a:lstStyle/>
          <a:p>
            <a:pPr algn="r"/>
            <a:r>
              <a:rPr lang="en-US" sz="2400" dirty="0">
                <a:solidFill>
                  <a:schemeClr val="bg1"/>
                </a:solidFill>
              </a:rPr>
              <a:t>Principles to Live By 5</a:t>
            </a:r>
          </a:p>
        </p:txBody>
      </p:sp>
    </p:spTree>
    <p:extLst>
      <p:ext uri="{BB962C8B-B14F-4D97-AF65-F5344CB8AC3E}">
        <p14:creationId xmlns:p14="http://schemas.microsoft.com/office/powerpoint/2010/main" val="85815932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8BF4C8C-7701-875C-4B53-02F01655E463}"/>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969D2BA4-91D8-0521-06D2-03482CB366CC}"/>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E6E2FD1C-5F4A-BC1A-B97A-30E1B66DC973}"/>
              </a:ext>
            </a:extLst>
          </p:cNvPr>
          <p:cNvSpPr>
            <a:spLocks noGrp="1"/>
          </p:cNvSpPr>
          <p:nvPr>
            <p:ph type="subTitle" idx="1"/>
          </p:nvPr>
        </p:nvSpPr>
        <p:spPr/>
        <p:txBody>
          <a:bodyPr/>
          <a:lstStyle/>
          <a:p>
            <a:endParaRPr lang="en-US"/>
          </a:p>
        </p:txBody>
      </p:sp>
      <p:sp>
        <p:nvSpPr>
          <p:cNvPr id="8" name="TextBox 7">
            <a:extLst>
              <a:ext uri="{FF2B5EF4-FFF2-40B4-BE49-F238E27FC236}">
                <a16:creationId xmlns:a16="http://schemas.microsoft.com/office/drawing/2014/main" id="{720E1790-82AF-01B8-6FBC-D4A5CB4717C8}"/>
              </a:ext>
            </a:extLst>
          </p:cNvPr>
          <p:cNvSpPr txBox="1"/>
          <p:nvPr/>
        </p:nvSpPr>
        <p:spPr>
          <a:xfrm>
            <a:off x="173865" y="109470"/>
            <a:ext cx="11938715" cy="6340197"/>
          </a:xfrm>
          <a:prstGeom prst="rect">
            <a:avLst/>
          </a:prstGeom>
          <a:solidFill>
            <a:schemeClr val="tx1"/>
          </a:solidFill>
        </p:spPr>
        <p:txBody>
          <a:bodyPr wrap="square">
            <a:spAutoFit/>
          </a:bodyPr>
          <a:lstStyle/>
          <a:p>
            <a:r>
              <a:rPr lang="en-US" sz="3600" b="1" dirty="0">
                <a:solidFill>
                  <a:schemeClr val="bg1"/>
                </a:solidFill>
              </a:rPr>
              <a:t>Mashal </a:t>
            </a:r>
            <a:r>
              <a:rPr lang="en-US" sz="3200" dirty="0">
                <a:solidFill>
                  <a:schemeClr val="bg1"/>
                </a:solidFill>
              </a:rPr>
              <a:t>("parable," v.2) Comparison or likeness: a riddle or enigma, the same word used of Samson's riddle in Judges 14:12. </a:t>
            </a:r>
            <a:r>
              <a:rPr lang="en-US" sz="3200" b="1" dirty="0">
                <a:solidFill>
                  <a:schemeClr val="bg1"/>
                </a:solidFill>
              </a:rPr>
              <a:t>Together they mark this history as something to be searched, not skimmed. </a:t>
            </a:r>
            <a:endParaRPr lang="en-US" sz="1400" b="1" dirty="0">
              <a:solidFill>
                <a:schemeClr val="bg1"/>
              </a:solidFill>
            </a:endParaRPr>
          </a:p>
          <a:p>
            <a:endParaRPr lang="en-US" sz="1400" dirty="0">
              <a:solidFill>
                <a:schemeClr val="bg1"/>
              </a:solidFill>
            </a:endParaRPr>
          </a:p>
          <a:p>
            <a:r>
              <a:rPr lang="en-US" sz="3600" b="1" dirty="0" err="1">
                <a:solidFill>
                  <a:schemeClr val="bg1"/>
                </a:solidFill>
              </a:rPr>
              <a:t>Eduth</a:t>
            </a:r>
            <a:r>
              <a:rPr lang="en-US" sz="3200" dirty="0">
                <a:solidFill>
                  <a:schemeClr val="bg1"/>
                </a:solidFill>
              </a:rPr>
              <a:t> ("testimony," v.5) comes from a root meaning to repeat or solemnly attest — it is the word used of the Ark and Tabernacle "of the testimony," and </a:t>
            </a:r>
            <a:r>
              <a:rPr lang="en-US" sz="3200" b="1" dirty="0">
                <a:solidFill>
                  <a:schemeClr val="bg1"/>
                </a:solidFill>
              </a:rPr>
              <a:t>it is never a private opinion but a formal witness meant to be re-testified. </a:t>
            </a:r>
            <a:endParaRPr lang="en-US" sz="1400" b="1" dirty="0">
              <a:solidFill>
                <a:schemeClr val="bg1"/>
              </a:solidFill>
            </a:endParaRPr>
          </a:p>
          <a:p>
            <a:endParaRPr lang="en-US" sz="1400" b="1" dirty="0">
              <a:solidFill>
                <a:schemeClr val="bg1"/>
              </a:solidFill>
            </a:endParaRPr>
          </a:p>
          <a:p>
            <a:r>
              <a:rPr lang="en-US" sz="3600" b="1" dirty="0">
                <a:solidFill>
                  <a:schemeClr val="bg1"/>
                </a:solidFill>
              </a:rPr>
              <a:t>Dor</a:t>
            </a:r>
            <a:r>
              <a:rPr lang="en-US" sz="3200" dirty="0">
                <a:solidFill>
                  <a:schemeClr val="bg1"/>
                </a:solidFill>
              </a:rPr>
              <a:t> ("generation," v.4, 6, 8) carries the sense of a circle or cycle — an age that turns and gives way to the next, which is exactly the warning built into the word: every </a:t>
            </a:r>
            <a:r>
              <a:rPr lang="en-US" sz="3200" i="1" dirty="0" err="1">
                <a:solidFill>
                  <a:schemeClr val="bg1"/>
                </a:solidFill>
              </a:rPr>
              <a:t>dor</a:t>
            </a:r>
            <a:r>
              <a:rPr lang="en-US" sz="3200" dirty="0">
                <a:solidFill>
                  <a:schemeClr val="bg1"/>
                </a:solidFill>
              </a:rPr>
              <a:t> passes, and </a:t>
            </a:r>
            <a:r>
              <a:rPr lang="en-US" sz="3200" b="1" dirty="0">
                <a:solidFill>
                  <a:schemeClr val="bg1"/>
                </a:solidFill>
              </a:rPr>
              <a:t>each one must either receive the testimony or let it die with them. </a:t>
            </a:r>
          </a:p>
        </p:txBody>
      </p:sp>
    </p:spTree>
    <p:extLst>
      <p:ext uri="{BB962C8B-B14F-4D97-AF65-F5344CB8AC3E}">
        <p14:creationId xmlns:p14="http://schemas.microsoft.com/office/powerpoint/2010/main" val="4592757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1000"/>
                                        <p:tgtEl>
                                          <p:spTgt spid="8">
                                            <p:txEl>
                                              <p:pRg st="4" end="4"/>
                                            </p:txEl>
                                          </p:spTgt>
                                        </p:tgtEl>
                                      </p:cBhvr>
                                    </p:animEffect>
                                    <p:anim calcmode="lin" valueType="num">
                                      <p:cBhvr>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E6077CB-B87D-D6E6-FF3E-BB910D78F996}"/>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C7BBF6D0-5215-5041-0327-97922CEA40F5}"/>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28864B7F-1ACE-9D62-0BDA-C98E5E3E968A}"/>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A3E8243B-1174-6F73-86DA-092210AF5F46}"/>
              </a:ext>
            </a:extLst>
          </p:cNvPr>
          <p:cNvSpPr txBox="1"/>
          <p:nvPr/>
        </p:nvSpPr>
        <p:spPr>
          <a:xfrm>
            <a:off x="135228" y="96592"/>
            <a:ext cx="12056772" cy="6863417"/>
          </a:xfrm>
          <a:prstGeom prst="rect">
            <a:avLst/>
          </a:prstGeom>
          <a:solidFill>
            <a:schemeClr val="tx1"/>
          </a:solidFill>
        </p:spPr>
        <p:txBody>
          <a:bodyPr wrap="square">
            <a:spAutoFit/>
          </a:bodyPr>
          <a:lstStyle/>
          <a:p>
            <a:r>
              <a:rPr lang="en-US" sz="3200" b="1" dirty="0">
                <a:solidFill>
                  <a:schemeClr val="bg1"/>
                </a:solidFill>
              </a:rPr>
              <a:t>DEUTERONOMY 6:6–9  </a:t>
            </a:r>
            <a:r>
              <a:rPr lang="en-US" sz="3000" i="1" dirty="0">
                <a:solidFill>
                  <a:schemeClr val="bg1"/>
                </a:solidFill>
              </a:rPr>
              <a:t>And these words, which I command thee this day, shall be in thine heart: And thou shalt teach them diligently unto thy children, and shalt talk of them when thou </a:t>
            </a:r>
            <a:r>
              <a:rPr lang="en-US" sz="3000" i="1" dirty="0" err="1">
                <a:solidFill>
                  <a:schemeClr val="bg1"/>
                </a:solidFill>
              </a:rPr>
              <a:t>sittest</a:t>
            </a:r>
            <a:r>
              <a:rPr lang="en-US" sz="3000" i="1" dirty="0">
                <a:solidFill>
                  <a:schemeClr val="bg1"/>
                </a:solidFill>
              </a:rPr>
              <a:t> in thine house, and when thou </a:t>
            </a:r>
            <a:r>
              <a:rPr lang="en-US" sz="3000" i="1" dirty="0" err="1">
                <a:solidFill>
                  <a:schemeClr val="bg1"/>
                </a:solidFill>
              </a:rPr>
              <a:t>walkest</a:t>
            </a:r>
            <a:r>
              <a:rPr lang="en-US" sz="3000" i="1" dirty="0">
                <a:solidFill>
                  <a:schemeClr val="bg1"/>
                </a:solidFill>
              </a:rPr>
              <a:t> by the way, and when thou </a:t>
            </a:r>
            <a:r>
              <a:rPr lang="en-US" sz="3000" i="1" dirty="0" err="1">
                <a:solidFill>
                  <a:schemeClr val="bg1"/>
                </a:solidFill>
              </a:rPr>
              <a:t>liest</a:t>
            </a:r>
            <a:r>
              <a:rPr lang="en-US" sz="3000" i="1" dirty="0">
                <a:solidFill>
                  <a:schemeClr val="bg1"/>
                </a:solidFill>
              </a:rPr>
              <a:t> down, and when thou </a:t>
            </a:r>
            <a:r>
              <a:rPr lang="en-US" sz="3000" i="1" dirty="0" err="1">
                <a:solidFill>
                  <a:schemeClr val="bg1"/>
                </a:solidFill>
              </a:rPr>
              <a:t>risest</a:t>
            </a:r>
            <a:r>
              <a:rPr lang="en-US" sz="3000" i="1" dirty="0">
                <a:solidFill>
                  <a:schemeClr val="bg1"/>
                </a:solidFill>
              </a:rPr>
              <a:t> up. And thou shalt bind them for a sign upon thine hand, and they shall be as frontlets between thine eyes. And thou shalt write them upon the posts of thy house, and on thy gates.</a:t>
            </a:r>
            <a:endParaRPr lang="en-US" sz="1600" i="1" dirty="0">
              <a:solidFill>
                <a:schemeClr val="bg1"/>
              </a:solidFill>
            </a:endParaRPr>
          </a:p>
          <a:p>
            <a:endParaRPr lang="en-US" sz="1600" i="1" dirty="0">
              <a:solidFill>
                <a:schemeClr val="bg1"/>
              </a:solidFill>
            </a:endParaRPr>
          </a:p>
          <a:p>
            <a:r>
              <a:rPr lang="en-US" sz="3200" b="1" dirty="0">
                <a:solidFill>
                  <a:schemeClr val="bg1"/>
                </a:solidFill>
              </a:rPr>
              <a:t>DEUTERONOMY 4:9–10  </a:t>
            </a:r>
            <a:r>
              <a:rPr lang="en-US" sz="3000" i="1" dirty="0">
                <a:solidFill>
                  <a:schemeClr val="bg1"/>
                </a:solidFill>
              </a:rPr>
              <a:t>Only take heed to thyself, and keep thy soul diligently, lest thou forget the things which thine eyes have seen, and lest they depart from thy heart all the days of thy life: but teach them thy sons, and thy sons' sons; Specially the day that thou </a:t>
            </a:r>
            <a:r>
              <a:rPr lang="en-US" sz="3000" i="1" dirty="0" err="1">
                <a:solidFill>
                  <a:schemeClr val="bg1"/>
                </a:solidFill>
              </a:rPr>
              <a:t>stoodest</a:t>
            </a:r>
            <a:r>
              <a:rPr lang="en-US" sz="3000" i="1" dirty="0">
                <a:solidFill>
                  <a:schemeClr val="bg1"/>
                </a:solidFill>
              </a:rPr>
              <a:t> before the LORD thy God in Horeb, when the LORD said unto me, Gather me the people together, </a:t>
            </a:r>
            <a:r>
              <a:rPr lang="en-US" sz="3000" i="1" spc="-150" dirty="0">
                <a:solidFill>
                  <a:schemeClr val="bg1"/>
                </a:solidFill>
              </a:rPr>
              <a:t>and I will make them hear my words, that they may learn to fear me all the days that they shall live upon the earth, and that they may teach their children.</a:t>
            </a:r>
          </a:p>
        </p:txBody>
      </p:sp>
    </p:spTree>
    <p:extLst>
      <p:ext uri="{BB962C8B-B14F-4D97-AF65-F5344CB8AC3E}">
        <p14:creationId xmlns:p14="http://schemas.microsoft.com/office/powerpoint/2010/main" val="146589933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77B17B6-885A-D369-9453-9ABFC71ED261}"/>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9BDE72BD-4F01-DFC2-1D92-C923664F7E62}"/>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84F212FD-1030-163E-00DE-D1EAC1A8E6CA}"/>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6D26BC3D-D113-354D-8231-FDD9C27D2B80}"/>
              </a:ext>
            </a:extLst>
          </p:cNvPr>
          <p:cNvSpPr txBox="1"/>
          <p:nvPr/>
        </p:nvSpPr>
        <p:spPr>
          <a:xfrm>
            <a:off x="141668" y="128789"/>
            <a:ext cx="12050332" cy="6186309"/>
          </a:xfrm>
          <a:prstGeom prst="rect">
            <a:avLst/>
          </a:prstGeom>
          <a:solidFill>
            <a:schemeClr val="tx1"/>
          </a:solidFill>
        </p:spPr>
        <p:txBody>
          <a:bodyPr wrap="square">
            <a:spAutoFit/>
          </a:bodyPr>
          <a:lstStyle/>
          <a:p>
            <a:r>
              <a:rPr lang="en-US" sz="3200" b="1" dirty="0">
                <a:solidFill>
                  <a:schemeClr val="bg1"/>
                </a:solidFill>
              </a:rPr>
              <a:t>EXODUS 12:26–27 </a:t>
            </a:r>
            <a:r>
              <a:rPr lang="en-US" sz="3200" i="1" dirty="0">
                <a:solidFill>
                  <a:schemeClr val="bg1"/>
                </a:solidFill>
              </a:rPr>
              <a:t>And it shall come to pass, when your children shall say unto you, What mean ye by this service? That ye shall say, It is the sacrifice of the LORD'S </a:t>
            </a:r>
            <a:r>
              <a:rPr lang="en-US" sz="3200" i="1" dirty="0" err="1">
                <a:solidFill>
                  <a:schemeClr val="bg1"/>
                </a:solidFill>
              </a:rPr>
              <a:t>passover</a:t>
            </a:r>
            <a:r>
              <a:rPr lang="en-US" sz="3200" i="1" dirty="0">
                <a:solidFill>
                  <a:schemeClr val="bg1"/>
                </a:solidFill>
              </a:rPr>
              <a:t>, who passed over the houses of the children of Israel in Egypt, when he smote the Egyptians, and delivered our houses. And the people bowed the head and worshipped.</a:t>
            </a:r>
            <a:endParaRPr lang="en-US" sz="1600" i="1" dirty="0">
              <a:solidFill>
                <a:schemeClr val="bg1"/>
              </a:solidFill>
            </a:endParaRPr>
          </a:p>
          <a:p>
            <a:endParaRPr lang="en-US" sz="1600" i="1" dirty="0">
              <a:solidFill>
                <a:schemeClr val="bg1"/>
              </a:solidFill>
            </a:endParaRPr>
          </a:p>
          <a:p>
            <a:r>
              <a:rPr lang="en-US" sz="3200" b="1" dirty="0">
                <a:solidFill>
                  <a:schemeClr val="bg1"/>
                </a:solidFill>
              </a:rPr>
              <a:t>JOEL 1:3 </a:t>
            </a:r>
            <a:r>
              <a:rPr lang="en-US" sz="3200" i="1" dirty="0">
                <a:solidFill>
                  <a:schemeClr val="bg1"/>
                </a:solidFill>
              </a:rPr>
              <a:t>Tell ye your children of it, and let your children tell their children, and their children another generation.</a:t>
            </a:r>
            <a:endParaRPr lang="en-US" sz="1600" i="1" dirty="0">
              <a:solidFill>
                <a:schemeClr val="bg1"/>
              </a:solidFill>
            </a:endParaRPr>
          </a:p>
          <a:p>
            <a:endParaRPr lang="en-US" sz="1600" i="1" dirty="0">
              <a:solidFill>
                <a:schemeClr val="bg1"/>
              </a:solidFill>
            </a:endParaRPr>
          </a:p>
          <a:p>
            <a:r>
              <a:rPr lang="en-US" sz="3200" b="1" dirty="0">
                <a:solidFill>
                  <a:schemeClr val="bg1"/>
                </a:solidFill>
              </a:rPr>
              <a:t>GENESIS 18:19 </a:t>
            </a:r>
            <a:r>
              <a:rPr lang="en-US" sz="3200" i="1" dirty="0">
                <a:solidFill>
                  <a:schemeClr val="bg1"/>
                </a:solidFill>
              </a:rPr>
              <a:t>For I know him, that he will command his children and his household after him, and they shall keep the way of the LORD, to do justice and judgment; that the LORD may bring upon Abraham that which he hath spoken of him.</a:t>
            </a:r>
          </a:p>
        </p:txBody>
      </p:sp>
    </p:spTree>
    <p:extLst>
      <p:ext uri="{BB962C8B-B14F-4D97-AF65-F5344CB8AC3E}">
        <p14:creationId xmlns:p14="http://schemas.microsoft.com/office/powerpoint/2010/main" val="353402551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B6EDEC5-1A3A-8A0E-9F6C-8B5354941F34}"/>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78409E51-E0CC-E339-B107-6547FB5F209F}"/>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877C5611-7793-0D45-4BBB-B2F3A91CE52A}"/>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90A01E17-B15D-3C7E-C8EB-4F40A192AE8F}"/>
              </a:ext>
            </a:extLst>
          </p:cNvPr>
          <p:cNvSpPr txBox="1"/>
          <p:nvPr/>
        </p:nvSpPr>
        <p:spPr>
          <a:xfrm>
            <a:off x="218941" y="122349"/>
            <a:ext cx="11874321" cy="6340197"/>
          </a:xfrm>
          <a:prstGeom prst="rect">
            <a:avLst/>
          </a:prstGeom>
          <a:solidFill>
            <a:schemeClr val="tx1"/>
          </a:solidFill>
        </p:spPr>
        <p:txBody>
          <a:bodyPr wrap="square">
            <a:spAutoFit/>
          </a:bodyPr>
          <a:lstStyle/>
          <a:p>
            <a:r>
              <a:rPr lang="en-US" sz="3400" b="1" dirty="0">
                <a:solidFill>
                  <a:schemeClr val="bg1"/>
                </a:solidFill>
              </a:rPr>
              <a:t>2 TIMOTHY 1:5 </a:t>
            </a:r>
            <a:r>
              <a:rPr lang="en-US" sz="3400" i="1" dirty="0">
                <a:solidFill>
                  <a:schemeClr val="bg1"/>
                </a:solidFill>
              </a:rPr>
              <a:t>When I call to remembrance the unfeigned faith that is in thee, which dwelt first in thy grandmother Lois, and thy mother Eunice; and I am persuaded that in thee also.</a:t>
            </a:r>
            <a:endParaRPr lang="en-US" sz="1200" i="1" dirty="0">
              <a:solidFill>
                <a:schemeClr val="bg1"/>
              </a:solidFill>
            </a:endParaRPr>
          </a:p>
          <a:p>
            <a:endParaRPr lang="en-US" sz="1200" i="1" dirty="0">
              <a:solidFill>
                <a:schemeClr val="bg1"/>
              </a:solidFill>
            </a:endParaRPr>
          </a:p>
          <a:p>
            <a:r>
              <a:rPr lang="en-US" sz="3400" b="1" dirty="0">
                <a:solidFill>
                  <a:schemeClr val="bg1"/>
                </a:solidFill>
              </a:rPr>
              <a:t>2 TIMOTHY 3:14–15 </a:t>
            </a:r>
            <a:r>
              <a:rPr lang="en-US" sz="3400" i="1" dirty="0">
                <a:solidFill>
                  <a:schemeClr val="bg1"/>
                </a:solidFill>
              </a:rPr>
              <a:t>But continue thou in the things which thou hast learned and hast been assured of, knowing of whom thou hast learned them; And that from a child thou hast known the holy scriptures, which are able to make thee wise unto salvation through faith which is in Christ Jesus.</a:t>
            </a:r>
            <a:endParaRPr lang="en-US" sz="1600" i="1" dirty="0">
              <a:solidFill>
                <a:schemeClr val="bg1"/>
              </a:solidFill>
            </a:endParaRPr>
          </a:p>
          <a:p>
            <a:endParaRPr lang="en-US" sz="1600" i="1" dirty="0">
              <a:solidFill>
                <a:schemeClr val="bg1"/>
              </a:solidFill>
            </a:endParaRPr>
          </a:p>
          <a:p>
            <a:r>
              <a:rPr lang="en-US" sz="3400" b="1" dirty="0">
                <a:solidFill>
                  <a:schemeClr val="bg1"/>
                </a:solidFill>
              </a:rPr>
              <a:t>2 TIMOTHY 2:2 </a:t>
            </a:r>
            <a:r>
              <a:rPr lang="en-US" sz="3400" i="1" dirty="0">
                <a:solidFill>
                  <a:schemeClr val="bg1"/>
                </a:solidFill>
              </a:rPr>
              <a:t>And the things that thou hast heard of me among many witnesses, the same commit thou to faithful men, who shall be able to teach others also.</a:t>
            </a:r>
          </a:p>
        </p:txBody>
      </p:sp>
    </p:spTree>
    <p:extLst>
      <p:ext uri="{BB962C8B-B14F-4D97-AF65-F5344CB8AC3E}">
        <p14:creationId xmlns:p14="http://schemas.microsoft.com/office/powerpoint/2010/main" val="131990007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EAB0F3F-6C5A-5687-E7D7-C7AE8C93DF62}"/>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A7B0C7DE-D24C-B097-DEB9-F4FFF2C1D8B6}"/>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313C327F-089F-D07F-9C66-30A9C6FCD641}"/>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8308883B-FCB9-9EA6-1A21-79F3E7AD2A38}"/>
              </a:ext>
            </a:extLst>
          </p:cNvPr>
          <p:cNvSpPr txBox="1"/>
          <p:nvPr/>
        </p:nvSpPr>
        <p:spPr>
          <a:xfrm>
            <a:off x="173865" y="128789"/>
            <a:ext cx="11906518" cy="6309420"/>
          </a:xfrm>
          <a:prstGeom prst="rect">
            <a:avLst/>
          </a:prstGeom>
          <a:solidFill>
            <a:schemeClr val="tx1"/>
          </a:solidFill>
        </p:spPr>
        <p:txBody>
          <a:bodyPr wrap="square">
            <a:spAutoFit/>
          </a:bodyPr>
          <a:lstStyle/>
          <a:p>
            <a:r>
              <a:rPr lang="en-US" sz="4000" b="1" dirty="0">
                <a:solidFill>
                  <a:schemeClr val="bg1"/>
                </a:solidFill>
              </a:rPr>
              <a:t>TITUS 2:3–5 </a:t>
            </a:r>
            <a:r>
              <a:rPr lang="en-US" sz="3600" i="1" dirty="0">
                <a:solidFill>
                  <a:schemeClr val="bg1"/>
                </a:solidFill>
              </a:rPr>
              <a:t>The aged women likewise, that they be in </a:t>
            </a:r>
            <a:r>
              <a:rPr lang="en-US" sz="3600" i="1" dirty="0" err="1">
                <a:solidFill>
                  <a:schemeClr val="bg1"/>
                </a:solidFill>
              </a:rPr>
              <a:t>behaviour</a:t>
            </a:r>
            <a:r>
              <a:rPr lang="en-US" sz="3600" i="1" dirty="0">
                <a:solidFill>
                  <a:schemeClr val="bg1"/>
                </a:solidFill>
              </a:rPr>
              <a:t> as becometh holiness, not false accusers, not given to much wine, teachers of good things; That they may teach the young women to be sober, to love their husbands, to love their children, To be discreet, chaste, keepers at home, good, obedient to their own husbands, that the word of God be not blasphemed.</a:t>
            </a:r>
          </a:p>
          <a:p>
            <a:r>
              <a:rPr lang="en-US" sz="4000" b="1" dirty="0">
                <a:solidFill>
                  <a:schemeClr val="bg1"/>
                </a:solidFill>
              </a:rPr>
              <a:t>ACTS 22:3 </a:t>
            </a:r>
            <a:r>
              <a:rPr lang="en-US" sz="3600" i="1" dirty="0">
                <a:solidFill>
                  <a:schemeClr val="bg1"/>
                </a:solidFill>
              </a:rPr>
              <a:t>I am verily a man which am a Jew, born in Tarsus, a city in Cilicia, yet brought up in this city at the feet of Gamaliel, and taught according to the perfect manner of the law of the fathers, and was zealous toward God, as ye all are this day.</a:t>
            </a:r>
          </a:p>
        </p:txBody>
      </p:sp>
    </p:spTree>
    <p:extLst>
      <p:ext uri="{BB962C8B-B14F-4D97-AF65-F5344CB8AC3E}">
        <p14:creationId xmlns:p14="http://schemas.microsoft.com/office/powerpoint/2010/main" val="375258309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BE4E523-E614-28B6-2DCC-19796457827F}"/>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E8E4BB36-8AEE-C38E-1C30-95FB042550DA}"/>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CADF755F-786A-A751-3474-0489145F6A98}"/>
              </a:ext>
            </a:extLst>
          </p:cNvPr>
          <p:cNvSpPr>
            <a:spLocks noGrp="1"/>
          </p:cNvSpPr>
          <p:nvPr>
            <p:ph type="subTitle" idx="1"/>
          </p:nvPr>
        </p:nvSpPr>
        <p:spPr/>
        <p:txBody>
          <a:bodyPr/>
          <a:lstStyle/>
          <a:p>
            <a:endParaRPr lang="en-US" dirty="0"/>
          </a:p>
        </p:txBody>
      </p:sp>
      <p:sp>
        <p:nvSpPr>
          <p:cNvPr id="6" name="TextBox 5">
            <a:extLst>
              <a:ext uri="{FF2B5EF4-FFF2-40B4-BE49-F238E27FC236}">
                <a16:creationId xmlns:a16="http://schemas.microsoft.com/office/drawing/2014/main" id="{17D9534D-1FD1-E3B9-A8E7-2C639D7C7DA6}"/>
              </a:ext>
            </a:extLst>
          </p:cNvPr>
          <p:cNvSpPr txBox="1"/>
          <p:nvPr/>
        </p:nvSpPr>
        <p:spPr>
          <a:xfrm>
            <a:off x="231820" y="167425"/>
            <a:ext cx="11751972" cy="6370975"/>
          </a:xfrm>
          <a:prstGeom prst="rect">
            <a:avLst/>
          </a:prstGeom>
          <a:solidFill>
            <a:schemeClr val="tx1"/>
          </a:solidFill>
        </p:spPr>
        <p:txBody>
          <a:bodyPr wrap="square">
            <a:spAutoFit/>
          </a:bodyPr>
          <a:lstStyle/>
          <a:p>
            <a:r>
              <a:rPr lang="en-US" sz="4800" b="1" dirty="0">
                <a:solidFill>
                  <a:schemeClr val="bg1"/>
                </a:solidFill>
              </a:rPr>
              <a:t>What Happens When The Chain Breaks?</a:t>
            </a:r>
          </a:p>
          <a:p>
            <a:endParaRPr lang="en-US" sz="4000" b="1" dirty="0">
              <a:solidFill>
                <a:schemeClr val="bg1"/>
              </a:solidFill>
            </a:endParaRPr>
          </a:p>
          <a:p>
            <a:r>
              <a:rPr lang="en-US" sz="4000" b="1" dirty="0">
                <a:solidFill>
                  <a:schemeClr val="bg1"/>
                </a:solidFill>
              </a:rPr>
              <a:t>JUDGES 2:10 </a:t>
            </a:r>
            <a:r>
              <a:rPr lang="en-US" sz="4000" i="1" dirty="0">
                <a:solidFill>
                  <a:schemeClr val="bg1"/>
                </a:solidFill>
              </a:rPr>
              <a:t>And also all that generation were gathered unto their fathers: and there arose another generation after them, which knew not the LORD, nor yet the works which he had done for Israel.</a:t>
            </a:r>
          </a:p>
          <a:p>
            <a:endParaRPr lang="en-US" sz="4000" i="1" dirty="0">
              <a:solidFill>
                <a:schemeClr val="bg1"/>
              </a:solidFill>
            </a:endParaRPr>
          </a:p>
          <a:p>
            <a:r>
              <a:rPr lang="en-US" sz="4000" b="1" dirty="0">
                <a:solidFill>
                  <a:schemeClr val="bg1"/>
                </a:solidFill>
              </a:rPr>
              <a:t>2 KINGS 22:11 </a:t>
            </a:r>
            <a:r>
              <a:rPr lang="en-US" sz="4000" i="1" dirty="0">
                <a:solidFill>
                  <a:schemeClr val="bg1"/>
                </a:solidFill>
              </a:rPr>
              <a:t>And it came to pass, when the king [Josiah] had heard the words of the book of the law, that he rent his clothes.</a:t>
            </a:r>
          </a:p>
        </p:txBody>
      </p:sp>
    </p:spTree>
    <p:extLst>
      <p:ext uri="{BB962C8B-B14F-4D97-AF65-F5344CB8AC3E}">
        <p14:creationId xmlns:p14="http://schemas.microsoft.com/office/powerpoint/2010/main" val="284738733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6BD019D-1C45-7696-DEBA-3A9767EA9A6D}"/>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8DF947FB-A48E-2561-940D-66DA15075E80}"/>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73438A52-78BB-A89B-DF16-B361E6AD7C47}"/>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EF3AAD3C-82EB-C3DA-6B49-3951F240DDB6}"/>
              </a:ext>
            </a:extLst>
          </p:cNvPr>
          <p:cNvSpPr txBox="1"/>
          <p:nvPr/>
        </p:nvSpPr>
        <p:spPr>
          <a:xfrm>
            <a:off x="180305" y="122349"/>
            <a:ext cx="11835684" cy="5632311"/>
          </a:xfrm>
          <a:prstGeom prst="rect">
            <a:avLst/>
          </a:prstGeom>
          <a:solidFill>
            <a:schemeClr val="tx1"/>
          </a:solidFill>
        </p:spPr>
        <p:txBody>
          <a:bodyPr wrap="square">
            <a:spAutoFit/>
          </a:bodyPr>
          <a:lstStyle/>
          <a:p>
            <a:r>
              <a:rPr lang="en-US" sz="4000" dirty="0">
                <a:solidFill>
                  <a:schemeClr val="bg1"/>
                </a:solidFill>
              </a:rPr>
              <a:t>Judges 2:10 is the very failure Asaph writes to prevent [Ps. 78]  — </a:t>
            </a:r>
            <a:r>
              <a:rPr lang="en-US" sz="4000" b="1" dirty="0">
                <a:solidFill>
                  <a:schemeClr val="bg1"/>
                </a:solidFill>
              </a:rPr>
              <a:t>not rebellion, but simple neglect</a:t>
            </a:r>
            <a:r>
              <a:rPr lang="en-US" sz="4000" dirty="0">
                <a:solidFill>
                  <a:schemeClr val="bg1"/>
                </a:solidFill>
              </a:rPr>
              <a:t>: a generation that "</a:t>
            </a:r>
            <a:r>
              <a:rPr lang="en-US" sz="4000" i="1" dirty="0">
                <a:solidFill>
                  <a:schemeClr val="bg1"/>
                </a:solidFill>
              </a:rPr>
              <a:t>knew not</a:t>
            </a:r>
            <a:r>
              <a:rPr lang="en-US" sz="4000" dirty="0">
                <a:solidFill>
                  <a:schemeClr val="bg1"/>
                </a:solidFill>
              </a:rPr>
              <a:t>" </a:t>
            </a:r>
            <a:r>
              <a:rPr lang="en-US" sz="4000" u="sng" dirty="0">
                <a:solidFill>
                  <a:schemeClr val="bg1"/>
                </a:solidFill>
              </a:rPr>
              <a:t>because no one declared it to them</a:t>
            </a:r>
            <a:r>
              <a:rPr lang="en-US" sz="4000" dirty="0">
                <a:solidFill>
                  <a:schemeClr val="bg1"/>
                </a:solidFill>
              </a:rPr>
              <a:t>. </a:t>
            </a:r>
          </a:p>
          <a:p>
            <a:r>
              <a:rPr lang="en-US" sz="4000" dirty="0">
                <a:solidFill>
                  <a:schemeClr val="bg1"/>
                </a:solidFill>
              </a:rPr>
              <a:t>	Under Josiah, the book of the covenant had been lost within the temple itself and was rediscovered only by accident during repair work (2 Kings 22:8) — a sober picture of how completely a neglected testimony can vanish even from the house of God.</a:t>
            </a:r>
          </a:p>
        </p:txBody>
      </p:sp>
    </p:spTree>
    <p:extLst>
      <p:ext uri="{BB962C8B-B14F-4D97-AF65-F5344CB8AC3E}">
        <p14:creationId xmlns:p14="http://schemas.microsoft.com/office/powerpoint/2010/main" val="727693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D190380-B559-7FEF-CE42-827F1240726C}"/>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AB7C5E6E-C23B-F5DD-C902-12A1EAEBD009}"/>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40297FB2-89B6-F4FB-FAB3-1BBDB1F07766}"/>
              </a:ext>
            </a:extLst>
          </p:cNvPr>
          <p:cNvSpPr>
            <a:spLocks noGrp="1"/>
          </p:cNvSpPr>
          <p:nvPr>
            <p:ph type="subTitle" idx="1"/>
          </p:nvPr>
        </p:nvSpPr>
        <p:spPr/>
        <p:txBody>
          <a:bodyPr/>
          <a:lstStyle/>
          <a:p>
            <a:endParaRPr lang="en-US"/>
          </a:p>
        </p:txBody>
      </p:sp>
      <p:sp>
        <p:nvSpPr>
          <p:cNvPr id="8" name="TextBox 7">
            <a:extLst>
              <a:ext uri="{FF2B5EF4-FFF2-40B4-BE49-F238E27FC236}">
                <a16:creationId xmlns:a16="http://schemas.microsoft.com/office/drawing/2014/main" id="{1F3BA22C-E4EA-CA32-36DA-C772347939FD}"/>
              </a:ext>
            </a:extLst>
          </p:cNvPr>
          <p:cNvSpPr txBox="1"/>
          <p:nvPr/>
        </p:nvSpPr>
        <p:spPr>
          <a:xfrm>
            <a:off x="173865" y="173866"/>
            <a:ext cx="11835684" cy="6186309"/>
          </a:xfrm>
          <a:prstGeom prst="rect">
            <a:avLst/>
          </a:prstGeom>
          <a:solidFill>
            <a:schemeClr val="tx1"/>
          </a:solidFill>
        </p:spPr>
        <p:txBody>
          <a:bodyPr wrap="square">
            <a:spAutoFit/>
          </a:bodyPr>
          <a:lstStyle/>
          <a:p>
            <a:r>
              <a:rPr lang="en-US" sz="4800" b="1" u="sng" dirty="0">
                <a:solidFill>
                  <a:schemeClr val="bg1"/>
                </a:solidFill>
              </a:rPr>
              <a:t>Why The Testimony Cannot Be Inherited</a:t>
            </a:r>
          </a:p>
          <a:p>
            <a:r>
              <a:rPr lang="en-US" sz="3200" dirty="0">
                <a:solidFill>
                  <a:schemeClr val="bg1"/>
                </a:solidFill>
              </a:rPr>
              <a:t>JOHN 3:3 </a:t>
            </a:r>
            <a:r>
              <a:rPr lang="en-US" sz="3200" i="1" dirty="0">
                <a:solidFill>
                  <a:schemeClr val="bg1"/>
                </a:solidFill>
              </a:rPr>
              <a:t>Jesus answered and said unto him, Verily, verily, I say unto thee, Except a man be born again, he cannot see the kingdom of God. 3:7 Marvel not that I said unto thee, Ye must be born again.</a:t>
            </a:r>
            <a:endParaRPr lang="en-US" sz="1400" i="1" dirty="0">
              <a:solidFill>
                <a:schemeClr val="bg1"/>
              </a:solidFill>
            </a:endParaRPr>
          </a:p>
          <a:p>
            <a:endParaRPr lang="en-US" sz="1400" dirty="0">
              <a:solidFill>
                <a:schemeClr val="bg1"/>
              </a:solidFill>
            </a:endParaRPr>
          </a:p>
          <a:p>
            <a:r>
              <a:rPr lang="en-US" sz="3200" dirty="0">
                <a:solidFill>
                  <a:schemeClr val="bg1"/>
                </a:solidFill>
              </a:rPr>
              <a:t>ROMANS 9:8 </a:t>
            </a:r>
            <a:r>
              <a:rPr lang="en-US" sz="3200" i="1" dirty="0">
                <a:solidFill>
                  <a:schemeClr val="bg1"/>
                </a:solidFill>
              </a:rPr>
              <a:t>That is, They which are the children of the flesh, these are not the children of God: but the children of the promise are counted for the seed.</a:t>
            </a:r>
            <a:endParaRPr lang="en-US" sz="1400" i="1" dirty="0">
              <a:solidFill>
                <a:schemeClr val="bg1"/>
              </a:solidFill>
            </a:endParaRPr>
          </a:p>
          <a:p>
            <a:endParaRPr lang="en-US" sz="1400" dirty="0">
              <a:solidFill>
                <a:schemeClr val="bg1"/>
              </a:solidFill>
            </a:endParaRPr>
          </a:p>
          <a:p>
            <a:r>
              <a:rPr lang="en-US" sz="3200" dirty="0">
                <a:solidFill>
                  <a:schemeClr val="bg1"/>
                </a:solidFill>
              </a:rPr>
              <a:t>EZEKIEL 18:20 </a:t>
            </a:r>
            <a:r>
              <a:rPr lang="en-US" sz="3200" i="1" dirty="0">
                <a:solidFill>
                  <a:schemeClr val="bg1"/>
                </a:solidFill>
              </a:rPr>
              <a:t>The soul that </a:t>
            </a:r>
            <a:r>
              <a:rPr lang="en-US" sz="3200" i="1" dirty="0" err="1">
                <a:solidFill>
                  <a:schemeClr val="bg1"/>
                </a:solidFill>
              </a:rPr>
              <a:t>sinneth</a:t>
            </a:r>
            <a:r>
              <a:rPr lang="en-US" sz="3200" i="1" dirty="0">
                <a:solidFill>
                  <a:schemeClr val="bg1"/>
                </a:solidFill>
              </a:rPr>
              <a:t>, it shall die. The son shall not bear the iniquity of the father, neither shall the father bear the iniquity of the son: the righteousness of the righteous shall be upon him, and the wickedness of the wicked shall be upon him.</a:t>
            </a:r>
          </a:p>
        </p:txBody>
      </p:sp>
    </p:spTree>
    <p:extLst>
      <p:ext uri="{BB962C8B-B14F-4D97-AF65-F5344CB8AC3E}">
        <p14:creationId xmlns:p14="http://schemas.microsoft.com/office/powerpoint/2010/main" val="368052298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655B6E1-26A1-F16A-6B6B-57C449746207}"/>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D5D44677-9C4C-638B-851E-8EDFC4EDD0C9}"/>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CA94FDD9-3F37-0059-DEAD-B4CD59D28DA4}"/>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BE62A6A7-E13C-F77D-0857-4A11BFE4376D}"/>
              </a:ext>
            </a:extLst>
          </p:cNvPr>
          <p:cNvSpPr txBox="1"/>
          <p:nvPr/>
        </p:nvSpPr>
        <p:spPr>
          <a:xfrm>
            <a:off x="186745" y="154547"/>
            <a:ext cx="11777728" cy="7355860"/>
          </a:xfrm>
          <a:prstGeom prst="rect">
            <a:avLst/>
          </a:prstGeom>
          <a:solidFill>
            <a:schemeClr val="tx1"/>
          </a:solidFill>
        </p:spPr>
        <p:txBody>
          <a:bodyPr wrap="square">
            <a:spAutoFit/>
          </a:bodyPr>
          <a:lstStyle/>
          <a:p>
            <a:pPr marL="0" marR="0">
              <a:spcAft>
                <a:spcPts val="800"/>
              </a:spcAft>
              <a:buNone/>
            </a:pPr>
            <a:r>
              <a:rPr lang="en-US" sz="40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1 CHRONICLES 28:9</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p>
          <a:p>
            <a:pPr marL="0" marR="0">
              <a:spcAft>
                <a:spcPts val="800"/>
              </a:spcAft>
              <a:buNone/>
            </a:pPr>
            <a:r>
              <a:rPr lang="en-US" sz="4000" i="1"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	</a:t>
            </a:r>
            <a:r>
              <a:rPr lang="en-US" sz="4000" i="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And thou, Solomon my son, know thou the God of thy father, and serve him with a perfect heart and with a willing mind: for the LORD </a:t>
            </a:r>
            <a:r>
              <a:rPr lang="en-US" sz="4000" i="1" kern="100" dirty="0" err="1">
                <a:solidFill>
                  <a:schemeClr val="bg1"/>
                </a:solidFill>
                <a:effectLst/>
                <a:latin typeface="Candara" panose="020E0502030303020204" pitchFamily="34" charset="0"/>
                <a:ea typeface="Aptos" panose="020B0004020202020204" pitchFamily="34" charset="0"/>
                <a:cs typeface="Times New Roman" panose="02020603050405020304" pitchFamily="18" charset="0"/>
              </a:rPr>
              <a:t>searcheth</a:t>
            </a:r>
            <a:r>
              <a:rPr lang="en-US" sz="4000" i="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all hearts, and </a:t>
            </a:r>
            <a:r>
              <a:rPr lang="en-US" sz="4000" i="1" kern="100" dirty="0" err="1">
                <a:solidFill>
                  <a:schemeClr val="bg1"/>
                </a:solidFill>
                <a:effectLst/>
                <a:latin typeface="Candara" panose="020E0502030303020204" pitchFamily="34" charset="0"/>
                <a:ea typeface="Aptos" panose="020B0004020202020204" pitchFamily="34" charset="0"/>
                <a:cs typeface="Times New Roman" panose="02020603050405020304" pitchFamily="18" charset="0"/>
              </a:rPr>
              <a:t>understandeth</a:t>
            </a:r>
            <a:r>
              <a:rPr lang="en-US" sz="4000" i="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all the imaginations of the thoughts: if thou seek him, he will be found of thee; but if thou forsake him, he will cast thee off for ever.</a:t>
            </a:r>
            <a:endParaRPr lang="en-US" sz="1400" i="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endParaRPr>
          </a:p>
          <a:p>
            <a:pPr marL="0" marR="0">
              <a:spcAft>
                <a:spcPts val="800"/>
              </a:spcAft>
              <a:buNone/>
            </a:pPr>
            <a:endPar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r>
              <a:rPr lang="en-US" sz="40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PSALM 71:18</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r>
              <a:rPr lang="en-US" sz="4000" i="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Now also when I am old and </a:t>
            </a:r>
            <a:r>
              <a:rPr lang="en-US" sz="4000" i="1" kern="100" dirty="0" err="1">
                <a:solidFill>
                  <a:schemeClr val="bg1"/>
                </a:solidFill>
                <a:effectLst/>
                <a:latin typeface="Candara" panose="020E0502030303020204" pitchFamily="34" charset="0"/>
                <a:ea typeface="Aptos" panose="020B0004020202020204" pitchFamily="34" charset="0"/>
                <a:cs typeface="Times New Roman" panose="02020603050405020304" pitchFamily="18" charset="0"/>
              </a:rPr>
              <a:t>greyheaded</a:t>
            </a:r>
            <a:r>
              <a:rPr lang="en-US" sz="4000" i="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O God, forsake me not; until I have shewed thy strength unto this generation, and thy power to every one that is to come.</a:t>
            </a:r>
            <a:endParaRPr lang="en-US"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1980079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2A0A41C-E7DA-DA27-3198-A4C2987AC8AB}"/>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8F694880-A8DF-6AB9-4FBB-6214240D7AF0}"/>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5B659601-33A8-F16C-2AF3-3582BC8AD5F7}"/>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0D53B80F-7FF8-5AA5-80A7-B669AA1B85F0}"/>
              </a:ext>
            </a:extLst>
          </p:cNvPr>
          <p:cNvSpPr txBox="1"/>
          <p:nvPr/>
        </p:nvSpPr>
        <p:spPr>
          <a:xfrm>
            <a:off x="115909" y="103032"/>
            <a:ext cx="11945155" cy="5693866"/>
          </a:xfrm>
          <a:prstGeom prst="rect">
            <a:avLst/>
          </a:prstGeom>
          <a:solidFill>
            <a:schemeClr val="tx1"/>
          </a:solidFill>
        </p:spPr>
        <p:txBody>
          <a:bodyPr wrap="square">
            <a:spAutoFit/>
          </a:bodyPr>
          <a:lstStyle/>
          <a:p>
            <a:pPr marL="0" marR="0">
              <a:spcAft>
                <a:spcPts val="800"/>
              </a:spcAft>
              <a:buNone/>
            </a:pPr>
            <a:endPar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r>
              <a:rPr lang="en-US" sz="44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David does not tell Solomon, "you will inherit my God." He says, "know thou the God of thy father" — an act David could urge but could not perform for his son</a:t>
            </a:r>
            <a:r>
              <a:rPr lang="en-US" sz="44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p>
          <a:p>
            <a:pPr marL="0" marR="0">
              <a:spcAft>
                <a:spcPts val="800"/>
              </a:spcAft>
              <a:buNone/>
            </a:pPr>
            <a:r>
              <a:rPr lang="en-US" sz="44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	</a:t>
            </a:r>
            <a:r>
              <a:rPr lang="en-US" sz="44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That single line carries the whole burden of Psalm 78:1–8.</a:t>
            </a:r>
          </a:p>
          <a:p>
            <a:pPr marL="0" marR="0">
              <a:spcAft>
                <a:spcPts val="800"/>
              </a:spcAft>
              <a:buNone/>
            </a:pPr>
            <a:endPar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9769028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8A3C7-0840-9925-7078-D68C92C55C41}"/>
              </a:ext>
            </a:extLst>
          </p:cNvPr>
          <p:cNvSpPr>
            <a:spLocks noGrp="1"/>
          </p:cNvSpPr>
          <p:nvPr>
            <p:ph type="title"/>
          </p:nvPr>
        </p:nvSpPr>
        <p:spPr/>
        <p:txBody>
          <a:bodyPr>
            <a:normAutofit/>
          </a:bodyPr>
          <a:lstStyle/>
          <a:p>
            <a:r>
              <a:rPr lang="en-US" sz="5400" b="1" dirty="0"/>
              <a:t>New York Times</a:t>
            </a:r>
          </a:p>
        </p:txBody>
      </p:sp>
      <p:pic>
        <p:nvPicPr>
          <p:cNvPr id="8" name="Picture Placeholder 7" descr="The image depicts a man in formal attire walking past the U.S. Capitol building, with a woman holding a red flag and several other people gathered on the steps.&#10;&#10;AI-generated content may be incorrect.">
            <a:extLst>
              <a:ext uri="{FF2B5EF4-FFF2-40B4-BE49-F238E27FC236}">
                <a16:creationId xmlns:a16="http://schemas.microsoft.com/office/drawing/2014/main" id="{7762E531-78D7-49D5-E5B9-FE5C108E1B64}"/>
              </a:ext>
            </a:extLst>
          </p:cNvPr>
          <p:cNvPicPr>
            <a:picLocks noGrp="1" noChangeAspect="1"/>
          </p:cNvPicPr>
          <p:nvPr>
            <p:ph type="pic" sz="quarter" idx="13"/>
          </p:nvPr>
        </p:nvPicPr>
        <p:blipFill>
          <a:blip r:embed="rId2"/>
          <a:srcRect l="24852" r="24852"/>
          <a:stretch/>
        </p:blipFill>
        <p:spPr>
          <a:prstGeom prst="rect">
            <a:avLst/>
          </a:prstGeom>
        </p:spPr>
      </p:pic>
      <p:sp>
        <p:nvSpPr>
          <p:cNvPr id="4" name="Content Placeholder 3">
            <a:extLst>
              <a:ext uri="{FF2B5EF4-FFF2-40B4-BE49-F238E27FC236}">
                <a16:creationId xmlns:a16="http://schemas.microsoft.com/office/drawing/2014/main" id="{4784E367-C995-A423-45EE-300E8300767D}"/>
              </a:ext>
            </a:extLst>
          </p:cNvPr>
          <p:cNvSpPr>
            <a:spLocks noGrp="1"/>
          </p:cNvSpPr>
          <p:nvPr>
            <p:ph sz="quarter" idx="4"/>
          </p:nvPr>
        </p:nvSpPr>
        <p:spPr>
          <a:xfrm>
            <a:off x="6099048" y="2962656"/>
            <a:ext cx="5687568" cy="3163824"/>
          </a:xfrm>
        </p:spPr>
        <p:txBody>
          <a:bodyPr>
            <a:normAutofit/>
          </a:bodyPr>
          <a:lstStyle/>
          <a:p>
            <a:r>
              <a:rPr lang="en-US" sz="2800" dirty="0"/>
              <a:t>Almost Half of House Democrats Vote to End Aid to Israel</a:t>
            </a:r>
          </a:p>
          <a:p>
            <a:r>
              <a:rPr lang="en-US" sz="2800" dirty="0"/>
              <a:t>The measure failed, but the level of support among Democrats exposed a stark shift in the party away from backing the Jewish state.</a:t>
            </a:r>
          </a:p>
        </p:txBody>
      </p:sp>
      <p:sp>
        <p:nvSpPr>
          <p:cNvPr id="5" name="Footer Placeholder 4">
            <a:extLst>
              <a:ext uri="{FF2B5EF4-FFF2-40B4-BE49-F238E27FC236}">
                <a16:creationId xmlns:a16="http://schemas.microsoft.com/office/drawing/2014/main" id="{4C2A7B6F-D7B1-CB67-379C-57C2F0582038}"/>
              </a:ext>
            </a:extLst>
          </p:cNvPr>
          <p:cNvSpPr>
            <a:spLocks noGrp="1"/>
          </p:cNvSpPr>
          <p:nvPr>
            <p:ph type="ftr" sz="quarter" idx="11"/>
          </p:nvPr>
        </p:nvSpPr>
        <p:spPr/>
        <p:txBody>
          <a:bodyPr/>
          <a:lstStyle/>
          <a:p>
            <a:r>
              <a:rPr lang="en-US"/>
              <a:t>Principles to Live By 5 Ps.78</a:t>
            </a:r>
            <a:endParaRPr lang="en-US" dirty="0"/>
          </a:p>
        </p:txBody>
      </p:sp>
      <p:sp>
        <p:nvSpPr>
          <p:cNvPr id="6" name="Slide Number Placeholder 5">
            <a:extLst>
              <a:ext uri="{FF2B5EF4-FFF2-40B4-BE49-F238E27FC236}">
                <a16:creationId xmlns:a16="http://schemas.microsoft.com/office/drawing/2014/main" id="{8632EE5C-E434-3CE5-AE9C-8E0C4B3EFA43}"/>
              </a:ext>
            </a:extLst>
          </p:cNvPr>
          <p:cNvSpPr>
            <a:spLocks noGrp="1"/>
          </p:cNvSpPr>
          <p:nvPr>
            <p:ph type="sldNum" sz="quarter" idx="12"/>
          </p:nvPr>
        </p:nvSpPr>
        <p:spPr/>
        <p:txBody>
          <a:bodyPr/>
          <a:lstStyle/>
          <a:p>
            <a:fld id="{294A09A9-5501-47C1-A89A-A340965A2BE2}" type="slidenum">
              <a:rPr lang="en-US" smtClean="0"/>
              <a:t>2</a:t>
            </a:fld>
            <a:endParaRPr lang="en-US" dirty="0"/>
          </a:p>
        </p:txBody>
      </p:sp>
    </p:spTree>
    <p:extLst>
      <p:ext uri="{BB962C8B-B14F-4D97-AF65-F5344CB8AC3E}">
        <p14:creationId xmlns:p14="http://schemas.microsoft.com/office/powerpoint/2010/main" val="294306981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E0CB7FF-6DB9-B8C4-DE1E-CF49DDFF3AB1}"/>
              </a:ext>
            </a:extLst>
          </p:cNvPr>
          <p:cNvSpPr>
            <a:spLocks noGrp="1"/>
          </p:cNvSpPr>
          <p:nvPr>
            <p:ph type="ftr" sz="quarter" idx="4294967295"/>
          </p:nvPr>
        </p:nvSpPr>
        <p:spPr>
          <a:xfrm>
            <a:off x="8077200" y="6356350"/>
            <a:ext cx="4114800" cy="365125"/>
          </a:xfrm>
        </p:spPr>
        <p:txBody>
          <a:bodyPr/>
          <a:lstStyle/>
          <a:p>
            <a:r>
              <a:rPr lang="en-US"/>
              <a:t>Principles to Live By 5 Ps.78</a:t>
            </a:r>
            <a:endParaRPr lang="en-US" dirty="0"/>
          </a:p>
        </p:txBody>
      </p:sp>
      <p:sp>
        <p:nvSpPr>
          <p:cNvPr id="6" name="Slide Number Placeholder 5">
            <a:extLst>
              <a:ext uri="{FF2B5EF4-FFF2-40B4-BE49-F238E27FC236}">
                <a16:creationId xmlns:a16="http://schemas.microsoft.com/office/drawing/2014/main" id="{7B376F88-493A-3C02-0996-1E523F976E39}"/>
              </a:ext>
            </a:extLst>
          </p:cNvPr>
          <p:cNvSpPr>
            <a:spLocks noGrp="1"/>
          </p:cNvSpPr>
          <p:nvPr>
            <p:ph type="sldNum" sz="quarter" idx="4294967295"/>
          </p:nvPr>
        </p:nvSpPr>
        <p:spPr>
          <a:xfrm>
            <a:off x="11476038" y="6356350"/>
            <a:ext cx="715962" cy="365125"/>
          </a:xfrm>
        </p:spPr>
        <p:txBody>
          <a:bodyPr/>
          <a:lstStyle/>
          <a:p>
            <a:fld id="{294A09A9-5501-47C1-A89A-A340965A2BE2}" type="slidenum">
              <a:rPr lang="en-US" smtClean="0"/>
              <a:t>3</a:t>
            </a:fld>
            <a:endParaRPr lang="en-US" dirty="0"/>
          </a:p>
        </p:txBody>
      </p:sp>
      <p:sp>
        <p:nvSpPr>
          <p:cNvPr id="8" name="TextBox 7">
            <a:extLst>
              <a:ext uri="{FF2B5EF4-FFF2-40B4-BE49-F238E27FC236}">
                <a16:creationId xmlns:a16="http://schemas.microsoft.com/office/drawing/2014/main" id="{F23A86B6-4FBB-20DE-14C3-4A9D3CBA31FE}"/>
              </a:ext>
            </a:extLst>
          </p:cNvPr>
          <p:cNvSpPr txBox="1"/>
          <p:nvPr/>
        </p:nvSpPr>
        <p:spPr>
          <a:xfrm>
            <a:off x="713232" y="530352"/>
            <a:ext cx="10524744" cy="4154984"/>
          </a:xfrm>
          <a:prstGeom prst="rect">
            <a:avLst/>
          </a:prstGeom>
          <a:noFill/>
        </p:spPr>
        <p:txBody>
          <a:bodyPr wrap="square">
            <a:spAutoFit/>
          </a:bodyPr>
          <a:lstStyle/>
          <a:p>
            <a:pPr fontAlgn="base">
              <a:buNone/>
            </a:pPr>
            <a:r>
              <a:rPr lang="en-US" sz="2400" dirty="0">
                <a:effectLst/>
              </a:rPr>
              <a:t>July 15, 2026Updated 5:42 p.m. ET</a:t>
            </a:r>
          </a:p>
          <a:p>
            <a:pPr fontAlgn="base">
              <a:buNone/>
            </a:pPr>
            <a:r>
              <a:rPr lang="en-US" sz="4000" dirty="0">
                <a:solidFill>
                  <a:srgbClr val="363636"/>
                </a:solidFill>
                <a:effectLst/>
                <a:latin typeface="nyt-imperial"/>
              </a:rPr>
              <a:t>	The House on Wednesday rejected a measure to eliminate U.S. aid to Israel, but almost half of Democrats supported the move, reflecting a rapid and dramatic shift within the party away from decades of unequivocal support for the Jewish state.</a:t>
            </a:r>
          </a:p>
        </p:txBody>
      </p:sp>
    </p:spTree>
    <p:extLst>
      <p:ext uri="{BB962C8B-B14F-4D97-AF65-F5344CB8AC3E}">
        <p14:creationId xmlns:p14="http://schemas.microsoft.com/office/powerpoint/2010/main" val="396176800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4FA398F-12A8-BFB5-0D44-E6B1749CA8CE}"/>
              </a:ext>
            </a:extLst>
          </p:cNvPr>
          <p:cNvSpPr>
            <a:spLocks noGrp="1"/>
          </p:cNvSpPr>
          <p:nvPr>
            <p:ph type="pic" sz="quarter" idx="10"/>
          </p:nvPr>
        </p:nvSpPr>
        <p:spPr>
          <a:xfrm>
            <a:off x="57955" y="0"/>
            <a:ext cx="12192000" cy="6858000"/>
          </a:xfrm>
          <a:solidFill>
            <a:schemeClr val="tx1"/>
          </a:solidFill>
        </p:spPr>
        <p:txBody>
          <a:bodyPr/>
          <a:lstStyle/>
          <a:p>
            <a:endParaRPr lang="en-US"/>
          </a:p>
        </p:txBody>
      </p:sp>
      <p:sp>
        <p:nvSpPr>
          <p:cNvPr id="5" name="Footer Placeholder 4">
            <a:extLst>
              <a:ext uri="{FF2B5EF4-FFF2-40B4-BE49-F238E27FC236}">
                <a16:creationId xmlns:a16="http://schemas.microsoft.com/office/drawing/2014/main" id="{D93F5FB7-2798-86A7-C48D-98584FE3A948}"/>
              </a:ext>
            </a:extLst>
          </p:cNvPr>
          <p:cNvSpPr>
            <a:spLocks noGrp="1"/>
          </p:cNvSpPr>
          <p:nvPr>
            <p:ph type="ftr" sz="quarter" idx="4294967295"/>
          </p:nvPr>
        </p:nvSpPr>
        <p:spPr>
          <a:xfrm>
            <a:off x="8077200" y="6356350"/>
            <a:ext cx="4114800" cy="365125"/>
          </a:xfrm>
        </p:spPr>
        <p:txBody>
          <a:bodyPr/>
          <a:lstStyle/>
          <a:p>
            <a:r>
              <a:rPr lang="en-US"/>
              <a:t>Principles to Live By 5 Ps.78</a:t>
            </a:r>
            <a:endParaRPr lang="en-US" dirty="0"/>
          </a:p>
        </p:txBody>
      </p:sp>
      <p:sp>
        <p:nvSpPr>
          <p:cNvPr id="6" name="Slide Number Placeholder 5">
            <a:extLst>
              <a:ext uri="{FF2B5EF4-FFF2-40B4-BE49-F238E27FC236}">
                <a16:creationId xmlns:a16="http://schemas.microsoft.com/office/drawing/2014/main" id="{445271C8-A492-1303-AD0D-03DEDA1DC5FC}"/>
              </a:ext>
            </a:extLst>
          </p:cNvPr>
          <p:cNvSpPr>
            <a:spLocks noGrp="1"/>
          </p:cNvSpPr>
          <p:nvPr>
            <p:ph type="sldNum" sz="quarter" idx="4294967295"/>
          </p:nvPr>
        </p:nvSpPr>
        <p:spPr>
          <a:xfrm>
            <a:off x="11476038" y="6356350"/>
            <a:ext cx="715962" cy="365125"/>
          </a:xfrm>
        </p:spPr>
        <p:txBody>
          <a:bodyPr/>
          <a:lstStyle/>
          <a:p>
            <a:fld id="{294A09A9-5501-47C1-A89A-A340965A2BE2}" type="slidenum">
              <a:rPr lang="en-US" smtClean="0"/>
              <a:t>4</a:t>
            </a:fld>
            <a:endParaRPr lang="en-US" dirty="0"/>
          </a:p>
        </p:txBody>
      </p:sp>
      <p:sp>
        <p:nvSpPr>
          <p:cNvPr id="13" name="TextBox 12">
            <a:extLst>
              <a:ext uri="{FF2B5EF4-FFF2-40B4-BE49-F238E27FC236}">
                <a16:creationId xmlns:a16="http://schemas.microsoft.com/office/drawing/2014/main" id="{BC1D974B-E7B8-9C27-0F88-67070AB8ACFA}"/>
              </a:ext>
            </a:extLst>
          </p:cNvPr>
          <p:cNvSpPr txBox="1"/>
          <p:nvPr/>
        </p:nvSpPr>
        <p:spPr>
          <a:xfrm>
            <a:off x="309093" y="136525"/>
            <a:ext cx="11771290" cy="6678751"/>
          </a:xfrm>
          <a:prstGeom prst="rect">
            <a:avLst/>
          </a:prstGeom>
          <a:noFill/>
        </p:spPr>
        <p:txBody>
          <a:bodyPr wrap="square">
            <a:spAutoFit/>
          </a:bodyPr>
          <a:lstStyle/>
          <a:p>
            <a:r>
              <a:rPr lang="en-US" sz="4400" b="1" dirty="0">
                <a:solidFill>
                  <a:schemeClr val="bg1"/>
                </a:solidFill>
              </a:rPr>
              <a:t>II CHRONICLES 16:7-10 </a:t>
            </a:r>
          </a:p>
          <a:p>
            <a:r>
              <a:rPr lang="en-US" sz="3200" dirty="0">
                <a:solidFill>
                  <a:schemeClr val="bg1"/>
                </a:solidFill>
              </a:rPr>
              <a:t>	</a:t>
            </a:r>
            <a:r>
              <a:rPr lang="en-US" sz="3200" i="1" dirty="0">
                <a:solidFill>
                  <a:schemeClr val="bg1"/>
                </a:solidFill>
              </a:rPr>
              <a:t>And at that time Hanani the seer came to Asa king of Judah, and said unto him, Because thou hast relied on the king of Syria, and not relied on the LORD thy God, therefore is the host of the king of Syria escaped out of thine hand.8 Were not the Ethiopians and the </a:t>
            </a:r>
            <a:r>
              <a:rPr lang="en-US" sz="3200" i="1" dirty="0" err="1">
                <a:solidFill>
                  <a:schemeClr val="bg1"/>
                </a:solidFill>
              </a:rPr>
              <a:t>Lubims</a:t>
            </a:r>
            <a:r>
              <a:rPr lang="en-US" sz="3200" i="1" dirty="0">
                <a:solidFill>
                  <a:schemeClr val="bg1"/>
                </a:solidFill>
              </a:rPr>
              <a:t> a huge host, with very many chariots and horsemen? yet, because thou didst rely on the LORD, he delivered them into thine hand. 9 For the eyes of the LORD run to and </a:t>
            </a:r>
            <a:r>
              <a:rPr lang="en-US" sz="3200" i="1" dirty="0" err="1">
                <a:solidFill>
                  <a:schemeClr val="bg1"/>
                </a:solidFill>
              </a:rPr>
              <a:t>fro</a:t>
            </a:r>
            <a:r>
              <a:rPr lang="en-US" sz="3200" i="1" dirty="0">
                <a:solidFill>
                  <a:schemeClr val="bg1"/>
                </a:solidFill>
              </a:rPr>
              <a:t> throughout the whole earth, to shew himself strong in the behalf of them whose heart is perfect toward him. Herein thou hast done foolishly: therefore from hence-forth thou shalt have wars. 10 Then Asa was wroth with the seer, and put him in a prison house; for he was in a rage with him because of this thing. And Asa oppressed some of the people the same time.</a:t>
            </a:r>
          </a:p>
        </p:txBody>
      </p:sp>
    </p:spTree>
    <p:extLst>
      <p:ext uri="{BB962C8B-B14F-4D97-AF65-F5344CB8AC3E}">
        <p14:creationId xmlns:p14="http://schemas.microsoft.com/office/powerpoint/2010/main" val="46171625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A8FBC79-045A-07E5-7057-8B1C75775AFA}"/>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EEDA4EAF-9207-2E4E-EBAB-24E29B7EED70}"/>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96840D4E-D77E-DEE5-0E99-00124B91C420}"/>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AC737C35-5037-A390-9016-8DDF9BB0608C}"/>
              </a:ext>
            </a:extLst>
          </p:cNvPr>
          <p:cNvSpPr txBox="1"/>
          <p:nvPr/>
        </p:nvSpPr>
        <p:spPr>
          <a:xfrm>
            <a:off x="115910" y="90152"/>
            <a:ext cx="11404242" cy="6533135"/>
          </a:xfrm>
          <a:prstGeom prst="rect">
            <a:avLst/>
          </a:prstGeom>
          <a:solidFill>
            <a:schemeClr val="tx1"/>
          </a:solidFill>
        </p:spPr>
        <p:txBody>
          <a:bodyPr wrap="square">
            <a:spAutoFit/>
          </a:bodyPr>
          <a:lstStyle/>
          <a:p>
            <a:pPr marL="0" marR="0">
              <a:lnSpc>
                <a:spcPct val="115000"/>
              </a:lnSpc>
              <a:spcAft>
                <a:spcPts val="800"/>
              </a:spcAft>
              <a:buNone/>
            </a:pPr>
            <a:r>
              <a:rPr lang="en-US" sz="36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QUESTIONS AND ANSWERS 1, 64-0823</a:t>
            </a:r>
          </a:p>
          <a:p>
            <a:pPr marL="0" marR="0">
              <a:lnSpc>
                <a:spcPct val="115000"/>
              </a:lnSpc>
              <a:spcAft>
                <a:spcPts val="800"/>
              </a:spcAft>
              <a:buNone/>
            </a:pPr>
            <a:r>
              <a:rPr lang="en-US" sz="3600" b="1"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	</a:t>
            </a:r>
            <a:r>
              <a:rPr lang="en-US" sz="36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243</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r>
              <a:rPr lang="en-US" sz="3600" i="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Dear, Bro. Branham, will all the sons and daughters of true, </a:t>
            </a:r>
            <a:r>
              <a:rPr lang="en-US" sz="3600" i="1" kern="100" dirty="0" err="1">
                <a:solidFill>
                  <a:schemeClr val="bg1"/>
                </a:solidFill>
                <a:effectLst/>
                <a:latin typeface="Candara" panose="020E0502030303020204" pitchFamily="34" charset="0"/>
                <a:ea typeface="Aptos" panose="020B0004020202020204" pitchFamily="34" charset="0"/>
                <a:cs typeface="Times New Roman" panose="02020603050405020304" pitchFamily="18" charset="0"/>
              </a:rPr>
              <a:t>borned</a:t>
            </a:r>
            <a:r>
              <a:rPr lang="en-US" sz="3600" i="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again believers be saved? </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No, brother; no, they sure won't. See, they'll have to be born just exactly like their father and mother was born of the Spirit. That's what makes a man a new person, is because he's born again… "Believe on the Lord Jesus Christ, thou and thy house shall be saved." You pray and commit your children to God and hold onto God, believing that they will be saved.</a:t>
            </a: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7932290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106E46D-19C7-A113-7ADC-D146875AC9E2}"/>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6F6906B6-E76E-CB54-5BA1-568B147E524D}"/>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8078A03F-CB23-7785-1DF1-963DD0073692}"/>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08EA4C72-418A-0634-3A2A-3C5723C0271F}"/>
              </a:ext>
            </a:extLst>
          </p:cNvPr>
          <p:cNvSpPr txBox="1"/>
          <p:nvPr/>
        </p:nvSpPr>
        <p:spPr>
          <a:xfrm>
            <a:off x="90152" y="96592"/>
            <a:ext cx="11771290" cy="5896038"/>
          </a:xfrm>
          <a:prstGeom prst="rect">
            <a:avLst/>
          </a:prstGeom>
          <a:solidFill>
            <a:schemeClr val="tx1"/>
          </a:solidFill>
        </p:spPr>
        <p:txBody>
          <a:bodyPr wrap="square">
            <a:spAutoFit/>
          </a:bodyPr>
          <a:lstStyle/>
          <a:p>
            <a:pPr marL="0" marR="0">
              <a:lnSpc>
                <a:spcPct val="115000"/>
              </a:lnSpc>
              <a:spcAft>
                <a:spcPts val="800"/>
              </a:spcAft>
              <a:buNone/>
            </a:pP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Martin Luther prefaced each section of his Small Catechism (1529) with a charge addressed not to the clergy but to the household: "As the head of the family should teach it in a simple way to his household." </a:t>
            </a:r>
          </a:p>
          <a:p>
            <a:pPr marL="0" marR="0">
              <a:lnSpc>
                <a:spcPct val="115000"/>
              </a:lnSpc>
              <a:spcAft>
                <a:spcPts val="800"/>
              </a:spcAft>
              <a:buNone/>
            </a:pPr>
            <a:r>
              <a:rPr lang="en-US" sz="36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	</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It was written for fathers, not pastors, to place the testimony directly into the hands of their children. Each of these, in its own generation, </a:t>
            </a:r>
            <a:r>
              <a:rPr lang="en-US" sz="3600" u="sng"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was simply Deuteronomy 6:7 and Psalm 78:5</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 proof that the mandate of this psalm has never belonged to Israel alone.</a:t>
            </a: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9489776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CF18F7F-C89A-866C-A520-15AF63659A40}"/>
              </a:ext>
            </a:extLst>
          </p:cNvPr>
          <p:cNvSpPr>
            <a:spLocks noGrp="1"/>
          </p:cNvSpPr>
          <p:nvPr>
            <p:ph type="pic" sz="quarter" idx="10"/>
          </p:nvPr>
        </p:nvSpPr>
        <p:spPr>
          <a:solidFill>
            <a:schemeClr val="bg2">
              <a:lumMod val="10000"/>
            </a:schemeClr>
          </a:solidFill>
        </p:spPr>
        <p:txBody>
          <a:bodyPr/>
          <a:lstStyle/>
          <a:p>
            <a:endParaRPr lang="en-US"/>
          </a:p>
        </p:txBody>
      </p:sp>
      <p:sp>
        <p:nvSpPr>
          <p:cNvPr id="6" name="TextBox 5">
            <a:extLst>
              <a:ext uri="{FF2B5EF4-FFF2-40B4-BE49-F238E27FC236}">
                <a16:creationId xmlns:a16="http://schemas.microsoft.com/office/drawing/2014/main" id="{AF6C7333-EE2B-BFD0-AE1C-3C7E126E5E4D}"/>
              </a:ext>
            </a:extLst>
          </p:cNvPr>
          <p:cNvSpPr txBox="1"/>
          <p:nvPr/>
        </p:nvSpPr>
        <p:spPr>
          <a:xfrm>
            <a:off x="193183" y="120567"/>
            <a:ext cx="11848563" cy="6858000"/>
          </a:xfrm>
          <a:prstGeom prst="rect">
            <a:avLst/>
          </a:prstGeom>
          <a:noFill/>
        </p:spPr>
        <p:txBody>
          <a:bodyPr wrap="square">
            <a:spAutoFit/>
          </a:bodyPr>
          <a:lstStyle/>
          <a:p>
            <a:r>
              <a:rPr lang="en-US" sz="3600" dirty="0">
                <a:solidFill>
                  <a:schemeClr val="bg1"/>
                </a:solidFill>
              </a:rPr>
              <a:t>60-0309  </a:t>
            </a:r>
            <a:r>
              <a:rPr lang="en-US" sz="4400" b="1" dirty="0">
                <a:solidFill>
                  <a:schemeClr val="bg1"/>
                </a:solidFill>
              </a:rPr>
              <a:t>WHY  </a:t>
            </a:r>
          </a:p>
          <a:p>
            <a:r>
              <a:rPr lang="en-US" sz="3600" dirty="0">
                <a:solidFill>
                  <a:schemeClr val="bg1"/>
                </a:solidFill>
              </a:rPr>
              <a:t>	12 Paul told Timothy to stir up the gift that was in him, that come from his grandmother, Lois. (Heb. 7) Paul speaking on tithe paying, he said, Levi, who had an order from God to receive tithing of his brother, paid tithes, for he was yet in the loins of Abraham when he met Melchisedec, which was his great, great-grandfather. And it was accounted to him for paying tithing. </a:t>
            </a:r>
            <a:r>
              <a:rPr lang="en-US" sz="3600" u="sng" dirty="0">
                <a:solidFill>
                  <a:schemeClr val="bg1"/>
                </a:solidFill>
              </a:rPr>
              <a:t>Your life will impress your children, and influence your children by the example you set before them. And I think it's a good thing that we put every effort we can before our children as godly parents.</a:t>
            </a:r>
          </a:p>
        </p:txBody>
      </p:sp>
    </p:spTree>
    <p:extLst>
      <p:ext uri="{BB962C8B-B14F-4D97-AF65-F5344CB8AC3E}">
        <p14:creationId xmlns:p14="http://schemas.microsoft.com/office/powerpoint/2010/main" val="283547583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5489995-9D0D-F59E-C4FB-A98C473C0AAE}"/>
              </a:ext>
            </a:extLst>
          </p:cNvPr>
          <p:cNvSpPr>
            <a:spLocks noGrp="1"/>
          </p:cNvSpPr>
          <p:nvPr>
            <p:ph type="pic" sz="quarter" idx="10"/>
          </p:nvPr>
        </p:nvSpPr>
        <p:spPr>
          <a:xfrm>
            <a:off x="0" y="-1"/>
            <a:ext cx="12192000" cy="6858000"/>
          </a:xfrm>
          <a:solidFill>
            <a:schemeClr val="bg2">
              <a:lumMod val="10000"/>
            </a:schemeClr>
          </a:solidFill>
        </p:spPr>
        <p:txBody>
          <a:bodyPr/>
          <a:lstStyle/>
          <a:p>
            <a:endParaRPr lang="en-US"/>
          </a:p>
        </p:txBody>
      </p:sp>
      <p:sp>
        <p:nvSpPr>
          <p:cNvPr id="3" name="Title 2">
            <a:extLst>
              <a:ext uri="{FF2B5EF4-FFF2-40B4-BE49-F238E27FC236}">
                <a16:creationId xmlns:a16="http://schemas.microsoft.com/office/drawing/2014/main" id="{B1F65F0D-A072-838E-58ED-80BA2D7386C4}"/>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CDEEB03B-D62A-0A70-A6F3-9F024CD0FC33}"/>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7A6AFBCA-1DF3-04D6-0179-B5EDBB993AB8}"/>
              </a:ext>
            </a:extLst>
          </p:cNvPr>
          <p:cNvSpPr txBox="1"/>
          <p:nvPr/>
        </p:nvSpPr>
        <p:spPr>
          <a:xfrm>
            <a:off x="244699" y="109470"/>
            <a:ext cx="11771290" cy="6186309"/>
          </a:xfrm>
          <a:prstGeom prst="rect">
            <a:avLst/>
          </a:prstGeom>
          <a:noFill/>
        </p:spPr>
        <p:txBody>
          <a:bodyPr wrap="square">
            <a:spAutoFit/>
          </a:bodyPr>
          <a:lstStyle/>
          <a:p>
            <a:r>
              <a:rPr lang="en-US" sz="3600" dirty="0">
                <a:solidFill>
                  <a:schemeClr val="bg1"/>
                </a:solidFill>
              </a:rPr>
              <a:t>	…That night after all of her efforts and weak. The old faithful minister come, got into the pulpit, and prayed, sung a song, him and the lady. She set out in his audience. After while, staggered in the door, was that little ragged-looking kid with the hair hanging down in his face. You know who that was? Dwight Moody. That night he knelt at the altar: See, you don't know what you're doing. Speak a little word for Jesus, testify, sing, or pray. And like bread upon the water, it will return to you someday. The single clearest New Testament link to this passage is a direct quotation. </a:t>
            </a:r>
          </a:p>
          <a:p>
            <a:pPr algn="r"/>
            <a:r>
              <a:rPr lang="en-US" sz="3600" b="1" dirty="0">
                <a:solidFill>
                  <a:schemeClr val="bg1"/>
                </a:solidFill>
              </a:rPr>
              <a:t>The Lamb’s Book of Life </a:t>
            </a:r>
            <a:r>
              <a:rPr lang="en-US" sz="3600" dirty="0">
                <a:solidFill>
                  <a:schemeClr val="bg1"/>
                </a:solidFill>
              </a:rPr>
              <a:t>56-0603</a:t>
            </a:r>
          </a:p>
        </p:txBody>
      </p:sp>
    </p:spTree>
    <p:extLst>
      <p:ext uri="{BB962C8B-B14F-4D97-AF65-F5344CB8AC3E}">
        <p14:creationId xmlns:p14="http://schemas.microsoft.com/office/powerpoint/2010/main" val="180887251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he image shows an aged, handwritten document with a series of lines of text, likely historical in nature.&#10;&#10;AI-generated content may be incorrect.">
            <a:extLst>
              <a:ext uri="{FF2B5EF4-FFF2-40B4-BE49-F238E27FC236}">
                <a16:creationId xmlns:a16="http://schemas.microsoft.com/office/drawing/2014/main" id="{26192752-BD9E-A372-B79F-C023A123D1D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prstGeom prst="rect">
            <a:avLst/>
          </a:prstGeom>
          <a:solidFill>
            <a:srgbClr val="000000">
              <a:lumMod val="50000"/>
              <a:lumOff val="50000"/>
            </a:srgbClr>
          </a:solidFill>
        </p:spPr>
      </p:pic>
      <p:sp>
        <p:nvSpPr>
          <p:cNvPr id="3" name="Title 2">
            <a:extLst>
              <a:ext uri="{FF2B5EF4-FFF2-40B4-BE49-F238E27FC236}">
                <a16:creationId xmlns:a16="http://schemas.microsoft.com/office/drawing/2014/main" id="{3B7E4482-1259-EDD9-F1B3-BA3B74F3614A}"/>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0F71DF10-5F1C-D391-62D4-D68A64B749EE}"/>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D4280CBB-220F-A91A-0E84-109EFC968D01}"/>
              </a:ext>
            </a:extLst>
          </p:cNvPr>
          <p:cNvSpPr txBox="1"/>
          <p:nvPr/>
        </p:nvSpPr>
        <p:spPr>
          <a:xfrm>
            <a:off x="212502" y="148108"/>
            <a:ext cx="8444263" cy="6529480"/>
          </a:xfrm>
          <a:prstGeom prst="rect">
            <a:avLst/>
          </a:prstGeom>
          <a:solidFill>
            <a:schemeClr val="tx1"/>
          </a:solidFill>
        </p:spPr>
        <p:txBody>
          <a:bodyPr wrap="square">
            <a:spAutoFit/>
          </a:bodyPr>
          <a:lstStyle/>
          <a:p>
            <a:pPr marL="0" marR="0">
              <a:lnSpc>
                <a:spcPct val="115000"/>
              </a:lnSpc>
              <a:spcAft>
                <a:spcPts val="800"/>
              </a:spcAft>
              <a:buNone/>
            </a:pP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In 1647 the Massachusetts General Court passed what became known as the </a:t>
            </a:r>
            <a:r>
              <a:rPr lang="en-US" sz="4000" u="sng"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Old Deluder Satan Act</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requiring every town of fifty families to maintain a teacher of reading. </a:t>
            </a:r>
          </a:p>
          <a:p>
            <a:pPr marL="0" marR="0">
              <a:lnSpc>
                <a:spcPct val="115000"/>
              </a:lnSpc>
              <a:spcAft>
                <a:spcPts val="800"/>
              </a:spcAft>
              <a:buNone/>
            </a:pPr>
            <a:r>
              <a:rPr lang="en-US" sz="40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	</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The law stated its purpose plainly: to thwart "ye old deluder, Satan" in his design "to </a:t>
            </a:r>
            <a:r>
              <a:rPr lang="en-US" sz="4000" kern="100" dirty="0" err="1">
                <a:solidFill>
                  <a:schemeClr val="bg1"/>
                </a:solidFill>
                <a:effectLst/>
                <a:latin typeface="Candara" panose="020E0502030303020204" pitchFamily="34" charset="0"/>
                <a:ea typeface="Aptos" panose="020B0004020202020204" pitchFamily="34" charset="0"/>
                <a:cs typeface="Times New Roman" panose="02020603050405020304" pitchFamily="18" charset="0"/>
              </a:rPr>
              <a:t>keepe</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men from the knowledge of ye Scriptures."</a:t>
            </a:r>
            <a:endParaRPr lang="en-US"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23337720"/>
      </p:ext>
    </p:extLst>
  </p:cSld>
  <p:clrMapOvr>
    <a:masterClrMapping/>
  </p:clrMapOvr>
  <p:transition spd="slow">
    <p:wipe/>
  </p:transition>
</p:sld>
</file>

<file path=ppt/theme/theme1.xml><?xml version="1.0" encoding="utf-8"?>
<a:theme xmlns:a="http://schemas.openxmlformats.org/drawingml/2006/main" name="Custom">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 flourish_win32_CP_v3" id="{3BF332BF-22B8-49D8-950E-E9BBBBF59833}" vid="{E4E7F1DC-3AF4-489F-A450-0CED11A8EB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71E6BC5B-F32E-483D-A6CB-100D6BCB78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915FD3-F777-4046-A12C-BE3860E324BC}">
  <ds:schemaRefs>
    <ds:schemaRef ds:uri="http://schemas.microsoft.com/sharepoint/v3/contenttype/forms"/>
  </ds:schemaRefs>
</ds:datastoreItem>
</file>

<file path=customXml/itemProps3.xml><?xml version="1.0" encoding="utf-8"?>
<ds:datastoreItem xmlns:ds="http://schemas.openxmlformats.org/officeDocument/2006/customXml" ds:itemID="{A384BFC8-02DA-464F-AE97-4951BE47415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{09EF8A1D-235B-467F-A909-7DEEE3A20720}TF6ca04e33-feaa-4cf5-9b27-d56362f12ac085bf296f_win32-5c14a82fef6c</Template>
  <TotalTime>137</TotalTime>
  <Words>2100</Words>
  <Application>Microsoft Office PowerPoint</Application>
  <PresentationFormat>Widescreen</PresentationFormat>
  <Paragraphs>66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Calibri</vt:lpstr>
      <vt:lpstr>Candara</vt:lpstr>
      <vt:lpstr>Gill Sans Nova Light</vt:lpstr>
      <vt:lpstr>nyt-imperial</vt:lpstr>
      <vt:lpstr>Custom</vt:lpstr>
      <vt:lpstr>“The Message”</vt:lpstr>
      <vt:lpstr>New York Times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lastModifiedBy>Barry Coffey</cp:lastModifiedBy>
  <cp:revision>16</cp:revision>
  <dcterms:created xsi:type="dcterms:W3CDTF">2026-07-15T20:13:01Z</dcterms:created>
  <dcterms:modified xsi:type="dcterms:W3CDTF">2026-07-15T23:26:11Z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