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57" r:id="rId6"/>
    <p:sldId id="287" r:id="rId7"/>
    <p:sldId id="280" r:id="rId8"/>
    <p:sldId id="281" r:id="rId9"/>
    <p:sldId id="258" r:id="rId10"/>
    <p:sldId id="262" r:id="rId11"/>
    <p:sldId id="263" r:id="rId12"/>
    <p:sldId id="264" r:id="rId13"/>
    <p:sldId id="265" r:id="rId14"/>
    <p:sldId id="266" r:id="rId15"/>
    <p:sldId id="267" r:id="rId16"/>
    <p:sldId id="261" r:id="rId17"/>
    <p:sldId id="259" r:id="rId18"/>
    <p:sldId id="260" r:id="rId19"/>
    <p:sldId id="268" r:id="rId20"/>
    <p:sldId id="269" r:id="rId21"/>
    <p:sldId id="276" r:id="rId22"/>
    <p:sldId id="277" r:id="rId23"/>
    <p:sldId id="273" r:id="rId24"/>
    <p:sldId id="285" r:id="rId25"/>
    <p:sldId id="286" r:id="rId26"/>
    <p:sldId id="270" r:id="rId27"/>
    <p:sldId id="278" r:id="rId28"/>
    <p:sldId id="271" r:id="rId29"/>
    <p:sldId id="272" r:id="rId30"/>
    <p:sldId id="279" r:id="rId31"/>
    <p:sldId id="274" r:id="rId32"/>
    <p:sldId id="282" r:id="rId33"/>
    <p:sldId id="275" r:id="rId34"/>
    <p:sldId id="283" r:id="rId35"/>
    <p:sldId id="284" r:id="rId3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13" autoAdjust="0"/>
    <p:restoredTop sz="94660"/>
  </p:normalViewPr>
  <p:slideViewPr>
    <p:cSldViewPr>
      <p:cViewPr varScale="1">
        <p:scale>
          <a:sx n="108" d="100"/>
          <a:sy n="108" d="100"/>
        </p:scale>
        <p:origin x="144" y="162"/>
      </p:cViewPr>
      <p:guideLst>
        <p:guide pos="3839"/>
        <p:guide orient="horz" pos="2160"/>
      </p:guideLst>
    </p:cSldViewPr>
  </p:slideViewPr>
  <p:notesTextViewPr>
    <p:cViewPr>
      <p:scale>
        <a:sx n="1" d="1"/>
        <a:sy n="1" d="1"/>
      </p:scale>
      <p:origin x="0" y="0"/>
    </p:cViewPr>
  </p:notesTextViewPr>
  <p:sorterViewPr>
    <p:cViewPr>
      <p:scale>
        <a:sx n="100" d="100"/>
        <a:sy n="100" d="100"/>
      </p:scale>
      <p:origin x="0" y="-237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6/28/2026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6/28/2026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Birthdays, anniversaries &amp; upcoming events.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69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6/28/2026</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6/28/2026</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a:xfrm>
            <a:off x="1293812" y="381000"/>
            <a:ext cx="9601200" cy="1524000"/>
          </a:xfrm>
        </p:spPr>
        <p:txBody>
          <a:bodyPr anchor="b">
            <a:normAutofit/>
          </a:bodyPr>
          <a:lstStyle/>
          <a:p>
            <a:r>
              <a:rPr lang="en-US" sz="2200" b="1" cap="none" dirty="0"/>
              <a:t>Romans 9:13</a:t>
            </a:r>
          </a:p>
          <a:p>
            <a:r>
              <a:rPr lang="en-US" sz="2200" cap="none" dirty="0"/>
              <a:t>As it is written, </a:t>
            </a:r>
            <a:r>
              <a:rPr lang="en-US" sz="2200" dirty="0"/>
              <a:t>J</a:t>
            </a:r>
            <a:r>
              <a:rPr lang="en-US" sz="2200" cap="none" dirty="0"/>
              <a:t>acob have I loved, but </a:t>
            </a:r>
            <a:r>
              <a:rPr lang="en-US" sz="2200" dirty="0"/>
              <a:t>E</a:t>
            </a:r>
            <a:r>
              <a:rPr lang="en-US" sz="2200" cap="none" dirty="0"/>
              <a:t>sau have I hated. </a:t>
            </a:r>
          </a:p>
          <a:p>
            <a:endParaRPr lang="en-US" sz="2200" cap="none" dirty="0"/>
          </a:p>
          <a:p>
            <a:r>
              <a:rPr lang="en-US" sz="2200" b="1" cap="none" dirty="0"/>
              <a:t>Song of Solomon 6:3</a:t>
            </a:r>
          </a:p>
          <a:p>
            <a:r>
              <a:rPr lang="en-US" sz="2200" i="1" cap="none" dirty="0"/>
              <a:t>I am my beloved's, and my beloved is mine</a:t>
            </a:r>
            <a:endParaRPr lang="en-US" sz="1600" i="1" cap="none" dirty="0"/>
          </a:p>
        </p:txBody>
      </p:sp>
      <p:pic>
        <p:nvPicPr>
          <p:cNvPr id="5" name="Picture 4">
            <a:extLst>
              <a:ext uri="{FF2B5EF4-FFF2-40B4-BE49-F238E27FC236}">
                <a16:creationId xmlns:a16="http://schemas.microsoft.com/office/drawing/2014/main" id="{6BC6FCD1-BBB6-B24F-58F8-CFFF7FA30B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93812" y="2057400"/>
            <a:ext cx="7467600" cy="2510118"/>
          </a:xfrm>
          <a:prstGeom prst="rect">
            <a:avLst/>
          </a:prstGeom>
          <a:noFill/>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E37E5E-BD02-653D-6083-DDE407E3E7C9}"/>
              </a:ext>
            </a:extLst>
          </p:cNvPr>
          <p:cNvSpPr txBox="1"/>
          <p:nvPr/>
        </p:nvSpPr>
        <p:spPr>
          <a:xfrm>
            <a:off x="303212" y="152400"/>
            <a:ext cx="11734800" cy="6309420"/>
          </a:xfrm>
          <a:prstGeom prst="rect">
            <a:avLst/>
          </a:prstGeom>
          <a:noFill/>
        </p:spPr>
        <p:txBody>
          <a:bodyPr wrap="square">
            <a:spAutoFit/>
          </a:bodyPr>
          <a:lstStyle/>
          <a:p>
            <a:r>
              <a:rPr lang="en-US" sz="4400" b="1" dirty="0"/>
              <a:t>GENESIS 4:3-5</a:t>
            </a:r>
          </a:p>
          <a:p>
            <a:r>
              <a:rPr lang="en-US" sz="3600" i="1" dirty="0"/>
              <a:t>	And in process of time it came to pass, that Cain brought of the fruit of the ground an offering unto the LORD. 4 And Abel, he also brought of the firstlings of his flock and of the fat thereof. And the LORD had </a:t>
            </a:r>
            <a:r>
              <a:rPr lang="en-US" sz="3600" i="1" u="sng" dirty="0"/>
              <a:t>respect unto Abel</a:t>
            </a:r>
            <a:r>
              <a:rPr lang="en-US" sz="3600" i="1" dirty="0"/>
              <a:t> and to his offering: 5 But unto Cain and to his offering </a:t>
            </a:r>
            <a:r>
              <a:rPr lang="en-US" sz="3600" i="1" u="sng" dirty="0"/>
              <a:t>he had not respect</a:t>
            </a:r>
            <a:r>
              <a:rPr lang="en-US" sz="3600" i="1" dirty="0"/>
              <a:t>. And Cain was very wroth, and his countenance fell.</a:t>
            </a:r>
          </a:p>
          <a:p>
            <a:endParaRPr lang="en-US" sz="3600" i="1" dirty="0"/>
          </a:p>
          <a:p>
            <a:r>
              <a:rPr lang="en-US" sz="3600" b="1" dirty="0">
                <a:solidFill>
                  <a:schemeClr val="accent5"/>
                </a:solidFill>
              </a:rPr>
              <a:t>Respect: </a:t>
            </a:r>
            <a:r>
              <a:rPr lang="en-US" sz="3600" i="1" dirty="0">
                <a:solidFill>
                  <a:schemeClr val="accent5">
                    <a:lumMod val="20000"/>
                    <a:lumOff val="80000"/>
                  </a:schemeClr>
                </a:solidFill>
              </a:rPr>
              <a:t>(Sha-ah)</a:t>
            </a:r>
            <a:r>
              <a:rPr lang="en-US" sz="3600" dirty="0">
                <a:solidFill>
                  <a:schemeClr val="accent5">
                    <a:lumMod val="20000"/>
                    <a:lumOff val="80000"/>
                  </a:schemeClr>
                </a:solidFill>
              </a:rPr>
              <a:t> To look at with favor. </a:t>
            </a:r>
            <a:r>
              <a:rPr lang="en-US" sz="3600" i="1" dirty="0">
                <a:solidFill>
                  <a:schemeClr val="accent5">
                    <a:lumMod val="20000"/>
                    <a:lumOff val="80000"/>
                  </a:schemeClr>
                </a:solidFill>
              </a:rPr>
              <a:t>(Not hate!) He simply knew where Cain got his revelation from and He could </a:t>
            </a:r>
          </a:p>
          <a:p>
            <a:r>
              <a:rPr lang="en-US" sz="3600" i="1" dirty="0">
                <a:solidFill>
                  <a:schemeClr val="accent5">
                    <a:lumMod val="20000"/>
                    <a:lumOff val="80000"/>
                  </a:schemeClr>
                </a:solidFill>
              </a:rPr>
              <a:t>not accept it. </a:t>
            </a:r>
          </a:p>
        </p:txBody>
      </p:sp>
    </p:spTree>
    <p:extLst>
      <p:ext uri="{BB962C8B-B14F-4D97-AF65-F5344CB8AC3E}">
        <p14:creationId xmlns:p14="http://schemas.microsoft.com/office/powerpoint/2010/main" val="42619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BE7B9-473B-0163-D22D-6D8C7B2A2302}"/>
              </a:ext>
            </a:extLst>
          </p:cNvPr>
          <p:cNvSpPr txBox="1"/>
          <p:nvPr/>
        </p:nvSpPr>
        <p:spPr>
          <a:xfrm>
            <a:off x="150812" y="0"/>
            <a:ext cx="11887200" cy="6340197"/>
          </a:xfrm>
          <a:prstGeom prst="rect">
            <a:avLst/>
          </a:prstGeom>
          <a:noFill/>
        </p:spPr>
        <p:txBody>
          <a:bodyPr wrap="square">
            <a:spAutoFit/>
          </a:bodyPr>
          <a:lstStyle/>
          <a:p>
            <a:r>
              <a:rPr lang="en-US" sz="4400" b="1" dirty="0"/>
              <a:t>ROMANS 9:9</a:t>
            </a:r>
          </a:p>
          <a:p>
            <a:r>
              <a:rPr lang="en-US" sz="3600" i="1" dirty="0"/>
              <a:t>	For this is the word of promise, At this time will I come, and Sara shall have a son. 10 And not only this; but when Rebecca also had conceived by one, even by our father Isaac; 11 (</a:t>
            </a:r>
            <a:r>
              <a:rPr lang="en-US" sz="3600" i="1" u="sng" dirty="0"/>
              <a:t>For the children being not yet born, neither having done any good or evil, that the purpose of God according to election might stand, not of works</a:t>
            </a:r>
            <a:r>
              <a:rPr lang="en-US" sz="3600" i="1" dirty="0"/>
              <a:t>, but of him that calleth;) </a:t>
            </a:r>
            <a:endParaRPr lang="en-US" i="1" dirty="0"/>
          </a:p>
          <a:p>
            <a:endParaRPr lang="en-US" i="1" dirty="0"/>
          </a:p>
          <a:p>
            <a:r>
              <a:rPr lang="en-US" sz="3200" dirty="0">
                <a:solidFill>
                  <a:schemeClr val="accent5">
                    <a:lumMod val="20000"/>
                    <a:lumOff val="80000"/>
                  </a:schemeClr>
                </a:solidFill>
              </a:rPr>
              <a:t>God went to Cain (Gen. 4:6–7) with a word of </a:t>
            </a:r>
            <a:r>
              <a:rPr lang="en-US" sz="3200" u="sng" dirty="0">
                <a:solidFill>
                  <a:schemeClr val="accent5">
                    <a:lumMod val="20000"/>
                    <a:lumOff val="80000"/>
                  </a:schemeClr>
                </a:solidFill>
              </a:rPr>
              <a:t>invitation, warning:</a:t>
            </a:r>
            <a:r>
              <a:rPr lang="en-US" sz="3200" dirty="0">
                <a:solidFill>
                  <a:schemeClr val="accent5">
                    <a:lumMod val="20000"/>
                    <a:lumOff val="80000"/>
                  </a:schemeClr>
                </a:solidFill>
              </a:rPr>
              <a:t> </a:t>
            </a:r>
            <a:r>
              <a:rPr lang="en-US" sz="3200" i="1" dirty="0">
                <a:solidFill>
                  <a:schemeClr val="accent5">
                    <a:lumMod val="20000"/>
                    <a:lumOff val="80000"/>
                  </a:schemeClr>
                </a:solidFill>
              </a:rPr>
              <a:t>"If thou </a:t>
            </a:r>
            <a:r>
              <a:rPr lang="en-US" sz="3200" i="1" dirty="0" err="1">
                <a:solidFill>
                  <a:schemeClr val="accent5">
                    <a:lumMod val="20000"/>
                    <a:lumOff val="80000"/>
                  </a:schemeClr>
                </a:solidFill>
              </a:rPr>
              <a:t>doest</a:t>
            </a:r>
            <a:r>
              <a:rPr lang="en-US" sz="3200" i="1" dirty="0">
                <a:solidFill>
                  <a:schemeClr val="accent5">
                    <a:lumMod val="20000"/>
                    <a:lumOff val="80000"/>
                  </a:schemeClr>
                </a:solidFill>
              </a:rPr>
              <a:t> well, shalt thou not be accepted?"</a:t>
            </a:r>
            <a:r>
              <a:rPr lang="en-US" sz="3200" dirty="0">
                <a:solidFill>
                  <a:schemeClr val="accent5">
                    <a:lumMod val="20000"/>
                    <a:lumOff val="80000"/>
                  </a:schemeClr>
                </a:solidFill>
              </a:rPr>
              <a:t> — actually </a:t>
            </a:r>
            <a:r>
              <a:rPr lang="en-US" sz="3200" b="1" u="sng" dirty="0">
                <a:solidFill>
                  <a:schemeClr val="accent5">
                    <a:lumMod val="20000"/>
                    <a:lumOff val="80000"/>
                  </a:schemeClr>
                </a:solidFill>
              </a:rPr>
              <a:t>mercy extended</a:t>
            </a:r>
            <a:r>
              <a:rPr lang="en-US" sz="3200" dirty="0">
                <a:solidFill>
                  <a:schemeClr val="accent5">
                    <a:lumMod val="20000"/>
                    <a:lumOff val="80000"/>
                  </a:schemeClr>
                </a:solidFill>
              </a:rPr>
              <a:t>, not judgment. God marked Cain for protection after the murder of Abel (4:15). These are not the actions of "hatred."</a:t>
            </a:r>
            <a:endParaRPr lang="en-US" sz="5400" i="1" dirty="0">
              <a:solidFill>
                <a:schemeClr val="accent5">
                  <a:lumMod val="20000"/>
                  <a:lumOff val="80000"/>
                </a:schemeClr>
              </a:solidFill>
            </a:endParaRPr>
          </a:p>
        </p:txBody>
      </p:sp>
    </p:spTree>
    <p:extLst>
      <p:ext uri="{BB962C8B-B14F-4D97-AF65-F5344CB8AC3E}">
        <p14:creationId xmlns:p14="http://schemas.microsoft.com/office/powerpoint/2010/main" val="445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DCB1A7-6843-5CE5-BD84-22FB8D06A182}"/>
              </a:ext>
            </a:extLst>
          </p:cNvPr>
          <p:cNvSpPr txBox="1"/>
          <p:nvPr/>
        </p:nvSpPr>
        <p:spPr>
          <a:xfrm>
            <a:off x="379412" y="2304337"/>
            <a:ext cx="11809413" cy="2529539"/>
          </a:xfrm>
          <a:prstGeom prst="rect">
            <a:avLst/>
          </a:prstGeom>
          <a:noFill/>
        </p:spPr>
        <p:txBody>
          <a:bodyPr wrap="square">
            <a:spAutoFit/>
          </a:bodyPr>
          <a:lstStyle/>
          <a:p>
            <a:pPr marL="342900" marR="0" lvl="0" indent="-342900">
              <a:lnSpc>
                <a:spcPct val="115000"/>
              </a:lnSpc>
              <a:spcAft>
                <a:spcPts val="800"/>
              </a:spcAft>
              <a:buSzPts val="1000"/>
              <a:buFont typeface="Symbol" panose="05050102010706020507" pitchFamily="18" charset="2"/>
              <a:buChar char=""/>
              <a:tabLst>
                <a:tab pos="457200" algn="l"/>
              </a:tabLst>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It forbids favoring the </a:t>
            </a: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rich over the poor</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(James 2:1–4)</a:t>
            </a: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kern="100" dirty="0">
                <a:effectLst/>
                <a:latin typeface="Candara" panose="020E0502030303020204" pitchFamily="34" charset="0"/>
                <a:ea typeface="Aptos" panose="020B0004020202020204" pitchFamily="34" charset="0"/>
                <a:cs typeface="Times New Roman" panose="02020603050405020304" pitchFamily="18" charset="0"/>
              </a:rPr>
              <a:t>It forbids favoring the </a:t>
            </a:r>
            <a:r>
              <a:rPr lang="en-US" sz="3200" b="1" kern="100" dirty="0">
                <a:effectLst/>
                <a:latin typeface="Candara" panose="020E0502030303020204" pitchFamily="34" charset="0"/>
                <a:ea typeface="Aptos" panose="020B0004020202020204" pitchFamily="34" charset="0"/>
                <a:cs typeface="Times New Roman" panose="02020603050405020304" pitchFamily="18" charset="0"/>
              </a:rPr>
              <a:t>Jew over the Gentile</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 in matters of salvation (Romans 2:11, Acts 10:34)</a:t>
            </a:r>
          </a:p>
          <a:p>
            <a:pPr marL="342900" marR="0" lvl="0" indent="-342900">
              <a:lnSpc>
                <a:spcPct val="115000"/>
              </a:lnSpc>
              <a:spcAft>
                <a:spcPts val="800"/>
              </a:spcAft>
              <a:buSzPts val="1000"/>
              <a:buFont typeface="Symbol" panose="05050102010706020507" pitchFamily="18" charset="2"/>
              <a:buChar char=""/>
              <a:tabLst>
                <a:tab pos="457200" algn="l"/>
              </a:tabLst>
            </a:pPr>
            <a:r>
              <a:rPr lang="en-US" sz="3200" kern="100" spc="-150" dirty="0">
                <a:effectLst/>
                <a:latin typeface="Candara" panose="020E0502030303020204" pitchFamily="34" charset="0"/>
                <a:ea typeface="Aptos" panose="020B0004020202020204" pitchFamily="34" charset="0"/>
                <a:cs typeface="Times New Roman" panose="02020603050405020304" pitchFamily="18" charset="0"/>
              </a:rPr>
              <a:t>It forbids showing preference based on </a:t>
            </a:r>
            <a:r>
              <a:rPr lang="en-US" sz="3200" b="1" kern="100" spc="-150" dirty="0">
                <a:effectLst/>
                <a:latin typeface="Candara" panose="020E0502030303020204" pitchFamily="34" charset="0"/>
                <a:ea typeface="Aptos" panose="020B0004020202020204" pitchFamily="34" charset="0"/>
                <a:cs typeface="Times New Roman" panose="02020603050405020304" pitchFamily="18" charset="0"/>
              </a:rPr>
              <a:t>human outward distinctions.</a:t>
            </a:r>
          </a:p>
        </p:txBody>
      </p:sp>
      <p:sp>
        <p:nvSpPr>
          <p:cNvPr id="7" name="TextBox 6">
            <a:extLst>
              <a:ext uri="{FF2B5EF4-FFF2-40B4-BE49-F238E27FC236}">
                <a16:creationId xmlns:a16="http://schemas.microsoft.com/office/drawing/2014/main" id="{40E85709-41D2-714B-D92D-966A2FCB1FC1}"/>
              </a:ext>
            </a:extLst>
          </p:cNvPr>
          <p:cNvSpPr txBox="1"/>
          <p:nvPr/>
        </p:nvSpPr>
        <p:spPr>
          <a:xfrm>
            <a:off x="150812" y="0"/>
            <a:ext cx="11734800" cy="2185214"/>
          </a:xfrm>
          <a:prstGeom prst="rect">
            <a:avLst/>
          </a:prstGeom>
          <a:noFill/>
        </p:spPr>
        <p:txBody>
          <a:bodyPr wrap="square">
            <a:spAutoFit/>
          </a:bodyPr>
          <a:lstStyle/>
          <a:p>
            <a:r>
              <a:rPr lang="en-US" sz="4000" b="1" dirty="0"/>
              <a:t>ACTS 10:34-35</a:t>
            </a:r>
          </a:p>
          <a:p>
            <a:r>
              <a:rPr lang="en-US" sz="3200" dirty="0"/>
              <a:t>	</a:t>
            </a:r>
            <a:r>
              <a:rPr lang="en-US" sz="3200" i="1" dirty="0"/>
              <a:t>Then Peter opened his mouth, and said, Of a truth I perceive that God is no respecter of persons: 35 But in every nation he that </a:t>
            </a:r>
            <a:r>
              <a:rPr lang="en-US" sz="3200" i="1" dirty="0" err="1"/>
              <a:t>feareth</a:t>
            </a:r>
            <a:r>
              <a:rPr lang="en-US" sz="3200" i="1" dirty="0"/>
              <a:t> him, and worketh righteousness, is accepted with him. </a:t>
            </a:r>
          </a:p>
        </p:txBody>
      </p:sp>
      <p:sp>
        <p:nvSpPr>
          <p:cNvPr id="8" name="TextBox 7">
            <a:extLst>
              <a:ext uri="{FF2B5EF4-FFF2-40B4-BE49-F238E27FC236}">
                <a16:creationId xmlns:a16="http://schemas.microsoft.com/office/drawing/2014/main" id="{D0E7FC38-C132-4285-623D-892F5ECC79A6}"/>
              </a:ext>
            </a:extLst>
          </p:cNvPr>
          <p:cNvSpPr txBox="1"/>
          <p:nvPr/>
        </p:nvSpPr>
        <p:spPr>
          <a:xfrm>
            <a:off x="760412" y="5181600"/>
            <a:ext cx="10515600" cy="707886"/>
          </a:xfrm>
          <a:prstGeom prst="rect">
            <a:avLst/>
          </a:prstGeom>
          <a:noFill/>
        </p:spPr>
        <p:txBody>
          <a:bodyPr wrap="square" rtlCol="0">
            <a:spAutoFit/>
          </a:bodyPr>
          <a:lstStyle/>
          <a:p>
            <a:r>
              <a:rPr lang="en-US" sz="4000" dirty="0">
                <a:solidFill>
                  <a:schemeClr val="accent5">
                    <a:lumMod val="40000"/>
                    <a:lumOff val="60000"/>
                  </a:schemeClr>
                </a:solidFill>
              </a:rPr>
              <a:t>In Election, God looks at no human quality at all.</a:t>
            </a:r>
          </a:p>
        </p:txBody>
      </p:sp>
    </p:spTree>
    <p:extLst>
      <p:ext uri="{BB962C8B-B14F-4D97-AF65-F5344CB8AC3E}">
        <p14:creationId xmlns:p14="http://schemas.microsoft.com/office/powerpoint/2010/main" val="30449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9E3370-CC9B-F53A-2478-E52C92817399}"/>
              </a:ext>
            </a:extLst>
          </p:cNvPr>
          <p:cNvSpPr txBox="1"/>
          <p:nvPr/>
        </p:nvSpPr>
        <p:spPr>
          <a:xfrm>
            <a:off x="227012" y="76200"/>
            <a:ext cx="11811000" cy="6093976"/>
          </a:xfrm>
          <a:prstGeom prst="rect">
            <a:avLst/>
          </a:prstGeom>
          <a:noFill/>
        </p:spPr>
        <p:txBody>
          <a:bodyPr wrap="square">
            <a:spAutoFit/>
          </a:bodyPr>
          <a:lstStyle/>
          <a:p>
            <a:r>
              <a:rPr lang="en-US" sz="4800" b="1" dirty="0"/>
              <a:t>Romans 9:7-13 </a:t>
            </a:r>
          </a:p>
          <a:p>
            <a:r>
              <a:rPr lang="en-US" sz="4000" i="1" dirty="0"/>
              <a:t>	Neither, because they are the seed of Abraham, are they all children: but, in Isaac shall thy seed be called. That is, They which are the children of the flesh, these are not the children of God: but the children of the promise are counted for the seed.</a:t>
            </a:r>
            <a:endParaRPr lang="en-US" sz="1400" i="1" dirty="0"/>
          </a:p>
          <a:p>
            <a:endParaRPr lang="en-US" sz="1400" dirty="0"/>
          </a:p>
          <a:p>
            <a:r>
              <a:rPr lang="en-US" sz="4800" b="1" dirty="0"/>
              <a:t>Galatians 3:29</a:t>
            </a:r>
          </a:p>
          <a:p>
            <a:r>
              <a:rPr lang="en-US" sz="4000" dirty="0"/>
              <a:t>	</a:t>
            </a:r>
            <a:r>
              <a:rPr lang="en-US" sz="4000" i="1" dirty="0"/>
              <a:t>And if ye be Christ's, then are ye Abraham's seed and heirs according to the promise."</a:t>
            </a:r>
          </a:p>
        </p:txBody>
      </p:sp>
    </p:spTree>
    <p:extLst>
      <p:ext uri="{BB962C8B-B14F-4D97-AF65-F5344CB8AC3E}">
        <p14:creationId xmlns:p14="http://schemas.microsoft.com/office/powerpoint/2010/main" val="22776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E1AB7-9C1D-2EC0-2729-69983D5C6383}"/>
              </a:ext>
            </a:extLst>
          </p:cNvPr>
          <p:cNvSpPr txBox="1"/>
          <p:nvPr/>
        </p:nvSpPr>
        <p:spPr>
          <a:xfrm>
            <a:off x="169862" y="76200"/>
            <a:ext cx="11849100" cy="5755422"/>
          </a:xfrm>
          <a:prstGeom prst="rect">
            <a:avLst/>
          </a:prstGeom>
          <a:noFill/>
        </p:spPr>
        <p:txBody>
          <a:bodyPr wrap="square">
            <a:spAutoFit/>
          </a:bodyPr>
          <a:lstStyle/>
          <a:p>
            <a:r>
              <a:rPr lang="en-US" sz="4400" b="1" dirty="0"/>
              <a:t>HEARING.RECOGNIZING.ACTING…</a:t>
            </a:r>
          </a:p>
          <a:p>
            <a:r>
              <a:rPr lang="en-US" sz="3600" dirty="0"/>
              <a:t>	15 God calls by election... It must be. No matter how good your father and mother was, how much Christians your father and mother was, it still lays to you as an individual, your standing before God.</a:t>
            </a:r>
          </a:p>
          <a:p>
            <a:r>
              <a:rPr lang="en-US" sz="3600" dirty="0"/>
              <a:t>	This lesson teaches that, a virgin woman and a holy man</a:t>
            </a:r>
            <a:r>
              <a:rPr lang="en-US" sz="2800" dirty="0"/>
              <a:t> [Abraham &amp; Sarah]</a:t>
            </a:r>
            <a:r>
              <a:rPr lang="en-US" sz="3600" dirty="0"/>
              <a:t>, even through his seed came Jesus Christ… And out of a man like that, and his blood so pure that God would not even let the Philistine </a:t>
            </a:r>
            <a:r>
              <a:rPr lang="en-US" sz="2800" dirty="0"/>
              <a:t>[Abimelech]</a:t>
            </a:r>
            <a:r>
              <a:rPr lang="en-US" sz="3600" dirty="0"/>
              <a:t> touch the mother… holding that bloodstream pure. </a:t>
            </a:r>
          </a:p>
        </p:txBody>
      </p:sp>
    </p:spTree>
    <p:extLst>
      <p:ext uri="{BB962C8B-B14F-4D97-AF65-F5344CB8AC3E}">
        <p14:creationId xmlns:p14="http://schemas.microsoft.com/office/powerpoint/2010/main" val="285247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6FCE64-3CEC-11EF-664D-E245B70A80E8}"/>
              </a:ext>
            </a:extLst>
          </p:cNvPr>
          <p:cNvSpPr txBox="1"/>
          <p:nvPr/>
        </p:nvSpPr>
        <p:spPr>
          <a:xfrm>
            <a:off x="227012" y="76200"/>
            <a:ext cx="11811000" cy="6801862"/>
          </a:xfrm>
          <a:prstGeom prst="rect">
            <a:avLst/>
          </a:prstGeom>
          <a:noFill/>
        </p:spPr>
        <p:txBody>
          <a:bodyPr wrap="square">
            <a:spAutoFit/>
          </a:bodyPr>
          <a:lstStyle/>
          <a:p>
            <a:r>
              <a:rPr lang="en-US" sz="4000" spc="-150" dirty="0"/>
              <a:t>	And that Rebekah, a righteous, holy, God-called mother, from that holy seed came forth </a:t>
            </a:r>
            <a:r>
              <a:rPr lang="en-US" sz="4000" u="sng" spc="-150" dirty="0"/>
              <a:t>a renegade and a believer. See, so it lays within God's callings, God's election</a:t>
            </a:r>
            <a:r>
              <a:rPr lang="en-US" sz="4000" spc="-150" dirty="0"/>
              <a:t>. </a:t>
            </a:r>
            <a:endParaRPr lang="en-US" sz="4000" dirty="0"/>
          </a:p>
          <a:p>
            <a:r>
              <a:rPr lang="en-US" sz="4000" dirty="0"/>
              <a:t>	16 Before either one was born, God said, "</a:t>
            </a:r>
            <a:r>
              <a:rPr lang="en-US" sz="4000" i="1" dirty="0"/>
              <a:t>I love Jacob and hate Esau," </a:t>
            </a:r>
            <a:r>
              <a:rPr lang="en-US" sz="4000" dirty="0"/>
              <a:t>before either one was born. These two boys, if we'd notice their nature, one of them was a spiritual man; that was Jacob. And the carnal man was Esau…</a:t>
            </a:r>
            <a:r>
              <a:rPr lang="en-US" sz="4000" u="sng" dirty="0"/>
              <a:t>he never was in him to be able to climb a past the things of the world, the carnal things</a:t>
            </a:r>
            <a:r>
              <a:rPr lang="en-US" sz="4000" dirty="0"/>
              <a:t>.</a:t>
            </a:r>
          </a:p>
          <a:p>
            <a:r>
              <a:rPr lang="en-US" sz="3600" dirty="0"/>
              <a:t>	</a:t>
            </a:r>
          </a:p>
        </p:txBody>
      </p:sp>
    </p:spTree>
    <p:extLst>
      <p:ext uri="{BB962C8B-B14F-4D97-AF65-F5344CB8AC3E}">
        <p14:creationId xmlns:p14="http://schemas.microsoft.com/office/powerpoint/2010/main" val="831662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42B1-2ABF-11D3-8AE8-9667A0698E31}"/>
              </a:ext>
            </a:extLst>
          </p:cNvPr>
          <p:cNvSpPr txBox="1"/>
          <p:nvPr/>
        </p:nvSpPr>
        <p:spPr>
          <a:xfrm>
            <a:off x="227012" y="152400"/>
            <a:ext cx="11811000" cy="6247864"/>
          </a:xfrm>
          <a:prstGeom prst="rect">
            <a:avLst/>
          </a:prstGeom>
          <a:noFill/>
        </p:spPr>
        <p:txBody>
          <a:bodyPr wrap="square">
            <a:spAutoFit/>
          </a:bodyPr>
          <a:lstStyle/>
          <a:p>
            <a:r>
              <a:rPr lang="en-US" sz="4000" dirty="0"/>
              <a:t>	22 Jacob had one thing that he wanted, because according to the Word, the blessings and good things </a:t>
            </a:r>
            <a:r>
              <a:rPr lang="en-US" sz="4000" u="sng" dirty="0"/>
              <a:t>laid in the birthright</a:t>
            </a:r>
            <a:r>
              <a:rPr lang="en-US" sz="4000" dirty="0"/>
              <a:t>. </a:t>
            </a:r>
            <a:r>
              <a:rPr lang="en-US" sz="4000" u="sng" dirty="0"/>
              <a:t>And Jacob, that was his only objective, the only thing he had in mind was get that birthright</a:t>
            </a:r>
            <a:r>
              <a:rPr lang="en-US" sz="4000" dirty="0"/>
              <a:t>. And Esau despised it… </a:t>
            </a:r>
          </a:p>
          <a:p>
            <a:r>
              <a:rPr lang="en-US" sz="4000" dirty="0"/>
              <a:t>	That's the way with the spiritual believer today. He doesn't care how much you laugh at him, how much fun you make, how ridiculous he has to act to the carnal mind, his only objective is the birthright. He wants to get to God, </a:t>
            </a:r>
            <a:r>
              <a:rPr lang="en-US" sz="4000" dirty="0" err="1"/>
              <a:t>'cause</a:t>
            </a:r>
            <a:r>
              <a:rPr lang="en-US" sz="4000" dirty="0"/>
              <a:t> it's </a:t>
            </a:r>
            <a:r>
              <a:rPr lang="en-US" sz="4000" dirty="0" err="1"/>
              <a:t>borned</a:t>
            </a:r>
            <a:r>
              <a:rPr lang="en-US" sz="4000" dirty="0"/>
              <a:t> in him. </a:t>
            </a:r>
            <a:r>
              <a:rPr lang="en-US" sz="3200" dirty="0"/>
              <a:t>60-0221</a:t>
            </a:r>
            <a:r>
              <a:rPr lang="en-US" sz="4000" dirty="0"/>
              <a:t> </a:t>
            </a:r>
          </a:p>
        </p:txBody>
      </p:sp>
    </p:spTree>
    <p:extLst>
      <p:ext uri="{BB962C8B-B14F-4D97-AF65-F5344CB8AC3E}">
        <p14:creationId xmlns:p14="http://schemas.microsoft.com/office/powerpoint/2010/main" val="169099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0E41F9-8125-84E0-ED61-FED0232B1483}"/>
              </a:ext>
            </a:extLst>
          </p:cNvPr>
          <p:cNvSpPr txBox="1"/>
          <p:nvPr/>
        </p:nvSpPr>
        <p:spPr>
          <a:xfrm>
            <a:off x="150812" y="76200"/>
            <a:ext cx="11811000" cy="3354765"/>
          </a:xfrm>
          <a:prstGeom prst="rect">
            <a:avLst/>
          </a:prstGeom>
          <a:noFill/>
        </p:spPr>
        <p:txBody>
          <a:bodyPr wrap="square" rtlCol="0">
            <a:spAutoFit/>
          </a:bodyPr>
          <a:lstStyle/>
          <a:p>
            <a:r>
              <a:rPr lang="en-US" sz="4000" b="1" u="sng" dirty="0">
                <a:solidFill>
                  <a:schemeClr val="accent5">
                    <a:lumMod val="40000"/>
                    <a:lumOff val="60000"/>
                  </a:schemeClr>
                </a:solidFill>
              </a:rPr>
              <a:t>Birthright &amp; Covenant</a:t>
            </a:r>
            <a:r>
              <a:rPr lang="en-US" sz="4000" dirty="0">
                <a:solidFill>
                  <a:schemeClr val="accent5">
                    <a:lumMod val="40000"/>
                    <a:lumOff val="60000"/>
                  </a:schemeClr>
                </a:solidFill>
              </a:rPr>
              <a:t>:</a:t>
            </a:r>
            <a:r>
              <a:rPr lang="en-US" sz="3200" dirty="0"/>
              <a:t> </a:t>
            </a:r>
            <a:r>
              <a:rPr lang="en-US" sz="3200" b="1" dirty="0"/>
              <a:t>CHURCH.AGE.BOOK</a:t>
            </a:r>
          </a:p>
          <a:p>
            <a:r>
              <a:rPr lang="en-US" sz="3200" dirty="0"/>
              <a:t> 	</a:t>
            </a:r>
            <a:r>
              <a:rPr lang="en-US" sz="2800" dirty="0"/>
              <a:t>154 (Rom. 9:13)  “</a:t>
            </a:r>
            <a:r>
              <a:rPr lang="en-US" sz="2800" i="1" dirty="0"/>
              <a:t>And neither had done good or evil...” </a:t>
            </a:r>
            <a:r>
              <a:rPr lang="en-US" sz="2800" dirty="0"/>
              <a:t>Jacob, alone had the seed; </a:t>
            </a:r>
            <a:r>
              <a:rPr lang="en-US" sz="2800" u="sng" dirty="0"/>
              <a:t>that is why he had respect to the birthright and covenant of God</a:t>
            </a:r>
            <a:r>
              <a:rPr lang="en-US" sz="2800" dirty="0"/>
              <a:t>. If you are true seed, you will hear that Word; the Spirit will baptize you into the body of Christ, filling you and empowering you, and you will receive the Word for your day and age. See how clear the true evidence becomes when the Word is revealed to you? </a:t>
            </a:r>
            <a:endParaRPr lang="en-US" sz="3200" dirty="0"/>
          </a:p>
        </p:txBody>
      </p:sp>
      <p:sp>
        <p:nvSpPr>
          <p:cNvPr id="4" name="TextBox 3">
            <a:extLst>
              <a:ext uri="{FF2B5EF4-FFF2-40B4-BE49-F238E27FC236}">
                <a16:creationId xmlns:a16="http://schemas.microsoft.com/office/drawing/2014/main" id="{8619D3BA-8560-3EB4-8755-B308182AB358}"/>
              </a:ext>
            </a:extLst>
          </p:cNvPr>
          <p:cNvSpPr txBox="1"/>
          <p:nvPr/>
        </p:nvSpPr>
        <p:spPr>
          <a:xfrm>
            <a:off x="227014" y="3582412"/>
            <a:ext cx="11734798" cy="3046988"/>
          </a:xfrm>
          <a:prstGeom prst="rect">
            <a:avLst/>
          </a:prstGeom>
          <a:noFill/>
        </p:spPr>
        <p:txBody>
          <a:bodyPr wrap="square">
            <a:spAutoFit/>
          </a:bodyPr>
          <a:lstStyle/>
          <a:p>
            <a:r>
              <a:rPr lang="en-US" sz="3200" b="1" dirty="0"/>
              <a:t>WHY.I.AM.A.HOLY.ROLLER</a:t>
            </a:r>
          </a:p>
          <a:p>
            <a:r>
              <a:rPr lang="en-US" sz="3200" dirty="0"/>
              <a:t>	45  Esau was much more of a gentleman, religiously speaking, than Jacob was. Esau taking care of his old blind daddy... But Jacob (Hallelujah) had the birthright. He believed that there's where it laid. So he got it. Jacob was accepted with God and Esau was condemned before God. 							53-0830</a:t>
            </a:r>
          </a:p>
        </p:txBody>
      </p:sp>
    </p:spTree>
    <p:extLst>
      <p:ext uri="{BB962C8B-B14F-4D97-AF65-F5344CB8AC3E}">
        <p14:creationId xmlns:p14="http://schemas.microsoft.com/office/powerpoint/2010/main" val="307121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3B966F-F724-AD99-CCF9-5A3E404E5696}"/>
              </a:ext>
            </a:extLst>
          </p:cNvPr>
          <p:cNvSpPr txBox="1"/>
          <p:nvPr/>
        </p:nvSpPr>
        <p:spPr>
          <a:xfrm>
            <a:off x="150812" y="76200"/>
            <a:ext cx="11887200" cy="5437386"/>
          </a:xfrm>
          <a:prstGeom prst="rect">
            <a:avLst/>
          </a:prstGeom>
          <a:noFill/>
        </p:spPr>
        <p:txBody>
          <a:bodyPr wrap="square">
            <a:spAutoFit/>
          </a:bodyPr>
          <a:lstStyle/>
          <a:p>
            <a:pPr marL="0" marR="0">
              <a:lnSpc>
                <a:spcPct val="115000"/>
              </a:lnSpc>
              <a:spcAft>
                <a:spcPts val="800"/>
              </a:spcAft>
              <a:buNone/>
            </a:pPr>
            <a:r>
              <a:rPr lang="en-US" sz="4000" b="1" kern="100" dirty="0">
                <a:solidFill>
                  <a:schemeClr val="accent5">
                    <a:lumMod val="40000"/>
                    <a:lumOff val="60000"/>
                  </a:schemeClr>
                </a:solidFill>
                <a:latin typeface="Candara" panose="020E0502030303020204" pitchFamily="34" charset="0"/>
                <a:ea typeface="Aptos" panose="020B0004020202020204" pitchFamily="34" charset="0"/>
                <a:cs typeface="Times New Roman" panose="02020603050405020304" pitchFamily="18" charset="0"/>
              </a:rPr>
              <a:t>1. The </a:t>
            </a:r>
            <a:r>
              <a:rPr lang="en-US" sz="4000" b="1"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Covenant Sanctifies the Table </a:t>
            </a:r>
            <a:r>
              <a:rPr lang="en-US" sz="2400" kern="100" dirty="0">
                <a:effectLst/>
                <a:latin typeface="Candara" panose="020E0502030303020204" pitchFamily="34" charset="0"/>
                <a:ea typeface="Aptos" panose="020B0004020202020204" pitchFamily="34" charset="0"/>
                <a:cs typeface="Times New Roman" panose="02020603050405020304" pitchFamily="18" charset="0"/>
              </a:rPr>
              <a:t>(Acts 10:9–16; Rom. 14:14)</a:t>
            </a:r>
            <a:endParaRPr lang="en-US" sz="32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	Peter at Joppa (the sheet descends from heaven with all manner of four-footed beasts, creeping things, and fowls and the voice says: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"Rise, Peter; kill, and eat"</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(Acts 10:13). Peter's response is the instinctive response of a man under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the old covenant frame</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3600" i="1" kern="100" dirty="0">
                <a:latin typeface="Candara" panose="020E0502030303020204" pitchFamily="34" charset="0"/>
                <a:ea typeface="Aptos" panose="020B0004020202020204" pitchFamily="34" charset="0"/>
                <a:cs typeface="Times New Roman" panose="02020603050405020304" pitchFamily="18" charset="0"/>
              </a:rPr>
              <a:t>	(14-15)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"Not so, Lord; for I have never eaten any thing that is common or unclean. What God hath cleansed, that call not thou common"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9049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33B74C-05F2-C384-84F3-27A1CD7829BB}"/>
              </a:ext>
            </a:extLst>
          </p:cNvPr>
          <p:cNvSpPr txBox="1"/>
          <p:nvPr/>
        </p:nvSpPr>
        <p:spPr>
          <a:xfrm>
            <a:off x="150812" y="152400"/>
            <a:ext cx="11887200" cy="5734903"/>
          </a:xfrm>
          <a:prstGeom prst="rect">
            <a:avLst/>
          </a:prstGeom>
          <a:noFill/>
        </p:spPr>
        <p:txBody>
          <a:bodyPr wrap="square">
            <a:spAutoFit/>
          </a:bodyPr>
          <a:lstStyle/>
          <a:p>
            <a:pPr marL="0" marR="0">
              <a:spcAft>
                <a:spcPts val="800"/>
              </a:spcAft>
              <a:buNone/>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The food has not changed</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4000" u="sng" kern="100" dirty="0">
                <a:effectLst/>
                <a:latin typeface="Candara" panose="020E0502030303020204" pitchFamily="34" charset="0"/>
                <a:ea typeface="Aptos" panose="020B0004020202020204" pitchFamily="34" charset="0"/>
                <a:cs typeface="Times New Roman" panose="02020603050405020304" pitchFamily="18" charset="0"/>
              </a:rPr>
              <a:t>The animals are the same animals forbidden in </a:t>
            </a:r>
            <a:r>
              <a:rPr lang="en-US" sz="4000" b="1" u="sng" kern="100" dirty="0">
                <a:effectLst/>
                <a:latin typeface="Candara" panose="020E0502030303020204" pitchFamily="34" charset="0"/>
                <a:ea typeface="Aptos" panose="020B0004020202020204" pitchFamily="34" charset="0"/>
                <a:cs typeface="Times New Roman" panose="02020603050405020304" pitchFamily="18" charset="0"/>
              </a:rPr>
              <a:t>Leviticus 11</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But the </a:t>
            </a: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new covenant declared: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"What God hath cleansed"</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 </a:t>
            </a: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has transformed their status</a:t>
            </a:r>
            <a:r>
              <a:rPr lang="en-US" sz="4000" kern="100" dirty="0">
                <a:effectLst/>
                <a:latin typeface="Candara" panose="020E0502030303020204" pitchFamily="34" charset="0"/>
                <a:ea typeface="Aptos" panose="020B0004020202020204" pitchFamily="34" charset="0"/>
                <a:cs typeface="Times New Roman" panose="02020603050405020304" pitchFamily="18" charset="0"/>
              </a:rPr>
              <a:t>. The covenant of the new economy has sanctified the table. </a:t>
            </a:r>
          </a:p>
          <a:p>
            <a:pPr marL="0" marR="0">
              <a:spcAft>
                <a:spcPts val="800"/>
              </a:spcAft>
              <a:buNone/>
            </a:pPr>
            <a:r>
              <a:rPr lang="en-US" sz="4000" kern="100" dirty="0">
                <a:effectLst/>
                <a:latin typeface="Candara" panose="020E0502030303020204" pitchFamily="34" charset="0"/>
                <a:ea typeface="Aptos" panose="020B0004020202020204" pitchFamily="34" charset="0"/>
                <a:cs typeface="Times New Roman" panose="02020603050405020304" pitchFamily="18" charset="0"/>
              </a:rPr>
              <a:t>	Romans 14:14: </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"I know, and am persuaded by the Lord Jesus, that there is nothing unclean of itself: but to him that </a:t>
            </a:r>
            <a:r>
              <a:rPr lang="en-US" sz="4000" i="1" kern="100" dirty="0" err="1">
                <a:effectLst/>
                <a:latin typeface="Candara" panose="020E0502030303020204" pitchFamily="34" charset="0"/>
                <a:ea typeface="Aptos" panose="020B0004020202020204" pitchFamily="34" charset="0"/>
                <a:cs typeface="Times New Roman" panose="02020603050405020304" pitchFamily="18" charset="0"/>
              </a:rPr>
              <a:t>esteemeth</a:t>
            </a:r>
            <a:r>
              <a:rPr lang="en-US" sz="4000" i="1" kern="100" dirty="0">
                <a:effectLst/>
                <a:latin typeface="Candara" panose="020E0502030303020204" pitchFamily="34" charset="0"/>
                <a:ea typeface="Aptos" panose="020B0004020202020204" pitchFamily="34" charset="0"/>
                <a:cs typeface="Times New Roman" panose="02020603050405020304" pitchFamily="18" charset="0"/>
              </a:rPr>
              <a:t> any thing to be unclean, to him it is unclean.</a:t>
            </a:r>
            <a:endParaRPr lang="en-US" sz="4000" kern="100" dirty="0">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22853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893"/>
            <a:ext cx="12188824" cy="6856214"/>
          </a:xfrm>
          <a:prstGeom prst="rect">
            <a:avLst/>
          </a:prstGeom>
          <a:gradFill rotWithShape="1">
            <a:gsLst>
              <a:gs pos="0">
                <a:srgbClr val="2A3C4D">
                  <a:alpha val="100000"/>
                </a:srgbClr>
              </a:gs>
              <a:gs pos="55000">
                <a:srgbClr val="233343">
                  <a:alpha val="100000"/>
                </a:srgbClr>
              </a:gs>
              <a:gs pos="100000">
                <a:srgbClr val="1A2832">
                  <a:alpha val="100000"/>
                </a:srgbClr>
              </a:gs>
            </a:gsLst>
            <a:path path="circle">
              <a:fillToRect l="50000" r="50000" b="100000"/>
            </a:path>
          </a:gradFill>
          <a:ln/>
        </p:spPr>
        <p:txBody>
          <a:bodyPr/>
          <a:lstStyle/>
          <a:p>
            <a:endParaRPr lang="en-US" sz="1200"/>
          </a:p>
        </p:txBody>
      </p:sp>
      <p:sp>
        <p:nvSpPr>
          <p:cNvPr id="3" name="Text 1"/>
          <p:cNvSpPr/>
          <p:nvPr/>
        </p:nvSpPr>
        <p:spPr>
          <a:xfrm>
            <a:off x="761801" y="1102587"/>
            <a:ext cx="6170585" cy="607874"/>
          </a:xfrm>
          <a:prstGeom prst="rect">
            <a:avLst/>
          </a:prstGeom>
          <a:noFill/>
          <a:ln/>
        </p:spPr>
        <p:txBody>
          <a:bodyPr wrap="square" lIns="16929" tIns="16929" rIns="16929" bIns="16929" rtlCol="0" anchor="t">
            <a:normAutofit/>
          </a:bodyPr>
          <a:lstStyle/>
          <a:p>
            <a:r>
              <a:rPr lang="en-US" sz="3600" b="1" kern="0" spc="300" dirty="0">
                <a:solidFill>
                  <a:srgbClr val="D2BD9A"/>
                </a:solidFill>
                <a:latin typeface="Cabin" pitchFamily="34" charset="0"/>
                <a:ea typeface="Cabin" pitchFamily="34" charset="-122"/>
                <a:cs typeface="Cabin" pitchFamily="34" charset="-120"/>
              </a:rPr>
              <a:t>BIRTHDAYS</a:t>
            </a:r>
            <a:endParaRPr lang="en-US" sz="3600" dirty="0"/>
          </a:p>
        </p:txBody>
      </p:sp>
      <p:sp>
        <p:nvSpPr>
          <p:cNvPr id="4" name="Text 2"/>
          <p:cNvSpPr/>
          <p:nvPr/>
        </p:nvSpPr>
        <p:spPr>
          <a:xfrm>
            <a:off x="761801" y="1735838"/>
            <a:ext cx="6170585" cy="465243"/>
          </a:xfrm>
          <a:prstGeom prst="rect">
            <a:avLst/>
          </a:prstGeom>
          <a:noFill/>
          <a:ln/>
        </p:spPr>
        <p:txBody>
          <a:bodyPr wrap="square" lIns="16929" tIns="16929" rIns="16929" bIns="16929" rtlCol="0" anchor="t">
            <a:normAutofit fontScale="92500" lnSpcReduction="20000"/>
          </a:bodyPr>
          <a:lstStyle/>
          <a:p>
            <a:pPr>
              <a:lnSpc>
                <a:spcPct val="105000"/>
              </a:lnSpc>
            </a:pPr>
            <a:r>
              <a:rPr lang="en-US" sz="3299" b="1" dirty="0">
                <a:solidFill>
                  <a:schemeClr val="accent5">
                    <a:lumMod val="40000"/>
                    <a:lumOff val="60000"/>
                  </a:schemeClr>
                </a:solidFill>
                <a:latin typeface="Cabin" pitchFamily="34" charset="0"/>
                <a:ea typeface="Cabin" pitchFamily="34" charset="-122"/>
                <a:cs typeface="Cabin" pitchFamily="34" charset="-120"/>
              </a:rPr>
              <a:t>Anniversaries &amp; Events</a:t>
            </a:r>
            <a:endParaRPr lang="en-US" sz="3299" dirty="0">
              <a:solidFill>
                <a:schemeClr val="accent5">
                  <a:lumMod val="40000"/>
                  <a:lumOff val="60000"/>
                </a:schemeClr>
              </a:solidFill>
            </a:endParaRPr>
          </a:p>
        </p:txBody>
      </p:sp>
      <p:sp>
        <p:nvSpPr>
          <p:cNvPr id="5" name="Shape 3"/>
          <p:cNvSpPr/>
          <p:nvPr/>
        </p:nvSpPr>
        <p:spPr>
          <a:xfrm>
            <a:off x="761801" y="2353345"/>
            <a:ext cx="368188" cy="6348"/>
          </a:xfrm>
          <a:prstGeom prst="rect">
            <a:avLst/>
          </a:prstGeom>
          <a:solidFill>
            <a:srgbClr val="D2BD9A">
              <a:alpha val="70000"/>
            </a:srgbClr>
          </a:solidFill>
          <a:ln/>
        </p:spPr>
        <p:txBody>
          <a:bodyPr/>
          <a:lstStyle/>
          <a:p>
            <a:endParaRPr lang="en-US" sz="1200"/>
          </a:p>
        </p:txBody>
      </p:sp>
      <p:sp>
        <p:nvSpPr>
          <p:cNvPr id="6" name="Shape 4"/>
          <p:cNvSpPr/>
          <p:nvPr/>
        </p:nvSpPr>
        <p:spPr>
          <a:xfrm rot="2700000">
            <a:off x="1218793" y="2327975"/>
            <a:ext cx="57135" cy="57135"/>
          </a:xfrm>
          <a:prstGeom prst="rect">
            <a:avLst/>
          </a:prstGeom>
          <a:solidFill>
            <a:srgbClr val="D2BD9A"/>
          </a:solidFill>
          <a:ln/>
        </p:spPr>
        <p:txBody>
          <a:bodyPr/>
          <a:lstStyle/>
          <a:p>
            <a:endParaRPr lang="en-US" sz="1200"/>
          </a:p>
        </p:txBody>
      </p:sp>
      <p:sp>
        <p:nvSpPr>
          <p:cNvPr id="7" name="Shape 5"/>
          <p:cNvSpPr/>
          <p:nvPr/>
        </p:nvSpPr>
        <p:spPr>
          <a:xfrm>
            <a:off x="761801" y="2588168"/>
            <a:ext cx="5609622" cy="721477"/>
          </a:xfrm>
          <a:prstGeom prst="roundRect">
            <a:avLst>
              <a:gd name="adj" fmla="val 3520"/>
            </a:avLst>
          </a:prstGeom>
          <a:solidFill>
            <a:srgbClr val="FFFFFF">
              <a:alpha val="2000"/>
            </a:srgbClr>
          </a:solidFill>
          <a:ln w="7776">
            <a:solidFill>
              <a:srgbClr val="D2BD9A">
                <a:alpha val="22000"/>
              </a:srgbClr>
            </a:solidFill>
            <a:prstDash val="solid"/>
          </a:ln>
        </p:spPr>
        <p:txBody>
          <a:bodyPr/>
          <a:lstStyle/>
          <a:p>
            <a:endParaRPr lang="en-US" sz="1200"/>
          </a:p>
        </p:txBody>
      </p:sp>
      <p:sp>
        <p:nvSpPr>
          <p:cNvPr id="8" name="Shape 6"/>
          <p:cNvSpPr/>
          <p:nvPr/>
        </p:nvSpPr>
        <p:spPr>
          <a:xfrm>
            <a:off x="1769926" y="2732949"/>
            <a:ext cx="6348" cy="431914"/>
          </a:xfrm>
          <a:prstGeom prst="rect">
            <a:avLst/>
          </a:prstGeom>
          <a:solidFill>
            <a:srgbClr val="D2BD9A">
              <a:alpha val="28000"/>
            </a:srgbClr>
          </a:solidFill>
          <a:ln/>
        </p:spPr>
        <p:txBody>
          <a:bodyPr/>
          <a:lstStyle/>
          <a:p>
            <a:endParaRPr lang="en-US" sz="1200"/>
          </a:p>
        </p:txBody>
      </p:sp>
      <p:sp>
        <p:nvSpPr>
          <p:cNvPr id="9" name="Text 7"/>
          <p:cNvSpPr/>
          <p:nvPr/>
        </p:nvSpPr>
        <p:spPr>
          <a:xfrm>
            <a:off x="932040" y="2732950"/>
            <a:ext cx="710966" cy="165316"/>
          </a:xfrm>
          <a:prstGeom prst="rect">
            <a:avLst/>
          </a:prstGeom>
          <a:noFill/>
          <a:ln/>
        </p:spPr>
        <p:txBody>
          <a:bodyPr wrap="square" lIns="16929" tIns="16929" rIns="16929" bIns="16929" rtlCol="0" anchor="t">
            <a:normAutofit lnSpcReduction="10000"/>
          </a:bodyPr>
          <a:lstStyle/>
          <a:p>
            <a:pPr algn="ctr"/>
            <a:r>
              <a:rPr lang="en-US" sz="900" kern="0" spc="144" dirty="0">
                <a:solidFill>
                  <a:srgbClr val="8296AA"/>
                </a:solidFill>
                <a:latin typeface="Cabin" pitchFamily="34" charset="0"/>
                <a:ea typeface="Cabin" pitchFamily="34" charset="-122"/>
                <a:cs typeface="Cabin" pitchFamily="34" charset="-120"/>
              </a:rPr>
              <a:t>JUNE</a:t>
            </a:r>
            <a:endParaRPr lang="en-US" sz="900" dirty="0"/>
          </a:p>
        </p:txBody>
      </p:sp>
      <p:sp>
        <p:nvSpPr>
          <p:cNvPr id="10" name="Text 8"/>
          <p:cNvSpPr/>
          <p:nvPr/>
        </p:nvSpPr>
        <p:spPr>
          <a:xfrm>
            <a:off x="932040" y="2872872"/>
            <a:ext cx="710966" cy="317385"/>
          </a:xfrm>
          <a:prstGeom prst="rect">
            <a:avLst/>
          </a:prstGeom>
          <a:noFill/>
          <a:ln/>
        </p:spPr>
        <p:txBody>
          <a:bodyPr wrap="square" lIns="16929" tIns="16929" rIns="16929" bIns="16929" rtlCol="0" anchor="t">
            <a:normAutofit fontScale="92500" lnSpcReduction="20000"/>
          </a:bodyPr>
          <a:lstStyle/>
          <a:p>
            <a:pPr algn="ctr"/>
            <a:r>
              <a:rPr lang="en-US" sz="2299" b="1" dirty="0">
                <a:solidFill>
                  <a:srgbClr val="D2BD9A"/>
                </a:solidFill>
                <a:latin typeface="Cabin" pitchFamily="34" charset="0"/>
                <a:ea typeface="Cabin" pitchFamily="34" charset="-122"/>
                <a:cs typeface="Cabin" pitchFamily="34" charset="-120"/>
              </a:rPr>
              <a:t>28th</a:t>
            </a:r>
            <a:endParaRPr lang="en-US" sz="2299" dirty="0"/>
          </a:p>
        </p:txBody>
      </p:sp>
      <p:sp>
        <p:nvSpPr>
          <p:cNvPr id="11" name="Text 9"/>
          <p:cNvSpPr/>
          <p:nvPr/>
        </p:nvSpPr>
        <p:spPr>
          <a:xfrm>
            <a:off x="1952844" y="2673109"/>
            <a:ext cx="2236567" cy="575652"/>
          </a:xfrm>
          <a:prstGeom prst="rect">
            <a:avLst/>
          </a:prstGeom>
          <a:noFill/>
          <a:ln/>
        </p:spPr>
        <p:txBody>
          <a:bodyPr wrap="square" lIns="16929" tIns="16929" rIns="16929" bIns="16929" rtlCol="0" anchor="t">
            <a:normAutofit/>
          </a:bodyPr>
          <a:lstStyle/>
          <a:p>
            <a:r>
              <a:rPr lang="en-US" sz="2800" dirty="0">
                <a:solidFill>
                  <a:srgbClr val="DFD2C4"/>
                </a:solidFill>
                <a:latin typeface="Cabin" pitchFamily="34" charset="0"/>
                <a:ea typeface="Cabin" pitchFamily="34" charset="-122"/>
              </a:rPr>
              <a:t>Ava Brown</a:t>
            </a:r>
            <a:endParaRPr lang="en-US" sz="2800" dirty="0"/>
          </a:p>
        </p:txBody>
      </p:sp>
      <p:sp>
        <p:nvSpPr>
          <p:cNvPr id="12" name="Shape 10"/>
          <p:cNvSpPr/>
          <p:nvPr/>
        </p:nvSpPr>
        <p:spPr>
          <a:xfrm>
            <a:off x="761801" y="3423899"/>
            <a:ext cx="5995706" cy="939134"/>
          </a:xfrm>
          <a:prstGeom prst="roundRect">
            <a:avLst>
              <a:gd name="adj" fmla="val 2704"/>
            </a:avLst>
          </a:prstGeom>
          <a:solidFill>
            <a:srgbClr val="FFFFFF">
              <a:alpha val="2000"/>
            </a:srgbClr>
          </a:solidFill>
          <a:ln w="7776">
            <a:solidFill>
              <a:srgbClr val="D2BD9A">
                <a:alpha val="22000"/>
              </a:srgbClr>
            </a:solidFill>
            <a:prstDash val="solid"/>
          </a:ln>
        </p:spPr>
        <p:txBody>
          <a:bodyPr/>
          <a:lstStyle/>
          <a:p>
            <a:endParaRPr lang="en-US" sz="1200"/>
          </a:p>
        </p:txBody>
      </p:sp>
      <p:sp>
        <p:nvSpPr>
          <p:cNvPr id="13" name="Shape 11"/>
          <p:cNvSpPr/>
          <p:nvPr/>
        </p:nvSpPr>
        <p:spPr>
          <a:xfrm>
            <a:off x="1769926" y="3677509"/>
            <a:ext cx="6348" cy="431914"/>
          </a:xfrm>
          <a:prstGeom prst="rect">
            <a:avLst/>
          </a:prstGeom>
          <a:solidFill>
            <a:srgbClr val="D2BD9A">
              <a:alpha val="28000"/>
            </a:srgbClr>
          </a:solidFill>
          <a:ln/>
        </p:spPr>
        <p:txBody>
          <a:bodyPr/>
          <a:lstStyle/>
          <a:p>
            <a:endParaRPr lang="en-US" sz="1200"/>
          </a:p>
        </p:txBody>
      </p:sp>
      <p:sp>
        <p:nvSpPr>
          <p:cNvPr id="14" name="Text 12"/>
          <p:cNvSpPr/>
          <p:nvPr/>
        </p:nvSpPr>
        <p:spPr>
          <a:xfrm>
            <a:off x="932039" y="3654058"/>
            <a:ext cx="832705" cy="188767"/>
          </a:xfrm>
          <a:prstGeom prst="rect">
            <a:avLst/>
          </a:prstGeom>
          <a:noFill/>
          <a:ln/>
        </p:spPr>
        <p:txBody>
          <a:bodyPr wrap="square" lIns="16929" tIns="16929" rIns="16929" bIns="16929" rtlCol="0" anchor="t">
            <a:normAutofit fontScale="92500" lnSpcReduction="20000"/>
          </a:bodyPr>
          <a:lstStyle/>
          <a:p>
            <a:pPr algn="ctr"/>
            <a:r>
              <a:rPr lang="en-US" sz="1300" kern="0" spc="144" dirty="0">
                <a:solidFill>
                  <a:srgbClr val="8296AA"/>
                </a:solidFill>
                <a:latin typeface="Cabin" pitchFamily="34" charset="0"/>
                <a:ea typeface="Cabin" pitchFamily="34" charset="-122"/>
                <a:cs typeface="Cabin" pitchFamily="34" charset="-120"/>
              </a:rPr>
              <a:t>JUNE</a:t>
            </a:r>
            <a:endParaRPr lang="en-US" sz="900" dirty="0"/>
          </a:p>
        </p:txBody>
      </p:sp>
      <p:sp>
        <p:nvSpPr>
          <p:cNvPr id="15" name="Text 13"/>
          <p:cNvSpPr/>
          <p:nvPr/>
        </p:nvSpPr>
        <p:spPr>
          <a:xfrm>
            <a:off x="810301" y="3817431"/>
            <a:ext cx="954443" cy="519464"/>
          </a:xfrm>
          <a:prstGeom prst="rect">
            <a:avLst/>
          </a:prstGeom>
          <a:noFill/>
          <a:ln/>
        </p:spPr>
        <p:txBody>
          <a:bodyPr wrap="square" lIns="16929" tIns="16929" rIns="16929" bIns="16929" rtlCol="0" anchor="t">
            <a:normAutofit/>
          </a:bodyPr>
          <a:lstStyle/>
          <a:p>
            <a:pPr algn="ctr"/>
            <a:r>
              <a:rPr lang="en-US" sz="2800" b="1" baseline="30000" dirty="0">
                <a:solidFill>
                  <a:srgbClr val="D2BD9A"/>
                </a:solidFill>
                <a:latin typeface="Cabin" pitchFamily="34" charset="0"/>
                <a:ea typeface="Cabin" pitchFamily="34" charset="-122"/>
                <a:cs typeface="Cabin" pitchFamily="34" charset="-120"/>
              </a:rPr>
              <a:t>30th</a:t>
            </a:r>
            <a:endParaRPr lang="en-US" sz="5400" dirty="0"/>
          </a:p>
        </p:txBody>
      </p:sp>
      <p:sp>
        <p:nvSpPr>
          <p:cNvPr id="16" name="Text 14"/>
          <p:cNvSpPr/>
          <p:nvPr/>
        </p:nvSpPr>
        <p:spPr>
          <a:xfrm>
            <a:off x="1952844" y="3440467"/>
            <a:ext cx="3227168" cy="922566"/>
          </a:xfrm>
          <a:prstGeom prst="rect">
            <a:avLst/>
          </a:prstGeom>
          <a:noFill/>
          <a:ln/>
        </p:spPr>
        <p:txBody>
          <a:bodyPr wrap="square" lIns="16929" tIns="16929" rIns="16929" bIns="16929" rtlCol="0" anchor="t">
            <a:normAutofit/>
          </a:bodyPr>
          <a:lstStyle/>
          <a:p>
            <a:r>
              <a:rPr lang="en-US" sz="2800" dirty="0">
                <a:solidFill>
                  <a:srgbClr val="DFD2C4"/>
                </a:solidFill>
                <a:latin typeface="Cabin" pitchFamily="34" charset="0"/>
                <a:ea typeface="Cabin" pitchFamily="34" charset="-122"/>
                <a:cs typeface="Cabin" pitchFamily="34" charset="-120"/>
              </a:rPr>
              <a:t>Rufaro </a:t>
            </a:r>
            <a:r>
              <a:rPr lang="en-US" sz="2800" dirty="0" err="1">
                <a:solidFill>
                  <a:srgbClr val="DFD2C4"/>
                </a:solidFill>
                <a:latin typeface="Cabin" pitchFamily="34" charset="0"/>
                <a:ea typeface="Cabin" pitchFamily="34" charset="-122"/>
                <a:cs typeface="Cabin" pitchFamily="34" charset="-120"/>
              </a:rPr>
              <a:t>Nengomazha</a:t>
            </a:r>
            <a:endParaRPr lang="en-US" sz="2800" dirty="0">
              <a:solidFill>
                <a:srgbClr val="DFD2C4"/>
              </a:solidFill>
              <a:latin typeface="Cabin" pitchFamily="34" charset="0"/>
              <a:ea typeface="Cabin" pitchFamily="34" charset="-122"/>
              <a:cs typeface="Cabin" pitchFamily="34" charset="-120"/>
            </a:endParaRPr>
          </a:p>
          <a:p>
            <a:r>
              <a:rPr lang="en-US" sz="2800" dirty="0">
                <a:solidFill>
                  <a:srgbClr val="DFD2C4"/>
                </a:solidFill>
                <a:latin typeface="Cabin" pitchFamily="34" charset="0"/>
                <a:ea typeface="Cabin" pitchFamily="34" charset="-122"/>
              </a:rPr>
              <a:t>Heidi Ashdown</a:t>
            </a:r>
            <a:endParaRPr lang="en-US" sz="2800" dirty="0"/>
          </a:p>
        </p:txBody>
      </p:sp>
      <p:sp>
        <p:nvSpPr>
          <p:cNvPr id="17" name="Text 15"/>
          <p:cNvSpPr/>
          <p:nvPr/>
        </p:nvSpPr>
        <p:spPr>
          <a:xfrm>
            <a:off x="1952845" y="3912495"/>
            <a:ext cx="1969008" cy="331150"/>
          </a:xfrm>
          <a:prstGeom prst="rect">
            <a:avLst/>
          </a:prstGeom>
          <a:noFill/>
          <a:ln/>
        </p:spPr>
        <p:txBody>
          <a:bodyPr wrap="square" lIns="16929" tIns="16929" rIns="16929" bIns="16929" rtlCol="0" anchor="t">
            <a:normAutofit lnSpcReduction="10000"/>
          </a:bodyPr>
          <a:lstStyle/>
          <a:p>
            <a:endParaRPr lang="en-US" sz="2000" dirty="0"/>
          </a:p>
        </p:txBody>
      </p:sp>
      <p:sp>
        <p:nvSpPr>
          <p:cNvPr id="18" name="Shape 16"/>
          <p:cNvSpPr/>
          <p:nvPr/>
        </p:nvSpPr>
        <p:spPr>
          <a:xfrm>
            <a:off x="6752324" y="5772609"/>
            <a:ext cx="5609622" cy="620745"/>
          </a:xfrm>
          <a:prstGeom prst="roundRect">
            <a:avLst>
              <a:gd name="adj" fmla="val 4091"/>
            </a:avLst>
          </a:prstGeom>
          <a:solidFill>
            <a:srgbClr val="D2BD9A">
              <a:alpha val="8000"/>
            </a:srgbClr>
          </a:solidFill>
          <a:ln w="7776">
            <a:solidFill>
              <a:srgbClr val="D2BD9A"/>
            </a:solidFill>
            <a:prstDash val="solid"/>
          </a:ln>
        </p:spPr>
        <p:txBody>
          <a:bodyPr/>
          <a:lstStyle/>
          <a:p>
            <a:endParaRPr lang="en-US" sz="1200"/>
          </a:p>
        </p:txBody>
      </p:sp>
      <p:sp>
        <p:nvSpPr>
          <p:cNvPr id="19" name="Shape 17"/>
          <p:cNvSpPr/>
          <p:nvPr/>
        </p:nvSpPr>
        <p:spPr>
          <a:xfrm rot="2700000">
            <a:off x="957426" y="4746355"/>
            <a:ext cx="82529" cy="82529"/>
          </a:xfrm>
          <a:prstGeom prst="rect">
            <a:avLst/>
          </a:prstGeom>
          <a:solidFill>
            <a:srgbClr val="D2BD9A"/>
          </a:solidFill>
          <a:ln/>
        </p:spPr>
        <p:txBody>
          <a:bodyPr/>
          <a:lstStyle/>
          <a:p>
            <a:endParaRPr lang="en-US" sz="1200"/>
          </a:p>
        </p:txBody>
      </p:sp>
      <p:sp>
        <p:nvSpPr>
          <p:cNvPr id="20" name="Text 18"/>
          <p:cNvSpPr/>
          <p:nvPr/>
        </p:nvSpPr>
        <p:spPr>
          <a:xfrm>
            <a:off x="7085012" y="5929148"/>
            <a:ext cx="2653609" cy="331150"/>
          </a:xfrm>
          <a:prstGeom prst="rect">
            <a:avLst/>
          </a:prstGeom>
          <a:noFill/>
          <a:ln/>
        </p:spPr>
        <p:txBody>
          <a:bodyPr wrap="square" lIns="16929" tIns="16929" rIns="16929" bIns="16929" rtlCol="0" anchor="t">
            <a:normAutofit fontScale="92500" lnSpcReduction="20000"/>
          </a:bodyPr>
          <a:lstStyle/>
          <a:p>
            <a:r>
              <a:rPr lang="en-US" sz="2400" b="1" dirty="0">
                <a:solidFill>
                  <a:srgbClr val="EDE3D5"/>
                </a:solidFill>
                <a:latin typeface="Cabin" pitchFamily="34" charset="0"/>
                <a:ea typeface="Cabin" pitchFamily="34" charset="-122"/>
                <a:cs typeface="Cabin" pitchFamily="34" charset="-120"/>
              </a:rPr>
              <a:t>Family Day </a:t>
            </a:r>
            <a:r>
              <a:rPr lang="en-US" sz="2400" b="1" dirty="0">
                <a:solidFill>
                  <a:srgbClr val="D2BD9A"/>
                </a:solidFill>
                <a:latin typeface="Cabin" pitchFamily="34" charset="0"/>
                <a:ea typeface="Cabin" pitchFamily="34" charset="-122"/>
                <a:cs typeface="Cabin" pitchFamily="34" charset="-120"/>
              </a:rPr>
              <a:t>(Aug. 15th)</a:t>
            </a:r>
            <a:endParaRPr lang="en-US" sz="2400" dirty="0"/>
          </a:p>
        </p:txBody>
      </p:sp>
      <p:sp>
        <p:nvSpPr>
          <p:cNvPr id="21" name="Shape 19"/>
          <p:cNvSpPr/>
          <p:nvPr/>
        </p:nvSpPr>
        <p:spPr>
          <a:xfrm>
            <a:off x="6752324" y="1009665"/>
            <a:ext cx="4674698" cy="4566922"/>
          </a:xfrm>
          <a:prstGeom prst="roundRect">
            <a:avLst>
              <a:gd name="adj" fmla="val 834"/>
            </a:avLst>
          </a:prstGeom>
          <a:ln w="7776">
            <a:solidFill>
              <a:srgbClr val="D2BD9A">
                <a:alpha val="30000"/>
              </a:srgbClr>
            </a:solidFill>
            <a:prstDash val="solid"/>
          </a:ln>
          <a:effectLst>
            <a:outerShdw blurRad="571500" dist="247650" dir="5400000" algn="bl" rotWithShape="0">
              <a:srgbClr val="000000">
                <a:alpha val="40000"/>
              </a:srgbClr>
            </a:outerShdw>
          </a:effectLst>
        </p:spPr>
        <p:txBody>
          <a:bodyPr/>
          <a:lstStyle/>
          <a:p>
            <a:endParaRPr lang="en-US" sz="1200"/>
          </a:p>
        </p:txBody>
      </p:sp>
      <p:pic>
        <p:nvPicPr>
          <p:cNvPr id="22" name="Image 0" descr="preencoded.png"/>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57507" y="1014847"/>
            <a:ext cx="4664334" cy="4556558"/>
          </a:xfrm>
          <a:prstGeom prst="rect">
            <a:avLst/>
          </a:prstGeom>
        </p:spPr>
      </p:pic>
      <p:sp>
        <p:nvSpPr>
          <p:cNvPr id="23" name="Shape 20"/>
          <p:cNvSpPr/>
          <p:nvPr/>
        </p:nvSpPr>
        <p:spPr>
          <a:xfrm>
            <a:off x="6757507" y="1014847"/>
            <a:ext cx="4664334" cy="4556558"/>
          </a:xfrm>
          <a:prstGeom prst="rect">
            <a:avLst/>
          </a:prstGeom>
          <a:gradFill rotWithShape="1">
            <a:gsLst>
              <a:gs pos="0">
                <a:srgbClr val="233343">
                  <a:alpha val="12000"/>
                </a:srgbClr>
              </a:gs>
              <a:gs pos="100000">
                <a:srgbClr val="233343">
                  <a:alpha val="55000"/>
                </a:srgbClr>
              </a:gs>
            </a:gsLst>
            <a:lin ang="6600000" scaled="0"/>
          </a:gradFill>
          <a:ln/>
        </p:spPr>
        <p:txBody>
          <a:bodyPr/>
          <a:lstStyle/>
          <a:p>
            <a:endParaRPr lang="en-US" sz="1200"/>
          </a:p>
        </p:txBody>
      </p:sp>
      <p:sp>
        <p:nvSpPr>
          <p:cNvPr id="24" name="Shape 21"/>
          <p:cNvSpPr/>
          <p:nvPr/>
        </p:nvSpPr>
        <p:spPr>
          <a:xfrm>
            <a:off x="0" y="6458392"/>
            <a:ext cx="12188824" cy="6348"/>
          </a:xfrm>
          <a:prstGeom prst="rect">
            <a:avLst/>
          </a:prstGeom>
          <a:solidFill>
            <a:srgbClr val="D2BD9A">
              <a:alpha val="16000"/>
            </a:srgbClr>
          </a:solidFill>
          <a:ln/>
        </p:spPr>
        <p:txBody>
          <a:bodyPr/>
          <a:lstStyle/>
          <a:p>
            <a:endParaRPr lang="en-US" sz="1200"/>
          </a:p>
        </p:txBody>
      </p:sp>
      <p:sp>
        <p:nvSpPr>
          <p:cNvPr id="25" name="Text 22"/>
          <p:cNvSpPr/>
          <p:nvPr/>
        </p:nvSpPr>
        <p:spPr>
          <a:xfrm>
            <a:off x="444384" y="6587789"/>
            <a:ext cx="907814" cy="170498"/>
          </a:xfrm>
          <a:prstGeom prst="rect">
            <a:avLst/>
          </a:prstGeom>
          <a:noFill/>
          <a:ln/>
        </p:spPr>
        <p:txBody>
          <a:bodyPr wrap="square" lIns="16929" tIns="16929" rIns="16929" bIns="16929" rtlCol="0" anchor="t">
            <a:normAutofit lnSpcReduction="10000"/>
          </a:bodyPr>
          <a:lstStyle/>
          <a:p>
            <a:r>
              <a:rPr lang="en-US" sz="950" kern="0" spc="57" dirty="0">
                <a:solidFill>
                  <a:srgbClr val="8296AA"/>
                </a:solidFill>
                <a:latin typeface="Cabin" pitchFamily="34" charset="0"/>
                <a:ea typeface="Cabin" pitchFamily="34" charset="-122"/>
                <a:cs typeface="Cabin" pitchFamily="34" charset="-120"/>
              </a:rPr>
              <a:t>6-21-2026</a:t>
            </a:r>
            <a:endParaRPr lang="en-US" sz="950" dirty="0"/>
          </a:p>
        </p:txBody>
      </p:sp>
      <p:sp>
        <p:nvSpPr>
          <p:cNvPr id="26" name="Text 23"/>
          <p:cNvSpPr/>
          <p:nvPr/>
        </p:nvSpPr>
        <p:spPr>
          <a:xfrm>
            <a:off x="5124993" y="6595562"/>
            <a:ext cx="2132720" cy="154952"/>
          </a:xfrm>
          <a:prstGeom prst="rect">
            <a:avLst/>
          </a:prstGeom>
          <a:noFill/>
          <a:ln/>
        </p:spPr>
        <p:txBody>
          <a:bodyPr wrap="square" lIns="16929" tIns="16929" rIns="16929" bIns="16929" rtlCol="0" anchor="t">
            <a:normAutofit lnSpcReduction="10000"/>
          </a:bodyPr>
          <a:lstStyle/>
          <a:p>
            <a:r>
              <a:rPr lang="en-US" sz="850" kern="0" spc="136" dirty="0">
                <a:solidFill>
                  <a:srgbClr val="8296AA"/>
                </a:solidFill>
                <a:latin typeface="Cabin" pitchFamily="34" charset="0"/>
                <a:ea typeface="Cabin" pitchFamily="34" charset="-122"/>
                <a:cs typeface="Cabin" pitchFamily="34" charset="-120"/>
              </a:rPr>
              <a:t>CREATION'S RELEASE 3 ISRAEL</a:t>
            </a:r>
            <a:endParaRPr lang="en-US" sz="850" dirty="0"/>
          </a:p>
        </p:txBody>
      </p:sp>
      <p:sp>
        <p:nvSpPr>
          <p:cNvPr id="27" name="Text 24"/>
          <p:cNvSpPr/>
          <p:nvPr/>
        </p:nvSpPr>
        <p:spPr>
          <a:xfrm>
            <a:off x="10836626" y="6587789"/>
            <a:ext cx="907814" cy="170498"/>
          </a:xfrm>
          <a:prstGeom prst="rect">
            <a:avLst/>
          </a:prstGeom>
          <a:noFill/>
          <a:ln/>
        </p:spPr>
        <p:txBody>
          <a:bodyPr wrap="square" lIns="16929" tIns="16929" rIns="16929" bIns="16929" rtlCol="0" anchor="t">
            <a:normAutofit lnSpcReduction="10000"/>
          </a:bodyPr>
          <a:lstStyle/>
          <a:p>
            <a:pPr algn="r"/>
            <a:r>
              <a:rPr lang="en-US" sz="950" kern="0" spc="57" dirty="0">
                <a:solidFill>
                  <a:srgbClr val="D2BD9A"/>
                </a:solidFill>
                <a:latin typeface="Cabin" pitchFamily="34" charset="0"/>
                <a:ea typeface="Cabin" pitchFamily="34" charset="-122"/>
                <a:cs typeface="Cabin" pitchFamily="34" charset="-120"/>
              </a:rPr>
              <a:t>2</a:t>
            </a:r>
            <a:endParaRPr lang="en-US" sz="950" dirty="0"/>
          </a:p>
        </p:txBody>
      </p:sp>
      <p:sp>
        <p:nvSpPr>
          <p:cNvPr id="29" name="Shape 10">
            <a:extLst>
              <a:ext uri="{FF2B5EF4-FFF2-40B4-BE49-F238E27FC236}">
                <a16:creationId xmlns:a16="http://schemas.microsoft.com/office/drawing/2014/main" id="{F84A4CBB-DE7A-DD6C-CDC0-64DBCEE41468}"/>
              </a:ext>
            </a:extLst>
          </p:cNvPr>
          <p:cNvSpPr/>
          <p:nvPr/>
        </p:nvSpPr>
        <p:spPr>
          <a:xfrm>
            <a:off x="789590" y="4471578"/>
            <a:ext cx="5838222" cy="939134"/>
          </a:xfrm>
          <a:prstGeom prst="roundRect">
            <a:avLst>
              <a:gd name="adj" fmla="val 2704"/>
            </a:avLst>
          </a:prstGeom>
          <a:solidFill>
            <a:srgbClr val="FFFFFF">
              <a:alpha val="2000"/>
            </a:srgbClr>
          </a:solidFill>
          <a:ln w="7776">
            <a:solidFill>
              <a:srgbClr val="D2BD9A">
                <a:alpha val="22000"/>
              </a:srgbClr>
            </a:solidFill>
            <a:prstDash val="solid"/>
          </a:ln>
        </p:spPr>
        <p:txBody>
          <a:bodyPr/>
          <a:lstStyle/>
          <a:p>
            <a:r>
              <a:rPr lang="en-US" sz="1200" dirty="0"/>
              <a:t>         </a:t>
            </a:r>
            <a:r>
              <a:rPr lang="en-US" sz="2400" dirty="0">
                <a:solidFill>
                  <a:schemeClr val="accent5">
                    <a:lumMod val="20000"/>
                    <a:lumOff val="80000"/>
                  </a:schemeClr>
                </a:solidFill>
              </a:rPr>
              <a:t>July 1      Arne Cross, Henson Florian, </a:t>
            </a:r>
          </a:p>
          <a:p>
            <a:r>
              <a:rPr lang="en-US" sz="2400" dirty="0">
                <a:solidFill>
                  <a:schemeClr val="accent5">
                    <a:lumMod val="20000"/>
                    <a:lumOff val="80000"/>
                  </a:schemeClr>
                </a:solidFill>
              </a:rPr>
              <a:t>	       Sam &amp; Nadia Brittain</a:t>
            </a:r>
            <a:endParaRPr lang="en-US" sz="1200" dirty="0">
              <a:solidFill>
                <a:schemeClr val="accent5">
                  <a:lumMod val="20000"/>
                  <a:lumOff val="80000"/>
                </a:schemeClr>
              </a:solidFill>
            </a:endParaRPr>
          </a:p>
        </p:txBody>
      </p:sp>
      <p:sp>
        <p:nvSpPr>
          <p:cNvPr id="35" name="Shape 10">
            <a:extLst>
              <a:ext uri="{FF2B5EF4-FFF2-40B4-BE49-F238E27FC236}">
                <a16:creationId xmlns:a16="http://schemas.microsoft.com/office/drawing/2014/main" id="{82A32DC9-3666-B522-8AE6-CBD965023931}"/>
              </a:ext>
            </a:extLst>
          </p:cNvPr>
          <p:cNvSpPr/>
          <p:nvPr/>
        </p:nvSpPr>
        <p:spPr>
          <a:xfrm>
            <a:off x="789637" y="5392911"/>
            <a:ext cx="5838222" cy="939134"/>
          </a:xfrm>
          <a:prstGeom prst="roundRect">
            <a:avLst>
              <a:gd name="adj" fmla="val 2704"/>
            </a:avLst>
          </a:prstGeom>
          <a:solidFill>
            <a:srgbClr val="FFFFFF">
              <a:alpha val="2000"/>
            </a:srgbClr>
          </a:solidFill>
          <a:ln w="7776">
            <a:solidFill>
              <a:srgbClr val="D2BD9A">
                <a:alpha val="22000"/>
              </a:srgbClr>
            </a:solidFill>
            <a:prstDash val="solid"/>
          </a:ln>
        </p:spPr>
        <p:txBody>
          <a:bodyPr/>
          <a:lstStyle/>
          <a:p>
            <a:r>
              <a:rPr lang="en-US" sz="1200" dirty="0"/>
              <a:t>         </a:t>
            </a:r>
            <a:r>
              <a:rPr lang="en-US" sz="2400" dirty="0">
                <a:solidFill>
                  <a:schemeClr val="accent5">
                    <a:lumMod val="20000"/>
                    <a:lumOff val="80000"/>
                  </a:schemeClr>
                </a:solidFill>
              </a:rPr>
              <a:t>July 3      Ruby Pugh, Peter Coffey</a:t>
            </a:r>
          </a:p>
          <a:p>
            <a:r>
              <a:rPr lang="en-US" sz="2400" dirty="0">
                <a:solidFill>
                  <a:schemeClr val="accent5">
                    <a:lumMod val="20000"/>
                    <a:lumOff val="80000"/>
                  </a:schemeClr>
                </a:solidFill>
              </a:rPr>
              <a:t>	        Anna Pritchard</a:t>
            </a:r>
            <a:endParaRPr lang="en-US" sz="1200" dirty="0">
              <a:solidFill>
                <a:schemeClr val="accent5">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D1EA96-E254-DD02-5CDF-8F7BBAAE4A9C}"/>
              </a:ext>
            </a:extLst>
          </p:cNvPr>
          <p:cNvSpPr txBox="1"/>
          <p:nvPr/>
        </p:nvSpPr>
        <p:spPr>
          <a:xfrm>
            <a:off x="150812" y="152400"/>
            <a:ext cx="11887200" cy="6309420"/>
          </a:xfrm>
          <a:prstGeom prst="rect">
            <a:avLst/>
          </a:prstGeom>
          <a:noFill/>
        </p:spPr>
        <p:txBody>
          <a:bodyPr wrap="square">
            <a:spAutoFit/>
          </a:bodyPr>
          <a:lstStyle/>
          <a:p>
            <a:r>
              <a:rPr lang="en-US" sz="4400" b="1" dirty="0">
                <a:solidFill>
                  <a:schemeClr val="accent5">
                    <a:lumMod val="40000"/>
                    <a:lumOff val="60000"/>
                  </a:schemeClr>
                </a:solidFill>
              </a:rPr>
              <a:t>2. Passover: A Meal Made Salvation </a:t>
            </a:r>
            <a:r>
              <a:rPr lang="en-US" sz="3200" dirty="0"/>
              <a:t>(Ex. 12:1–14)</a:t>
            </a:r>
            <a:endParaRPr lang="en-US" sz="3600" dirty="0"/>
          </a:p>
          <a:p>
            <a:r>
              <a:rPr lang="en-US" sz="3600" dirty="0"/>
              <a:t>**The roasting and eating of a lamb is an ordinary domestic act. Add unleavened bread, bitter herbs, the blood on the doorposts, the specific hour, the specific posture ("</a:t>
            </a:r>
            <a:r>
              <a:rPr lang="en-US" sz="3600" i="1" dirty="0"/>
              <a:t>your loins girded, your shoes on your feet"</a:t>
            </a:r>
            <a:r>
              <a:rPr lang="en-US" sz="3600" dirty="0"/>
              <a:t>) and the covenant has transformed a supper into the definitive act of deliverance!</a:t>
            </a:r>
          </a:p>
          <a:p>
            <a:r>
              <a:rPr lang="en-US" sz="3600" dirty="0"/>
              <a:t>	The same food eaten without the covenant command at the identical hour would </a:t>
            </a:r>
            <a:r>
              <a:rPr lang="en-US" sz="3600" u="sng" dirty="0"/>
              <a:t>simply be a meal</a:t>
            </a:r>
            <a:r>
              <a:rPr lang="en-US" sz="3600" dirty="0"/>
              <a:t>. </a:t>
            </a:r>
          </a:p>
          <a:p>
            <a:r>
              <a:rPr lang="en-US" sz="3600" dirty="0"/>
              <a:t>	With it, the LORD said: "</a:t>
            </a:r>
            <a:r>
              <a:rPr lang="en-US" sz="3600" i="1" dirty="0"/>
              <a:t>when I see the blood, I will pass over you</a:t>
            </a:r>
            <a:r>
              <a:rPr lang="en-US" sz="3600" dirty="0"/>
              <a:t>" (Ex. 12:13). The covenant word attached to the blood is what gave the blood its power to protect.</a:t>
            </a:r>
          </a:p>
        </p:txBody>
      </p:sp>
    </p:spTree>
    <p:extLst>
      <p:ext uri="{BB962C8B-B14F-4D97-AF65-F5344CB8AC3E}">
        <p14:creationId xmlns:p14="http://schemas.microsoft.com/office/powerpoint/2010/main" val="160901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6F844-AFBD-663E-27A2-1CBF1134E83C}"/>
              </a:ext>
            </a:extLst>
          </p:cNvPr>
          <p:cNvSpPr txBox="1"/>
          <p:nvPr/>
        </p:nvSpPr>
        <p:spPr>
          <a:xfrm>
            <a:off x="150812" y="152400"/>
            <a:ext cx="11887200" cy="4647426"/>
          </a:xfrm>
          <a:prstGeom prst="rect">
            <a:avLst/>
          </a:prstGeom>
          <a:noFill/>
        </p:spPr>
        <p:txBody>
          <a:bodyPr wrap="square">
            <a:spAutoFit/>
          </a:bodyPr>
          <a:lstStyle/>
          <a:p>
            <a:r>
              <a:rPr lang="en-US" sz="4400" b="1" dirty="0"/>
              <a:t>QUESTIONS.AND.ANSWERS.4</a:t>
            </a:r>
          </a:p>
          <a:p>
            <a:r>
              <a:rPr lang="en-US" sz="3600" dirty="0"/>
              <a:t>	181 I believe with all my heart that it's written in the Scripture that no food should be received without it be received with thanksgiving, </a:t>
            </a:r>
            <a:r>
              <a:rPr lang="en-US" sz="3600" u="sng" dirty="0"/>
              <a:t>for it's sanctified by the Word of God and prayer</a:t>
            </a:r>
            <a:r>
              <a:rPr lang="en-US" sz="3600" dirty="0"/>
              <a:t>. If you eat it, say, "</a:t>
            </a:r>
            <a:r>
              <a:rPr lang="en-US" sz="3600" i="1" dirty="0"/>
              <a:t>Lord Jesus, You prepared the food for me. Now, with faith I sanctify this food to the strength of our bodies.</a:t>
            </a:r>
            <a:r>
              <a:rPr lang="en-US" sz="3600" dirty="0"/>
              <a:t>" Then eat it, for in all we do is by faith. 										64-0830 </a:t>
            </a:r>
          </a:p>
        </p:txBody>
      </p:sp>
    </p:spTree>
    <p:extLst>
      <p:ext uri="{BB962C8B-B14F-4D97-AF65-F5344CB8AC3E}">
        <p14:creationId xmlns:p14="http://schemas.microsoft.com/office/powerpoint/2010/main" val="4208185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38C6D3-C051-6A0C-E00B-ECFEBFA1DFC2}"/>
              </a:ext>
            </a:extLst>
          </p:cNvPr>
          <p:cNvSpPr txBox="1"/>
          <p:nvPr/>
        </p:nvSpPr>
        <p:spPr>
          <a:xfrm>
            <a:off x="150812" y="152400"/>
            <a:ext cx="11887200" cy="5755422"/>
          </a:xfrm>
          <a:prstGeom prst="rect">
            <a:avLst/>
          </a:prstGeom>
          <a:noFill/>
        </p:spPr>
        <p:txBody>
          <a:bodyPr wrap="square">
            <a:spAutoFit/>
          </a:bodyPr>
          <a:lstStyle/>
          <a:p>
            <a:r>
              <a:rPr lang="en-US" sz="4400" b="1" dirty="0"/>
              <a:t>THE.HARVEST.TIME</a:t>
            </a:r>
          </a:p>
          <a:p>
            <a:r>
              <a:rPr lang="en-US" sz="3600" dirty="0"/>
              <a:t>	96  A vegetarian met me,  said, "Bro. Branham, I had a lot of confidence in you till I heard you say you eat bacon and eggs for breakfast. How could a godly man eat a thing like that?” I said, "Well, what's wrong with it?"</a:t>
            </a:r>
          </a:p>
          <a:p>
            <a:r>
              <a:rPr lang="en-US" sz="3600" dirty="0"/>
              <a:t>	97 All things are unclean, but it's sanctified by the Word of God and prayer. "If thou be a good minister of Jesus Christ, thou shall remind the brother of these things.”  </a:t>
            </a:r>
          </a:p>
          <a:p>
            <a:r>
              <a:rPr lang="en-US" sz="3600" dirty="0"/>
              <a:t>	All things are sanctified, nothing to be refused, if it be received with thanksgiving." </a:t>
            </a:r>
            <a:r>
              <a:rPr lang="en-US" sz="2800" dirty="0"/>
              <a:t>(I Tim. 4:4-5)	</a:t>
            </a:r>
            <a:r>
              <a:rPr lang="en-US" sz="3600"/>
              <a:t>	</a:t>
            </a:r>
            <a:r>
              <a:rPr lang="en-US" sz="3600" dirty="0"/>
              <a:t>	64-1212 </a:t>
            </a:r>
          </a:p>
        </p:txBody>
      </p:sp>
    </p:spTree>
    <p:extLst>
      <p:ext uri="{BB962C8B-B14F-4D97-AF65-F5344CB8AC3E}">
        <p14:creationId xmlns:p14="http://schemas.microsoft.com/office/powerpoint/2010/main" val="356386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C25C8-1BB2-4053-2BCD-404695E37011}"/>
              </a:ext>
            </a:extLst>
          </p:cNvPr>
          <p:cNvSpPr txBox="1"/>
          <p:nvPr/>
        </p:nvSpPr>
        <p:spPr>
          <a:xfrm>
            <a:off x="150812" y="76200"/>
            <a:ext cx="11734800" cy="5201424"/>
          </a:xfrm>
          <a:prstGeom prst="rect">
            <a:avLst/>
          </a:prstGeom>
          <a:noFill/>
        </p:spPr>
        <p:txBody>
          <a:bodyPr wrap="square">
            <a:spAutoFit/>
          </a:bodyPr>
          <a:lstStyle/>
          <a:p>
            <a:r>
              <a:rPr lang="en-US" sz="4800" b="1" dirty="0">
                <a:solidFill>
                  <a:schemeClr val="accent5">
                    <a:lumMod val="40000"/>
                    <a:lumOff val="60000"/>
                  </a:schemeClr>
                </a:solidFill>
              </a:rPr>
              <a:t>3. The Touch Made Holy</a:t>
            </a:r>
            <a:r>
              <a:rPr lang="en-US" sz="3600" dirty="0">
                <a:solidFill>
                  <a:schemeClr val="accent5">
                    <a:lumMod val="40000"/>
                    <a:lumOff val="60000"/>
                  </a:schemeClr>
                </a:solidFill>
              </a:rPr>
              <a:t> </a:t>
            </a:r>
            <a:r>
              <a:rPr lang="en-US" sz="3600" dirty="0"/>
              <a:t>(1 Cor. 7:1–5)</a:t>
            </a:r>
            <a:r>
              <a:rPr lang="en-US" sz="4800" b="1" dirty="0"/>
              <a:t> </a:t>
            </a:r>
          </a:p>
          <a:p>
            <a:r>
              <a:rPr lang="en-US" sz="3600" dirty="0"/>
              <a:t>	1 Cor. 7:1 "</a:t>
            </a:r>
            <a:r>
              <a:rPr lang="en-US" sz="3600" i="1" dirty="0"/>
              <a:t>It is good for a man not to touch a woman</a:t>
            </a:r>
            <a:r>
              <a:rPr lang="en-US" sz="3600" dirty="0"/>
              <a:t>" (Gr.) </a:t>
            </a:r>
            <a:r>
              <a:rPr lang="en-US" sz="3600" dirty="0" err="1"/>
              <a:t>haptō</a:t>
            </a:r>
            <a:r>
              <a:rPr lang="en-US" sz="3600" dirty="0"/>
              <a:t>, which “kindling, setting alight” used in the sense of lighting a fire, </a:t>
            </a:r>
            <a:r>
              <a:rPr lang="en-US" sz="3600" u="sng" dirty="0"/>
              <a:t>a chain reaction: a touch that lights the flame of desire leading toward intimacy</a:t>
            </a:r>
            <a:r>
              <a:rPr lang="en-US" sz="3600" dirty="0"/>
              <a:t>. Outside covenant, this is forbidden. </a:t>
            </a:r>
          </a:p>
          <a:p>
            <a:r>
              <a:rPr lang="en-US" sz="3600" dirty="0"/>
              <a:t>7:2 </a:t>
            </a:r>
            <a:r>
              <a:rPr lang="en-US" sz="3600" i="1" dirty="0"/>
              <a:t>"Nevertheless, to avoid fornication, let every man have his own wife, and let every woman have her own husband." </a:t>
            </a:r>
            <a:endParaRPr lang="en-US" sz="3600" dirty="0"/>
          </a:p>
          <a:p>
            <a:endParaRPr lang="en-US" sz="3200" dirty="0"/>
          </a:p>
        </p:txBody>
      </p:sp>
    </p:spTree>
    <p:extLst>
      <p:ext uri="{BB962C8B-B14F-4D97-AF65-F5344CB8AC3E}">
        <p14:creationId xmlns:p14="http://schemas.microsoft.com/office/powerpoint/2010/main" val="2080380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12920F-A70E-0D46-C5CA-6CBEB5DADD23}"/>
              </a:ext>
            </a:extLst>
          </p:cNvPr>
          <p:cNvSpPr txBox="1"/>
          <p:nvPr/>
        </p:nvSpPr>
        <p:spPr>
          <a:xfrm>
            <a:off x="150812" y="76200"/>
            <a:ext cx="11887200" cy="6247864"/>
          </a:xfrm>
          <a:prstGeom prst="rect">
            <a:avLst/>
          </a:prstGeom>
          <a:noFill/>
        </p:spPr>
        <p:txBody>
          <a:bodyPr wrap="square">
            <a:spAutoFit/>
          </a:bodyPr>
          <a:lstStyle/>
          <a:p>
            <a:r>
              <a:rPr lang="en-US" sz="4000" dirty="0"/>
              <a:t>	Paul does not here condemn our bodies or the act of physical union — he rather establishes that the </a:t>
            </a:r>
            <a:r>
              <a:rPr lang="en-US" sz="4000" u="sng" dirty="0"/>
              <a:t>covenant of marriage is the only proper place for it, the covenant has transformed the act from a danger into a blessing</a:t>
            </a:r>
            <a:r>
              <a:rPr lang="en-US" sz="4000" dirty="0"/>
              <a:t>! </a:t>
            </a:r>
          </a:p>
          <a:p>
            <a:r>
              <a:rPr lang="en-US" sz="4000" dirty="0"/>
              <a:t>	The marital act, used by Satan in the fall, is none-</a:t>
            </a:r>
            <a:r>
              <a:rPr lang="en-US" sz="4000" dirty="0" err="1"/>
              <a:t>theless</a:t>
            </a:r>
            <a:r>
              <a:rPr lang="en-US" sz="4000" dirty="0"/>
              <a:t> rendered just, even virtuous by the marriage covenant. </a:t>
            </a:r>
            <a:r>
              <a:rPr lang="en-US" sz="4000" u="sng" dirty="0"/>
              <a:t>Outside the covenant the act is sinful; inside, it is right. The same act that is fornication outside marriage is sanctified within it</a:t>
            </a:r>
            <a:r>
              <a:rPr lang="en-US" sz="4000" dirty="0"/>
              <a:t>.</a:t>
            </a:r>
          </a:p>
        </p:txBody>
      </p:sp>
    </p:spTree>
    <p:extLst>
      <p:ext uri="{BB962C8B-B14F-4D97-AF65-F5344CB8AC3E}">
        <p14:creationId xmlns:p14="http://schemas.microsoft.com/office/powerpoint/2010/main" val="152679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751F26-B9CE-EEE2-F8D5-126C155FB493}"/>
              </a:ext>
            </a:extLst>
          </p:cNvPr>
          <p:cNvSpPr txBox="1"/>
          <p:nvPr/>
        </p:nvSpPr>
        <p:spPr>
          <a:xfrm>
            <a:off x="180158" y="76200"/>
            <a:ext cx="11887199" cy="769441"/>
          </a:xfrm>
          <a:prstGeom prst="rect">
            <a:avLst/>
          </a:prstGeom>
          <a:noFill/>
        </p:spPr>
        <p:txBody>
          <a:bodyPr wrap="square" rtlCol="0">
            <a:spAutoFit/>
          </a:bodyPr>
          <a:lstStyle/>
          <a:p>
            <a:r>
              <a:rPr lang="en-US" sz="4400" b="1" dirty="0">
                <a:solidFill>
                  <a:schemeClr val="accent5">
                    <a:lumMod val="40000"/>
                    <a:lumOff val="60000"/>
                  </a:schemeClr>
                </a:solidFill>
              </a:rPr>
              <a:t>4. The Blood Sacrifice </a:t>
            </a:r>
            <a:r>
              <a:rPr lang="en-US" sz="3600" dirty="0"/>
              <a:t>Lev. 1:1-9</a:t>
            </a:r>
            <a:endParaRPr lang="en-US" sz="4400" dirty="0"/>
          </a:p>
        </p:txBody>
      </p:sp>
      <p:sp>
        <p:nvSpPr>
          <p:cNvPr id="4" name="TextBox 3">
            <a:extLst>
              <a:ext uri="{FF2B5EF4-FFF2-40B4-BE49-F238E27FC236}">
                <a16:creationId xmlns:a16="http://schemas.microsoft.com/office/drawing/2014/main" id="{008B4C54-E0D5-BE58-2EBE-17640C718D8B}"/>
              </a:ext>
            </a:extLst>
          </p:cNvPr>
          <p:cNvSpPr txBox="1"/>
          <p:nvPr/>
        </p:nvSpPr>
        <p:spPr>
          <a:xfrm>
            <a:off x="455612" y="845641"/>
            <a:ext cx="11582400" cy="5078313"/>
          </a:xfrm>
          <a:prstGeom prst="rect">
            <a:avLst/>
          </a:prstGeom>
          <a:noFill/>
        </p:spPr>
        <p:txBody>
          <a:bodyPr wrap="square">
            <a:spAutoFit/>
          </a:bodyPr>
          <a:lstStyle/>
          <a:p>
            <a:r>
              <a:rPr lang="en-US" sz="3600" dirty="0"/>
              <a:t>	The killing of an animal is, in itself, merely the act of slaughter. The Gen. 9:4, Lev. 17:14) Yet under the Levitical covenant, the priest’s sacrificing, the blood caught in basins, the blood sprinkled on the altar these acts are the very essence of worship. Outside the covenant structure, this is bloodshed. </a:t>
            </a:r>
          </a:p>
          <a:p>
            <a:r>
              <a:rPr lang="en-US" sz="3600" dirty="0"/>
              <a:t>	</a:t>
            </a:r>
            <a:r>
              <a:rPr lang="en-US" sz="3600" u="sng" dirty="0"/>
              <a:t>Inside it, this is atonement</a:t>
            </a:r>
            <a:r>
              <a:rPr lang="en-US" sz="3600" dirty="0"/>
              <a:t>. Heb. 9:22 "</a:t>
            </a:r>
            <a:r>
              <a:rPr lang="en-US" sz="3600" i="1" dirty="0"/>
              <a:t>And almost all things are by the law purged with blood; and without shedding of blood is no remission."</a:t>
            </a:r>
          </a:p>
        </p:txBody>
      </p:sp>
    </p:spTree>
    <p:extLst>
      <p:ext uri="{BB962C8B-B14F-4D97-AF65-F5344CB8AC3E}">
        <p14:creationId xmlns:p14="http://schemas.microsoft.com/office/powerpoint/2010/main" val="276555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492CE-1FEC-274C-70CD-0E37A91B08CA}"/>
              </a:ext>
            </a:extLst>
          </p:cNvPr>
          <p:cNvSpPr txBox="1"/>
          <p:nvPr/>
        </p:nvSpPr>
        <p:spPr>
          <a:xfrm>
            <a:off x="227012" y="152401"/>
            <a:ext cx="11811000" cy="5345053"/>
          </a:xfrm>
          <a:prstGeom prst="rect">
            <a:avLst/>
          </a:prstGeom>
          <a:noFill/>
        </p:spPr>
        <p:txBody>
          <a:bodyPr wrap="square">
            <a:spAutoFit/>
          </a:bodyPr>
          <a:lstStyle/>
          <a:p>
            <a:pPr marL="0" marR="0">
              <a:spcAft>
                <a:spcPts val="800"/>
              </a:spcAft>
              <a:buNone/>
            </a:pPr>
            <a:r>
              <a:rPr lang="en-US" sz="4000" b="1"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5. Circumcision: </a:t>
            </a:r>
            <a:r>
              <a:rPr lang="en-US" sz="4000" b="1" kern="100" dirty="0">
                <a:solidFill>
                  <a:schemeClr val="accent5">
                    <a:lumMod val="40000"/>
                    <a:lumOff val="60000"/>
                  </a:schemeClr>
                </a:solidFill>
                <a:latin typeface="Candara" panose="020E0502030303020204" pitchFamily="34" charset="0"/>
                <a:ea typeface="Aptos" panose="020B0004020202020204" pitchFamily="34" charset="0"/>
                <a:cs typeface="Times New Roman" panose="02020603050405020304" pitchFamily="18" charset="0"/>
              </a:rPr>
              <a:t>A </a:t>
            </a:r>
            <a:r>
              <a:rPr lang="en-US" sz="4000" b="1"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Wound Made a Sign</a:t>
            </a: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(Gen. 17:10–14)</a:t>
            </a:r>
            <a:endParaRPr lang="en-US" sz="36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	The cutting of human flesh is, by ordinary standard, an act of bodily harm. Gen. 17:10, God commands it as the covenant sign.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"This is my covenant, which ye shall keep, between me and you and thy seed after thee; Every man child among you shall be circumcised…"</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spcAft>
                <a:spcPts val="800"/>
              </a:spcAft>
              <a:buNone/>
            </a:pPr>
            <a:r>
              <a:rPr lang="en-US" sz="3600" kern="100" dirty="0">
                <a:latin typeface="Candara" panose="020E0502030303020204" pitchFamily="34" charset="0"/>
                <a:ea typeface="Aptos" panose="020B0004020202020204" pitchFamily="34" charset="0"/>
                <a:cs typeface="Times New Roman" panose="02020603050405020304" pitchFamily="18" charset="0"/>
              </a:rPr>
              <a:t>	</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The cutting of flesh without covenant authority is </a:t>
            </a:r>
            <a:r>
              <a:rPr lang="en-US" sz="3600" b="1" u="sng" kern="100" dirty="0">
                <a:effectLst/>
                <a:latin typeface="Candara" panose="020E0502030303020204" pitchFamily="34" charset="0"/>
                <a:ea typeface="Aptos" panose="020B0004020202020204" pitchFamily="34" charset="0"/>
                <a:cs typeface="Times New Roman" panose="02020603050405020304" pitchFamily="18" charset="0"/>
              </a:rPr>
              <a:t>mutilation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The identical cutting of flesh under divine covenant command becomes the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seal of righteousness</a:t>
            </a:r>
            <a:r>
              <a:rPr lang="en-US" sz="3600" b="1" kern="100" dirty="0">
                <a:latin typeface="Candara" panose="020E0502030303020204" pitchFamily="34" charset="0"/>
                <a:ea typeface="Aptos" panose="020B0004020202020204" pitchFamily="34" charset="0"/>
                <a:cs typeface="Times New Roman" panose="02020603050405020304" pitchFamily="18" charset="0"/>
              </a:rPr>
              <a:t>.</a:t>
            </a:r>
            <a:endParaRPr lang="en-US" sz="3600" kern="100" dirty="0">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397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62A88-FE03-9603-2598-D300577DCD8C}"/>
              </a:ext>
            </a:extLst>
          </p:cNvPr>
          <p:cNvSpPr txBox="1"/>
          <p:nvPr/>
        </p:nvSpPr>
        <p:spPr>
          <a:xfrm>
            <a:off x="74612" y="76200"/>
            <a:ext cx="12039600" cy="5940088"/>
          </a:xfrm>
          <a:prstGeom prst="rect">
            <a:avLst/>
          </a:prstGeom>
          <a:noFill/>
        </p:spPr>
        <p:txBody>
          <a:bodyPr wrap="square">
            <a:spAutoFit/>
          </a:bodyPr>
          <a:lstStyle/>
          <a:p>
            <a:pPr marL="0" marR="0">
              <a:spcAft>
                <a:spcPts val="800"/>
              </a:spcAft>
              <a:buNone/>
            </a:pP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Romans 4:11</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"a seal of the righteousness of the faith"</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Abraham had before the rite was administered.</a:t>
            </a:r>
          </a:p>
          <a:p>
            <a:pPr marL="0" marR="0">
              <a:spcAft>
                <a:spcPts val="800"/>
              </a:spcAft>
              <a:buNone/>
            </a:pPr>
            <a:r>
              <a:rPr lang="en-US" sz="3600"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Circumcision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200" kern="100" dirty="0">
                <a:effectLst/>
                <a:latin typeface="Candara" panose="020E0502030303020204" pitchFamily="34" charset="0"/>
                <a:ea typeface="Aptos" panose="020B0004020202020204" pitchFamily="34" charset="0"/>
                <a:cs typeface="Times New Roman" panose="02020603050405020304" pitchFamily="18" charset="0"/>
              </a:rPr>
              <a:t>(as a physical act)</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has nothing “holy” about it. It is the covenant Word that transforms it into a holy sign. </a:t>
            </a:r>
          </a:p>
          <a:p>
            <a:pPr marL="0" marR="0">
              <a:spcAft>
                <a:spcPts val="800"/>
              </a:spcAft>
              <a:buNone/>
            </a:pPr>
            <a:r>
              <a:rPr lang="en-US" sz="3600" b="1"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Baptism</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as well: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the water is water, the immersion is immersion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it is the</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covenant</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that makes it a gospel ordinance.</a:t>
            </a:r>
          </a:p>
          <a:p>
            <a:pPr marL="0" marR="0">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This is why the same act (washing with water) can be the idol-worshipper's ritual bath or Christian baptism — the covenant word of institution is what sanctifies it.</a:t>
            </a:r>
          </a:p>
        </p:txBody>
      </p:sp>
    </p:spTree>
    <p:extLst>
      <p:ext uri="{BB962C8B-B14F-4D97-AF65-F5344CB8AC3E}">
        <p14:creationId xmlns:p14="http://schemas.microsoft.com/office/powerpoint/2010/main" val="421774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8791E-B89F-7CC2-9DC5-CBDCECB3B448}"/>
              </a:ext>
            </a:extLst>
          </p:cNvPr>
          <p:cNvSpPr txBox="1"/>
          <p:nvPr/>
        </p:nvSpPr>
        <p:spPr>
          <a:xfrm>
            <a:off x="150812" y="152400"/>
            <a:ext cx="11887200" cy="6617196"/>
          </a:xfrm>
          <a:prstGeom prst="rect">
            <a:avLst/>
          </a:prstGeom>
          <a:noFill/>
        </p:spPr>
        <p:txBody>
          <a:bodyPr wrap="square">
            <a:spAutoFit/>
          </a:bodyPr>
          <a:lstStyle/>
          <a:p>
            <a:r>
              <a:rPr lang="en-US" sz="3600" b="1" spc="-150" dirty="0">
                <a:solidFill>
                  <a:schemeClr val="accent5">
                    <a:lumMod val="40000"/>
                    <a:lumOff val="60000"/>
                  </a:schemeClr>
                </a:solidFill>
              </a:rPr>
              <a:t>6. The Lord's Supper: Common Elements/A Covenant Memorial </a:t>
            </a:r>
          </a:p>
          <a:p>
            <a:r>
              <a:rPr lang="en-US" sz="2800" dirty="0"/>
              <a:t>(1 Cor. 11:23–29)</a:t>
            </a:r>
          </a:p>
          <a:p>
            <a:r>
              <a:rPr lang="en-US" sz="2800" dirty="0"/>
              <a:t>	</a:t>
            </a:r>
            <a:r>
              <a:rPr lang="en-US" sz="3600" dirty="0"/>
              <a:t>The covenant institution transforms ordinary elements (bread, wine) into bearers of divine purpose. </a:t>
            </a:r>
            <a:r>
              <a:rPr lang="en-US" sz="3600" u="sng" dirty="0"/>
              <a:t>The elements are not the source of the power; the covenant is</a:t>
            </a:r>
            <a:r>
              <a:rPr lang="en-US" sz="3600" dirty="0"/>
              <a:t>. Paul's account of the Lord's Supper makes the sanctifying principle explicit: "For I have received of the Lord that which also I delivered unto you, That the Lord Jesus the same night in which he was betrayed took bread: And when he had given thanks, he brake it, and said, Take, eat: this is my body, which is broken for you: this do in remembrance of me" (vv. 23–24).</a:t>
            </a:r>
            <a:endParaRPr lang="en-US" sz="2800" dirty="0"/>
          </a:p>
        </p:txBody>
      </p:sp>
    </p:spTree>
    <p:extLst>
      <p:ext uri="{BB962C8B-B14F-4D97-AF65-F5344CB8AC3E}">
        <p14:creationId xmlns:p14="http://schemas.microsoft.com/office/powerpoint/2010/main" val="1970670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F1C670-F39E-08E2-36EC-DA400141E919}"/>
              </a:ext>
            </a:extLst>
          </p:cNvPr>
          <p:cNvSpPr txBox="1"/>
          <p:nvPr/>
        </p:nvSpPr>
        <p:spPr>
          <a:xfrm>
            <a:off x="150812" y="76200"/>
            <a:ext cx="11887200" cy="6001643"/>
          </a:xfrm>
          <a:prstGeom prst="rect">
            <a:avLst/>
          </a:prstGeom>
          <a:noFill/>
        </p:spPr>
        <p:txBody>
          <a:bodyPr wrap="square">
            <a:spAutoFit/>
          </a:bodyPr>
          <a:lstStyle/>
          <a:p>
            <a:r>
              <a:rPr lang="en-US" sz="3200" dirty="0"/>
              <a:t>	The bread is bread. The cup is the fruit of the vine. Outside the covenant context of the Lord's Table they remain entirely </a:t>
            </a:r>
            <a:r>
              <a:rPr lang="en-US" sz="3200" u="sng" dirty="0"/>
              <a:t>common</a:t>
            </a:r>
            <a:r>
              <a:rPr lang="en-US" sz="3200" dirty="0"/>
              <a:t>. But Paul then issues a warning that reveals just how seriously God regards the covenant frame of the ordinance: "</a:t>
            </a:r>
            <a:r>
              <a:rPr lang="en-US" sz="3200" i="1" dirty="0"/>
              <a:t>he that </a:t>
            </a:r>
            <a:r>
              <a:rPr lang="en-US" sz="3200" i="1" dirty="0" err="1"/>
              <a:t>eateth</a:t>
            </a:r>
            <a:r>
              <a:rPr lang="en-US" sz="3200" i="1" dirty="0"/>
              <a:t> and </a:t>
            </a:r>
            <a:r>
              <a:rPr lang="en-US" sz="3200" i="1" dirty="0" err="1"/>
              <a:t>drinketh</a:t>
            </a:r>
            <a:r>
              <a:rPr lang="en-US" sz="3200" i="1" dirty="0"/>
              <a:t> unworthily, </a:t>
            </a:r>
            <a:r>
              <a:rPr lang="en-US" sz="3200" i="1" dirty="0" err="1"/>
              <a:t>eateth</a:t>
            </a:r>
            <a:r>
              <a:rPr lang="en-US" sz="3200" i="1" dirty="0"/>
              <a:t> and </a:t>
            </a:r>
            <a:r>
              <a:rPr lang="en-US" sz="3200" i="1" dirty="0" err="1"/>
              <a:t>drinketh</a:t>
            </a:r>
            <a:r>
              <a:rPr lang="en-US" sz="3200" i="1" dirty="0"/>
              <a:t> damnation to himself, not discerning the Lord's body</a:t>
            </a:r>
            <a:r>
              <a:rPr lang="en-US" sz="3200" dirty="0"/>
              <a:t>" (v. 29). The covenant puts weight to it, so to eat it as a common meal brings judgment.</a:t>
            </a:r>
          </a:p>
          <a:p>
            <a:r>
              <a:rPr lang="en-US" sz="3200" dirty="0"/>
              <a:t>	This is the sanctifying power of covenant working in both directions: it elevates the ordinary into the holy — and therefore to treat the holy as ordinary becomes a transgression of the covenant itself. Remove that word, and you have bread and wine. With that word, you have communion.</a:t>
            </a:r>
            <a:endParaRPr lang="en-US" sz="2400" dirty="0"/>
          </a:p>
        </p:txBody>
      </p:sp>
    </p:spTree>
    <p:extLst>
      <p:ext uri="{BB962C8B-B14F-4D97-AF65-F5344CB8AC3E}">
        <p14:creationId xmlns:p14="http://schemas.microsoft.com/office/powerpoint/2010/main" val="68278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FF3399-391F-9645-2F47-5355169F860D}"/>
              </a:ext>
            </a:extLst>
          </p:cNvPr>
          <p:cNvSpPr txBox="1"/>
          <p:nvPr/>
        </p:nvSpPr>
        <p:spPr>
          <a:xfrm>
            <a:off x="3047260" y="3246553"/>
            <a:ext cx="6094520" cy="369332"/>
          </a:xfrm>
          <a:prstGeom prst="rect">
            <a:avLst/>
          </a:prstGeom>
          <a:noFill/>
        </p:spPr>
        <p:txBody>
          <a:bodyPr wrap="square">
            <a:spAutoFit/>
          </a:bodyPr>
          <a:lstStyle/>
          <a:p>
            <a:endParaRPr lang="en-US" dirty="0"/>
          </a:p>
        </p:txBody>
      </p:sp>
      <p:pic>
        <p:nvPicPr>
          <p:cNvPr id="5" name="Picture 4" descr="A group of people is gathered in a field, standing together with cornstalks and various items behind them.&#10;&#10;AI-generated content may be incorrect.">
            <a:extLst>
              <a:ext uri="{FF2B5EF4-FFF2-40B4-BE49-F238E27FC236}">
                <a16:creationId xmlns:a16="http://schemas.microsoft.com/office/drawing/2014/main" id="{4BF0B20C-E850-0363-C07D-383A823772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17681" y="1752599"/>
            <a:ext cx="11953461" cy="4987485"/>
          </a:xfrm>
          <a:prstGeom prst="rect">
            <a:avLst/>
          </a:prstGeom>
        </p:spPr>
      </p:pic>
      <p:sp>
        <p:nvSpPr>
          <p:cNvPr id="6" name="TextBox 5">
            <a:extLst>
              <a:ext uri="{FF2B5EF4-FFF2-40B4-BE49-F238E27FC236}">
                <a16:creationId xmlns:a16="http://schemas.microsoft.com/office/drawing/2014/main" id="{5F9BFC58-8EA3-C113-B88E-106234EB22D5}"/>
              </a:ext>
            </a:extLst>
          </p:cNvPr>
          <p:cNvSpPr txBox="1"/>
          <p:nvPr/>
        </p:nvSpPr>
        <p:spPr>
          <a:xfrm>
            <a:off x="7085012" y="838200"/>
            <a:ext cx="5943600" cy="707886"/>
          </a:xfrm>
          <a:prstGeom prst="rect">
            <a:avLst/>
          </a:prstGeom>
          <a:noFill/>
        </p:spPr>
        <p:txBody>
          <a:bodyPr wrap="square" rtlCol="0">
            <a:spAutoFit/>
          </a:bodyPr>
          <a:lstStyle/>
          <a:p>
            <a:r>
              <a:rPr lang="en-US" sz="4000" dirty="0"/>
              <a:t>Kilimanjaro, Tanzania</a:t>
            </a:r>
          </a:p>
        </p:txBody>
      </p:sp>
    </p:spTree>
    <p:extLst>
      <p:ext uri="{BB962C8B-B14F-4D97-AF65-F5344CB8AC3E}">
        <p14:creationId xmlns:p14="http://schemas.microsoft.com/office/powerpoint/2010/main" val="274633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8AA114-911E-BE54-A52E-D4AF33ABE945}"/>
              </a:ext>
            </a:extLst>
          </p:cNvPr>
          <p:cNvSpPr txBox="1"/>
          <p:nvPr/>
        </p:nvSpPr>
        <p:spPr>
          <a:xfrm>
            <a:off x="150812" y="76200"/>
            <a:ext cx="11963400" cy="6096605"/>
          </a:xfrm>
          <a:prstGeom prst="rect">
            <a:avLst/>
          </a:prstGeom>
          <a:noFill/>
        </p:spPr>
        <p:txBody>
          <a:bodyPr wrap="square">
            <a:spAutoFit/>
          </a:bodyPr>
          <a:lstStyle/>
          <a:p>
            <a:pPr marL="0" marR="0">
              <a:lnSpc>
                <a:spcPct val="115000"/>
              </a:lnSpc>
              <a:spcAft>
                <a:spcPts val="800"/>
              </a:spcAft>
              <a:buNone/>
            </a:pPr>
            <a:r>
              <a:rPr lang="en-US" sz="4400" b="1" kern="100" dirty="0">
                <a:solidFill>
                  <a:schemeClr val="accent5">
                    <a:lumMod val="40000"/>
                    <a:lumOff val="60000"/>
                  </a:schemeClr>
                </a:solidFill>
                <a:latin typeface="Candara" panose="020E0502030303020204" pitchFamily="34" charset="0"/>
                <a:ea typeface="Aptos" panose="020B0004020202020204" pitchFamily="34" charset="0"/>
                <a:cs typeface="Times New Roman" panose="02020603050405020304" pitchFamily="18" charset="0"/>
              </a:rPr>
              <a:t>7</a:t>
            </a:r>
            <a:r>
              <a:rPr lang="en-US" sz="4400" b="1" kern="100" dirty="0">
                <a:solidFill>
                  <a:schemeClr val="accent5">
                    <a:lumMod val="40000"/>
                    <a:lumOff val="60000"/>
                  </a:schemeClr>
                </a:solidFill>
                <a:effectLst/>
                <a:latin typeface="Candara" panose="020E0502030303020204" pitchFamily="34" charset="0"/>
                <a:ea typeface="Aptos" panose="020B0004020202020204" pitchFamily="34" charset="0"/>
                <a:cs typeface="Times New Roman" panose="02020603050405020304" pitchFamily="18" charset="0"/>
              </a:rPr>
              <a:t>. The Tithe: Common Income Made Holy </a:t>
            </a:r>
            <a:r>
              <a:rPr lang="en-US" sz="2800" kern="100" dirty="0">
                <a:effectLst/>
                <a:latin typeface="Candara" panose="020E0502030303020204" pitchFamily="34" charset="0"/>
                <a:ea typeface="Aptos" panose="020B0004020202020204" pitchFamily="34" charset="0"/>
                <a:cs typeface="Times New Roman" panose="02020603050405020304" pitchFamily="18" charset="0"/>
              </a:rPr>
              <a:t>(Lev. 27:30)</a:t>
            </a:r>
            <a:endParaRPr lang="en-US" sz="36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i="1" kern="100" dirty="0">
                <a:effectLst/>
                <a:latin typeface="Candara" panose="020E0502030303020204" pitchFamily="34" charset="0"/>
                <a:ea typeface="Aptos" panose="020B0004020202020204" pitchFamily="34" charset="0"/>
                <a:cs typeface="Times New Roman" panose="02020603050405020304" pitchFamily="18" charset="0"/>
              </a:rPr>
              <a:t>	And all the tithe of the land, whether of the seed of the land, or of the fruit of the tree, is the LORD's: it is holy unto the LORD. </a:t>
            </a:r>
          </a:p>
          <a:p>
            <a:pPr marL="0" marR="0">
              <a:lnSpc>
                <a:spcPct val="115000"/>
              </a:lnSpc>
              <a:spcAft>
                <a:spcPts val="800"/>
              </a:spcAft>
              <a:buNone/>
            </a:pPr>
            <a:r>
              <a:rPr lang="en-US" sz="3600" b="1" i="1" kern="100" dirty="0">
                <a:latin typeface="Candara" panose="020E0502030303020204" pitchFamily="34" charset="0"/>
                <a:ea typeface="Aptos" panose="020B0004020202020204" pitchFamily="34" charset="0"/>
                <a:cs typeface="Times New Roman" panose="02020603050405020304" pitchFamily="18" charset="0"/>
              </a:rPr>
              <a:t>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Money is money. Grain is grain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But the declaration: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"it is the LORD's"</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 sanctifies </a:t>
            </a:r>
            <a:r>
              <a:rPr lang="en-US" sz="3600" u="sng" kern="100" dirty="0">
                <a:effectLst/>
                <a:latin typeface="Candara" panose="020E0502030303020204" pitchFamily="34" charset="0"/>
                <a:ea typeface="Aptos" panose="020B0004020202020204" pitchFamily="34" charset="0"/>
                <a:cs typeface="Times New Roman" panose="02020603050405020304" pitchFamily="18" charset="0"/>
              </a:rPr>
              <a:t>a specific portion</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setting it apart from the realm of the common and placing it in the realm of the holy</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3600" kern="100" dirty="0">
                <a:latin typeface="Candara" panose="020E0502030303020204" pitchFamily="34" charset="0"/>
                <a:ea typeface="Aptos" panose="020B0004020202020204" pitchFamily="34" charset="0"/>
                <a:cs typeface="Times New Roman" panose="02020603050405020304" pitchFamily="18" charset="0"/>
              </a:rPr>
              <a:t>	</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What the farmer grew in his field is his. The tenth of it belongs to a different category entirely.</a:t>
            </a:r>
          </a:p>
        </p:txBody>
      </p:sp>
    </p:spTree>
    <p:extLst>
      <p:ext uri="{BB962C8B-B14F-4D97-AF65-F5344CB8AC3E}">
        <p14:creationId xmlns:p14="http://schemas.microsoft.com/office/powerpoint/2010/main" val="317626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5B6D38-588E-5085-CA9C-7BF0F24D2224}"/>
              </a:ext>
            </a:extLst>
          </p:cNvPr>
          <p:cNvSpPr txBox="1"/>
          <p:nvPr/>
        </p:nvSpPr>
        <p:spPr>
          <a:xfrm>
            <a:off x="227012" y="152400"/>
            <a:ext cx="11734800" cy="5755422"/>
          </a:xfrm>
          <a:prstGeom prst="rect">
            <a:avLst/>
          </a:prstGeom>
          <a:noFill/>
        </p:spPr>
        <p:txBody>
          <a:bodyPr wrap="square">
            <a:spAutoFit/>
          </a:bodyPr>
          <a:lstStyle/>
          <a:p>
            <a:r>
              <a:rPr lang="en-US" sz="4400" b="1" dirty="0"/>
              <a:t>HEARING.RECEIVING.AND.ACTING</a:t>
            </a:r>
          </a:p>
          <a:p>
            <a:r>
              <a:rPr lang="en-US" sz="3600" dirty="0"/>
              <a:t>	68 A bunch of artists, went to Rome to study art. Most all of them would go out nighttime, get drunk, boys and girls, and lay out together just as some of the modern Americans do. I went to a place, here in this state, where they was having a convention. I never was so embarrassed in all my life. There's a big fellow setting up there with a big hat on, flowered up like this, all kinds of robes on. And the  boys and girls 16-17 years old, sleeping together in the hotel room. </a:t>
            </a:r>
          </a:p>
        </p:txBody>
      </p:sp>
    </p:spTree>
    <p:extLst>
      <p:ext uri="{BB962C8B-B14F-4D97-AF65-F5344CB8AC3E}">
        <p14:creationId xmlns:p14="http://schemas.microsoft.com/office/powerpoint/2010/main" val="7255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0862DD-5E02-555B-5FDE-2312C51F79D4}"/>
              </a:ext>
            </a:extLst>
          </p:cNvPr>
          <p:cNvSpPr txBox="1"/>
          <p:nvPr/>
        </p:nvSpPr>
        <p:spPr>
          <a:xfrm>
            <a:off x="227012" y="152400"/>
            <a:ext cx="11658600" cy="4401205"/>
          </a:xfrm>
          <a:prstGeom prst="rect">
            <a:avLst/>
          </a:prstGeom>
          <a:noFill/>
        </p:spPr>
        <p:txBody>
          <a:bodyPr wrap="square">
            <a:spAutoFit/>
          </a:bodyPr>
          <a:lstStyle/>
          <a:p>
            <a:r>
              <a:rPr lang="en-US" sz="4000" dirty="0"/>
              <a:t>	The next morning, all of them coming down, bowing down and "</a:t>
            </a:r>
            <a:r>
              <a:rPr lang="en-US" sz="4000" i="1" dirty="0"/>
              <a:t>Father So-and-so</a:t>
            </a:r>
            <a:r>
              <a:rPr lang="en-US" sz="4000" dirty="0"/>
              <a:t>..." Oh, just think; perverting them poor children's mind into such stuff as that, when God raised them to be sons and daughters of God, to be pure and holy, sanctified by the power of God, washed in the Blood of the Lamb. 60-0607 </a:t>
            </a:r>
          </a:p>
        </p:txBody>
      </p:sp>
    </p:spTree>
    <p:extLst>
      <p:ext uri="{BB962C8B-B14F-4D97-AF65-F5344CB8AC3E}">
        <p14:creationId xmlns:p14="http://schemas.microsoft.com/office/powerpoint/2010/main" val="189679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EF0C5-D5F2-4FBC-AB0F-8DB6886D5A6B}"/>
              </a:ext>
            </a:extLst>
          </p:cNvPr>
          <p:cNvPicPr>
            <a:picLocks noChangeAspect="1"/>
          </p:cNvPicPr>
          <p:nvPr/>
        </p:nvPicPr>
        <p:blipFill>
          <a:blip r:embed="rId2" cstate="print">
            <a:extLst>
              <a:ext uri="{28A0092B-C50C-407E-A947-70E740481C1C}">
                <a14:useLocalDpi xmlns:a14="http://schemas.microsoft.com/office/drawing/2010/main" val="0"/>
              </a:ext>
            </a:extLst>
          </a:blip>
          <a:srcRect r="-1"/>
          <a:stretch>
            <a:fillRect/>
          </a:stretch>
        </p:blipFill>
        <p:spPr>
          <a:xfrm>
            <a:off x="20" y="10"/>
            <a:ext cx="12188805" cy="6857990"/>
          </a:xfrm>
          <a:prstGeom prst="rect">
            <a:avLst/>
          </a:prstGeom>
          <a:noFill/>
        </p:spPr>
      </p:pic>
      <p:sp>
        <p:nvSpPr>
          <p:cNvPr id="4" name="TextBox 3">
            <a:extLst>
              <a:ext uri="{FF2B5EF4-FFF2-40B4-BE49-F238E27FC236}">
                <a16:creationId xmlns:a16="http://schemas.microsoft.com/office/drawing/2014/main" id="{29BE7F7F-BE32-3FC4-B63E-6ED112963DED}"/>
              </a:ext>
            </a:extLst>
          </p:cNvPr>
          <p:cNvSpPr txBox="1"/>
          <p:nvPr/>
        </p:nvSpPr>
        <p:spPr>
          <a:xfrm>
            <a:off x="1141412" y="838200"/>
            <a:ext cx="9009198" cy="646331"/>
          </a:xfrm>
          <a:prstGeom prst="rect">
            <a:avLst/>
          </a:prstGeom>
          <a:solidFill>
            <a:srgbClr val="002060"/>
          </a:solidFill>
        </p:spPr>
        <p:txBody>
          <a:bodyPr wrap="none" rtlCol="0">
            <a:spAutoFit/>
          </a:bodyPr>
          <a:lstStyle/>
          <a:p>
            <a:r>
              <a:rPr lang="en-US" sz="3600" b="1" dirty="0"/>
              <a:t>Bro. Elias, Bro. Barry and Bro. Ronny Kapisha</a:t>
            </a:r>
          </a:p>
        </p:txBody>
      </p:sp>
      <p:sp>
        <p:nvSpPr>
          <p:cNvPr id="5" name="TextBox 4">
            <a:extLst>
              <a:ext uri="{FF2B5EF4-FFF2-40B4-BE49-F238E27FC236}">
                <a16:creationId xmlns:a16="http://schemas.microsoft.com/office/drawing/2014/main" id="{34E228F3-2DC9-500E-34A0-8E77591E040D}"/>
              </a:ext>
            </a:extLst>
          </p:cNvPr>
          <p:cNvSpPr txBox="1"/>
          <p:nvPr/>
        </p:nvSpPr>
        <p:spPr>
          <a:xfrm>
            <a:off x="303212" y="5410200"/>
            <a:ext cx="3276600" cy="954107"/>
          </a:xfrm>
          <a:prstGeom prst="rect">
            <a:avLst/>
          </a:prstGeom>
          <a:solidFill>
            <a:srgbClr val="002060"/>
          </a:solidFill>
        </p:spPr>
        <p:txBody>
          <a:bodyPr wrap="square" rtlCol="0">
            <a:spAutoFit/>
          </a:bodyPr>
          <a:lstStyle/>
          <a:p>
            <a:r>
              <a:rPr lang="en-US" sz="2800" b="1" dirty="0"/>
              <a:t>Lusaka, Zambia</a:t>
            </a:r>
          </a:p>
          <a:p>
            <a:r>
              <a:rPr lang="en-US" sz="2800" b="1" dirty="0"/>
              <a:t>August 2019</a:t>
            </a:r>
          </a:p>
        </p:txBody>
      </p:sp>
    </p:spTree>
    <p:extLst>
      <p:ext uri="{BB962C8B-B14F-4D97-AF65-F5344CB8AC3E}">
        <p14:creationId xmlns:p14="http://schemas.microsoft.com/office/powerpoint/2010/main" val="144426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DAA7-5D84-CD37-2F5B-A0033F7BDB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F65849-E4CC-5449-D286-5F421101016E}"/>
              </a:ext>
            </a:extLst>
          </p:cNvPr>
          <p:cNvSpPr>
            <a:spLocks noGrp="1"/>
          </p:cNvSpPr>
          <p:nvPr>
            <p:ph type="title"/>
          </p:nvPr>
        </p:nvSpPr>
        <p:spPr>
          <a:xfrm>
            <a:off x="1293812" y="381000"/>
            <a:ext cx="9601200" cy="1524000"/>
          </a:xfrm>
        </p:spPr>
        <p:txBody>
          <a:bodyPr anchor="b">
            <a:normAutofit/>
          </a:bodyPr>
          <a:lstStyle/>
          <a:p>
            <a:r>
              <a:rPr lang="en-US" sz="2200" b="1" cap="none" dirty="0"/>
              <a:t>Romans 9:13</a:t>
            </a:r>
            <a:endParaRPr lang="en-US" sz="2200" b="1" i="1" cap="none" dirty="0"/>
          </a:p>
          <a:p>
            <a:r>
              <a:rPr lang="en-US" sz="2200" i="1" cap="none" dirty="0"/>
              <a:t>As it is written, </a:t>
            </a:r>
            <a:r>
              <a:rPr lang="en-US" sz="2200" i="1" dirty="0"/>
              <a:t>J</a:t>
            </a:r>
            <a:r>
              <a:rPr lang="en-US" sz="2200" i="1" cap="none" dirty="0"/>
              <a:t>acob have I loved, but </a:t>
            </a:r>
            <a:r>
              <a:rPr lang="en-US" sz="2200" i="1" dirty="0"/>
              <a:t>E</a:t>
            </a:r>
            <a:r>
              <a:rPr lang="en-US" sz="2200" i="1" cap="none" dirty="0"/>
              <a:t>sau have I hated. </a:t>
            </a:r>
          </a:p>
          <a:p>
            <a:endParaRPr lang="en-US" sz="2200" cap="none" dirty="0"/>
          </a:p>
          <a:p>
            <a:r>
              <a:rPr lang="en-US" sz="2200" b="1" cap="none" dirty="0"/>
              <a:t>Song of Solomon 6:3</a:t>
            </a:r>
          </a:p>
          <a:p>
            <a:r>
              <a:rPr lang="en-US" sz="2200" i="1" cap="none" dirty="0"/>
              <a:t>I am my beloved's, and my beloved is mine</a:t>
            </a:r>
            <a:endParaRPr lang="en-US" sz="1600" i="1" cap="none" dirty="0"/>
          </a:p>
        </p:txBody>
      </p:sp>
      <p:pic>
        <p:nvPicPr>
          <p:cNvPr id="5" name="Picture 4">
            <a:extLst>
              <a:ext uri="{FF2B5EF4-FFF2-40B4-BE49-F238E27FC236}">
                <a16:creationId xmlns:a16="http://schemas.microsoft.com/office/drawing/2014/main" id="{7A65D4BB-A532-B1A8-336E-9DCA7866C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93812" y="2057400"/>
            <a:ext cx="7467600" cy="2510118"/>
          </a:xfrm>
          <a:prstGeom prst="rect">
            <a:avLst/>
          </a:prstGeom>
          <a:noFill/>
        </p:spPr>
      </p:pic>
    </p:spTree>
    <p:extLst>
      <p:ext uri="{BB962C8B-B14F-4D97-AF65-F5344CB8AC3E}">
        <p14:creationId xmlns:p14="http://schemas.microsoft.com/office/powerpoint/2010/main" val="207433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EC067-ABE8-B268-FBCF-9812F4FE8F30}"/>
              </a:ext>
            </a:extLst>
          </p:cNvPr>
          <p:cNvSpPr txBox="1"/>
          <p:nvPr/>
        </p:nvSpPr>
        <p:spPr>
          <a:xfrm>
            <a:off x="188912" y="76200"/>
            <a:ext cx="11811000" cy="6001643"/>
          </a:xfrm>
          <a:prstGeom prst="rect">
            <a:avLst/>
          </a:prstGeom>
          <a:noFill/>
        </p:spPr>
        <p:txBody>
          <a:bodyPr wrap="square">
            <a:spAutoFit/>
          </a:bodyPr>
          <a:lstStyle/>
          <a:p>
            <a:r>
              <a:rPr lang="en-US" sz="4000" b="1" dirty="0"/>
              <a:t>ACTS 10:34-35</a:t>
            </a:r>
          </a:p>
          <a:p>
            <a:r>
              <a:rPr lang="en-US" sz="3600" i="1" dirty="0"/>
              <a:t>	Then Peter opened his mouth, and said, Of a truth I perceive that God is no respecter of persons: 35 But in every nation he that </a:t>
            </a:r>
            <a:r>
              <a:rPr lang="en-US" sz="3600" i="1" dirty="0" err="1"/>
              <a:t>feareth</a:t>
            </a:r>
            <a:r>
              <a:rPr lang="en-US" sz="3600" i="1" dirty="0"/>
              <a:t> him, and worketh righteousness, is accepted with him. </a:t>
            </a:r>
            <a:endParaRPr lang="en-US" i="1" dirty="0"/>
          </a:p>
          <a:p>
            <a:endParaRPr lang="en-US" sz="1600" i="1" dirty="0"/>
          </a:p>
          <a:p>
            <a:r>
              <a:rPr lang="en-US" sz="4000" b="1" dirty="0"/>
              <a:t>MALACHI 1:2</a:t>
            </a:r>
          </a:p>
          <a:p>
            <a:r>
              <a:rPr lang="en-US" sz="3600" i="1" dirty="0"/>
              <a:t>	I have loved you, saith the LORD. Yet ye say, Wherein hast thou loved us? Was not Esau Jacob's brother? saith the LORD: yet I loved Jacob, 3 And I hated Esau, and laid his mountains and his heritage waste for the dragons of the wilderness.</a:t>
            </a:r>
          </a:p>
        </p:txBody>
      </p:sp>
    </p:spTree>
    <p:extLst>
      <p:ext uri="{BB962C8B-B14F-4D97-AF65-F5344CB8AC3E}">
        <p14:creationId xmlns:p14="http://schemas.microsoft.com/office/powerpoint/2010/main" val="1309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AD851-433B-145C-8F62-F956952C4C69}"/>
              </a:ext>
            </a:extLst>
          </p:cNvPr>
          <p:cNvSpPr txBox="1"/>
          <p:nvPr/>
        </p:nvSpPr>
        <p:spPr>
          <a:xfrm>
            <a:off x="227012" y="152400"/>
            <a:ext cx="11887200" cy="5105565"/>
          </a:xfrm>
          <a:prstGeom prst="rect">
            <a:avLst/>
          </a:prstGeom>
          <a:noFill/>
        </p:spPr>
        <p:txBody>
          <a:bodyPr wrap="square">
            <a:spAutoFit/>
          </a:bodyPr>
          <a:lstStyle/>
          <a:p>
            <a:pPr marL="0" marR="0">
              <a:lnSpc>
                <a:spcPct val="115000"/>
              </a:lnSpc>
              <a:spcAft>
                <a:spcPts val="800"/>
              </a:spcAft>
              <a:buNone/>
            </a:pPr>
            <a:r>
              <a:rPr lang="en-US" sz="4000" b="1" kern="100" dirty="0">
                <a:effectLst/>
                <a:latin typeface="Candara" panose="020E0502030303020204" pitchFamily="34" charset="0"/>
                <a:ea typeface="Aptos" panose="020B0004020202020204" pitchFamily="34" charset="0"/>
                <a:cs typeface="Times New Roman" panose="02020603050405020304" pitchFamily="18" charset="0"/>
              </a:rPr>
              <a:t>The Hebrew:  </a:t>
            </a:r>
            <a:r>
              <a:rPr lang="en-US" sz="3600" b="1" i="1" kern="100" dirty="0" err="1">
                <a:effectLst/>
                <a:latin typeface="Candara" panose="020E0502030303020204" pitchFamily="34" charset="0"/>
                <a:ea typeface="Aptos" panose="020B0004020202020204" pitchFamily="34" charset="0"/>
                <a:cs typeface="Times New Roman" panose="02020603050405020304" pitchFamily="18" charset="0"/>
              </a:rPr>
              <a:t>śānē</a:t>
            </a:r>
            <a:r>
              <a:rPr lang="en-US" sz="3600" b="1" i="1" kern="100" dirty="0">
                <a:effectLst/>
                <a:latin typeface="Candara" panose="020E0502030303020204" pitchFamily="34" charset="0"/>
                <a:ea typeface="Aptos" panose="020B0004020202020204" pitchFamily="34" charset="0"/>
                <a:cs typeface="Times New Roman" panose="02020603050405020304" pitchFamily="18" charset="0"/>
              </a:rPr>
              <a:t>'</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b="1" kern="100" dirty="0">
                <a:effectLst/>
                <a:latin typeface="Arial" panose="020B0604020202020204" pitchFamily="34" charset="0"/>
                <a:ea typeface="Aptos" panose="020B0004020202020204" pitchFamily="34" charset="0"/>
                <a:cs typeface="Times New Roman" panose="02020603050405020304" pitchFamily="18" charset="0"/>
              </a:rPr>
              <a:t>שָׂ</a:t>
            </a:r>
            <a:r>
              <a:rPr lang="en-US" sz="3600" b="1" kern="100" dirty="0" err="1">
                <a:effectLst/>
                <a:latin typeface="Arial" panose="020B0604020202020204" pitchFamily="34" charset="0"/>
                <a:ea typeface="Aptos" panose="020B0004020202020204" pitchFamily="34" charset="0"/>
                <a:cs typeface="Times New Roman" panose="02020603050405020304" pitchFamily="18" charset="0"/>
              </a:rPr>
              <a:t>נֵא</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a:t>
            </a:r>
            <a:endParaRPr lang="en-US" sz="36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600" kern="100" dirty="0">
                <a:latin typeface="Candara" panose="020E0502030303020204" pitchFamily="34" charset="0"/>
                <a:ea typeface="Aptos" panose="020B0004020202020204" pitchFamily="34" charset="0"/>
                <a:cs typeface="Times New Roman" panose="02020603050405020304" pitchFamily="18" charset="0"/>
              </a:rPr>
              <a:t>I</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n Malachi 1:3 the Hebrew verb </a:t>
            </a:r>
            <a:r>
              <a:rPr lang="en-US" sz="3600" b="1" kern="100" dirty="0" err="1">
                <a:effectLst/>
                <a:latin typeface="Candara" panose="020E0502030303020204" pitchFamily="34" charset="0"/>
                <a:ea typeface="Aptos" panose="020B0004020202020204" pitchFamily="34" charset="0"/>
                <a:cs typeface="Times New Roman" panose="02020603050405020304" pitchFamily="18" charset="0"/>
              </a:rPr>
              <a:t>śānē</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r>
              <a:rPr lang="en-US" sz="3600" kern="100" dirty="0">
                <a:latin typeface="Candara" panose="020E0502030303020204" pitchFamily="34" charset="0"/>
                <a:ea typeface="Aptos" panose="020B0004020202020204" pitchFamily="34" charset="0"/>
                <a:cs typeface="Times New Roman" panose="02020603050405020304" pitchFamily="18" charset="0"/>
              </a:rPr>
              <a:t>i</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n its strongest usage it does mean active, emotional enmity — the same word used in </a:t>
            </a:r>
            <a:r>
              <a:rPr lang="en-US" sz="3600" u="sng" kern="100" dirty="0">
                <a:effectLst/>
                <a:latin typeface="Candara" panose="020E0502030303020204" pitchFamily="34" charset="0"/>
                <a:ea typeface="Aptos" panose="020B0004020202020204" pitchFamily="34" charset="0"/>
                <a:cs typeface="Times New Roman" panose="02020603050405020304" pitchFamily="18" charset="0"/>
              </a:rPr>
              <a:t>Genesis 37:4</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when Joseph's brothers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hated</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him and could not speak peaceably to him. </a:t>
            </a:r>
            <a:endParaRPr lang="en-US" sz="9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900" kern="100" dirty="0">
              <a:effectLst/>
              <a:latin typeface="Candara" panose="020E0502030303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600" kern="100" dirty="0">
                <a:effectLst/>
                <a:latin typeface="Candara" panose="020E0502030303020204" pitchFamily="34" charset="0"/>
                <a:ea typeface="Aptos" panose="020B0004020202020204" pitchFamily="34" charset="0"/>
                <a:cs typeface="Times New Roman" panose="02020603050405020304" pitchFamily="18" charset="0"/>
              </a:rPr>
              <a:t>But </a:t>
            </a:r>
            <a:r>
              <a:rPr lang="en-US" sz="3600" i="1" kern="100" dirty="0" err="1">
                <a:effectLst/>
                <a:latin typeface="Candara" panose="020E0502030303020204" pitchFamily="34" charset="0"/>
                <a:ea typeface="Aptos" panose="020B0004020202020204" pitchFamily="34" charset="0"/>
                <a:cs typeface="Times New Roman" panose="02020603050405020304" pitchFamily="18" charset="0"/>
              </a:rPr>
              <a:t>śānē</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is also used in a </a:t>
            </a:r>
            <a:r>
              <a:rPr lang="en-US" sz="3600" b="1" u="sng" kern="100" dirty="0">
                <a:effectLst/>
                <a:latin typeface="Candara" panose="020E0502030303020204" pitchFamily="34" charset="0"/>
                <a:ea typeface="Aptos" panose="020B0004020202020204" pitchFamily="34" charset="0"/>
                <a:cs typeface="Times New Roman" panose="02020603050405020304" pitchFamily="18" charset="0"/>
              </a:rPr>
              <a:t>covenant </a:t>
            </a:r>
            <a:r>
              <a:rPr lang="en-US" sz="3600" b="1" kern="100" dirty="0">
                <a:effectLst/>
                <a:latin typeface="Candara" panose="020E0502030303020204" pitchFamily="34" charset="0"/>
                <a:ea typeface="Aptos" panose="020B0004020202020204" pitchFamily="34" charset="0"/>
                <a:cs typeface="Times New Roman" panose="02020603050405020304" pitchFamily="18" charset="0"/>
              </a:rPr>
              <a:t> sense</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meaning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to reject, to set aside, to not choose</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 as opposed to </a:t>
            </a:r>
            <a:r>
              <a:rPr lang="en-US" sz="3600" i="1" kern="100" dirty="0">
                <a:latin typeface="Candara" panose="020E0502030303020204" pitchFamily="34" charset="0"/>
                <a:ea typeface="Aptos" panose="020B0004020202020204" pitchFamily="34" charset="0"/>
                <a:cs typeface="Times New Roman" panose="02020603050405020304" pitchFamily="18" charset="0"/>
              </a:rPr>
              <a:t>“not </a:t>
            </a:r>
            <a:r>
              <a:rPr lang="en-US" sz="3600" i="1" kern="100" dirty="0">
                <a:effectLst/>
                <a:latin typeface="Candara" panose="020E0502030303020204" pitchFamily="34" charset="0"/>
                <a:ea typeface="Aptos" panose="020B0004020202020204" pitchFamily="34" charset="0"/>
                <a:cs typeface="Times New Roman" panose="02020603050405020304" pitchFamily="18" charset="0"/>
              </a:rPr>
              <a:t>loving</a:t>
            </a:r>
            <a:r>
              <a:rPr lang="en-US" sz="3600" kern="100" dirty="0">
                <a:effectLst/>
                <a:latin typeface="Candara" panose="020E0502030303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9168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31C19-DD8A-7512-7F61-789A4167F26C}"/>
              </a:ext>
            </a:extLst>
          </p:cNvPr>
          <p:cNvSpPr txBox="1"/>
          <p:nvPr/>
        </p:nvSpPr>
        <p:spPr>
          <a:xfrm>
            <a:off x="303212" y="152400"/>
            <a:ext cx="11658600" cy="6063198"/>
          </a:xfrm>
          <a:prstGeom prst="rect">
            <a:avLst/>
          </a:prstGeom>
          <a:noFill/>
        </p:spPr>
        <p:txBody>
          <a:bodyPr wrap="square">
            <a:spAutoFit/>
          </a:bodyPr>
          <a:lstStyle/>
          <a:p>
            <a:r>
              <a:rPr lang="en-US" sz="3600" b="1" dirty="0"/>
              <a:t>GENESIS 29:30-31</a:t>
            </a:r>
          </a:p>
          <a:p>
            <a:r>
              <a:rPr lang="en-US" sz="3600" i="1" dirty="0"/>
              <a:t>	And he went in also unto Rachel, and </a:t>
            </a:r>
            <a:r>
              <a:rPr lang="en-US" sz="3600" i="1" u="sng" dirty="0"/>
              <a:t>he loved also Rachel more than Leah</a:t>
            </a:r>
            <a:r>
              <a:rPr lang="en-US" sz="3600" i="1" dirty="0"/>
              <a:t>, and served with him yet seven other years. 31 And when the LORD saw that Leah was hated </a:t>
            </a:r>
            <a:r>
              <a:rPr lang="en-US" sz="2800" dirty="0"/>
              <a:t>[sane: “the less loved wife”] </a:t>
            </a:r>
            <a:r>
              <a:rPr lang="en-US" sz="3600" i="1" dirty="0"/>
              <a:t>he opened her womb: but Rachel was barren. 32 And Leah conceived…</a:t>
            </a:r>
            <a:endParaRPr lang="en-US" sz="1200" i="1" dirty="0"/>
          </a:p>
          <a:p>
            <a:endParaRPr lang="en-US" sz="1200" i="1" dirty="0"/>
          </a:p>
          <a:p>
            <a:r>
              <a:rPr lang="en-US" sz="4400" b="1" dirty="0"/>
              <a:t>LUKE 14:26</a:t>
            </a:r>
          </a:p>
          <a:p>
            <a:r>
              <a:rPr lang="en-US" sz="3600" i="1" dirty="0"/>
              <a:t>	If any man come to me, and </a:t>
            </a:r>
            <a:r>
              <a:rPr lang="en-US" sz="3600" i="1" u="sng" dirty="0"/>
              <a:t>hate not his father</a:t>
            </a:r>
            <a:r>
              <a:rPr lang="en-US" sz="3600" i="1" dirty="0"/>
              <a:t>, and mother, and wife, and children, and brethren, and sisters, yea, and his own life also, he cannot be my disciple.</a:t>
            </a:r>
          </a:p>
        </p:txBody>
      </p:sp>
    </p:spTree>
    <p:extLst>
      <p:ext uri="{BB962C8B-B14F-4D97-AF65-F5344CB8AC3E}">
        <p14:creationId xmlns:p14="http://schemas.microsoft.com/office/powerpoint/2010/main" val="309823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47292A-3661-F0FD-72EB-838BB6C51596}"/>
              </a:ext>
            </a:extLst>
          </p:cNvPr>
          <p:cNvSpPr txBox="1"/>
          <p:nvPr/>
        </p:nvSpPr>
        <p:spPr>
          <a:xfrm>
            <a:off x="150812" y="76200"/>
            <a:ext cx="11887200" cy="7339727"/>
          </a:xfrm>
          <a:prstGeom prst="rect">
            <a:avLst/>
          </a:prstGeom>
          <a:noFill/>
        </p:spPr>
        <p:txBody>
          <a:bodyPr wrap="square">
            <a:spAutoFit/>
          </a:bodyPr>
          <a:lstStyle/>
          <a:p>
            <a:r>
              <a:rPr lang="en-US" sz="3600" b="1" dirty="0"/>
              <a:t>ROMANS 9:13</a:t>
            </a:r>
          </a:p>
          <a:p>
            <a:r>
              <a:rPr lang="en-US" sz="3600" i="1" spc="-150" dirty="0"/>
              <a:t>As it is written, Jacob have I loved, but Esau have I hated </a:t>
            </a:r>
            <a:r>
              <a:rPr lang="en-US" sz="2400" dirty="0"/>
              <a:t>[</a:t>
            </a:r>
            <a:r>
              <a:rPr lang="en-US" sz="2400" dirty="0" err="1"/>
              <a:t>miseo</a:t>
            </a:r>
            <a:r>
              <a:rPr lang="en-US" sz="2400" dirty="0"/>
              <a:t>=sane]</a:t>
            </a:r>
            <a:r>
              <a:rPr lang="en-US" sz="3200" i="1" dirty="0"/>
              <a:t>. </a:t>
            </a:r>
            <a:endParaRPr lang="en-US" sz="900" i="1" dirty="0"/>
          </a:p>
          <a:p>
            <a:endParaRPr lang="en-US" sz="1000" dirty="0"/>
          </a:p>
          <a:p>
            <a:r>
              <a:rPr lang="en-US" sz="3600" b="1" dirty="0"/>
              <a:t>9:14-16 </a:t>
            </a:r>
            <a:r>
              <a:rPr lang="en-US" sz="3600" i="1" dirty="0"/>
              <a:t>What shall we say then? Is there unrighteousness with God? God forbid. 15 For he saith to Moses, I will have mercy on whom I will have mercy, and I will have compassion on whom I will have compassion. 16 So then it is not of him that </a:t>
            </a:r>
            <a:r>
              <a:rPr lang="en-US" sz="3600" i="1" dirty="0" err="1"/>
              <a:t>willeth</a:t>
            </a:r>
            <a:r>
              <a:rPr lang="en-US" sz="3600" i="1" dirty="0"/>
              <a:t>, nor of him that </a:t>
            </a:r>
            <a:r>
              <a:rPr lang="en-US" sz="3600" i="1" dirty="0" err="1"/>
              <a:t>runneth</a:t>
            </a:r>
            <a:r>
              <a:rPr lang="en-US" sz="3600" i="1" dirty="0"/>
              <a:t>, but of God that </a:t>
            </a:r>
            <a:r>
              <a:rPr lang="en-US" sz="3600" i="1" dirty="0" err="1"/>
              <a:t>sheweth</a:t>
            </a:r>
            <a:r>
              <a:rPr lang="en-US" sz="3600" i="1" dirty="0"/>
              <a:t> mercy. </a:t>
            </a:r>
          </a:p>
          <a:p>
            <a:r>
              <a:rPr lang="en-US" sz="2400" dirty="0"/>
              <a:t>	</a:t>
            </a:r>
          </a:p>
          <a:p>
            <a:r>
              <a:rPr lang="en-US" sz="3600" dirty="0">
                <a:solidFill>
                  <a:schemeClr val="accent5">
                    <a:lumMod val="20000"/>
                    <a:lumOff val="80000"/>
                  </a:schemeClr>
                </a:solidFill>
              </a:rPr>
              <a:t>	He is not describing emotional hatred; he is addressing sovereign </a:t>
            </a:r>
            <a:r>
              <a:rPr lang="en-US" sz="3600" b="1" dirty="0">
                <a:solidFill>
                  <a:schemeClr val="accent5">
                    <a:lumMod val="20000"/>
                    <a:lumOff val="80000"/>
                  </a:schemeClr>
                </a:solidFill>
              </a:rPr>
              <a:t>election in a national sense</a:t>
            </a:r>
            <a:r>
              <a:rPr lang="en-US" sz="3600" dirty="0">
                <a:solidFill>
                  <a:schemeClr val="accent5">
                    <a:lumMod val="20000"/>
                    <a:lumOff val="80000"/>
                  </a:schemeClr>
                </a:solidFill>
              </a:rPr>
              <a:t>. The "love" and "hate" here are covenant categories: </a:t>
            </a:r>
            <a:r>
              <a:rPr lang="en-US" sz="3600" i="1" u="sng" dirty="0">
                <a:solidFill>
                  <a:schemeClr val="accent5">
                    <a:lumMod val="20000"/>
                    <a:lumOff val="80000"/>
                  </a:schemeClr>
                </a:solidFill>
              </a:rPr>
              <a:t>whom God chose for His redemptive purpose, and whom He passes by</a:t>
            </a:r>
            <a:r>
              <a:rPr lang="en-US" sz="3600" i="1" dirty="0">
                <a:solidFill>
                  <a:schemeClr val="accent5">
                    <a:lumMod val="20000"/>
                    <a:lumOff val="80000"/>
                  </a:schemeClr>
                </a:solidFill>
              </a:rPr>
              <a:t>.</a:t>
            </a:r>
            <a:r>
              <a:rPr lang="en-US" sz="3600" dirty="0">
                <a:solidFill>
                  <a:schemeClr val="accent5">
                    <a:lumMod val="20000"/>
                    <a:lumOff val="80000"/>
                  </a:schemeClr>
                </a:solidFill>
              </a:rPr>
              <a:t> </a:t>
            </a:r>
          </a:p>
          <a:p>
            <a:endParaRPr lang="en-US" sz="3600" i="1" dirty="0"/>
          </a:p>
        </p:txBody>
      </p:sp>
      <p:cxnSp>
        <p:nvCxnSpPr>
          <p:cNvPr id="5" name="Straight Connector 4">
            <a:extLst>
              <a:ext uri="{FF2B5EF4-FFF2-40B4-BE49-F238E27FC236}">
                <a16:creationId xmlns:a16="http://schemas.microsoft.com/office/drawing/2014/main" id="{361658B3-D79B-B3F0-2977-081D3216C73A}"/>
              </a:ext>
            </a:extLst>
          </p:cNvPr>
          <p:cNvCxnSpPr>
            <a:cxnSpLocks/>
          </p:cNvCxnSpPr>
          <p:nvPr/>
        </p:nvCxnSpPr>
        <p:spPr>
          <a:xfrm>
            <a:off x="1751012" y="4343400"/>
            <a:ext cx="883920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986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962</TotalTime>
  <Words>3168</Words>
  <Application>Microsoft Office PowerPoint</Application>
  <PresentationFormat>Custom</PresentationFormat>
  <Paragraphs>127</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Cabin</vt:lpstr>
      <vt:lpstr>Candara</vt:lpstr>
      <vt:lpstr>Century</vt:lpstr>
      <vt:lpstr>Symbol</vt:lpstr>
      <vt:lpstr>Woodgrain 16x9</vt:lpstr>
      <vt:lpstr>Romans 9:13 As it is written, Jacob have I loved, but Esau have I hated.   Song of Solomon 6:3 I am my beloved's, and my beloved is mine</vt:lpstr>
      <vt:lpstr>PowerPoint Presentation</vt:lpstr>
      <vt:lpstr>PowerPoint Presentation</vt:lpstr>
      <vt:lpstr>PowerPoint Presentation</vt:lpstr>
      <vt:lpstr>Romans 9:13 As it is written, Jacob have I loved, but Esau have I hated.   Song of Solomon 6:3 I am my beloved's, and my beloved is 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26</cp:revision>
  <dcterms:created xsi:type="dcterms:W3CDTF">2026-06-27T12:47:46Z</dcterms:created>
  <dcterms:modified xsi:type="dcterms:W3CDTF">2026-06-28T15:22:57Z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