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384" r:id="rId3"/>
    <p:sldId id="386" r:id="rId4"/>
    <p:sldId id="387" r:id="rId5"/>
    <p:sldId id="388" r:id="rId6"/>
    <p:sldId id="389" r:id="rId7"/>
    <p:sldId id="390" r:id="rId8"/>
    <p:sldId id="381" r:id="rId9"/>
    <p:sldId id="391" r:id="rId10"/>
    <p:sldId id="392" r:id="rId11"/>
    <p:sldId id="382" r:id="rId12"/>
    <p:sldId id="385" r:id="rId13"/>
    <p:sldId id="393" r:id="rId14"/>
    <p:sldId id="395" r:id="rId15"/>
    <p:sldId id="396" r:id="rId16"/>
    <p:sldId id="397" r:id="rId17"/>
    <p:sldId id="398" r:id="rId18"/>
    <p:sldId id="399" r:id="rId19"/>
    <p:sldId id="400" r:id="rId20"/>
    <p:sldId id="401" r:id="rId21"/>
    <p:sldId id="343" r:id="rId22"/>
    <p:sldId id="347" r:id="rId23"/>
  </p:sldIdLst>
  <p:sldSz cx="12192000" cy="6858000"/>
  <p:notesSz cx="6858000" cy="9144000"/>
  <p:embeddedFontLst>
    <p:embeddedFont>
      <p:font typeface="Candara" panose="020E0502030303020204" pitchFamily="34" charset="0"/>
      <p:regular r:id="rId25"/>
      <p:bold r:id="rId26"/>
      <p:italic r:id="rId27"/>
      <p:boldItalic r:id="rId28"/>
    </p:embeddedFont>
    <p:embeddedFont>
      <p:font typeface="Palatino Linotype" panose="02040502050505030304"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gNxyvWaoX5557GzhrX66+iS3GF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1" d="100"/>
          <a:sy n="111" d="100"/>
        </p:scale>
        <p:origin x="558" y="108"/>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6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54" descr="horizon.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0" y="0"/>
            <a:ext cx="12192000" cy="4572000"/>
          </a:xfrm>
          <a:prstGeom prst="rect">
            <a:avLst/>
          </a:prstGeom>
          <a:noFill/>
          <a:ln>
            <a:noFill/>
          </a:ln>
        </p:spPr>
      </p:pic>
      <p:sp>
        <p:nvSpPr>
          <p:cNvPr id="18" name="Google Shape;18;p5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19" name="Google Shape;19;p5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20" name="Google Shape;20;p5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54"/>
          <p:cNvSpPr txBox="1">
            <a:spLocks noGrp="1"/>
          </p:cNvSpPr>
          <p:nvPr>
            <p:ph type="subTitle" idx="1"/>
          </p:nvPr>
        </p:nvSpPr>
        <p:spPr>
          <a:xfrm>
            <a:off x="16256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40"/>
              </a:spcBef>
              <a:spcAft>
                <a:spcPts val="0"/>
              </a:spcAft>
              <a:buSzPts val="1700"/>
              <a:buNone/>
              <a:defRPr sz="1700">
                <a:solidFill>
                  <a:schemeClr val="lt2"/>
                </a:solidFill>
              </a:defRPr>
            </a:lvl1pPr>
            <a:lvl2pPr lvl="1" algn="ctr">
              <a:lnSpc>
                <a:spcPct val="100000"/>
              </a:lnSpc>
              <a:spcBef>
                <a:spcPts val="600"/>
              </a:spcBef>
              <a:spcAft>
                <a:spcPts val="0"/>
              </a:spcAft>
              <a:buSzPts val="1700"/>
              <a:buNone/>
              <a:defRPr>
                <a:solidFill>
                  <a:schemeClr val="lt1"/>
                </a:solidFill>
              </a:defRPr>
            </a:lvl2pPr>
            <a:lvl3pPr lvl="2" algn="ctr">
              <a:lnSpc>
                <a:spcPct val="100000"/>
              </a:lnSpc>
              <a:spcBef>
                <a:spcPts val="600"/>
              </a:spcBef>
              <a:spcAft>
                <a:spcPts val="0"/>
              </a:spcAft>
              <a:buSzPts val="1700"/>
              <a:buNone/>
              <a:defRPr>
                <a:solidFill>
                  <a:schemeClr val="lt1"/>
                </a:solidFill>
              </a:defRPr>
            </a:lvl3pPr>
            <a:lvl4pPr lvl="3" algn="ctr">
              <a:lnSpc>
                <a:spcPct val="100000"/>
              </a:lnSpc>
              <a:spcBef>
                <a:spcPts val="600"/>
              </a:spcBef>
              <a:spcAft>
                <a:spcPts val="0"/>
              </a:spcAft>
              <a:buSzPts val="1700"/>
              <a:buNone/>
              <a:defRPr>
                <a:solidFill>
                  <a:schemeClr val="lt1"/>
                </a:solidFill>
              </a:defRPr>
            </a:lvl4pPr>
            <a:lvl5pPr lvl="4" algn="ctr">
              <a:lnSpc>
                <a:spcPct val="100000"/>
              </a:lnSpc>
              <a:spcBef>
                <a:spcPts val="600"/>
              </a:spcBef>
              <a:spcAft>
                <a:spcPts val="0"/>
              </a:spcAft>
              <a:buSzPts val="1700"/>
              <a:buNone/>
              <a:defRPr>
                <a:solidFill>
                  <a:schemeClr val="lt1"/>
                </a:solidFill>
              </a:defRPr>
            </a:lvl5pPr>
            <a:lvl6pPr lvl="5" algn="ctr">
              <a:lnSpc>
                <a:spcPct val="100000"/>
              </a:lnSpc>
              <a:spcBef>
                <a:spcPts val="600"/>
              </a:spcBef>
              <a:spcAft>
                <a:spcPts val="0"/>
              </a:spcAft>
              <a:buSzPts val="1700"/>
              <a:buNone/>
              <a:defRPr>
                <a:solidFill>
                  <a:schemeClr val="lt1"/>
                </a:solidFill>
              </a:defRPr>
            </a:lvl6pPr>
            <a:lvl7pPr lvl="6" algn="ctr">
              <a:lnSpc>
                <a:spcPct val="100000"/>
              </a:lnSpc>
              <a:spcBef>
                <a:spcPts val="600"/>
              </a:spcBef>
              <a:spcAft>
                <a:spcPts val="0"/>
              </a:spcAft>
              <a:buSzPts val="1700"/>
              <a:buNone/>
              <a:defRPr>
                <a:solidFill>
                  <a:schemeClr val="lt1"/>
                </a:solidFill>
              </a:defRPr>
            </a:lvl7pPr>
            <a:lvl8pPr lvl="7" algn="ctr">
              <a:lnSpc>
                <a:spcPct val="100000"/>
              </a:lnSpc>
              <a:spcBef>
                <a:spcPts val="600"/>
              </a:spcBef>
              <a:spcAft>
                <a:spcPts val="0"/>
              </a:spcAft>
              <a:buSzPts val="1700"/>
              <a:buNone/>
              <a:defRPr>
                <a:solidFill>
                  <a:schemeClr val="lt1"/>
                </a:solidFill>
              </a:defRPr>
            </a:lvl8pPr>
            <a:lvl9pPr lvl="8" algn="ctr">
              <a:lnSpc>
                <a:spcPct val="100000"/>
              </a:lnSpc>
              <a:spcBef>
                <a:spcPts val="600"/>
              </a:spcBef>
              <a:spcAft>
                <a:spcPts val="600"/>
              </a:spcAft>
              <a:buSzPts val="1700"/>
              <a:buNone/>
              <a:defRPr>
                <a:solidFill>
                  <a:schemeClr val="lt1"/>
                </a:solidFill>
              </a:defRPr>
            </a:lvl9pPr>
          </a:lstStyle>
          <a:p>
            <a:endParaRPr/>
          </a:p>
        </p:txBody>
      </p:sp>
      <p:sp>
        <p:nvSpPr>
          <p:cNvPr id="22" name="Google Shape;22;p54"/>
          <p:cNvSpPr txBox="1">
            <a:spLocks noGrp="1"/>
          </p:cNvSpPr>
          <p:nvPr>
            <p:ph type="ctrTitle"/>
          </p:nvPr>
        </p:nvSpPr>
        <p:spPr>
          <a:xfrm>
            <a:off x="914400" y="2007889"/>
            <a:ext cx="103632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3200"/>
              <a:buFont typeface="Candara"/>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64"/>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4"/>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84" name="Google Shape;84;p64"/>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85" name="Google Shape;85;p64"/>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86" name="Google Shape;86;p64"/>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55"/>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25" name="Google Shape;25;p55"/>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26" name="Google Shape;26;p55"/>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812801" y="4962526"/>
            <a:ext cx="10513484"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3200"/>
              <a:buFont typeface="Candara"/>
              <a:buNone/>
              <a:defRPr sz="3200" b="0" i="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812801" y="3462339"/>
            <a:ext cx="10513484"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a:solidFill>
                  <a:schemeClr val="lt2"/>
                </a:solidFill>
              </a:defRPr>
            </a:lvl1pPr>
            <a:lvl2pPr marL="914400" lvl="1" indent="-228600" algn="l">
              <a:lnSpc>
                <a:spcPct val="100000"/>
              </a:lnSpc>
              <a:spcBef>
                <a:spcPts val="600"/>
              </a:spcBef>
              <a:spcAft>
                <a:spcPts val="0"/>
              </a:spcAft>
              <a:buSzPts val="1800"/>
              <a:buNone/>
              <a:defRPr sz="1800">
                <a:solidFill>
                  <a:schemeClr val="lt1"/>
                </a:solidFill>
              </a:defRPr>
            </a:lvl2pPr>
            <a:lvl3pPr marL="1371600" lvl="2" indent="-228600" algn="l">
              <a:lnSpc>
                <a:spcPct val="100000"/>
              </a:lnSpc>
              <a:spcBef>
                <a:spcPts val="600"/>
              </a:spcBef>
              <a:spcAft>
                <a:spcPts val="0"/>
              </a:spcAft>
              <a:buSzPts val="1600"/>
              <a:buNone/>
              <a:defRPr sz="1600">
                <a:solidFill>
                  <a:schemeClr val="lt1"/>
                </a:solidFill>
              </a:defRPr>
            </a:lvl3pPr>
            <a:lvl4pPr marL="1828800" lvl="3" indent="-228600" algn="l">
              <a:lnSpc>
                <a:spcPct val="100000"/>
              </a:lnSpc>
              <a:spcBef>
                <a:spcPts val="600"/>
              </a:spcBef>
              <a:spcAft>
                <a:spcPts val="0"/>
              </a:spcAft>
              <a:buSzPts val="1400"/>
              <a:buNone/>
              <a:defRPr sz="1400">
                <a:solidFill>
                  <a:schemeClr val="lt1"/>
                </a:solidFill>
              </a:defRPr>
            </a:lvl4pPr>
            <a:lvl5pPr marL="2286000" lvl="4" indent="-228600" algn="l">
              <a:lnSpc>
                <a:spcPct val="100000"/>
              </a:lnSpc>
              <a:spcBef>
                <a:spcPts val="600"/>
              </a:spcBef>
              <a:spcAft>
                <a:spcPts val="0"/>
              </a:spcAft>
              <a:buSzPts val="1400"/>
              <a:buNone/>
              <a:defRPr sz="1400">
                <a:solidFill>
                  <a:schemeClr val="lt1"/>
                </a:solidFill>
              </a:defRPr>
            </a:lvl5pPr>
            <a:lvl6pPr marL="2743200" lvl="5" indent="-228600" algn="l">
              <a:lnSpc>
                <a:spcPct val="100000"/>
              </a:lnSpc>
              <a:spcBef>
                <a:spcPts val="600"/>
              </a:spcBef>
              <a:spcAft>
                <a:spcPts val="0"/>
              </a:spcAft>
              <a:buSzPts val="1400"/>
              <a:buNone/>
              <a:defRPr sz="1400">
                <a:solidFill>
                  <a:schemeClr val="lt1"/>
                </a:solidFill>
              </a:defRPr>
            </a:lvl6pPr>
            <a:lvl7pPr marL="3200400" lvl="6" indent="-228600" algn="l">
              <a:lnSpc>
                <a:spcPct val="100000"/>
              </a:lnSpc>
              <a:spcBef>
                <a:spcPts val="600"/>
              </a:spcBef>
              <a:spcAft>
                <a:spcPts val="0"/>
              </a:spcAft>
              <a:buSzPts val="1400"/>
              <a:buNone/>
              <a:defRPr sz="1400">
                <a:solidFill>
                  <a:schemeClr val="lt1"/>
                </a:solidFill>
              </a:defRPr>
            </a:lvl7pPr>
            <a:lvl8pPr marL="3657600" lvl="7" indent="-228600" algn="l">
              <a:lnSpc>
                <a:spcPct val="100000"/>
              </a:lnSpc>
              <a:spcBef>
                <a:spcPts val="600"/>
              </a:spcBef>
              <a:spcAft>
                <a:spcPts val="0"/>
              </a:spcAft>
              <a:buSzPts val="1400"/>
              <a:buNone/>
              <a:defRPr sz="1400">
                <a:solidFill>
                  <a:schemeClr val="lt1"/>
                </a:solidFill>
              </a:defRPr>
            </a:lvl8pPr>
            <a:lvl9pPr marL="4114800" lvl="8" indent="-228600" algn="l">
              <a:lnSpc>
                <a:spcPct val="100000"/>
              </a:lnSpc>
              <a:spcBef>
                <a:spcPts val="600"/>
              </a:spcBef>
              <a:spcAft>
                <a:spcPts val="600"/>
              </a:spcAft>
              <a:buSzPts val="1400"/>
              <a:buNone/>
              <a:defRPr sz="1400">
                <a:solidFill>
                  <a:schemeClr val="lt1"/>
                </a:solidFill>
              </a:defRPr>
            </a:lvl9pPr>
          </a:lstStyle>
          <a:p>
            <a:endParaRPr/>
          </a:p>
        </p:txBody>
      </p:sp>
      <p:sp>
        <p:nvSpPr>
          <p:cNvPr id="36" name="Google Shape;36;p5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37" name="Google Shape;37;p5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38" name="Google Shape;38;p5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8"/>
          <p:cNvSpPr txBox="1">
            <a:spLocks noGrp="1"/>
          </p:cNvSpPr>
          <p:nvPr>
            <p:ph type="body" idx="1"/>
          </p:nvPr>
        </p:nvSpPr>
        <p:spPr>
          <a:xfrm>
            <a:off x="812800" y="1600200"/>
            <a:ext cx="4978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36550" algn="l">
              <a:lnSpc>
                <a:spcPct val="100000"/>
              </a:lnSpc>
              <a:spcBef>
                <a:spcPts val="600"/>
              </a:spcBef>
              <a:spcAft>
                <a:spcPts val="0"/>
              </a:spcAft>
              <a:buSzPts val="1700"/>
              <a:buChar char="•"/>
              <a:defRPr/>
            </a:lvl5pPr>
            <a:lvl6pPr marL="2743200" lvl="5" indent="-336550" algn="l">
              <a:lnSpc>
                <a:spcPct val="100000"/>
              </a:lnSpc>
              <a:spcBef>
                <a:spcPts val="600"/>
              </a:spcBef>
              <a:spcAft>
                <a:spcPts val="0"/>
              </a:spcAft>
              <a:buClr>
                <a:schemeClr val="lt2"/>
              </a:buClr>
              <a:buSzPts val="1700"/>
              <a:buFont typeface="Arial"/>
              <a:buChar char="•"/>
              <a:defRPr/>
            </a:lvl6pPr>
            <a:lvl7pPr marL="3200400" lvl="6" indent="-336550" algn="l">
              <a:lnSpc>
                <a:spcPct val="100000"/>
              </a:lnSpc>
              <a:spcBef>
                <a:spcPts val="600"/>
              </a:spcBef>
              <a:spcAft>
                <a:spcPts val="0"/>
              </a:spcAft>
              <a:buClr>
                <a:schemeClr val="lt2"/>
              </a:buClr>
              <a:buSzPts val="1700"/>
              <a:buFont typeface="Arial"/>
              <a:buChar char="•"/>
              <a:defRPr/>
            </a:lvl7pPr>
            <a:lvl8pPr marL="3657600" lvl="7" indent="-336550" algn="l">
              <a:lnSpc>
                <a:spcPct val="100000"/>
              </a:lnSpc>
              <a:spcBef>
                <a:spcPts val="600"/>
              </a:spcBef>
              <a:spcAft>
                <a:spcPts val="0"/>
              </a:spcAft>
              <a:buClr>
                <a:schemeClr val="lt2"/>
              </a:buClr>
              <a:buSzPts val="1700"/>
              <a:buFont typeface="Arial"/>
              <a:buChar char="•"/>
              <a:defRPr/>
            </a:lvl8pPr>
            <a:lvl9pPr marL="4114800" lvl="8" indent="-336550" algn="l">
              <a:lnSpc>
                <a:spcPct val="100000"/>
              </a:lnSpc>
              <a:spcBef>
                <a:spcPts val="600"/>
              </a:spcBef>
              <a:spcAft>
                <a:spcPts val="600"/>
              </a:spcAft>
              <a:buClr>
                <a:schemeClr val="lt2"/>
              </a:buClr>
              <a:buSzPts val="1700"/>
              <a:buFont typeface="Arial"/>
              <a:buChar char="•"/>
              <a:defRPr/>
            </a:lvl9pPr>
          </a:lstStyle>
          <a:p>
            <a:endParaRPr/>
          </a:p>
        </p:txBody>
      </p:sp>
      <p:sp>
        <p:nvSpPr>
          <p:cNvPr id="41" name="Google Shape;41;p58"/>
          <p:cNvSpPr txBox="1">
            <a:spLocks noGrp="1"/>
          </p:cNvSpPr>
          <p:nvPr>
            <p:ph type="body" idx="2"/>
          </p:nvPr>
        </p:nvSpPr>
        <p:spPr>
          <a:xfrm>
            <a:off x="6400800" y="1600200"/>
            <a:ext cx="4978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2" name="Google Shape;42;p58"/>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8"/>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44" name="Google Shape;44;p58"/>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45" name="Google Shape;45;p58"/>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59"/>
          <p:cNvSpPr txBox="1">
            <a:spLocks noGrp="1"/>
          </p:cNvSpPr>
          <p:nvPr>
            <p:ph type="body" idx="1"/>
          </p:nvPr>
        </p:nvSpPr>
        <p:spPr>
          <a:xfrm>
            <a:off x="6400800" y="2209800"/>
            <a:ext cx="49784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8" name="Google Shape;48;p59"/>
          <p:cNvSpPr txBox="1">
            <a:spLocks noGrp="1"/>
          </p:cNvSpPr>
          <p:nvPr>
            <p:ph type="body" idx="2"/>
          </p:nvPr>
        </p:nvSpPr>
        <p:spPr>
          <a:xfrm>
            <a:off x="812800" y="2209800"/>
            <a:ext cx="49784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9" name="Google Shape;49;p59"/>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30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9"/>
          <p:cNvSpPr txBox="1">
            <a:spLocks noGrp="1"/>
          </p:cNvSpPr>
          <p:nvPr>
            <p:ph type="body" idx="3"/>
          </p:nvPr>
        </p:nvSpPr>
        <p:spPr>
          <a:xfrm>
            <a:off x="812800" y="1600200"/>
            <a:ext cx="49784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51" name="Google Shape;51;p59"/>
          <p:cNvSpPr txBox="1">
            <a:spLocks noGrp="1"/>
          </p:cNvSpPr>
          <p:nvPr>
            <p:ph type="body" idx="4"/>
          </p:nvPr>
        </p:nvSpPr>
        <p:spPr>
          <a:xfrm>
            <a:off x="6400800" y="1600200"/>
            <a:ext cx="49784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52" name="Google Shape;52;p59"/>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53" name="Google Shape;53;p59"/>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54" name="Google Shape;54;p59"/>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0"/>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0"/>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58" name="Google Shape;58;p60"/>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59" name="Google Shape;59;p60"/>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61"/>
          <p:cNvSpPr txBox="1">
            <a:spLocks noGrp="1"/>
          </p:cNvSpPr>
          <p:nvPr>
            <p:ph type="body" idx="1"/>
          </p:nvPr>
        </p:nvSpPr>
        <p:spPr>
          <a:xfrm>
            <a:off x="5283200" y="1447800"/>
            <a:ext cx="6197600" cy="426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62" name="Google Shape;62;p61"/>
          <p:cNvSpPr txBox="1">
            <a:spLocks noGrp="1"/>
          </p:cNvSpPr>
          <p:nvPr>
            <p:ph type="title"/>
          </p:nvPr>
        </p:nvSpPr>
        <p:spPr>
          <a:xfrm>
            <a:off x="816864" y="1447800"/>
            <a:ext cx="39624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andara"/>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1"/>
          <p:cNvSpPr txBox="1">
            <a:spLocks noGrp="1"/>
          </p:cNvSpPr>
          <p:nvPr>
            <p:ph type="body" idx="2"/>
          </p:nvPr>
        </p:nvSpPr>
        <p:spPr>
          <a:xfrm>
            <a:off x="816864" y="2547892"/>
            <a:ext cx="3962400" cy="3167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64" name="Google Shape;64;p61"/>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65" name="Google Shape;65;p61"/>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66" name="Google Shape;66;p61"/>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7"/>
        <p:cNvGrpSpPr/>
        <p:nvPr/>
      </p:nvGrpSpPr>
      <p:grpSpPr>
        <a:xfrm>
          <a:off x="0" y="0"/>
          <a:ext cx="0" cy="0"/>
          <a:chOff x="0" y="0"/>
          <a:chExt cx="0" cy="0"/>
        </a:xfrm>
      </p:grpSpPr>
      <p:pic>
        <p:nvPicPr>
          <p:cNvPr id="68" name="Google Shape;68;p62" descr="horizon.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0" y="0"/>
            <a:ext cx="12192000" cy="6858000"/>
          </a:xfrm>
          <a:prstGeom prst="rect">
            <a:avLst/>
          </a:prstGeom>
          <a:noFill/>
          <a:ln>
            <a:noFill/>
          </a:ln>
        </p:spPr>
      </p:pic>
      <p:sp>
        <p:nvSpPr>
          <p:cNvPr id="69" name="Google Shape;69;p62"/>
          <p:cNvSpPr txBox="1">
            <a:spLocks noGrp="1"/>
          </p:cNvSpPr>
          <p:nvPr>
            <p:ph type="title"/>
          </p:nvPr>
        </p:nvSpPr>
        <p:spPr>
          <a:xfrm>
            <a:off x="812800" y="1447800"/>
            <a:ext cx="39624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Candara"/>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2"/>
          <p:cNvSpPr>
            <a:spLocks noGrp="1"/>
          </p:cNvSpPr>
          <p:nvPr>
            <p:ph type="pic" idx="2"/>
          </p:nvPr>
        </p:nvSpPr>
        <p:spPr>
          <a:xfrm>
            <a:off x="6209792" y="1447800"/>
            <a:ext cx="4559808" cy="3474720"/>
          </a:xfrm>
          <a:prstGeom prst="rect">
            <a:avLst/>
          </a:prstGeom>
          <a:noFill/>
          <a:ln>
            <a:noFill/>
          </a:ln>
        </p:spPr>
      </p:sp>
      <p:sp>
        <p:nvSpPr>
          <p:cNvPr id="71" name="Google Shape;71;p62"/>
          <p:cNvSpPr txBox="1">
            <a:spLocks noGrp="1"/>
          </p:cNvSpPr>
          <p:nvPr>
            <p:ph type="body" idx="1"/>
          </p:nvPr>
        </p:nvSpPr>
        <p:spPr>
          <a:xfrm>
            <a:off x="812800" y="2547891"/>
            <a:ext cx="3962400" cy="2405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72" name="Google Shape;72;p62"/>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73" name="Google Shape;73;p62"/>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74" name="Google Shape;74;p62"/>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63"/>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3"/>
          <p:cNvSpPr txBox="1">
            <a:spLocks noGrp="1"/>
          </p:cNvSpPr>
          <p:nvPr>
            <p:ph type="body" idx="1"/>
          </p:nvPr>
        </p:nvSpPr>
        <p:spPr>
          <a:xfrm rot="5400000">
            <a:off x="3833019" y="-1420018"/>
            <a:ext cx="4525963" cy="1056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78" name="Google Shape;78;p6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6-10-26</a:t>
            </a:r>
            <a:endParaRPr/>
          </a:p>
        </p:txBody>
      </p:sp>
      <p:sp>
        <p:nvSpPr>
          <p:cNvPr id="79" name="Google Shape;79;p6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Guarding My Heart</a:t>
            </a:r>
            <a:endParaRPr/>
          </a:p>
        </p:txBody>
      </p:sp>
      <p:sp>
        <p:nvSpPr>
          <p:cNvPr id="80" name="Google Shape;80;p6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9"/>
        <p:cNvGrpSpPr/>
        <p:nvPr/>
      </p:nvGrpSpPr>
      <p:grpSpPr>
        <a:xfrm>
          <a:off x="0" y="0"/>
          <a:ext cx="0" cy="0"/>
          <a:chOff x="0" y="0"/>
          <a:chExt cx="0" cy="0"/>
        </a:xfrm>
      </p:grpSpPr>
      <p:pic>
        <p:nvPicPr>
          <p:cNvPr id="10" name="Google Shape;10;p53" descr="horizon.png"/>
          <p:cNvPicPr preferRelativeResize="0"/>
          <p:nvPr/>
        </p:nvPicPr>
        <p:blipFill rotWithShape="1">
          <a:blip r:embed="rId12">
            <a:alphaModFix/>
            <a:extLst>
              <a:ext uri="{28A0092B-C50C-407E-A947-70E740481C1C}">
                <a14:useLocalDpi xmlns:a14="http://schemas.microsoft.com/office/drawing/2010/main" val="0"/>
              </a:ext>
            </a:extLst>
          </a:blip>
          <a:srcRect/>
          <a:stretch/>
        </p:blipFill>
        <p:spPr>
          <a:xfrm>
            <a:off x="0" y="0"/>
            <a:ext cx="12192000" cy="6858000"/>
          </a:xfrm>
          <a:prstGeom prst="rect">
            <a:avLst/>
          </a:prstGeom>
          <a:noFill/>
          <a:ln>
            <a:noFill/>
          </a:ln>
        </p:spPr>
      </p:pic>
      <p:sp>
        <p:nvSpPr>
          <p:cNvPr id="11" name="Google Shape;11;p53"/>
          <p:cNvSpPr txBox="1">
            <a:spLocks noGrp="1"/>
          </p:cNvSpPr>
          <p:nvPr>
            <p:ph type="title"/>
          </p:nvPr>
        </p:nvSpPr>
        <p:spPr>
          <a:xfrm>
            <a:off x="812800" y="274638"/>
            <a:ext cx="105664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000"/>
              <a:buFont typeface="Candara"/>
              <a:buNone/>
              <a:defRPr sz="3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53"/>
          <p:cNvSpPr txBox="1">
            <a:spLocks noGrp="1"/>
          </p:cNvSpPr>
          <p:nvPr>
            <p:ph type="body" idx="1"/>
          </p:nvPr>
        </p:nvSpPr>
        <p:spPr>
          <a:xfrm>
            <a:off x="812800" y="1600201"/>
            <a:ext cx="10566400" cy="4525963"/>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100000"/>
              </a:lnSpc>
              <a:spcBef>
                <a:spcPts val="34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1pPr>
            <a:lvl2pPr marL="914400" marR="0" lvl="1"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2pPr>
            <a:lvl3pPr marL="1371600" marR="0" lvl="2"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3pPr>
            <a:lvl4pPr marL="1828800" marR="0" lvl="3"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4pPr>
            <a:lvl5pPr marL="2286000" marR="0" lvl="4"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5pPr>
            <a:lvl6pPr marL="2743200" marR="0" lvl="5"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6pPr>
            <a:lvl7pPr marL="3200400" marR="0" lvl="6"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7pPr>
            <a:lvl8pPr marL="3657600" marR="0" lvl="7"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8pPr>
            <a:lvl9pPr marL="4114800" marR="0" lvl="8" indent="-336550" algn="l" rtl="0">
              <a:lnSpc>
                <a:spcPct val="100000"/>
              </a:lnSpc>
              <a:spcBef>
                <a:spcPts val="600"/>
              </a:spcBef>
              <a:spcAft>
                <a:spcPts val="600"/>
              </a:spcAft>
              <a:buClr>
                <a:schemeClr val="lt2"/>
              </a:buClr>
              <a:buSzPts val="1700"/>
              <a:buFont typeface="Arial"/>
              <a:buChar char="•"/>
              <a:defRPr sz="1700" b="0" i="0" u="none" strike="noStrike" cap="none">
                <a:solidFill>
                  <a:schemeClr val="lt1"/>
                </a:solidFill>
                <a:latin typeface="Candara"/>
                <a:ea typeface="Candara"/>
                <a:cs typeface="Candara"/>
                <a:sym typeface="Candara"/>
              </a:defRPr>
            </a:lvl9pPr>
          </a:lstStyle>
          <a:p>
            <a:endParaRPr/>
          </a:p>
        </p:txBody>
      </p:sp>
      <p:sp>
        <p:nvSpPr>
          <p:cNvPr id="13" name="Google Shape;13;p53"/>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9pPr>
          </a:lstStyle>
          <a:p>
            <a:r>
              <a:rPr lang="en-US"/>
              <a:t>6-10-26</a:t>
            </a:r>
            <a:endParaRPr/>
          </a:p>
        </p:txBody>
      </p:sp>
      <p:sp>
        <p:nvSpPr>
          <p:cNvPr id="14" name="Google Shape;14;p53"/>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2pPr>
            <a:lvl3pPr marR="0" lvl="2"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3pPr>
            <a:lvl4pPr marR="0" lvl="3"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4pPr>
            <a:lvl5pPr marR="0" lvl="4"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5pPr>
            <a:lvl6pPr marR="0" lvl="5"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6pPr>
            <a:lvl7pPr marR="0" lvl="6"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7pPr>
            <a:lvl8pPr marR="0" lvl="7"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8pPr>
            <a:lvl9pPr marR="0" lvl="8" algn="l" rtl="0">
              <a:spcBef>
                <a:spcPts val="0"/>
              </a:spcBef>
              <a:spcAft>
                <a:spcPts val="0"/>
              </a:spcAft>
              <a:buSzPts val="1400"/>
              <a:buNone/>
              <a:defRPr sz="1800" b="0" i="0" u="none" strike="noStrike" cap="none">
                <a:solidFill>
                  <a:schemeClr val="lt1"/>
                </a:solidFill>
                <a:latin typeface="Candara"/>
                <a:ea typeface="Candara"/>
                <a:cs typeface="Candara"/>
                <a:sym typeface="Candara"/>
              </a:defRPr>
            </a:lvl9pPr>
          </a:lstStyle>
          <a:p>
            <a:r>
              <a:rPr lang="en-US"/>
              <a:t>Guarding My Heart</a:t>
            </a:r>
            <a:endParaRPr/>
          </a:p>
        </p:txBody>
      </p:sp>
      <p:sp>
        <p:nvSpPr>
          <p:cNvPr id="15" name="Google Shape;15;p53"/>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Candara"/>
                <a:ea typeface="Candara"/>
                <a:cs typeface="Candara"/>
                <a:sym typeface="Candara"/>
              </a:defRPr>
            </a:lvl1pPr>
            <a:lvl2pPr marL="0" marR="0" lvl="1" indent="0" algn="r" rtl="0">
              <a:spcBef>
                <a:spcPts val="0"/>
              </a:spcBef>
              <a:buNone/>
              <a:defRPr sz="1100" b="0" i="0" u="none" strike="noStrike" cap="none">
                <a:solidFill>
                  <a:schemeClr val="lt1"/>
                </a:solidFill>
                <a:latin typeface="Candara"/>
                <a:ea typeface="Candara"/>
                <a:cs typeface="Candara"/>
                <a:sym typeface="Candara"/>
              </a:defRPr>
            </a:lvl2pPr>
            <a:lvl3pPr marL="0" marR="0" lvl="2" indent="0" algn="r" rtl="0">
              <a:spcBef>
                <a:spcPts val="0"/>
              </a:spcBef>
              <a:buNone/>
              <a:defRPr sz="1100" b="0" i="0" u="none" strike="noStrike" cap="none">
                <a:solidFill>
                  <a:schemeClr val="lt1"/>
                </a:solidFill>
                <a:latin typeface="Candara"/>
                <a:ea typeface="Candara"/>
                <a:cs typeface="Candara"/>
                <a:sym typeface="Candara"/>
              </a:defRPr>
            </a:lvl3pPr>
            <a:lvl4pPr marL="0" marR="0" lvl="3" indent="0" algn="r" rtl="0">
              <a:spcBef>
                <a:spcPts val="0"/>
              </a:spcBef>
              <a:buNone/>
              <a:defRPr sz="1100" b="0" i="0" u="none" strike="noStrike" cap="none">
                <a:solidFill>
                  <a:schemeClr val="lt1"/>
                </a:solidFill>
                <a:latin typeface="Candara"/>
                <a:ea typeface="Candara"/>
                <a:cs typeface="Candara"/>
                <a:sym typeface="Candara"/>
              </a:defRPr>
            </a:lvl4pPr>
            <a:lvl5pPr marL="0" marR="0" lvl="4" indent="0" algn="r" rtl="0">
              <a:spcBef>
                <a:spcPts val="0"/>
              </a:spcBef>
              <a:buNone/>
              <a:defRPr sz="1100" b="0" i="0" u="none" strike="noStrike" cap="none">
                <a:solidFill>
                  <a:schemeClr val="lt1"/>
                </a:solidFill>
                <a:latin typeface="Candara"/>
                <a:ea typeface="Candara"/>
                <a:cs typeface="Candara"/>
                <a:sym typeface="Candara"/>
              </a:defRPr>
            </a:lvl5pPr>
            <a:lvl6pPr marL="0" marR="0" lvl="5" indent="0" algn="r" rtl="0">
              <a:spcBef>
                <a:spcPts val="0"/>
              </a:spcBef>
              <a:buNone/>
              <a:defRPr sz="1100" b="0" i="0" u="none" strike="noStrike" cap="none">
                <a:solidFill>
                  <a:schemeClr val="lt1"/>
                </a:solidFill>
                <a:latin typeface="Candara"/>
                <a:ea typeface="Candara"/>
                <a:cs typeface="Candara"/>
                <a:sym typeface="Candara"/>
              </a:defRPr>
            </a:lvl6pPr>
            <a:lvl7pPr marL="0" marR="0" lvl="6" indent="0" algn="r" rtl="0">
              <a:spcBef>
                <a:spcPts val="0"/>
              </a:spcBef>
              <a:buNone/>
              <a:defRPr sz="1100" b="0" i="0" u="none" strike="noStrike" cap="none">
                <a:solidFill>
                  <a:schemeClr val="lt1"/>
                </a:solidFill>
                <a:latin typeface="Candara"/>
                <a:ea typeface="Candara"/>
                <a:cs typeface="Candara"/>
                <a:sym typeface="Candara"/>
              </a:defRPr>
            </a:lvl7pPr>
            <a:lvl8pPr marL="0" marR="0" lvl="7" indent="0" algn="r" rtl="0">
              <a:spcBef>
                <a:spcPts val="0"/>
              </a:spcBef>
              <a:buNone/>
              <a:defRPr sz="1100" b="0" i="0" u="none" strike="noStrike" cap="none">
                <a:solidFill>
                  <a:schemeClr val="lt1"/>
                </a:solidFill>
                <a:latin typeface="Candara"/>
                <a:ea typeface="Candara"/>
                <a:cs typeface="Candara"/>
                <a:sym typeface="Candara"/>
              </a:defRPr>
            </a:lvl8pPr>
            <a:lvl9pPr marL="0" marR="0" lvl="8" indent="0" algn="r" rtl="0">
              <a:spcBef>
                <a:spcPts val="0"/>
              </a:spcBef>
              <a:buNone/>
              <a:defRPr sz="1100" b="0" i="0" u="none" strike="noStrike" cap="none">
                <a:solidFill>
                  <a:schemeClr val="l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Philippians%204%3A8&amp;version=KJV"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3" name="Picture 2" descr="A young girl walks along a sandy beach with the ocean and dramatic, jagged rock formations in the background under a partly cloudy sky.&#10;&#10;AI-generated content may be incorrect.">
            <a:extLst>
              <a:ext uri="{FF2B5EF4-FFF2-40B4-BE49-F238E27FC236}">
                <a16:creationId xmlns:a16="http://schemas.microsoft.com/office/drawing/2014/main" id="{819C7E73-D143-5C7F-2145-F6C0A8DAC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41280" cy="6939643"/>
          </a:xfrm>
          <a:prstGeom prst="rect">
            <a:avLst/>
          </a:prstGeom>
          <a:ln>
            <a:noFill/>
          </a:ln>
          <a:effectLst>
            <a:softEdge rad="112500"/>
          </a:effectLst>
        </p:spPr>
      </p:pic>
      <p:sp>
        <p:nvSpPr>
          <p:cNvPr id="92" name="Google Shape;92;p1"/>
          <p:cNvSpPr txBox="1">
            <a:spLocks noGrp="1"/>
          </p:cNvSpPr>
          <p:nvPr>
            <p:ph type="ctrTitle"/>
          </p:nvPr>
        </p:nvSpPr>
        <p:spPr>
          <a:xfrm>
            <a:off x="-431321" y="-582997"/>
            <a:ext cx="8762999" cy="297105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7200"/>
              <a:buFont typeface="Candara"/>
              <a:buNone/>
            </a:pPr>
            <a:r>
              <a:rPr lang="en-US" sz="7200" dirty="0">
                <a:solidFill>
                  <a:schemeClr val="bg2"/>
                </a:solidFill>
                <a:latin typeface="Candara"/>
                <a:ea typeface="Candara"/>
                <a:cs typeface="Candara"/>
                <a:sym typeface="Candara"/>
              </a:rPr>
              <a:t>Guarding My Heart</a:t>
            </a:r>
            <a:br>
              <a:rPr lang="en-US" sz="7200" dirty="0">
                <a:solidFill>
                  <a:schemeClr val="bg2"/>
                </a:solidFill>
                <a:latin typeface="Candara"/>
                <a:ea typeface="Candara"/>
                <a:cs typeface="Candara"/>
                <a:sym typeface="Candara"/>
              </a:rPr>
            </a:br>
            <a:r>
              <a:rPr lang="en-US" sz="4000" dirty="0">
                <a:solidFill>
                  <a:schemeClr val="bg2"/>
                </a:solidFill>
                <a:latin typeface="Candara"/>
                <a:ea typeface="Candara"/>
                <a:cs typeface="Candara"/>
                <a:sym typeface="Candara"/>
              </a:rPr>
              <a:t>Principles to Live By 3</a:t>
            </a:r>
            <a:br>
              <a:rPr lang="en-US" sz="4000" dirty="0">
                <a:solidFill>
                  <a:schemeClr val="bg2"/>
                </a:solidFill>
                <a:latin typeface="Candara"/>
                <a:ea typeface="Candara"/>
                <a:cs typeface="Candara"/>
                <a:sym typeface="Candara"/>
              </a:rPr>
            </a:br>
            <a:r>
              <a:rPr lang="en-US" sz="4000" b="1" dirty="0">
                <a:solidFill>
                  <a:schemeClr val="bg2"/>
                </a:solidFill>
                <a:latin typeface="Candara"/>
                <a:ea typeface="Candara"/>
                <a:cs typeface="Candara"/>
                <a:sym typeface="Candara"/>
              </a:rPr>
              <a:t>Arrogance &amp; Pride</a:t>
            </a:r>
            <a:endParaRPr b="1" dirty="0">
              <a:solidFill>
                <a:schemeClr val="bg2"/>
              </a:solidFill>
            </a:endParaRPr>
          </a:p>
        </p:txBody>
      </p:sp>
      <p:sp>
        <p:nvSpPr>
          <p:cNvPr id="93" name="Google Shape;93;p1"/>
          <p:cNvSpPr txBox="1">
            <a:spLocks noGrp="1"/>
          </p:cNvSpPr>
          <p:nvPr>
            <p:ph type="subTitle" idx="1"/>
          </p:nvPr>
        </p:nvSpPr>
        <p:spPr>
          <a:xfrm>
            <a:off x="4338205" y="4776108"/>
            <a:ext cx="7853796" cy="1837574"/>
          </a:xfrm>
          <a:prstGeom prst="rect">
            <a:avLst/>
          </a:prstGeom>
          <a:solidFill>
            <a:schemeClr val="accent1">
              <a:lumMod val="50000"/>
              <a:alpha val="89000"/>
            </a:schemeClr>
          </a:solidFill>
          <a:ln>
            <a:noFill/>
          </a:ln>
        </p:spPr>
        <p:txBody>
          <a:bodyPr spcFirstLastPara="1" wrap="square" lIns="91425" tIns="45700" rIns="91425" bIns="45700" anchor="t" anchorCtr="0">
            <a:normAutofit fontScale="85000" lnSpcReduction="10000"/>
          </a:bodyPr>
          <a:lstStyle/>
          <a:p>
            <a:pPr lvl="0" fontAlgn="base">
              <a:spcBef>
                <a:spcPct val="0"/>
              </a:spcBef>
              <a:spcAft>
                <a:spcPct val="0"/>
              </a:spcAft>
              <a:buClrTx/>
              <a:buSzTx/>
            </a:pPr>
            <a:r>
              <a:rPr lang="en-US" sz="2800" b="1" dirty="0">
                <a:solidFill>
                  <a:schemeClr val="tx2">
                    <a:lumMod val="20000"/>
                    <a:lumOff val="80000"/>
                  </a:schemeClr>
                </a:solidFill>
                <a:latin typeface="+mj-lt"/>
              </a:rPr>
              <a:t>Prov. 16:18</a:t>
            </a:r>
            <a:endParaRPr lang="en-US" sz="2800" i="1" dirty="0">
              <a:solidFill>
                <a:schemeClr val="tx2">
                  <a:lumMod val="20000"/>
                  <a:lumOff val="80000"/>
                </a:schemeClr>
              </a:solidFill>
              <a:latin typeface="+mj-lt"/>
            </a:endParaRPr>
          </a:p>
          <a:p>
            <a:pPr lvl="0" fontAlgn="base">
              <a:spcBef>
                <a:spcPct val="0"/>
              </a:spcBef>
              <a:spcAft>
                <a:spcPct val="0"/>
              </a:spcAft>
              <a:buClrTx/>
              <a:buSzTx/>
            </a:pPr>
            <a:r>
              <a:rPr lang="en-US" sz="2800" i="1" dirty="0">
                <a:solidFill>
                  <a:schemeClr val="tx2">
                    <a:lumMod val="20000"/>
                    <a:lumOff val="80000"/>
                  </a:schemeClr>
                </a:solidFill>
                <a:latin typeface="+mj-lt"/>
              </a:rPr>
              <a:t>Pride </a:t>
            </a:r>
            <a:r>
              <a:rPr lang="en-US" sz="2800" i="1" dirty="0" err="1">
                <a:solidFill>
                  <a:schemeClr val="tx2">
                    <a:lumMod val="20000"/>
                    <a:lumOff val="80000"/>
                  </a:schemeClr>
                </a:solidFill>
                <a:latin typeface="+mj-lt"/>
              </a:rPr>
              <a:t>goeth</a:t>
            </a:r>
            <a:r>
              <a:rPr lang="en-US" sz="2800" i="1" dirty="0">
                <a:solidFill>
                  <a:schemeClr val="tx2">
                    <a:lumMod val="20000"/>
                    <a:lumOff val="80000"/>
                  </a:schemeClr>
                </a:solidFill>
                <a:latin typeface="+mj-lt"/>
              </a:rPr>
              <a:t> before destruction </a:t>
            </a:r>
          </a:p>
          <a:p>
            <a:pPr lvl="0" fontAlgn="base">
              <a:spcBef>
                <a:spcPct val="0"/>
              </a:spcBef>
              <a:spcAft>
                <a:spcPct val="0"/>
              </a:spcAft>
              <a:buClrTx/>
              <a:buSzTx/>
            </a:pPr>
            <a:r>
              <a:rPr lang="en-US" sz="2800" i="1" dirty="0">
                <a:solidFill>
                  <a:schemeClr val="tx2">
                    <a:lumMod val="20000"/>
                    <a:lumOff val="80000"/>
                  </a:schemeClr>
                </a:solidFill>
                <a:latin typeface="+mj-lt"/>
              </a:rPr>
              <a:t>and an haughty spirit before a fall.</a:t>
            </a:r>
          </a:p>
          <a:p>
            <a:pPr lvl="0" fontAlgn="base">
              <a:spcBef>
                <a:spcPct val="0"/>
              </a:spcBef>
              <a:spcAft>
                <a:spcPct val="0"/>
              </a:spcAft>
              <a:buClrTx/>
              <a:buSzTx/>
            </a:pPr>
            <a:r>
              <a:rPr lang="en-US" sz="2800" b="1" dirty="0">
                <a:solidFill>
                  <a:schemeClr val="tx2">
                    <a:lumMod val="20000"/>
                    <a:lumOff val="80000"/>
                  </a:schemeClr>
                </a:solidFill>
                <a:latin typeface="+mj-lt"/>
              </a:rPr>
              <a:t>Prov. 4:23</a:t>
            </a:r>
          </a:p>
          <a:p>
            <a:pPr lvl="0" fontAlgn="base">
              <a:spcBef>
                <a:spcPct val="0"/>
              </a:spcBef>
              <a:spcAft>
                <a:spcPct val="0"/>
              </a:spcAft>
              <a:buClrTx/>
              <a:buSzTx/>
            </a:pPr>
            <a:r>
              <a:rPr lang="en-US" sz="2600" i="1" dirty="0">
                <a:solidFill>
                  <a:schemeClr val="tx2">
                    <a:lumMod val="20000"/>
                    <a:lumOff val="80000"/>
                  </a:schemeClr>
                </a:solidFill>
                <a:latin typeface="+mj-lt"/>
              </a:rPr>
              <a:t>Keep thy heart with all diligence; for out of it are the issues of life.</a:t>
            </a:r>
            <a:endParaRPr lang="en-US" sz="2000" i="1" dirty="0">
              <a:solidFill>
                <a:schemeClr val="tx2">
                  <a:lumMod val="20000"/>
                  <a:lumOff val="80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82AE3-3FA9-7E3D-D00B-CAB3A8726882}"/>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E6E089EF-4C70-504D-FC16-03FFA6BC71B6}"/>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4A3672EC-76FC-6721-E828-D78FEC304A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6" name="TextBox 5">
            <a:extLst>
              <a:ext uri="{FF2B5EF4-FFF2-40B4-BE49-F238E27FC236}">
                <a16:creationId xmlns:a16="http://schemas.microsoft.com/office/drawing/2014/main" id="{40FA7D54-1660-0151-31BA-398D915FCB75}"/>
              </a:ext>
            </a:extLst>
          </p:cNvPr>
          <p:cNvSpPr txBox="1"/>
          <p:nvPr/>
        </p:nvSpPr>
        <p:spPr>
          <a:xfrm>
            <a:off x="140153" y="0"/>
            <a:ext cx="11911693" cy="6217087"/>
          </a:xfrm>
          <a:prstGeom prst="rect">
            <a:avLst/>
          </a:prstGeom>
          <a:noFill/>
        </p:spPr>
        <p:txBody>
          <a:bodyPr wrap="square">
            <a:spAutoFit/>
          </a:bodyPr>
          <a:lstStyle/>
          <a:p>
            <a:r>
              <a:rPr lang="en-US" sz="4400" b="1" dirty="0">
                <a:solidFill>
                  <a:schemeClr val="bg1"/>
                </a:solidFill>
              </a:rPr>
              <a:t>2 Chronicles 16:10</a:t>
            </a:r>
          </a:p>
          <a:p>
            <a:r>
              <a:rPr lang="en-US" sz="4000" dirty="0">
                <a:solidFill>
                  <a:schemeClr val="bg1"/>
                </a:solidFill>
                <a:latin typeface="+mj-lt"/>
              </a:rPr>
              <a:t>	</a:t>
            </a:r>
            <a:r>
              <a:rPr lang="en-US" sz="4000" i="1" dirty="0">
                <a:solidFill>
                  <a:schemeClr val="bg1"/>
                </a:solidFill>
                <a:latin typeface="+mj-lt"/>
              </a:rPr>
              <a:t>Then Asa was wroth with the seer, and put him in a prison house; for he was in a rage with him because of this thing.</a:t>
            </a:r>
            <a:endParaRPr lang="en-US" sz="2000" i="1" dirty="0">
              <a:solidFill>
                <a:schemeClr val="bg1"/>
              </a:solidFill>
              <a:latin typeface="+mj-lt"/>
            </a:endParaRPr>
          </a:p>
          <a:p>
            <a:endParaRPr lang="en-US" sz="1800" i="1" dirty="0">
              <a:solidFill>
                <a:schemeClr val="bg1"/>
              </a:solidFill>
              <a:latin typeface="+mj-lt"/>
            </a:endParaRPr>
          </a:p>
          <a:p>
            <a:r>
              <a:rPr lang="en-US" sz="3600" dirty="0">
                <a:solidFill>
                  <a:schemeClr val="bg1"/>
                </a:solidFill>
                <a:latin typeface="+mj-lt"/>
              </a:rPr>
              <a:t>	He did not argue or weep. He imprisoned the prophet. </a:t>
            </a:r>
            <a:r>
              <a:rPr lang="en-US" sz="3600" b="1" dirty="0">
                <a:solidFill>
                  <a:schemeClr val="bg1"/>
                </a:solidFill>
                <a:latin typeface="+mj-lt"/>
              </a:rPr>
              <a:t>Pride at full maturity does not debate God’s word — it silences the voice that carries it</a:t>
            </a:r>
            <a:r>
              <a:rPr lang="en-US" sz="3600" dirty="0">
                <a:solidFill>
                  <a:schemeClr val="bg1"/>
                </a:solidFill>
                <a:latin typeface="+mj-lt"/>
              </a:rPr>
              <a:t>. And then: “</a:t>
            </a:r>
            <a:r>
              <a:rPr lang="en-US" sz="3600" i="1" dirty="0">
                <a:solidFill>
                  <a:schemeClr val="bg1"/>
                </a:solidFill>
                <a:latin typeface="+mj-lt"/>
              </a:rPr>
              <a:t>Asa in the thirty and ninth year of his reign was diseased in his feet, until his disease was exceeding great: yet in his disease he sought not to the LORD, but to the physicians</a:t>
            </a:r>
            <a:r>
              <a:rPr lang="en-US" sz="3600" dirty="0">
                <a:solidFill>
                  <a:schemeClr val="bg1"/>
                </a:solidFill>
                <a:latin typeface="+mj-lt"/>
              </a:rPr>
              <a:t>” (2 Chron. 16:12). </a:t>
            </a:r>
          </a:p>
        </p:txBody>
      </p:sp>
    </p:spTree>
    <p:extLst>
      <p:ext uri="{BB962C8B-B14F-4D97-AF65-F5344CB8AC3E}">
        <p14:creationId xmlns:p14="http://schemas.microsoft.com/office/powerpoint/2010/main" val="146569983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9E8DA-E407-3945-50A9-6BD6A5CF2B4D}"/>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F5606DD8-6875-1440-984D-5352E094EAB1}"/>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E0F00FF5-E5DD-7749-0FA4-7E2E95C7E5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6" name="TextBox 5">
            <a:extLst>
              <a:ext uri="{FF2B5EF4-FFF2-40B4-BE49-F238E27FC236}">
                <a16:creationId xmlns:a16="http://schemas.microsoft.com/office/drawing/2014/main" id="{78FDAA4B-3CCB-CE61-9709-BC136AFC582B}"/>
              </a:ext>
            </a:extLst>
          </p:cNvPr>
          <p:cNvSpPr txBox="1"/>
          <p:nvPr/>
        </p:nvSpPr>
        <p:spPr>
          <a:xfrm>
            <a:off x="190122" y="136524"/>
            <a:ext cx="11869093" cy="5755422"/>
          </a:xfrm>
          <a:prstGeom prst="rect">
            <a:avLst/>
          </a:prstGeom>
          <a:noFill/>
        </p:spPr>
        <p:txBody>
          <a:bodyPr wrap="square">
            <a:spAutoFit/>
          </a:bodyPr>
          <a:lstStyle/>
          <a:p>
            <a:r>
              <a:rPr lang="en-US" sz="4400" b="1" dirty="0">
                <a:solidFill>
                  <a:schemeClr val="bg1"/>
                </a:solidFill>
                <a:latin typeface="+mj-lt"/>
              </a:rPr>
              <a:t>GO.TELL.MY.DISCIPLES</a:t>
            </a:r>
          </a:p>
          <a:p>
            <a:r>
              <a:rPr lang="en-US" sz="3600" dirty="0">
                <a:solidFill>
                  <a:schemeClr val="bg1"/>
                </a:solidFill>
                <a:latin typeface="+mj-lt"/>
              </a:rPr>
              <a:t>	93 Mary Magdalene, she knew His power. She knew there was something about Him was different from anyone else. She had seven devils cast out of her. No one can ever come in His great Divine Presence, and ever be the same person any more. You're changed. There's something happens to you. Oh, you can stand off, and psychology, imagine this, accept this certain thing, and some theories. But we don't believe in theology. We believe in the power of the resurrection of Jesus Christ. </a:t>
            </a:r>
          </a:p>
        </p:txBody>
      </p:sp>
    </p:spTree>
    <p:extLst>
      <p:ext uri="{BB962C8B-B14F-4D97-AF65-F5344CB8AC3E}">
        <p14:creationId xmlns:p14="http://schemas.microsoft.com/office/powerpoint/2010/main" val="261745633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62544-E083-9223-A543-DC454371B7BF}"/>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15CE7312-B9B5-13E5-78DC-404EAEF76340}"/>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499BC3A2-AD4E-9404-B793-608FE8B110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6" name="TextBox 5">
            <a:extLst>
              <a:ext uri="{FF2B5EF4-FFF2-40B4-BE49-F238E27FC236}">
                <a16:creationId xmlns:a16="http://schemas.microsoft.com/office/drawing/2014/main" id="{380154AA-4ED4-B238-CD7C-FA118CEA801A}"/>
              </a:ext>
            </a:extLst>
          </p:cNvPr>
          <p:cNvSpPr txBox="1"/>
          <p:nvPr/>
        </p:nvSpPr>
        <p:spPr>
          <a:xfrm>
            <a:off x="146957" y="65314"/>
            <a:ext cx="11887199" cy="5703521"/>
          </a:xfrm>
          <a:prstGeom prst="rect">
            <a:avLst/>
          </a:prstGeom>
          <a:noFill/>
        </p:spPr>
        <p:txBody>
          <a:bodyPr wrap="square">
            <a:spAutoFit/>
          </a:bodyPr>
          <a:lstStyle/>
          <a:p>
            <a:r>
              <a:rPr lang="en-US" sz="3600" dirty="0">
                <a:solidFill>
                  <a:schemeClr val="bg1"/>
                </a:solidFill>
                <a:latin typeface="+mj-lt"/>
              </a:rPr>
              <a:t>	And when you come into His Presence, there's something that happens in your life, that changes you. And you're never the same any more, a man that's ever been in the Presence of Christ. So she had seven devils cast out of her: pride and envy, and </a:t>
            </a:r>
            <a:r>
              <a:rPr lang="en-US" sz="3600" u="sng" dirty="0">
                <a:solidFill>
                  <a:schemeClr val="bg1"/>
                </a:solidFill>
                <a:latin typeface="+mj-lt"/>
              </a:rPr>
              <a:t>she thought she was so pretty and there was no one like her</a:t>
            </a:r>
            <a:r>
              <a:rPr lang="en-US" sz="3600" dirty="0">
                <a:solidFill>
                  <a:schemeClr val="bg1"/>
                </a:solidFill>
                <a:latin typeface="+mj-lt"/>
              </a:rPr>
              <a:t>. But when Jesus spoke and said, "</a:t>
            </a:r>
            <a:r>
              <a:rPr lang="en-US" sz="3600" i="1" dirty="0">
                <a:solidFill>
                  <a:schemeClr val="bg1"/>
                </a:solidFill>
                <a:latin typeface="+mj-lt"/>
              </a:rPr>
              <a:t>Be thou clean</a:t>
            </a:r>
            <a:r>
              <a:rPr lang="en-US" sz="3600" dirty="0">
                <a:solidFill>
                  <a:schemeClr val="bg1"/>
                </a:solidFill>
                <a:latin typeface="+mj-lt"/>
              </a:rPr>
              <a:t>," all that left her. She become a new person. 	</a:t>
            </a:r>
            <a:r>
              <a:rPr lang="en-US" sz="3600" u="sng" dirty="0">
                <a:solidFill>
                  <a:schemeClr val="bg1"/>
                </a:solidFill>
                <a:latin typeface="+mj-lt"/>
              </a:rPr>
              <a:t>She wasn't so pretty any more in her own sight</a:t>
            </a:r>
            <a:r>
              <a:rPr lang="en-US" sz="3600" dirty="0">
                <a:solidFill>
                  <a:schemeClr val="bg1"/>
                </a:solidFill>
                <a:latin typeface="+mj-lt"/>
              </a:rPr>
              <a:t>. But she wrapped herself in the robe of meekness and gentleness, and followed the Master. She loved Him. 		53-0405</a:t>
            </a:r>
          </a:p>
        </p:txBody>
      </p:sp>
    </p:spTree>
    <p:extLst>
      <p:ext uri="{BB962C8B-B14F-4D97-AF65-F5344CB8AC3E}">
        <p14:creationId xmlns:p14="http://schemas.microsoft.com/office/powerpoint/2010/main" val="52586965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0E9AF-D5DD-737A-A26A-DA152C9F50D0}"/>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A0907FEB-A0DE-108E-4741-65D0D627755B}"/>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C1FF6344-CBE7-2734-B020-90D89C9A94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6" name="TextBox 5">
            <a:extLst>
              <a:ext uri="{FF2B5EF4-FFF2-40B4-BE49-F238E27FC236}">
                <a16:creationId xmlns:a16="http://schemas.microsoft.com/office/drawing/2014/main" id="{0419DEDC-68A2-2419-A5BE-2036A41BC6AA}"/>
              </a:ext>
            </a:extLst>
          </p:cNvPr>
          <p:cNvSpPr txBox="1"/>
          <p:nvPr/>
        </p:nvSpPr>
        <p:spPr>
          <a:xfrm>
            <a:off x="155121" y="136524"/>
            <a:ext cx="11944350" cy="5447645"/>
          </a:xfrm>
          <a:prstGeom prst="rect">
            <a:avLst/>
          </a:prstGeom>
          <a:noFill/>
        </p:spPr>
        <p:txBody>
          <a:bodyPr wrap="square">
            <a:spAutoFit/>
          </a:bodyPr>
          <a:lstStyle/>
          <a:p>
            <a:r>
              <a:rPr lang="en-US" sz="3600" b="1" dirty="0">
                <a:solidFill>
                  <a:schemeClr val="bg1"/>
                </a:solidFill>
                <a:latin typeface="+mj-lt"/>
              </a:rPr>
              <a:t>Prov 6:16–17</a:t>
            </a:r>
          </a:p>
          <a:p>
            <a:r>
              <a:rPr lang="en-US" sz="3600" i="1" dirty="0">
                <a:solidFill>
                  <a:schemeClr val="bg1"/>
                </a:solidFill>
                <a:latin typeface="+mj-lt"/>
              </a:rPr>
              <a:t>These six things doth the LORD hate: yea, seven are an abomination unto him: A proud look…</a:t>
            </a:r>
            <a:endParaRPr lang="en-US" sz="1200" i="1" dirty="0">
              <a:solidFill>
                <a:schemeClr val="bg1"/>
              </a:solidFill>
              <a:latin typeface="+mj-lt"/>
            </a:endParaRPr>
          </a:p>
          <a:p>
            <a:endParaRPr lang="en-US" sz="1200" i="1" dirty="0">
              <a:solidFill>
                <a:schemeClr val="bg1"/>
              </a:solidFill>
              <a:latin typeface="+mj-lt"/>
            </a:endParaRPr>
          </a:p>
          <a:p>
            <a:r>
              <a:rPr lang="en-US" sz="3600" b="1" dirty="0">
                <a:solidFill>
                  <a:schemeClr val="bg1"/>
                </a:solidFill>
                <a:latin typeface="+mj-lt"/>
              </a:rPr>
              <a:t>Prov. 8:13 </a:t>
            </a:r>
          </a:p>
          <a:p>
            <a:r>
              <a:rPr lang="en-US" sz="3600" i="1" dirty="0">
                <a:solidFill>
                  <a:schemeClr val="bg1"/>
                </a:solidFill>
                <a:latin typeface="+mj-lt"/>
              </a:rPr>
              <a:t>Pride, and arrogancy…do I hate.</a:t>
            </a:r>
            <a:endParaRPr lang="en-US" sz="1200" i="1" dirty="0">
              <a:solidFill>
                <a:schemeClr val="bg1"/>
              </a:solidFill>
              <a:latin typeface="+mj-lt"/>
            </a:endParaRPr>
          </a:p>
          <a:p>
            <a:endParaRPr lang="en-US" sz="1200" i="1" dirty="0">
              <a:solidFill>
                <a:schemeClr val="bg1"/>
              </a:solidFill>
              <a:latin typeface="+mj-lt"/>
            </a:endParaRPr>
          </a:p>
          <a:p>
            <a:r>
              <a:rPr lang="en-US" sz="3600" b="1" dirty="0">
                <a:solidFill>
                  <a:schemeClr val="bg1"/>
                </a:solidFill>
                <a:latin typeface="+mj-lt"/>
              </a:rPr>
              <a:t>Isaiah 2:12</a:t>
            </a:r>
          </a:p>
          <a:p>
            <a:r>
              <a:rPr lang="en-US" sz="3600" i="1" dirty="0">
                <a:solidFill>
                  <a:schemeClr val="bg1"/>
                </a:solidFill>
                <a:latin typeface="+mj-lt"/>
              </a:rPr>
              <a:t>For the day of the LORD of hosts shall be upon every one that is proud and lofty, and upon every one that is lifted up; and he shall be brought low.”</a:t>
            </a:r>
          </a:p>
        </p:txBody>
      </p:sp>
    </p:spTree>
    <p:extLst>
      <p:ext uri="{BB962C8B-B14F-4D97-AF65-F5344CB8AC3E}">
        <p14:creationId xmlns:p14="http://schemas.microsoft.com/office/powerpoint/2010/main" val="339385615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17D31F-6167-6405-B04F-FA8407670367}"/>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D05CABD6-EE20-5E80-BA94-F0AADD54CEE2}"/>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A305B3E7-2244-C5A2-7FCB-860B1A10A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6" name="TextBox 5">
            <a:extLst>
              <a:ext uri="{FF2B5EF4-FFF2-40B4-BE49-F238E27FC236}">
                <a16:creationId xmlns:a16="http://schemas.microsoft.com/office/drawing/2014/main" id="{B7321ED6-9F59-554C-0D0F-00E23B01C894}"/>
              </a:ext>
            </a:extLst>
          </p:cNvPr>
          <p:cNvSpPr txBox="1"/>
          <p:nvPr/>
        </p:nvSpPr>
        <p:spPr>
          <a:xfrm>
            <a:off x="122464" y="57150"/>
            <a:ext cx="12009665" cy="6358016"/>
          </a:xfrm>
          <a:prstGeom prst="rect">
            <a:avLst/>
          </a:prstGeom>
          <a:noFill/>
        </p:spPr>
        <p:txBody>
          <a:bodyPr wrap="square">
            <a:spAutoFit/>
          </a:bodyPr>
          <a:lstStyle/>
          <a:p>
            <a:r>
              <a:rPr lang="en-US" sz="4000" b="1" dirty="0">
                <a:solidFill>
                  <a:schemeClr val="bg1"/>
                </a:solidFill>
              </a:rPr>
              <a:t>James 4:6-7 </a:t>
            </a:r>
          </a:p>
          <a:p>
            <a:r>
              <a:rPr lang="en-US" sz="3600" i="1" dirty="0">
                <a:solidFill>
                  <a:schemeClr val="bg1"/>
                </a:solidFill>
              </a:rPr>
              <a:t>	But he giveth more grace. Wherefore he saith, God </a:t>
            </a:r>
            <a:r>
              <a:rPr lang="en-US" sz="3600" i="1" dirty="0" err="1">
                <a:solidFill>
                  <a:schemeClr val="bg1"/>
                </a:solidFill>
              </a:rPr>
              <a:t>resisteth</a:t>
            </a:r>
            <a:r>
              <a:rPr lang="en-US" sz="3600" i="1" dirty="0">
                <a:solidFill>
                  <a:schemeClr val="bg1"/>
                </a:solidFill>
              </a:rPr>
              <a:t> the proud, but giveth grace unto the humble. 7 Submit yourselves therefore to God. Resist the devil, and he will flee from you. </a:t>
            </a:r>
            <a:endParaRPr lang="en-US" i="1" dirty="0">
              <a:solidFill>
                <a:schemeClr val="bg1"/>
              </a:solidFill>
            </a:endParaRPr>
          </a:p>
          <a:p>
            <a:endParaRPr lang="en-US" i="1" dirty="0">
              <a:solidFill>
                <a:schemeClr val="bg1"/>
              </a:solidFill>
            </a:endParaRPr>
          </a:p>
          <a:p>
            <a:r>
              <a:rPr lang="en-US" sz="4000" b="1" dirty="0">
                <a:solidFill>
                  <a:schemeClr val="bg1"/>
                </a:solidFill>
              </a:rPr>
              <a:t>1 Peter 5:5 </a:t>
            </a:r>
          </a:p>
          <a:p>
            <a:r>
              <a:rPr lang="en-US" sz="4000" i="1" dirty="0">
                <a:solidFill>
                  <a:schemeClr val="bg1"/>
                </a:solidFill>
                <a:latin typeface="+mj-lt"/>
              </a:rPr>
              <a:t>	Likewise, ye younger, submit yourselves unto the elder. Yea, all of you be subject one to another, and be clothed with humility: for God </a:t>
            </a:r>
            <a:r>
              <a:rPr lang="en-US" sz="4000" i="1" dirty="0" err="1">
                <a:solidFill>
                  <a:schemeClr val="bg1"/>
                </a:solidFill>
                <a:latin typeface="+mj-lt"/>
              </a:rPr>
              <a:t>resisteth</a:t>
            </a:r>
            <a:r>
              <a:rPr lang="en-US" sz="4000" i="1" dirty="0">
                <a:solidFill>
                  <a:schemeClr val="bg1"/>
                </a:solidFill>
                <a:latin typeface="+mj-lt"/>
              </a:rPr>
              <a:t> the proud, and giveth grace to the humble. </a:t>
            </a:r>
          </a:p>
        </p:txBody>
      </p:sp>
    </p:spTree>
    <p:extLst>
      <p:ext uri="{BB962C8B-B14F-4D97-AF65-F5344CB8AC3E}">
        <p14:creationId xmlns:p14="http://schemas.microsoft.com/office/powerpoint/2010/main" val="66860352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E8C97-9A64-3FC2-5120-73EFF90FE0C4}"/>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7AF892E8-6905-FF31-EA77-4D344B13AE46}"/>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A54114EC-7BA6-5937-58C6-3069B2D808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6" name="TextBox 5">
            <a:extLst>
              <a:ext uri="{FF2B5EF4-FFF2-40B4-BE49-F238E27FC236}">
                <a16:creationId xmlns:a16="http://schemas.microsoft.com/office/drawing/2014/main" id="{EF92FE5F-A814-E8C1-0CE4-765C85BC010E}"/>
              </a:ext>
            </a:extLst>
          </p:cNvPr>
          <p:cNvSpPr txBox="1"/>
          <p:nvPr/>
        </p:nvSpPr>
        <p:spPr>
          <a:xfrm>
            <a:off x="244929" y="136525"/>
            <a:ext cx="11764735" cy="6370975"/>
          </a:xfrm>
          <a:prstGeom prst="rect">
            <a:avLst/>
          </a:prstGeom>
          <a:noFill/>
        </p:spPr>
        <p:txBody>
          <a:bodyPr wrap="square">
            <a:spAutoFit/>
          </a:bodyPr>
          <a:lstStyle/>
          <a:p>
            <a:r>
              <a:rPr lang="en-US" sz="3600" b="1" dirty="0">
                <a:solidFill>
                  <a:schemeClr val="bg1"/>
                </a:solidFill>
              </a:rPr>
              <a:t>1. Gifting Without Gratitude:  </a:t>
            </a:r>
            <a:r>
              <a:rPr lang="en-US" sz="3600" dirty="0">
                <a:solidFill>
                  <a:schemeClr val="bg1"/>
                </a:solidFill>
              </a:rPr>
              <a:t>The talent is noticed. God is forgotten. Deuteronomy 8:17 names this precisely: “My power and the might of mine hand hath gotten me this wealth.” The moment a man stops tracing his ability back to its Source, the drift has begun.</a:t>
            </a:r>
            <a:endParaRPr lang="en-US" sz="1200" dirty="0">
              <a:solidFill>
                <a:schemeClr val="bg1"/>
              </a:solidFill>
            </a:endParaRPr>
          </a:p>
          <a:p>
            <a:pPr marL="742950" indent="-742950">
              <a:buAutoNum type="arabicPeriod"/>
            </a:pPr>
            <a:endParaRPr lang="en-US" sz="1200" dirty="0">
              <a:solidFill>
                <a:schemeClr val="bg1"/>
              </a:solidFill>
            </a:endParaRPr>
          </a:p>
          <a:p>
            <a:r>
              <a:rPr lang="en-US" sz="3600" dirty="0">
                <a:solidFill>
                  <a:schemeClr val="bg1"/>
                </a:solidFill>
              </a:rPr>
              <a:t>2.</a:t>
            </a:r>
            <a:r>
              <a:rPr lang="en-US" sz="3600" b="1" dirty="0">
                <a:solidFill>
                  <a:schemeClr val="bg1"/>
                </a:solidFill>
              </a:rPr>
              <a:t>Comparison:</a:t>
            </a:r>
            <a:r>
              <a:rPr lang="en-US" sz="3600" b="1" i="1" dirty="0">
                <a:solidFill>
                  <a:schemeClr val="bg1"/>
                </a:solidFill>
              </a:rPr>
              <a:t> </a:t>
            </a:r>
            <a:r>
              <a:rPr lang="en-US" sz="3600" dirty="0">
                <a:solidFill>
                  <a:schemeClr val="bg1"/>
                </a:solidFill>
              </a:rPr>
              <a:t>The proud man begins measuring himself by others rather than before God. </a:t>
            </a:r>
          </a:p>
          <a:p>
            <a:r>
              <a:rPr lang="en-US" sz="3600" dirty="0">
                <a:solidFill>
                  <a:schemeClr val="bg1"/>
                </a:solidFill>
              </a:rPr>
              <a:t>	Luke 18:11: </a:t>
            </a:r>
            <a:r>
              <a:rPr lang="en-US" sz="3600" i="1" dirty="0">
                <a:solidFill>
                  <a:schemeClr val="bg1"/>
                </a:solidFill>
              </a:rPr>
              <a:t>“God, I thank thee, that I am not as other men are.”</a:t>
            </a:r>
            <a:r>
              <a:rPr lang="en-US" sz="3600" dirty="0">
                <a:solidFill>
                  <a:schemeClr val="bg1"/>
                </a:solidFill>
              </a:rPr>
              <a:t> He is praying, but he is praying to himself. The audience has shifted from God to self.</a:t>
            </a:r>
          </a:p>
          <a:p>
            <a:endParaRPr lang="en-US" sz="3600" dirty="0">
              <a:solidFill>
                <a:schemeClr val="bg1"/>
              </a:solidFill>
            </a:endParaRPr>
          </a:p>
        </p:txBody>
      </p:sp>
    </p:spTree>
    <p:extLst>
      <p:ext uri="{BB962C8B-B14F-4D97-AF65-F5344CB8AC3E}">
        <p14:creationId xmlns:p14="http://schemas.microsoft.com/office/powerpoint/2010/main" val="346191258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7A8643-6CDE-BD85-8907-30B2787F82BF}"/>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CC5175E0-EDA0-C4B4-C5A2-CA81294D0225}"/>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099CB76C-2FC7-8B03-C440-71B72C504E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6" name="TextBox 5">
            <a:extLst>
              <a:ext uri="{FF2B5EF4-FFF2-40B4-BE49-F238E27FC236}">
                <a16:creationId xmlns:a16="http://schemas.microsoft.com/office/drawing/2014/main" id="{8DFF2A4C-1022-9360-F0CE-04C09D129180}"/>
              </a:ext>
            </a:extLst>
          </p:cNvPr>
          <p:cNvSpPr txBox="1"/>
          <p:nvPr/>
        </p:nvSpPr>
        <p:spPr>
          <a:xfrm>
            <a:off x="187779" y="136524"/>
            <a:ext cx="11936185" cy="4955203"/>
          </a:xfrm>
          <a:prstGeom prst="rect">
            <a:avLst/>
          </a:prstGeom>
          <a:noFill/>
        </p:spPr>
        <p:txBody>
          <a:bodyPr wrap="square">
            <a:spAutoFit/>
          </a:bodyPr>
          <a:lstStyle/>
          <a:p>
            <a:r>
              <a:rPr lang="en-US" sz="3600" dirty="0">
                <a:solidFill>
                  <a:schemeClr val="bg1"/>
                </a:solidFill>
                <a:latin typeface="+mj-lt"/>
              </a:rPr>
              <a:t>3</a:t>
            </a:r>
            <a:r>
              <a:rPr lang="en-US" sz="4000" b="1" dirty="0">
                <a:solidFill>
                  <a:schemeClr val="bg1"/>
                </a:solidFill>
                <a:latin typeface="+mj-lt"/>
              </a:rPr>
              <a:t>. Independence: </a:t>
            </a:r>
            <a:r>
              <a:rPr lang="en-US" sz="3600" dirty="0">
                <a:solidFill>
                  <a:schemeClr val="bg1"/>
                </a:solidFill>
                <a:latin typeface="+mj-lt"/>
              </a:rPr>
              <a:t>A subtle withdrawal from accountability, from counsel, from correction. Asa stopped praying and started negotiating. The shift was quiet. No announcement was made. He simply began trusting other resources.</a:t>
            </a:r>
            <a:endParaRPr lang="en-US" dirty="0">
              <a:solidFill>
                <a:schemeClr val="bg1"/>
              </a:solidFill>
              <a:latin typeface="+mj-lt"/>
            </a:endParaRPr>
          </a:p>
          <a:p>
            <a:endParaRPr lang="en-US" dirty="0">
              <a:solidFill>
                <a:schemeClr val="bg1"/>
              </a:solidFill>
              <a:latin typeface="+mj-lt"/>
            </a:endParaRPr>
          </a:p>
          <a:p>
            <a:r>
              <a:rPr lang="en-US" sz="3600" dirty="0">
                <a:solidFill>
                  <a:schemeClr val="bg1"/>
                </a:solidFill>
                <a:latin typeface="+mj-lt"/>
              </a:rPr>
              <a:t>4</a:t>
            </a:r>
            <a:r>
              <a:rPr lang="en-US" sz="4000" b="1" dirty="0">
                <a:solidFill>
                  <a:schemeClr val="bg1"/>
                </a:solidFill>
                <a:latin typeface="+mj-lt"/>
              </a:rPr>
              <a:t>. Hardening: </a:t>
            </a:r>
            <a:r>
              <a:rPr lang="en-US" sz="3600" dirty="0">
                <a:solidFill>
                  <a:schemeClr val="bg1"/>
                </a:solidFill>
                <a:latin typeface="+mj-lt"/>
              </a:rPr>
              <a:t>Prov. 13:10 “</a:t>
            </a:r>
            <a:r>
              <a:rPr lang="en-US" sz="3600" i="1" dirty="0">
                <a:solidFill>
                  <a:schemeClr val="bg1"/>
                </a:solidFill>
                <a:latin typeface="+mj-lt"/>
              </a:rPr>
              <a:t>Only by pride cometh contention.</a:t>
            </a:r>
            <a:r>
              <a:rPr lang="en-US" sz="3600" dirty="0">
                <a:solidFill>
                  <a:schemeClr val="bg1"/>
                </a:solidFill>
                <a:latin typeface="+mj-lt"/>
              </a:rPr>
              <a:t>” The proud man cannot receive reproof because reproof requires the acknowledgment of a higher authority. By this stage, that acknowledgment has become intolerable.</a:t>
            </a:r>
          </a:p>
        </p:txBody>
      </p:sp>
    </p:spTree>
    <p:extLst>
      <p:ext uri="{BB962C8B-B14F-4D97-AF65-F5344CB8AC3E}">
        <p14:creationId xmlns:p14="http://schemas.microsoft.com/office/powerpoint/2010/main" val="184737658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610F2-876F-76F0-E4D6-87605FBB63CC}"/>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EDA99294-FEAA-8184-8BC9-783F85F4494D}"/>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7AAA5F59-9B07-F756-D6AD-4F847143A8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6" name="TextBox 5">
            <a:extLst>
              <a:ext uri="{FF2B5EF4-FFF2-40B4-BE49-F238E27FC236}">
                <a16:creationId xmlns:a16="http://schemas.microsoft.com/office/drawing/2014/main" id="{88FA1C60-F0C8-A3B7-9128-85597A2F118B}"/>
              </a:ext>
            </a:extLst>
          </p:cNvPr>
          <p:cNvSpPr txBox="1"/>
          <p:nvPr/>
        </p:nvSpPr>
        <p:spPr>
          <a:xfrm>
            <a:off x="138793" y="65315"/>
            <a:ext cx="11993336" cy="6217087"/>
          </a:xfrm>
          <a:prstGeom prst="rect">
            <a:avLst/>
          </a:prstGeom>
          <a:noFill/>
        </p:spPr>
        <p:txBody>
          <a:bodyPr wrap="square">
            <a:spAutoFit/>
          </a:bodyPr>
          <a:lstStyle/>
          <a:p>
            <a:r>
              <a:rPr lang="en-US" sz="3600" b="1" dirty="0">
                <a:solidFill>
                  <a:schemeClr val="bg1"/>
                </a:solidFill>
                <a:latin typeface="+mj-lt"/>
              </a:rPr>
              <a:t>5. </a:t>
            </a:r>
            <a:r>
              <a:rPr lang="en-US" sz="4000" b="1" dirty="0">
                <a:solidFill>
                  <a:schemeClr val="bg1"/>
                </a:solidFill>
                <a:latin typeface="+mj-lt"/>
              </a:rPr>
              <a:t>Open Resistance </a:t>
            </a:r>
            <a:r>
              <a:rPr lang="en-US" sz="3600" dirty="0">
                <a:solidFill>
                  <a:schemeClr val="bg1"/>
                </a:solidFill>
                <a:latin typeface="+mj-lt"/>
              </a:rPr>
              <a:t>The proud man has not merely lost God’s blessing. He has positioned himself as God’s adversary. Asa imprisoned the prophet. Uzziah raged at the priests. Sennacherib mocked Jehovah by name. When a man reaches this stage, the fall is not approaching, it is already underway.</a:t>
            </a:r>
            <a:endParaRPr lang="en-US" dirty="0">
              <a:solidFill>
                <a:schemeClr val="bg1"/>
              </a:solidFill>
              <a:latin typeface="+mj-lt"/>
            </a:endParaRPr>
          </a:p>
          <a:p>
            <a:endParaRPr lang="en-US" dirty="0">
              <a:solidFill>
                <a:schemeClr val="bg1"/>
              </a:solidFill>
              <a:latin typeface="+mj-lt"/>
            </a:endParaRPr>
          </a:p>
          <a:p>
            <a:r>
              <a:rPr lang="en-US" sz="4000" b="1" dirty="0">
                <a:solidFill>
                  <a:schemeClr val="bg1"/>
                </a:solidFill>
                <a:latin typeface="+mj-lt"/>
              </a:rPr>
              <a:t>INFLUENCE 	</a:t>
            </a:r>
            <a:r>
              <a:rPr lang="en-US" sz="2000" dirty="0">
                <a:solidFill>
                  <a:schemeClr val="bg1"/>
                </a:solidFill>
              </a:rPr>
              <a:t>38–39 </a:t>
            </a:r>
            <a:r>
              <a:rPr lang="en-US" sz="3200" dirty="0">
                <a:solidFill>
                  <a:schemeClr val="bg1"/>
                </a:solidFill>
                <a:latin typeface="+mj-lt"/>
              </a:rPr>
              <a:t>There is many people, even preaching, that oughtn’t to be there, because it’s more of a meal ticket, or to be popular, or have a little more than someone else, or somebody patting you on the back. Jesus said, ‘</a:t>
            </a:r>
            <a:r>
              <a:rPr lang="en-US" sz="3200" i="1" dirty="0">
                <a:solidFill>
                  <a:schemeClr val="bg1"/>
                </a:solidFill>
                <a:latin typeface="+mj-lt"/>
              </a:rPr>
              <a:t>You devour widows’ houses, and desire the high seats, and for a showing, make long prayers</a:t>
            </a:r>
            <a:r>
              <a:rPr lang="en-US" sz="3200" dirty="0">
                <a:solidFill>
                  <a:schemeClr val="bg1"/>
                </a:solidFill>
                <a:latin typeface="+mj-lt"/>
              </a:rPr>
              <a:t>.’ He said, ‘You will just receive that much more damnation for it.’” 	63-0803</a:t>
            </a:r>
            <a:endParaRPr lang="en-US" sz="3600" dirty="0">
              <a:solidFill>
                <a:schemeClr val="bg1"/>
              </a:solidFill>
              <a:latin typeface="+mj-lt"/>
            </a:endParaRPr>
          </a:p>
        </p:txBody>
      </p:sp>
    </p:spTree>
    <p:extLst>
      <p:ext uri="{BB962C8B-B14F-4D97-AF65-F5344CB8AC3E}">
        <p14:creationId xmlns:p14="http://schemas.microsoft.com/office/powerpoint/2010/main" val="428650561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C0D682-4625-A118-30DE-57CA066C843D}"/>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EF58C6CB-5CF1-FDB5-B86D-16BDC7D24CE4}"/>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2D7EF32D-DA90-B11A-8BE4-B380AFA98D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6" name="TextBox 5">
            <a:extLst>
              <a:ext uri="{FF2B5EF4-FFF2-40B4-BE49-F238E27FC236}">
                <a16:creationId xmlns:a16="http://schemas.microsoft.com/office/drawing/2014/main" id="{8C630146-C6B2-0CBE-72E9-6AA24E93C792}"/>
              </a:ext>
            </a:extLst>
          </p:cNvPr>
          <p:cNvSpPr txBox="1"/>
          <p:nvPr/>
        </p:nvSpPr>
        <p:spPr>
          <a:xfrm>
            <a:off x="171450" y="136524"/>
            <a:ext cx="11895364" cy="5912813"/>
          </a:xfrm>
          <a:prstGeom prst="rect">
            <a:avLst/>
          </a:prstGeom>
          <a:noFill/>
        </p:spPr>
        <p:txBody>
          <a:bodyPr wrap="square">
            <a:spAutoFit/>
          </a:bodyPr>
          <a:lstStyle/>
          <a:p>
            <a:r>
              <a:rPr lang="en-US" sz="4800" b="1" dirty="0">
                <a:solidFill>
                  <a:schemeClr val="bg1"/>
                </a:solidFill>
                <a:latin typeface="+mj-lt"/>
              </a:rPr>
              <a:t>GO TELL MY DISCIPLES </a:t>
            </a:r>
          </a:p>
          <a:p>
            <a:r>
              <a:rPr lang="en-US" sz="4000" dirty="0">
                <a:solidFill>
                  <a:schemeClr val="bg1"/>
                </a:solidFill>
                <a:latin typeface="+mj-lt"/>
              </a:rPr>
              <a:t>	93 She had seven devils cast out of her: pride and envy, and she thought she was so pretty and there was no one like her. But when Jesus spoke and said, ‘Be thou clean,’ all that left her. She become a new person. She wasn’t so pretty any more in her own sight. But she wrapped herself in the robe of meekness and gentleness, and followed the Master. She loved Him.” 							53-0405</a:t>
            </a:r>
          </a:p>
        </p:txBody>
      </p:sp>
    </p:spTree>
    <p:extLst>
      <p:ext uri="{BB962C8B-B14F-4D97-AF65-F5344CB8AC3E}">
        <p14:creationId xmlns:p14="http://schemas.microsoft.com/office/powerpoint/2010/main" val="227659419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AD2B57-C402-EE5B-05A3-3EB167B8E016}"/>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4542E652-CFEA-6EEB-32F2-44145875E478}"/>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2F607186-F295-1D95-3A87-C48D8BA88E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6" name="TextBox 5">
            <a:extLst>
              <a:ext uri="{FF2B5EF4-FFF2-40B4-BE49-F238E27FC236}">
                <a16:creationId xmlns:a16="http://schemas.microsoft.com/office/drawing/2014/main" id="{07DA5A9B-56E0-F365-AE43-499C36CDE87E}"/>
              </a:ext>
            </a:extLst>
          </p:cNvPr>
          <p:cNvSpPr txBox="1"/>
          <p:nvPr/>
        </p:nvSpPr>
        <p:spPr>
          <a:xfrm>
            <a:off x="326571" y="244929"/>
            <a:ext cx="11772900" cy="4832092"/>
          </a:xfrm>
          <a:prstGeom prst="rect">
            <a:avLst/>
          </a:prstGeom>
          <a:noFill/>
        </p:spPr>
        <p:txBody>
          <a:bodyPr wrap="square">
            <a:spAutoFit/>
          </a:bodyPr>
          <a:lstStyle/>
          <a:p>
            <a:r>
              <a:rPr lang="en-US" sz="4400" b="1" dirty="0">
                <a:solidFill>
                  <a:schemeClr val="bg1"/>
                </a:solidFill>
                <a:latin typeface="+mj-lt"/>
              </a:rPr>
              <a:t>The Paradox of Greatness: </a:t>
            </a:r>
            <a:r>
              <a:rPr lang="en-US" sz="4400" b="1" dirty="0">
                <a:solidFill>
                  <a:schemeClr val="bg1"/>
                </a:solidFill>
              </a:rPr>
              <a:t> </a:t>
            </a:r>
          </a:p>
          <a:p>
            <a:r>
              <a:rPr lang="en-US" sz="4000" b="1" dirty="0">
                <a:solidFill>
                  <a:schemeClr val="bg1"/>
                </a:solidFill>
              </a:rPr>
              <a:t>James 4:10 </a:t>
            </a:r>
            <a:endParaRPr lang="en-US" sz="4000" b="1" dirty="0">
              <a:solidFill>
                <a:schemeClr val="bg1"/>
              </a:solidFill>
              <a:latin typeface="+mj-lt"/>
            </a:endParaRPr>
          </a:p>
          <a:p>
            <a:r>
              <a:rPr lang="en-US" sz="4400" i="1" dirty="0">
                <a:solidFill>
                  <a:schemeClr val="bg1"/>
                </a:solidFill>
                <a:latin typeface="+mj-lt"/>
              </a:rPr>
              <a:t>	</a:t>
            </a:r>
            <a:r>
              <a:rPr lang="en-US" sz="4000" i="1" dirty="0">
                <a:solidFill>
                  <a:schemeClr val="bg1"/>
                </a:solidFill>
                <a:latin typeface="+mj-lt"/>
              </a:rPr>
              <a:t>Humble yourselves in the sight of the Lord, and he shall lift you up. </a:t>
            </a:r>
            <a:endParaRPr lang="en-US" sz="1200" i="1" dirty="0">
              <a:solidFill>
                <a:schemeClr val="bg1"/>
              </a:solidFill>
              <a:latin typeface="+mj-lt"/>
            </a:endParaRPr>
          </a:p>
          <a:p>
            <a:endParaRPr lang="en-US" sz="1200" i="1" dirty="0">
              <a:solidFill>
                <a:schemeClr val="bg1"/>
              </a:solidFill>
              <a:latin typeface="+mj-lt"/>
            </a:endParaRPr>
          </a:p>
          <a:p>
            <a:r>
              <a:rPr lang="en-US" sz="4400" b="1" dirty="0">
                <a:solidFill>
                  <a:schemeClr val="bg1"/>
                </a:solidFill>
                <a:latin typeface="+mj-lt"/>
              </a:rPr>
              <a:t>1 Peter 5:6</a:t>
            </a:r>
          </a:p>
          <a:p>
            <a:r>
              <a:rPr lang="en-US" sz="4400" i="1" dirty="0">
                <a:solidFill>
                  <a:schemeClr val="bg1"/>
                </a:solidFill>
                <a:latin typeface="+mj-lt"/>
              </a:rPr>
              <a:t>	</a:t>
            </a:r>
            <a:r>
              <a:rPr lang="en-US" sz="4000" i="1" dirty="0">
                <a:solidFill>
                  <a:schemeClr val="bg1"/>
                </a:solidFill>
                <a:latin typeface="+mj-lt"/>
              </a:rPr>
              <a:t>Humble yourselves therefore under the mighty hand of God, that he may exalt you in due time.</a:t>
            </a:r>
            <a:endParaRPr lang="en-US" sz="4400" i="1" dirty="0">
              <a:solidFill>
                <a:schemeClr val="bg1"/>
              </a:solidFill>
              <a:latin typeface="+mj-lt"/>
            </a:endParaRPr>
          </a:p>
        </p:txBody>
      </p:sp>
    </p:spTree>
    <p:extLst>
      <p:ext uri="{BB962C8B-B14F-4D97-AF65-F5344CB8AC3E}">
        <p14:creationId xmlns:p14="http://schemas.microsoft.com/office/powerpoint/2010/main" val="426005480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5172D-8176-17D3-66CB-4CCC52D988CA}"/>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42CC1495-3EB6-13BD-95C4-C96D3E07CA85}"/>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8387A86E-A27B-BD7D-0160-F2F8156F5E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6" name="TextBox 5">
            <a:extLst>
              <a:ext uri="{FF2B5EF4-FFF2-40B4-BE49-F238E27FC236}">
                <a16:creationId xmlns:a16="http://schemas.microsoft.com/office/drawing/2014/main" id="{2D210804-5418-C806-8632-DF42FCE82416}"/>
              </a:ext>
            </a:extLst>
          </p:cNvPr>
          <p:cNvSpPr txBox="1"/>
          <p:nvPr/>
        </p:nvSpPr>
        <p:spPr>
          <a:xfrm>
            <a:off x="130629" y="57150"/>
            <a:ext cx="11901426" cy="5570756"/>
          </a:xfrm>
          <a:prstGeom prst="rect">
            <a:avLst/>
          </a:prstGeom>
          <a:noFill/>
        </p:spPr>
        <p:txBody>
          <a:bodyPr wrap="square">
            <a:spAutoFit/>
          </a:bodyPr>
          <a:lstStyle/>
          <a:p>
            <a:r>
              <a:rPr lang="en-US" sz="4000" b="1" dirty="0">
                <a:solidFill>
                  <a:schemeClr val="bg1"/>
                </a:solidFill>
                <a:latin typeface="+mj-lt"/>
              </a:rPr>
              <a:t>QUESTIONS.AND.ANSWERS.ON.GENESIS</a:t>
            </a:r>
          </a:p>
          <a:p>
            <a:r>
              <a:rPr lang="en-US" sz="3200" dirty="0">
                <a:solidFill>
                  <a:schemeClr val="bg1"/>
                </a:solidFill>
                <a:latin typeface="+mj-lt"/>
              </a:rPr>
              <a:t>	63 And two thirds of the earth is in sin, more than that, which two thirds of the angels was kicked out. And those demon spirits come into people and </a:t>
            </a:r>
            <a:r>
              <a:rPr lang="en-US" sz="3200" dirty="0" err="1">
                <a:solidFill>
                  <a:schemeClr val="bg1"/>
                </a:solidFill>
                <a:latin typeface="+mj-lt"/>
              </a:rPr>
              <a:t>habitate</a:t>
            </a:r>
            <a:r>
              <a:rPr lang="en-US" sz="3200" dirty="0">
                <a:solidFill>
                  <a:schemeClr val="bg1"/>
                </a:solidFill>
                <a:latin typeface="+mj-lt"/>
              </a:rPr>
              <a:t> their body. They once existed and they come into the people and give them a nature. Jesus cast seven of them out of Mary Magdalene: Pride, boast (big people), unclean, filthy, vulgarity, emulations, strife, all these things.</a:t>
            </a:r>
          </a:p>
          <a:p>
            <a:r>
              <a:rPr lang="en-US" sz="3200" dirty="0">
                <a:solidFill>
                  <a:schemeClr val="bg1"/>
                </a:solidFill>
                <a:latin typeface="+mj-lt"/>
              </a:rPr>
              <a:t>	Them was spirits that was made up back there when God began to make man off of there in His Own image, created those supernatural beings, those spirits... 	</a:t>
            </a:r>
            <a:r>
              <a:rPr lang="en-US" sz="2800" dirty="0">
                <a:solidFill>
                  <a:schemeClr val="bg1"/>
                </a:solidFill>
                <a:latin typeface="+mj-lt"/>
              </a:rPr>
              <a:t>																</a:t>
            </a:r>
            <a:r>
              <a:rPr lang="en-US" sz="2000" dirty="0">
                <a:solidFill>
                  <a:schemeClr val="bg1"/>
                </a:solidFill>
              </a:rPr>
              <a:t>53-0729 </a:t>
            </a:r>
            <a:endParaRPr lang="en-US" sz="2800" dirty="0">
              <a:solidFill>
                <a:schemeClr val="bg1"/>
              </a:solidFill>
              <a:latin typeface="+mj-lt"/>
            </a:endParaRPr>
          </a:p>
        </p:txBody>
      </p:sp>
    </p:spTree>
    <p:extLst>
      <p:ext uri="{BB962C8B-B14F-4D97-AF65-F5344CB8AC3E}">
        <p14:creationId xmlns:p14="http://schemas.microsoft.com/office/powerpoint/2010/main" val="28611346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ACD8D-193D-E16A-7492-836EEBF11A80}"/>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78819FEA-C8C9-A48D-1257-5B369E67C7AF}"/>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152923F0-3BC8-CB9A-CE3F-5F9C68E30D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6" name="TextBox 5">
            <a:extLst>
              <a:ext uri="{FF2B5EF4-FFF2-40B4-BE49-F238E27FC236}">
                <a16:creationId xmlns:a16="http://schemas.microsoft.com/office/drawing/2014/main" id="{709D16E5-567B-08EE-F3DE-C7E585E994DA}"/>
              </a:ext>
            </a:extLst>
          </p:cNvPr>
          <p:cNvSpPr txBox="1"/>
          <p:nvPr/>
        </p:nvSpPr>
        <p:spPr>
          <a:xfrm>
            <a:off x="168728" y="0"/>
            <a:ext cx="11930743" cy="5447645"/>
          </a:xfrm>
          <a:prstGeom prst="rect">
            <a:avLst/>
          </a:prstGeom>
          <a:noFill/>
        </p:spPr>
        <p:txBody>
          <a:bodyPr wrap="square">
            <a:spAutoFit/>
          </a:bodyPr>
          <a:lstStyle/>
          <a:p>
            <a:r>
              <a:rPr lang="en-US" sz="4000" b="1" dirty="0">
                <a:solidFill>
                  <a:schemeClr val="bg1"/>
                </a:solidFill>
                <a:latin typeface="+mj-lt"/>
              </a:rPr>
              <a:t>THE ANGEL OF THE COVENANT </a:t>
            </a:r>
            <a:r>
              <a:rPr lang="en-US" sz="3600" dirty="0">
                <a:solidFill>
                  <a:schemeClr val="bg1"/>
                </a:solidFill>
                <a:latin typeface="+mj-lt"/>
              </a:rPr>
              <a:t>	</a:t>
            </a:r>
          </a:p>
          <a:p>
            <a:r>
              <a:rPr lang="en-US" sz="3600" dirty="0">
                <a:solidFill>
                  <a:schemeClr val="bg1"/>
                </a:solidFill>
                <a:latin typeface="+mj-lt"/>
              </a:rPr>
              <a:t>	18 </a:t>
            </a:r>
            <a:r>
              <a:rPr lang="en-US" sz="3600" u="sng" dirty="0">
                <a:solidFill>
                  <a:schemeClr val="bg1"/>
                </a:solidFill>
                <a:latin typeface="+mj-lt"/>
              </a:rPr>
              <a:t>The way up is down</a:t>
            </a:r>
            <a:r>
              <a:rPr lang="en-US" sz="3600" dirty="0">
                <a:solidFill>
                  <a:schemeClr val="bg1"/>
                </a:solidFill>
                <a:latin typeface="+mj-lt"/>
              </a:rPr>
              <a:t>. ‘</a:t>
            </a:r>
            <a:r>
              <a:rPr lang="en-US" sz="3600" i="1" dirty="0">
                <a:solidFill>
                  <a:schemeClr val="bg1"/>
                </a:solidFill>
                <a:latin typeface="+mj-lt"/>
              </a:rPr>
              <a:t>He that humbles himself shall be exalted. He that exalts himself shall be abase</a:t>
            </a:r>
            <a:r>
              <a:rPr lang="en-US" sz="3600" dirty="0">
                <a:solidFill>
                  <a:schemeClr val="bg1"/>
                </a:solidFill>
                <a:latin typeface="+mj-lt"/>
              </a:rPr>
              <a:t>.’ I think of how the Holy Spirit hid those mysteries in there. And all the Bible schools and seminaries will never be able to pull it out. God knows it alone and will reveal it to who He will.		</a:t>
            </a:r>
            <a:r>
              <a:rPr lang="en-US" sz="2400" dirty="0">
                <a:solidFill>
                  <a:schemeClr val="bg1"/>
                </a:solidFill>
              </a:rPr>
              <a:t>54-0301</a:t>
            </a:r>
            <a:endParaRPr lang="en-US" sz="1200" dirty="0">
              <a:solidFill>
                <a:schemeClr val="bg1"/>
              </a:solidFill>
            </a:endParaRPr>
          </a:p>
          <a:p>
            <a:endParaRPr lang="en-US" sz="1200" dirty="0">
              <a:solidFill>
                <a:schemeClr val="bg1"/>
              </a:solidFill>
              <a:latin typeface="+mj-lt"/>
            </a:endParaRPr>
          </a:p>
          <a:p>
            <a:r>
              <a:rPr lang="en-US" sz="4400" b="1" dirty="0">
                <a:solidFill>
                  <a:schemeClr val="bg1"/>
                </a:solidFill>
                <a:latin typeface="+mj-lt"/>
              </a:rPr>
              <a:t>INFLUENCE </a:t>
            </a:r>
            <a:r>
              <a:rPr lang="en-US" sz="3600" dirty="0">
                <a:solidFill>
                  <a:schemeClr val="bg1"/>
                </a:solidFill>
                <a:latin typeface="+mj-lt"/>
              </a:rPr>
              <a:t>40 The way up is down. Humble yourself, you’re exalted. And if you exalt yourself, you will be brought [down].  									63-0803</a:t>
            </a:r>
          </a:p>
        </p:txBody>
      </p:sp>
    </p:spTree>
    <p:extLst>
      <p:ext uri="{BB962C8B-B14F-4D97-AF65-F5344CB8AC3E}">
        <p14:creationId xmlns:p14="http://schemas.microsoft.com/office/powerpoint/2010/main" val="17108011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dt" idx="10"/>
          </p:nvPr>
        </p:nvSpPr>
        <p:spPr>
          <a:xfrm>
            <a:off x="7620000" y="6356351"/>
            <a:ext cx="2032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6-10-26</a:t>
            </a:r>
            <a:endParaRPr/>
          </a:p>
        </p:txBody>
      </p:sp>
      <p:sp>
        <p:nvSpPr>
          <p:cNvPr id="140" name="Google Shape;140;p7"/>
          <p:cNvSpPr txBox="1">
            <a:spLocks noGrp="1"/>
          </p:cNvSpPr>
          <p:nvPr>
            <p:ph type="ftr" idx="11"/>
          </p:nvPr>
        </p:nvSpPr>
        <p:spPr>
          <a:xfrm>
            <a:off x="812800" y="6356351"/>
            <a:ext cx="3860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Guarding My Heart</a:t>
            </a:r>
            <a:endParaRPr/>
          </a:p>
        </p:txBody>
      </p:sp>
      <p:sp>
        <p:nvSpPr>
          <p:cNvPr id="141" name="Google Shape;141;p7"/>
          <p:cNvSpPr txBox="1">
            <a:spLocks noGrp="1"/>
          </p:cNvSpPr>
          <p:nvPr>
            <p:ph type="sldNum" idx="12"/>
          </p:nvPr>
        </p:nvSpPr>
        <p:spPr>
          <a:xfrm>
            <a:off x="10058400" y="6356351"/>
            <a:ext cx="1320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42" name="Google Shape;142;p7"/>
          <p:cNvSpPr txBox="1"/>
          <p:nvPr/>
        </p:nvSpPr>
        <p:spPr>
          <a:xfrm>
            <a:off x="-63670" y="-244929"/>
            <a:ext cx="12032512" cy="4216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dirty="0">
              <a:solidFill>
                <a:schemeClr val="lt1"/>
              </a:solidFill>
              <a:latin typeface="Candara"/>
              <a:ea typeface="Candara"/>
              <a:cs typeface="Candara"/>
              <a:sym typeface="Candara"/>
            </a:endParaRPr>
          </a:p>
          <a:p>
            <a:pPr marL="0" marR="0" lvl="0" indent="0" algn="ctr" rtl="0">
              <a:spcBef>
                <a:spcPts val="0"/>
              </a:spcBef>
              <a:spcAft>
                <a:spcPts val="0"/>
              </a:spcAft>
              <a:buNone/>
            </a:pPr>
            <a:r>
              <a:rPr lang="en-US" sz="4800" b="1" dirty="0">
                <a:solidFill>
                  <a:schemeClr val="lt1"/>
                </a:solidFill>
                <a:latin typeface="Candara"/>
                <a:ea typeface="Candara"/>
                <a:cs typeface="Candara"/>
                <a:sym typeface="Candara"/>
              </a:rPr>
              <a:t>I PETER 5:6-7</a:t>
            </a:r>
            <a:endParaRPr sz="4800" b="1" i="1" dirty="0">
              <a:solidFill>
                <a:schemeClr val="lt1"/>
              </a:solidFill>
              <a:latin typeface="Candara"/>
              <a:ea typeface="Candara"/>
              <a:cs typeface="Candara"/>
              <a:sym typeface="Candara"/>
            </a:endParaRPr>
          </a:p>
          <a:p>
            <a:pPr marL="0" marR="0" lvl="0" indent="0" algn="ctr" rtl="0">
              <a:spcBef>
                <a:spcPts val="0"/>
              </a:spcBef>
              <a:spcAft>
                <a:spcPts val="0"/>
              </a:spcAft>
              <a:buNone/>
            </a:pPr>
            <a:r>
              <a:rPr lang="en-US" sz="4000" i="1" dirty="0">
                <a:solidFill>
                  <a:schemeClr val="lt1"/>
                </a:solidFill>
                <a:latin typeface="Candara"/>
                <a:ea typeface="Candara"/>
                <a:cs typeface="Candara"/>
                <a:sym typeface="Candara"/>
              </a:rPr>
              <a:t>	Humble yourselves therefore under the mighty hand of God, that he may exalt you in due time: 7 Casting all your care </a:t>
            </a:r>
            <a:r>
              <a:rPr lang="en-US" sz="3200" dirty="0">
                <a:solidFill>
                  <a:schemeClr val="lt1"/>
                </a:solidFill>
                <a:latin typeface="Candara"/>
                <a:ea typeface="Candara"/>
                <a:cs typeface="Candara"/>
                <a:sym typeface="Candara"/>
              </a:rPr>
              <a:t>[anxiety] </a:t>
            </a:r>
            <a:r>
              <a:rPr lang="en-US" sz="4000" i="1" dirty="0">
                <a:solidFill>
                  <a:schemeClr val="lt1"/>
                </a:solidFill>
                <a:latin typeface="Candara"/>
                <a:ea typeface="Candara"/>
                <a:cs typeface="Candara"/>
                <a:sym typeface="Candara"/>
              </a:rPr>
              <a:t>upon him; for he </a:t>
            </a:r>
            <a:r>
              <a:rPr lang="en-US" sz="4000" i="1" dirty="0" err="1">
                <a:solidFill>
                  <a:schemeClr val="lt1"/>
                </a:solidFill>
                <a:latin typeface="Candara"/>
                <a:ea typeface="Candara"/>
                <a:cs typeface="Candara"/>
                <a:sym typeface="Candara"/>
              </a:rPr>
              <a:t>careth</a:t>
            </a:r>
            <a:r>
              <a:rPr lang="en-US" sz="4000" i="1" dirty="0">
                <a:solidFill>
                  <a:schemeClr val="lt1"/>
                </a:solidFill>
                <a:latin typeface="Candara"/>
                <a:ea typeface="Candara"/>
                <a:cs typeface="Candara"/>
                <a:sym typeface="Candara"/>
              </a:rPr>
              <a:t> for you. </a:t>
            </a:r>
            <a:endParaRPr dirty="0"/>
          </a:p>
          <a:p>
            <a:pPr marL="0" marR="0" lvl="0" indent="0" algn="ctr" rtl="0">
              <a:spcBef>
                <a:spcPts val="0"/>
              </a:spcBef>
              <a:spcAft>
                <a:spcPts val="0"/>
              </a:spcAft>
              <a:buNone/>
            </a:pPr>
            <a:endParaRPr sz="4000" i="1" dirty="0">
              <a:solidFill>
                <a:schemeClr val="lt1"/>
              </a:solidFill>
              <a:latin typeface="Candara"/>
              <a:ea typeface="Candara"/>
              <a:cs typeface="Candara"/>
              <a:sym typeface="Candara"/>
            </a:endParaRPr>
          </a:p>
          <a:p>
            <a:pPr marL="0" marR="0" lvl="0" indent="0" algn="ctr" rtl="0">
              <a:spcBef>
                <a:spcPts val="0"/>
              </a:spcBef>
              <a:spcAft>
                <a:spcPts val="0"/>
              </a:spcAft>
              <a:buNone/>
            </a:pPr>
            <a:endParaRPr sz="1800" i="1" dirty="0">
              <a:solidFill>
                <a:schemeClr val="lt1"/>
              </a:solidFill>
              <a:latin typeface="Candara"/>
              <a:ea typeface="Candara"/>
              <a:cs typeface="Candara"/>
              <a:sym typeface="Candara"/>
            </a:endParaRPr>
          </a:p>
          <a:p>
            <a:pPr marL="0" marR="0" lvl="0" indent="0" algn="ctr" rtl="0">
              <a:spcBef>
                <a:spcPts val="0"/>
              </a:spcBef>
              <a:spcAft>
                <a:spcPts val="0"/>
              </a:spcAft>
              <a:buNone/>
            </a:pPr>
            <a:endParaRPr sz="1800" i="1" dirty="0">
              <a:solidFill>
                <a:schemeClr val="lt1"/>
              </a:solidFill>
              <a:latin typeface="Candara"/>
              <a:ea typeface="Candara"/>
              <a:cs typeface="Candara"/>
              <a:sym typeface="Candara"/>
            </a:endParaRPr>
          </a:p>
        </p:txBody>
      </p:sp>
      <p:pic>
        <p:nvPicPr>
          <p:cNvPr id="3" name="Picture 2" descr="An open Bible rests on a weathered wooden table, set against a backdrop of a serene, green grassy field.&#10;&#10;AI-generated content may be incorrect.">
            <a:extLst>
              <a:ext uri="{FF2B5EF4-FFF2-40B4-BE49-F238E27FC236}">
                <a16:creationId xmlns:a16="http://schemas.microsoft.com/office/drawing/2014/main" id="{DBEAAA6D-29E8-ADC0-2101-59D35B60A8C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306285" y="3238500"/>
            <a:ext cx="9788979" cy="28978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D0D7C-7BA7-EAB9-E7C5-C00C4906A087}"/>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E94B5B2A-8AE6-C7BB-4FC6-070118EA89ED}"/>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9EF6F9EB-4B13-810E-B89B-B3AEF3A3F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7" name="Picture 6">
            <a:extLst>
              <a:ext uri="{FF2B5EF4-FFF2-40B4-BE49-F238E27FC236}">
                <a16:creationId xmlns:a16="http://schemas.microsoft.com/office/drawing/2014/main" id="{0F7EF1DC-2F5F-5042-BEFB-F6CAB2174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977" y="122602"/>
            <a:ext cx="3061522" cy="5943220"/>
          </a:xfrm>
          <a:prstGeom prst="rect">
            <a:avLst/>
          </a:prstGeom>
          <a:ln>
            <a:noFill/>
          </a:ln>
          <a:effectLst>
            <a:softEdge rad="112500"/>
          </a:effectLst>
        </p:spPr>
      </p:pic>
      <p:sp>
        <p:nvSpPr>
          <p:cNvPr id="6" name="TextBox 5">
            <a:extLst>
              <a:ext uri="{FF2B5EF4-FFF2-40B4-BE49-F238E27FC236}">
                <a16:creationId xmlns:a16="http://schemas.microsoft.com/office/drawing/2014/main" id="{156C80E7-11AF-3480-A7DE-6A849CBDCDD7}"/>
              </a:ext>
            </a:extLst>
          </p:cNvPr>
          <p:cNvSpPr txBox="1"/>
          <p:nvPr/>
        </p:nvSpPr>
        <p:spPr>
          <a:xfrm>
            <a:off x="221129" y="136524"/>
            <a:ext cx="9155953" cy="6340197"/>
          </a:xfrm>
          <a:prstGeom prst="rect">
            <a:avLst/>
          </a:prstGeom>
          <a:noFill/>
        </p:spPr>
        <p:txBody>
          <a:bodyPr wrap="square">
            <a:spAutoFit/>
          </a:bodyPr>
          <a:lstStyle/>
          <a:p>
            <a:pPr algn="l">
              <a:buNone/>
            </a:pPr>
            <a:r>
              <a:rPr lang="en-US" sz="5400" b="1" u="none" strike="noStrike" dirty="0">
                <a:solidFill>
                  <a:schemeClr val="bg1"/>
                </a:solidFill>
                <a:effectLst/>
                <a:latin typeface="+mj-lt"/>
                <a:hlinkClick r:id="rId3">
                  <a:extLst>
                    <a:ext uri="{A12FA001-AC4F-418D-AE19-62706E023703}">
                      <ahyp:hlinkClr xmlns:ahyp="http://schemas.microsoft.com/office/drawing/2018/hyperlinkcolor" val="tx"/>
                    </a:ext>
                  </a:extLst>
                </a:hlinkClick>
              </a:rPr>
              <a:t>Philippians 4:8</a:t>
            </a:r>
            <a:endParaRPr lang="en-US" sz="5400" b="1" dirty="0">
              <a:solidFill>
                <a:schemeClr val="bg1"/>
              </a:solidFill>
              <a:effectLst/>
              <a:latin typeface="+mj-lt"/>
            </a:endParaRPr>
          </a:p>
          <a:p>
            <a:pPr algn="l">
              <a:spcAft>
                <a:spcPts val="1800"/>
              </a:spcAft>
              <a:buNone/>
            </a:pPr>
            <a:r>
              <a:rPr lang="en-US" sz="4400" b="0" i="1" dirty="0" err="1">
                <a:solidFill>
                  <a:schemeClr val="bg1"/>
                </a:solidFill>
                <a:effectLst/>
                <a:latin typeface="+mj-lt"/>
              </a:rPr>
              <a:t>Finally,brethren</a:t>
            </a:r>
            <a:r>
              <a:rPr lang="en-US" sz="4400" b="0" i="1" dirty="0">
                <a:solidFill>
                  <a:schemeClr val="bg1"/>
                </a:solidFill>
                <a:effectLst/>
                <a:latin typeface="+mj-lt"/>
              </a:rPr>
              <a: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i="1" dirty="0">
                <a:solidFill>
                  <a:schemeClr val="bg1"/>
                </a:solidFill>
                <a:latin typeface="+mj-lt"/>
              </a:rPr>
              <a:t> are</a:t>
            </a:r>
            <a:r>
              <a:rPr lang="en-US" sz="4400" b="0" i="1" dirty="0">
                <a:solidFill>
                  <a:schemeClr val="bg1"/>
                </a:solidFill>
                <a:effectLst/>
                <a:latin typeface="+mj-lt"/>
              </a:rPr>
              <a:t> true,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a:t>
            </a:r>
            <a:r>
              <a:rPr lang="en-US" sz="4400" i="1" dirty="0">
                <a:solidFill>
                  <a:schemeClr val="bg1"/>
                </a:solidFill>
                <a:latin typeface="+mj-lt"/>
              </a:rPr>
              <a:t>h</a:t>
            </a:r>
            <a:r>
              <a:rPr lang="en-US" sz="4400" b="0" i="1" dirty="0">
                <a:solidFill>
                  <a:schemeClr val="bg1"/>
                </a:solidFill>
                <a:effectLst/>
                <a:latin typeface="+mj-lt"/>
              </a:rPr>
              <a:t>onest</a:t>
            </a:r>
            <a:r>
              <a:rPr lang="en-US" sz="4400" i="1" dirty="0">
                <a:solidFill>
                  <a:schemeClr val="bg1"/>
                </a:solidFill>
                <a:latin typeface="+mj-lt"/>
              </a:rPr>
              <a: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just,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pure,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lovely, </a:t>
            </a:r>
            <a:r>
              <a:rPr lang="en-US" sz="4400" b="1" i="1" dirty="0">
                <a:solidFill>
                  <a:schemeClr val="bg1"/>
                </a:solidFill>
                <a:effectLst/>
                <a:latin typeface="+mj-lt"/>
              </a:rPr>
              <a:t>whatsoever</a:t>
            </a:r>
            <a:r>
              <a:rPr lang="en-US" sz="4400" b="0" i="1" dirty="0">
                <a:solidFill>
                  <a:schemeClr val="bg1"/>
                </a:solidFill>
                <a:effectLst/>
                <a:latin typeface="+mj-lt"/>
              </a:rPr>
              <a:t> </a:t>
            </a:r>
            <a:r>
              <a:rPr lang="en-US" sz="4400" b="1" i="1" dirty="0">
                <a:solidFill>
                  <a:schemeClr val="bg1"/>
                </a:solidFill>
                <a:effectLst/>
                <a:latin typeface="+mj-lt"/>
              </a:rPr>
              <a:t>things</a:t>
            </a:r>
            <a:r>
              <a:rPr lang="en-US" sz="4400" b="0" i="1" dirty="0">
                <a:solidFill>
                  <a:schemeClr val="bg1"/>
                </a:solidFill>
                <a:effectLst/>
                <a:latin typeface="+mj-lt"/>
              </a:rPr>
              <a:t>    </a:t>
            </a:r>
            <a:r>
              <a:rPr lang="en-US" sz="4400" b="1" i="1" dirty="0">
                <a:solidFill>
                  <a:schemeClr val="bg1"/>
                </a:solidFill>
                <a:effectLst/>
                <a:latin typeface="+mj-lt"/>
              </a:rPr>
              <a:t>are</a:t>
            </a:r>
            <a:r>
              <a:rPr lang="en-US" sz="4400" b="0" i="1" dirty="0">
                <a:solidFill>
                  <a:schemeClr val="bg1"/>
                </a:solidFill>
                <a:effectLst/>
                <a:latin typeface="+mj-lt"/>
              </a:rPr>
              <a:t> of good report; if there be any virtue, and if there be any praise, think on these </a:t>
            </a:r>
            <a:r>
              <a:rPr lang="en-US" sz="4400" b="1" i="1" dirty="0">
                <a:solidFill>
                  <a:schemeClr val="bg1"/>
                </a:solidFill>
                <a:effectLst/>
                <a:latin typeface="+mj-lt"/>
              </a:rPr>
              <a:t>things</a:t>
            </a:r>
            <a:r>
              <a:rPr lang="en-US" sz="4400" b="0" i="1" dirty="0">
                <a:solidFill>
                  <a:schemeClr val="bg1"/>
                </a:solidFill>
                <a:effectLst/>
                <a:latin typeface="+mj-lt"/>
              </a:rPr>
              <a:t>.</a:t>
            </a:r>
          </a:p>
        </p:txBody>
      </p:sp>
    </p:spTree>
    <p:extLst>
      <p:ext uri="{BB962C8B-B14F-4D97-AF65-F5344CB8AC3E}">
        <p14:creationId xmlns:p14="http://schemas.microsoft.com/office/powerpoint/2010/main" val="33879231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C6F5C-94CA-85F9-8C88-69A2D660D891}"/>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4D340598-D633-2339-4E41-9CFEA53EEBC0}"/>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43BC648A-60EA-110D-E285-B3E96CFA33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6" name="TextBox 5">
            <a:extLst>
              <a:ext uri="{FF2B5EF4-FFF2-40B4-BE49-F238E27FC236}">
                <a16:creationId xmlns:a16="http://schemas.microsoft.com/office/drawing/2014/main" id="{BF7C49EF-E4CE-5E47-B19D-5533692EA265}"/>
              </a:ext>
            </a:extLst>
          </p:cNvPr>
          <p:cNvSpPr txBox="1"/>
          <p:nvPr/>
        </p:nvSpPr>
        <p:spPr>
          <a:xfrm>
            <a:off x="1012371" y="473529"/>
            <a:ext cx="10058400" cy="4070345"/>
          </a:xfrm>
          <a:prstGeom prst="rect">
            <a:avLst/>
          </a:prstGeom>
          <a:noFill/>
        </p:spPr>
        <p:txBody>
          <a:bodyPr wrap="square">
            <a:spAutoFit/>
          </a:bodyPr>
          <a:lstStyle/>
          <a:p>
            <a:pPr marL="0" marR="0">
              <a:spcBef>
                <a:spcPts val="200"/>
              </a:spcBef>
              <a:spcAft>
                <a:spcPts val="200"/>
              </a:spcAft>
              <a:buNone/>
            </a:pPr>
            <a:r>
              <a:rPr lang="en-US" sz="4400" dirty="0">
                <a:solidFill>
                  <a:schemeClr val="bg1"/>
                </a:solidFill>
                <a:effectLst/>
                <a:latin typeface="+mj-lt"/>
                <a:ea typeface="Palatino Linotype" panose="02040502050505030304" pitchFamily="18" charset="0"/>
                <a:cs typeface="Palatino Linotype" panose="02040502050505030304" pitchFamily="18" charset="0"/>
              </a:rPr>
              <a:t>	292 “God said it [hair] was your glory; wear it with pride. Hallelujah! Wear it with pride, as you would wear a crown of thorns for your Lord. Wear it with pride. Don’t be ashamed.”</a:t>
            </a:r>
          </a:p>
          <a:p>
            <a:pPr marL="0" marR="228600" algn="r">
              <a:spcBef>
                <a:spcPts val="100"/>
              </a:spcBef>
              <a:spcAft>
                <a:spcPts val="500"/>
              </a:spcAft>
              <a:buNone/>
            </a:pPr>
            <a:r>
              <a:rPr lang="en-US" sz="3600" b="1" dirty="0">
                <a:solidFill>
                  <a:srgbClr val="C9A84C"/>
                </a:solidFill>
                <a:effectLst/>
                <a:latin typeface="+mj-lt"/>
                <a:ea typeface="Palatino Linotype" panose="02040502050505030304" pitchFamily="18" charset="0"/>
                <a:cs typeface="Palatino Linotype" panose="02040502050505030304" pitchFamily="18" charset="0"/>
              </a:rPr>
              <a:t>THE INDICTMENT, 63-0707</a:t>
            </a:r>
            <a:endParaRPr lang="en-US" sz="4400" dirty="0">
              <a:solidFill>
                <a:srgbClr val="1A1A1A"/>
              </a:solidFill>
              <a:effectLst/>
              <a:latin typeface="+mj-lt"/>
              <a:ea typeface="Palatino Linotype" panose="02040502050505030304" pitchFamily="18" charset="0"/>
              <a:cs typeface="Palatino Linotype" panose="02040502050505030304" pitchFamily="18" charset="0"/>
            </a:endParaRPr>
          </a:p>
        </p:txBody>
      </p:sp>
    </p:spTree>
    <p:extLst>
      <p:ext uri="{BB962C8B-B14F-4D97-AF65-F5344CB8AC3E}">
        <p14:creationId xmlns:p14="http://schemas.microsoft.com/office/powerpoint/2010/main" val="225928372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14BD9-4F79-B089-69E2-B65D679396B6}"/>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E93BF883-DF51-8EB5-EBB7-F2495A510493}"/>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1F28B69B-6F72-2842-DE54-92A0B0DD07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6" name="TextBox 5">
            <a:extLst>
              <a:ext uri="{FF2B5EF4-FFF2-40B4-BE49-F238E27FC236}">
                <a16:creationId xmlns:a16="http://schemas.microsoft.com/office/drawing/2014/main" id="{C26918A0-1243-C157-FCEB-AA89E4405F3A}"/>
              </a:ext>
            </a:extLst>
          </p:cNvPr>
          <p:cNvSpPr txBox="1"/>
          <p:nvPr/>
        </p:nvSpPr>
        <p:spPr>
          <a:xfrm>
            <a:off x="195943" y="73479"/>
            <a:ext cx="11854543" cy="6003133"/>
          </a:xfrm>
          <a:prstGeom prst="rect">
            <a:avLst/>
          </a:prstGeom>
          <a:noFill/>
        </p:spPr>
        <p:txBody>
          <a:bodyPr wrap="square">
            <a:spAutoFit/>
          </a:bodyPr>
          <a:lstStyle/>
          <a:p>
            <a:r>
              <a:rPr lang="en-US" sz="3600" b="1" dirty="0">
                <a:solidFill>
                  <a:schemeClr val="bg1"/>
                </a:solidFill>
                <a:latin typeface="+mj-lt"/>
              </a:rPr>
              <a:t>1. The pride God hates:  </a:t>
            </a:r>
          </a:p>
          <a:p>
            <a:r>
              <a:rPr lang="en-US" sz="3600" b="1" dirty="0">
                <a:solidFill>
                  <a:schemeClr val="bg1"/>
                </a:solidFill>
                <a:latin typeface="+mj-lt"/>
              </a:rPr>
              <a:t>	T</a:t>
            </a:r>
            <a:r>
              <a:rPr lang="en-US" sz="3600" dirty="0">
                <a:solidFill>
                  <a:schemeClr val="bg1"/>
                </a:solidFill>
                <a:latin typeface="+mj-lt"/>
              </a:rPr>
              <a:t>he swelling, the self-inflation, the presumption that rises from within and displaces God from the center;</a:t>
            </a:r>
          </a:p>
          <a:p>
            <a:r>
              <a:rPr lang="en-US" sz="3600" dirty="0">
                <a:solidFill>
                  <a:schemeClr val="bg1"/>
                </a:solidFill>
                <a:latin typeface="+mj-lt"/>
              </a:rPr>
              <a:t>	The insolence of a man who </a:t>
            </a:r>
            <a:r>
              <a:rPr lang="en-US" sz="3600" u="sng" dirty="0">
                <a:solidFill>
                  <a:schemeClr val="bg1"/>
                </a:solidFill>
                <a:latin typeface="+mj-lt"/>
              </a:rPr>
              <a:t>acts as though God is not watching</a:t>
            </a:r>
            <a:r>
              <a:rPr lang="en-US" sz="3600" dirty="0">
                <a:solidFill>
                  <a:schemeClr val="bg1"/>
                </a:solidFill>
                <a:latin typeface="+mj-lt"/>
              </a:rPr>
              <a:t>, the premeditated arrogance of one who knows the boundary and crosses it anyway.</a:t>
            </a:r>
            <a:endParaRPr lang="en-US" sz="1100" dirty="0">
              <a:solidFill>
                <a:schemeClr val="bg1"/>
              </a:solidFill>
              <a:latin typeface="+mj-lt"/>
            </a:endParaRPr>
          </a:p>
          <a:p>
            <a:endParaRPr lang="en-US" sz="1100" dirty="0">
              <a:solidFill>
                <a:schemeClr val="bg1"/>
              </a:solidFill>
              <a:latin typeface="+mj-lt"/>
            </a:endParaRPr>
          </a:p>
          <a:p>
            <a:r>
              <a:rPr lang="en-US" sz="3600" b="1" dirty="0">
                <a:solidFill>
                  <a:schemeClr val="bg1"/>
                </a:solidFill>
                <a:latin typeface="+mj-lt"/>
              </a:rPr>
              <a:t>2. The Glory: </a:t>
            </a:r>
            <a:r>
              <a:rPr lang="en-US" sz="3600" dirty="0">
                <a:solidFill>
                  <a:schemeClr val="bg1"/>
                </a:solidFill>
                <a:latin typeface="+mj-lt"/>
              </a:rPr>
              <a:t>honorable bearing, the dignified carriage of one who knows whose they are. When </a:t>
            </a:r>
            <a:r>
              <a:rPr lang="en-US" sz="3600" i="1" dirty="0">
                <a:solidFill>
                  <a:schemeClr val="bg1"/>
                </a:solidFill>
                <a:latin typeface="+mj-lt"/>
              </a:rPr>
              <a:t>“</a:t>
            </a:r>
            <a:r>
              <a:rPr lang="en-US" sz="3600" i="1" dirty="0" err="1">
                <a:solidFill>
                  <a:schemeClr val="bg1"/>
                </a:solidFill>
                <a:latin typeface="+mj-lt"/>
              </a:rPr>
              <a:t>hadar</a:t>
            </a:r>
            <a:r>
              <a:rPr lang="en-US" sz="3600" i="1" dirty="0">
                <a:solidFill>
                  <a:schemeClr val="bg1"/>
                </a:solidFill>
                <a:latin typeface="+mj-lt"/>
              </a:rPr>
              <a:t>”</a:t>
            </a:r>
            <a:r>
              <a:rPr lang="en-US" sz="3600" dirty="0">
                <a:solidFill>
                  <a:schemeClr val="bg1"/>
                </a:solidFill>
                <a:latin typeface="+mj-lt"/>
              </a:rPr>
              <a:t> is present in a creature, it is because God placed it there and the creature simply refuses to be ashamed of what God said.</a:t>
            </a:r>
          </a:p>
        </p:txBody>
      </p:sp>
    </p:spTree>
    <p:extLst>
      <p:ext uri="{BB962C8B-B14F-4D97-AF65-F5344CB8AC3E}">
        <p14:creationId xmlns:p14="http://schemas.microsoft.com/office/powerpoint/2010/main" val="16004156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F7177D-DD59-AC2A-64AA-5B9CD9161602}"/>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12C22182-39EE-4833-5509-CBC8975FA31A}"/>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1D87E537-BBDA-64CD-32DC-FC14201E8E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6" name="TextBox 5">
            <a:extLst>
              <a:ext uri="{FF2B5EF4-FFF2-40B4-BE49-F238E27FC236}">
                <a16:creationId xmlns:a16="http://schemas.microsoft.com/office/drawing/2014/main" id="{4B602A45-7857-8B23-DD75-2184B7FB485C}"/>
              </a:ext>
            </a:extLst>
          </p:cNvPr>
          <p:cNvSpPr txBox="1"/>
          <p:nvPr/>
        </p:nvSpPr>
        <p:spPr>
          <a:xfrm>
            <a:off x="171449" y="136525"/>
            <a:ext cx="11797393" cy="5232202"/>
          </a:xfrm>
          <a:prstGeom prst="rect">
            <a:avLst/>
          </a:prstGeom>
          <a:noFill/>
        </p:spPr>
        <p:txBody>
          <a:bodyPr wrap="square">
            <a:spAutoFit/>
          </a:bodyPr>
          <a:lstStyle/>
          <a:p>
            <a:r>
              <a:rPr lang="en-US" sz="5400" b="1" dirty="0">
                <a:solidFill>
                  <a:schemeClr val="bg1"/>
                </a:solidFill>
                <a:latin typeface="+mj-lt"/>
              </a:rPr>
              <a:t>MARK 7:20</a:t>
            </a:r>
          </a:p>
          <a:p>
            <a:r>
              <a:rPr lang="en-US" sz="4000" i="1" dirty="0">
                <a:solidFill>
                  <a:schemeClr val="bg1"/>
                </a:solidFill>
                <a:latin typeface="+mj-lt"/>
              </a:rPr>
              <a:t>	And he said, That which cometh out of the man, that </a:t>
            </a:r>
            <a:r>
              <a:rPr lang="en-US" sz="4000" i="1" dirty="0" err="1">
                <a:solidFill>
                  <a:schemeClr val="bg1"/>
                </a:solidFill>
                <a:latin typeface="+mj-lt"/>
              </a:rPr>
              <a:t>defileth</a:t>
            </a:r>
            <a:r>
              <a:rPr lang="en-US" sz="4000" i="1" dirty="0">
                <a:solidFill>
                  <a:schemeClr val="bg1"/>
                </a:solidFill>
                <a:latin typeface="+mj-lt"/>
              </a:rPr>
              <a:t> the man. 21 For from within, out of the heart of men, proceed evil thoughts, adulteries, fornications, murders, 22 Thefts, covetousness, wickedness, deceit, lasciviousness, an evil eye, blasphemy, </a:t>
            </a:r>
            <a:r>
              <a:rPr lang="en-US" sz="4000" b="1" i="1" u="sng" dirty="0">
                <a:solidFill>
                  <a:schemeClr val="bg1"/>
                </a:solidFill>
                <a:latin typeface="+mj-lt"/>
              </a:rPr>
              <a:t>pride</a:t>
            </a:r>
            <a:r>
              <a:rPr lang="en-US" sz="4000" i="1" dirty="0">
                <a:solidFill>
                  <a:schemeClr val="bg1"/>
                </a:solidFill>
                <a:latin typeface="+mj-lt"/>
              </a:rPr>
              <a:t>, foolishness: 23 All these evil things come from within, and defile the man.</a:t>
            </a:r>
          </a:p>
        </p:txBody>
      </p:sp>
    </p:spTree>
    <p:extLst>
      <p:ext uri="{BB962C8B-B14F-4D97-AF65-F5344CB8AC3E}">
        <p14:creationId xmlns:p14="http://schemas.microsoft.com/office/powerpoint/2010/main" val="425179103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245DE-CC4C-C5FC-F122-AAFC44815C96}"/>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6767C59B-96F1-FA11-4ED2-CD61AED643A4}"/>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A590B5CF-72EA-8273-6C59-624B3F0121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6" name="TextBox 5">
            <a:extLst>
              <a:ext uri="{FF2B5EF4-FFF2-40B4-BE49-F238E27FC236}">
                <a16:creationId xmlns:a16="http://schemas.microsoft.com/office/drawing/2014/main" id="{2FC2C7F5-8734-8725-19FD-7D11B24ECEE6}"/>
              </a:ext>
            </a:extLst>
          </p:cNvPr>
          <p:cNvSpPr txBox="1"/>
          <p:nvPr/>
        </p:nvSpPr>
        <p:spPr>
          <a:xfrm>
            <a:off x="140153" y="0"/>
            <a:ext cx="11911693" cy="6045245"/>
          </a:xfrm>
          <a:prstGeom prst="rect">
            <a:avLst/>
          </a:prstGeom>
          <a:noFill/>
        </p:spPr>
        <p:txBody>
          <a:bodyPr wrap="square">
            <a:spAutoFit/>
          </a:bodyPr>
          <a:lstStyle/>
          <a:p>
            <a:pPr>
              <a:spcBef>
                <a:spcPts val="1600"/>
              </a:spcBef>
              <a:spcAft>
                <a:spcPts val="600"/>
              </a:spcAft>
            </a:pPr>
            <a:r>
              <a:rPr lang="en-US" sz="4400" b="1" dirty="0">
                <a:solidFill>
                  <a:schemeClr val="bg1"/>
                </a:solidFill>
                <a:effectLst/>
                <a:latin typeface="+mj-lt"/>
                <a:ea typeface="Palatino Linotype" panose="02040502050505030304" pitchFamily="18" charset="0"/>
                <a:cs typeface="Palatino Linotype" panose="02040502050505030304" pitchFamily="18" charset="0"/>
              </a:rPr>
              <a:t>II. Where It Began </a:t>
            </a:r>
            <a:endParaRPr lang="en-US" sz="2400" b="1" dirty="0">
              <a:solidFill>
                <a:schemeClr val="bg1"/>
              </a:solidFill>
              <a:effectLst/>
              <a:latin typeface="+mj-lt"/>
              <a:ea typeface="Palatino Linotype" panose="02040502050505030304" pitchFamily="18" charset="0"/>
              <a:cs typeface="Palatino Linotype" panose="02040502050505030304" pitchFamily="18" charset="0"/>
            </a:endParaRPr>
          </a:p>
          <a:p>
            <a:pPr>
              <a:spcBef>
                <a:spcPts val="1600"/>
              </a:spcBef>
              <a:spcAft>
                <a:spcPts val="600"/>
              </a:spcAft>
            </a:pPr>
            <a:r>
              <a:rPr lang="en-US" sz="3200" dirty="0">
                <a:solidFill>
                  <a:schemeClr val="bg1"/>
                </a:solidFill>
                <a:ea typeface="Palatino Linotype" panose="02040502050505030304" pitchFamily="18" charset="0"/>
                <a:cs typeface="Palatino Linotype" panose="02040502050505030304" pitchFamily="18" charset="0"/>
              </a:rPr>
              <a:t>Isaiah 14:12–14 </a:t>
            </a:r>
            <a:r>
              <a:rPr lang="en-US" sz="3200" i="1" dirty="0">
                <a:solidFill>
                  <a:schemeClr val="bg1"/>
                </a:solidFill>
                <a:effectLst/>
                <a:latin typeface="+mj-lt"/>
                <a:ea typeface="Palatino Linotype" panose="02040502050505030304" pitchFamily="18" charset="0"/>
                <a:cs typeface="Palatino Linotype" panose="02040502050505030304" pitchFamily="18" charset="0"/>
              </a:rPr>
              <a:t>“How art thou fallen from heaven, O Lucifer, son of the morning! how art thou cut down to the ground, which didst weaken the nations! For thou hast said in thine heart, I will ascend into heaven, I will exalt my throne above the stars of God: I will sit also upon the mount of the congregation, in the sides of the north: I will ascend above the heights of the clouds; I will be like the most High.”</a:t>
            </a:r>
            <a:endParaRPr lang="en-US" sz="1100" dirty="0">
              <a:solidFill>
                <a:schemeClr val="bg1"/>
              </a:solidFill>
              <a:effectLst/>
              <a:latin typeface="+mj-lt"/>
              <a:ea typeface="Palatino Linotype" panose="02040502050505030304" pitchFamily="18" charset="0"/>
              <a:cs typeface="Palatino Linotype" panose="02040502050505030304" pitchFamily="18" charset="0"/>
            </a:endParaRPr>
          </a:p>
          <a:p>
            <a:pPr marL="0" marR="0">
              <a:spcBef>
                <a:spcPts val="300"/>
              </a:spcBef>
              <a:buNone/>
            </a:pPr>
            <a:r>
              <a:rPr lang="en-US" sz="1200" dirty="0">
                <a:solidFill>
                  <a:schemeClr val="bg1"/>
                </a:solidFill>
                <a:effectLst/>
                <a:latin typeface="+mj-lt"/>
                <a:ea typeface="Palatino Linotype" panose="02040502050505030304" pitchFamily="18" charset="0"/>
                <a:cs typeface="Palatino Linotype" panose="02040502050505030304" pitchFamily="18" charset="0"/>
              </a:rPr>
              <a:t> </a:t>
            </a:r>
          </a:p>
          <a:p>
            <a:pPr>
              <a:spcBef>
                <a:spcPts val="200"/>
              </a:spcBef>
              <a:spcAft>
                <a:spcPts val="200"/>
              </a:spcAft>
            </a:pPr>
            <a:r>
              <a:rPr lang="en-US" sz="3200" b="1" dirty="0">
                <a:solidFill>
                  <a:schemeClr val="bg1"/>
                </a:solidFill>
                <a:latin typeface="+mj-lt"/>
                <a:ea typeface="Palatino Linotype" panose="02040502050505030304" pitchFamily="18" charset="0"/>
                <a:cs typeface="Palatino Linotype" panose="02040502050505030304" pitchFamily="18" charset="0"/>
              </a:rPr>
              <a:t>Ezekiel 28:17 </a:t>
            </a:r>
            <a:r>
              <a:rPr lang="en-US" sz="3600" i="1" dirty="0">
                <a:solidFill>
                  <a:schemeClr val="bg1"/>
                </a:solidFill>
                <a:effectLst/>
                <a:latin typeface="+mj-lt"/>
                <a:ea typeface="Palatino Linotype" panose="02040502050505030304" pitchFamily="18" charset="0"/>
                <a:cs typeface="Palatino Linotype" panose="02040502050505030304" pitchFamily="18" charset="0"/>
              </a:rPr>
              <a:t>“Thine heart was lifted up because of thy beauty, thou hast corrupted thy wisdom by reason of thy brightness.”</a:t>
            </a:r>
            <a:endParaRPr lang="en-US" sz="3600" dirty="0">
              <a:solidFill>
                <a:schemeClr val="bg1"/>
              </a:solidFill>
              <a:effectLst/>
              <a:latin typeface="+mj-lt"/>
              <a:ea typeface="Palatino Linotype" panose="02040502050505030304" pitchFamily="18" charset="0"/>
              <a:cs typeface="Palatino Linotype" panose="02040502050505030304" pitchFamily="18" charset="0"/>
            </a:endParaRPr>
          </a:p>
          <a:p>
            <a:pPr marL="0" marR="0">
              <a:spcBef>
                <a:spcPts val="200"/>
              </a:spcBef>
              <a:spcAft>
                <a:spcPts val="200"/>
              </a:spcAft>
              <a:buNone/>
            </a:pPr>
            <a:r>
              <a:rPr lang="en-US" sz="3600" i="1" dirty="0">
                <a:solidFill>
                  <a:schemeClr val="bg1"/>
                </a:solidFill>
                <a:effectLst/>
                <a:latin typeface="+mj-lt"/>
                <a:ea typeface="Palatino Linotype" panose="02040502050505030304" pitchFamily="18" charset="0"/>
                <a:cs typeface="Palatino Linotype" panose="02040502050505030304" pitchFamily="18" charset="0"/>
              </a:rPr>
              <a:t>— </a:t>
            </a:r>
            <a:endParaRPr lang="en-US" sz="3600" dirty="0">
              <a:solidFill>
                <a:schemeClr val="bg1"/>
              </a:solidFill>
              <a:effectLst/>
              <a:latin typeface="+mj-lt"/>
              <a:ea typeface="Palatino Linotype" panose="02040502050505030304" pitchFamily="18" charset="0"/>
              <a:cs typeface="Palatino Linotype" panose="02040502050505030304" pitchFamily="18" charset="0"/>
            </a:endParaRPr>
          </a:p>
        </p:txBody>
      </p:sp>
    </p:spTree>
    <p:extLst>
      <p:ext uri="{BB962C8B-B14F-4D97-AF65-F5344CB8AC3E}">
        <p14:creationId xmlns:p14="http://schemas.microsoft.com/office/powerpoint/2010/main" val="243842354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9E6F-7477-76F3-4063-070E59B29D9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A5B854A4-F08D-417C-7452-3D3522EB3F7A}"/>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1D2D6A5C-9DC8-61D2-6CF4-D5314C4AB667}"/>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64310ECB-D4D1-CB6A-918F-1BA5F1E92C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6" name="TextBox 5">
            <a:extLst>
              <a:ext uri="{FF2B5EF4-FFF2-40B4-BE49-F238E27FC236}">
                <a16:creationId xmlns:a16="http://schemas.microsoft.com/office/drawing/2014/main" id="{26408BC6-0FF9-798E-85ED-748CF1743413}"/>
              </a:ext>
            </a:extLst>
          </p:cNvPr>
          <p:cNvSpPr txBox="1"/>
          <p:nvPr/>
        </p:nvSpPr>
        <p:spPr>
          <a:xfrm>
            <a:off x="130629" y="57150"/>
            <a:ext cx="11901426" cy="6124754"/>
          </a:xfrm>
          <a:prstGeom prst="rect">
            <a:avLst/>
          </a:prstGeom>
          <a:noFill/>
        </p:spPr>
        <p:txBody>
          <a:bodyPr wrap="square">
            <a:spAutoFit/>
          </a:bodyPr>
          <a:lstStyle/>
          <a:p>
            <a:r>
              <a:rPr lang="en-US" sz="4000" b="1" dirty="0">
                <a:solidFill>
                  <a:schemeClr val="bg1"/>
                </a:solidFill>
                <a:latin typeface="+mj-lt"/>
              </a:rPr>
              <a:t>QUESTIONS.AND.ANSWERS.ON.GENESIS</a:t>
            </a:r>
          </a:p>
          <a:p>
            <a:r>
              <a:rPr lang="en-US" sz="3200" dirty="0">
                <a:solidFill>
                  <a:schemeClr val="bg1"/>
                </a:solidFill>
                <a:latin typeface="+mj-lt"/>
              </a:rPr>
              <a:t>	63 …Them was spirits that was made up back there when God began to make man off of there in His Own image, created those supernatural beings, those spirits... 	</a:t>
            </a:r>
            <a:r>
              <a:rPr lang="en-US" sz="2800" dirty="0">
                <a:solidFill>
                  <a:schemeClr val="bg1"/>
                </a:solidFill>
                <a:latin typeface="+mj-lt"/>
              </a:rPr>
              <a:t>																</a:t>
            </a:r>
            <a:r>
              <a:rPr lang="en-US" sz="2000" dirty="0">
                <a:solidFill>
                  <a:schemeClr val="bg1"/>
                </a:solidFill>
              </a:rPr>
              <a:t>53-0729</a:t>
            </a:r>
            <a:endParaRPr lang="en-US" sz="4800" dirty="0">
              <a:solidFill>
                <a:schemeClr val="bg1"/>
              </a:solidFill>
              <a:latin typeface="+mj-lt"/>
            </a:endParaRPr>
          </a:p>
          <a:p>
            <a:r>
              <a:rPr lang="en-US" sz="3600" b="1" dirty="0">
                <a:solidFill>
                  <a:schemeClr val="bg1"/>
                </a:solidFill>
                <a:latin typeface="+mj-lt"/>
              </a:rPr>
              <a:t>Nebuchadnezzar — Open, Boasting Pride</a:t>
            </a:r>
            <a:endParaRPr lang="en-US" sz="3600" dirty="0">
              <a:solidFill>
                <a:schemeClr val="bg1"/>
              </a:solidFill>
              <a:latin typeface="+mj-lt"/>
            </a:endParaRPr>
          </a:p>
          <a:p>
            <a:r>
              <a:rPr lang="en-US" sz="3600" b="1" dirty="0">
                <a:solidFill>
                  <a:schemeClr val="bg1"/>
                </a:solidFill>
              </a:rPr>
              <a:t>Daniel 4:30</a:t>
            </a:r>
          </a:p>
          <a:p>
            <a:r>
              <a:rPr lang="en-US" sz="3600" i="1" dirty="0">
                <a:solidFill>
                  <a:schemeClr val="bg1"/>
                </a:solidFill>
                <a:latin typeface="+mj-lt"/>
              </a:rPr>
              <a:t>	The king </a:t>
            </a:r>
            <a:r>
              <a:rPr lang="en-US" sz="3600" i="1" dirty="0" err="1">
                <a:solidFill>
                  <a:schemeClr val="bg1"/>
                </a:solidFill>
                <a:latin typeface="+mj-lt"/>
              </a:rPr>
              <a:t>spake</a:t>
            </a:r>
            <a:r>
              <a:rPr lang="en-US" sz="3600" i="1" dirty="0">
                <a:solidFill>
                  <a:schemeClr val="bg1"/>
                </a:solidFill>
                <a:latin typeface="+mj-lt"/>
              </a:rPr>
              <a:t>, and said, Is not this great Babylon, that I have built for the house of the kingdom by the might of my power, and for the </a:t>
            </a:r>
            <a:r>
              <a:rPr lang="en-US" sz="3600" i="1" dirty="0" err="1">
                <a:solidFill>
                  <a:schemeClr val="bg1"/>
                </a:solidFill>
                <a:latin typeface="+mj-lt"/>
              </a:rPr>
              <a:t>honour</a:t>
            </a:r>
            <a:r>
              <a:rPr lang="en-US" sz="3600" i="1" dirty="0">
                <a:solidFill>
                  <a:schemeClr val="bg1"/>
                </a:solidFill>
                <a:latin typeface="+mj-lt"/>
              </a:rPr>
              <a:t> of my majesty?</a:t>
            </a:r>
            <a:endParaRPr lang="en-US" sz="3600" dirty="0">
              <a:solidFill>
                <a:schemeClr val="bg1"/>
              </a:solidFill>
              <a:latin typeface="+mj-lt"/>
            </a:endParaRPr>
          </a:p>
          <a:p>
            <a:r>
              <a:rPr lang="en-US" sz="4800" dirty="0">
                <a:solidFill>
                  <a:schemeClr val="bg1"/>
                </a:solidFill>
                <a:latin typeface="+mj-lt"/>
              </a:rPr>
              <a:t> </a:t>
            </a:r>
            <a:endParaRPr lang="en-US" sz="6000" dirty="0">
              <a:solidFill>
                <a:schemeClr val="bg1"/>
              </a:solidFill>
              <a:latin typeface="+mj-lt"/>
            </a:endParaRPr>
          </a:p>
        </p:txBody>
      </p:sp>
    </p:spTree>
    <p:extLst>
      <p:ext uri="{BB962C8B-B14F-4D97-AF65-F5344CB8AC3E}">
        <p14:creationId xmlns:p14="http://schemas.microsoft.com/office/powerpoint/2010/main" val="256594281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anim calcmode="lin" valueType="num">
                                      <p:cBhvr>
                                        <p:cTn id="1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anim calcmode="lin" valueType="num">
                                      <p:cBhvr>
                                        <p:cTn id="2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4D3A0-02ED-13B4-EE0C-B8573DC52199}"/>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AA903FAD-CA1F-FD02-C4AE-049F18807FBA}"/>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C58746B3-2413-56A4-C76A-501B59A79D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TextBox 5">
            <a:extLst>
              <a:ext uri="{FF2B5EF4-FFF2-40B4-BE49-F238E27FC236}">
                <a16:creationId xmlns:a16="http://schemas.microsoft.com/office/drawing/2014/main" id="{43A25244-1481-27AE-8A28-7F4980DEDB21}"/>
              </a:ext>
            </a:extLst>
          </p:cNvPr>
          <p:cNvSpPr txBox="1"/>
          <p:nvPr/>
        </p:nvSpPr>
        <p:spPr>
          <a:xfrm>
            <a:off x="217283" y="0"/>
            <a:ext cx="11974717" cy="6309420"/>
          </a:xfrm>
          <a:prstGeom prst="rect">
            <a:avLst/>
          </a:prstGeom>
          <a:noFill/>
        </p:spPr>
        <p:txBody>
          <a:bodyPr wrap="square">
            <a:spAutoFit/>
          </a:bodyPr>
          <a:lstStyle/>
          <a:p>
            <a:r>
              <a:rPr lang="en-US" sz="4400" b="1" dirty="0">
                <a:solidFill>
                  <a:schemeClr val="bg1"/>
                </a:solidFill>
                <a:latin typeface="+mj-lt"/>
              </a:rPr>
              <a:t>INFLUENCE</a:t>
            </a:r>
          </a:p>
          <a:p>
            <a:r>
              <a:rPr lang="en-US" sz="3600" dirty="0">
                <a:solidFill>
                  <a:schemeClr val="bg1"/>
                </a:solidFill>
                <a:latin typeface="+mj-lt"/>
              </a:rPr>
              <a:t>	65 We find out that Uzziah, because of his arrogance, he was smitten with leprosy. He never did recover. He never recovered. He had to separate himself from the Presence of God, and die in a lepers' house.</a:t>
            </a:r>
          </a:p>
          <a:p>
            <a:r>
              <a:rPr lang="en-US" sz="3600" dirty="0">
                <a:solidFill>
                  <a:schemeClr val="bg1"/>
                </a:solidFill>
                <a:latin typeface="+mj-lt"/>
              </a:rPr>
              <a:t>	66 Oh, that line, demarcation, that line where men and women can so easily cross! That line that a teen-age boy or girl can cross, between judgment and mercy. All of us! The line that the businessmen can cross! Any of us can cross it, between right and wrong. Remember, God's Word is always the thing that's right. 							</a:t>
            </a:r>
            <a:r>
              <a:rPr lang="en-US" sz="2400" dirty="0">
                <a:solidFill>
                  <a:schemeClr val="bg1"/>
                </a:solidFill>
              </a:rPr>
              <a:t>63-1130</a:t>
            </a:r>
            <a:r>
              <a:rPr lang="en-US" sz="3600" dirty="0">
                <a:solidFill>
                  <a:schemeClr val="bg1"/>
                </a:solidFill>
              </a:rPr>
              <a:t> </a:t>
            </a:r>
            <a:endParaRPr lang="en-US" sz="3600" dirty="0">
              <a:solidFill>
                <a:schemeClr val="bg1"/>
              </a:solidFill>
              <a:latin typeface="+mj-lt"/>
            </a:endParaRPr>
          </a:p>
        </p:txBody>
      </p:sp>
    </p:spTree>
    <p:extLst>
      <p:ext uri="{BB962C8B-B14F-4D97-AF65-F5344CB8AC3E}">
        <p14:creationId xmlns:p14="http://schemas.microsoft.com/office/powerpoint/2010/main" val="15236281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BDF82-E18D-37B3-ADB3-23183305A5E7}"/>
              </a:ext>
            </a:extLst>
          </p:cNvPr>
          <p:cNvSpPr>
            <a:spLocks noGrp="1"/>
          </p:cNvSpPr>
          <p:nvPr>
            <p:ph type="dt" idx="10"/>
          </p:nvPr>
        </p:nvSpPr>
        <p:spPr/>
        <p:txBody>
          <a:bodyPr/>
          <a:lstStyle/>
          <a:p>
            <a:r>
              <a:rPr lang="en-US"/>
              <a:t>6-10-26</a:t>
            </a:r>
          </a:p>
        </p:txBody>
      </p:sp>
      <p:sp>
        <p:nvSpPr>
          <p:cNvPr id="3" name="Footer Placeholder 2">
            <a:extLst>
              <a:ext uri="{FF2B5EF4-FFF2-40B4-BE49-F238E27FC236}">
                <a16:creationId xmlns:a16="http://schemas.microsoft.com/office/drawing/2014/main" id="{B694712D-B59B-3262-B386-5A04B9A16D2E}"/>
              </a:ext>
            </a:extLst>
          </p:cNvPr>
          <p:cNvSpPr>
            <a:spLocks noGrp="1"/>
          </p:cNvSpPr>
          <p:nvPr>
            <p:ph type="ftr" idx="11"/>
          </p:nvPr>
        </p:nvSpPr>
        <p:spPr/>
        <p:txBody>
          <a:bodyPr/>
          <a:lstStyle/>
          <a:p>
            <a:r>
              <a:rPr lang="en-US"/>
              <a:t>Guarding My Heart</a:t>
            </a:r>
          </a:p>
        </p:txBody>
      </p:sp>
      <p:sp>
        <p:nvSpPr>
          <p:cNvPr id="4" name="Slide Number Placeholder 3">
            <a:extLst>
              <a:ext uri="{FF2B5EF4-FFF2-40B4-BE49-F238E27FC236}">
                <a16:creationId xmlns:a16="http://schemas.microsoft.com/office/drawing/2014/main" id="{88E1D28E-A53F-22D6-6148-EEA5B84631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6" name="TextBox 5">
            <a:extLst>
              <a:ext uri="{FF2B5EF4-FFF2-40B4-BE49-F238E27FC236}">
                <a16:creationId xmlns:a16="http://schemas.microsoft.com/office/drawing/2014/main" id="{9FCAF7CD-9A05-9179-EA2E-D75805CA56F2}"/>
              </a:ext>
            </a:extLst>
          </p:cNvPr>
          <p:cNvSpPr txBox="1"/>
          <p:nvPr/>
        </p:nvSpPr>
        <p:spPr>
          <a:xfrm>
            <a:off x="163287" y="73479"/>
            <a:ext cx="11903528" cy="6310909"/>
          </a:xfrm>
          <a:prstGeom prst="rect">
            <a:avLst/>
          </a:prstGeom>
          <a:noFill/>
        </p:spPr>
        <p:txBody>
          <a:bodyPr wrap="square">
            <a:spAutoFit/>
          </a:bodyPr>
          <a:lstStyle/>
          <a:p>
            <a:r>
              <a:rPr lang="en-US" sz="4000" b="1" dirty="0">
                <a:solidFill>
                  <a:schemeClr val="bg1"/>
                </a:solidFill>
              </a:rPr>
              <a:t>2 Chronicles 16:7–9 </a:t>
            </a:r>
          </a:p>
          <a:p>
            <a:r>
              <a:rPr lang="en-US" sz="3600" i="1" dirty="0">
                <a:solidFill>
                  <a:schemeClr val="bg1"/>
                </a:solidFill>
                <a:latin typeface="+mj-lt"/>
              </a:rPr>
              <a:t>	Because thou hast relied on the king of Syria, and </a:t>
            </a:r>
            <a:r>
              <a:rPr lang="en-US" sz="3600" i="1" u="sng" dirty="0">
                <a:solidFill>
                  <a:schemeClr val="bg1"/>
                </a:solidFill>
                <a:latin typeface="+mj-lt"/>
              </a:rPr>
              <a:t>not relied on the LORD thy God</a:t>
            </a:r>
            <a:r>
              <a:rPr lang="en-US" sz="3600" i="1" dirty="0">
                <a:solidFill>
                  <a:schemeClr val="bg1"/>
                </a:solidFill>
                <a:latin typeface="+mj-lt"/>
              </a:rPr>
              <a:t>, therefore is the host of the king of Syria escaped out of thine hand. Were not the Ethiopians and the </a:t>
            </a:r>
            <a:r>
              <a:rPr lang="en-US" sz="3600" i="1" dirty="0" err="1">
                <a:solidFill>
                  <a:schemeClr val="bg1"/>
                </a:solidFill>
                <a:latin typeface="+mj-lt"/>
              </a:rPr>
              <a:t>Lubims</a:t>
            </a:r>
            <a:r>
              <a:rPr lang="en-US" sz="3600" i="1" dirty="0">
                <a:solidFill>
                  <a:schemeClr val="bg1"/>
                </a:solidFill>
                <a:latin typeface="+mj-lt"/>
              </a:rPr>
              <a:t> a huge host, with very many chariots and horsemen? yet, because thou didst rely on the LORD, he delivered them into thine hand. For the eyes of the LORD run to and </a:t>
            </a:r>
            <a:r>
              <a:rPr lang="en-US" sz="3600" i="1" dirty="0" err="1">
                <a:solidFill>
                  <a:schemeClr val="bg1"/>
                </a:solidFill>
                <a:latin typeface="+mj-lt"/>
              </a:rPr>
              <a:t>fro</a:t>
            </a:r>
            <a:r>
              <a:rPr lang="en-US" sz="3600" i="1" dirty="0">
                <a:solidFill>
                  <a:schemeClr val="bg1"/>
                </a:solidFill>
                <a:latin typeface="+mj-lt"/>
              </a:rPr>
              <a:t> throughout the whole earth, to shew himself strong in the behalf of them whose heart is perfect toward him. Herein thou hast done foolishly: therefore from henceforth thou shalt have wars.</a:t>
            </a:r>
          </a:p>
        </p:txBody>
      </p:sp>
    </p:spTree>
    <p:extLst>
      <p:ext uri="{BB962C8B-B14F-4D97-AF65-F5344CB8AC3E}">
        <p14:creationId xmlns:p14="http://schemas.microsoft.com/office/powerpoint/2010/main" val="152866795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2828</TotalTime>
  <Words>2207</Words>
  <Application>Microsoft Office PowerPoint</Application>
  <PresentationFormat>Widescreen</PresentationFormat>
  <Paragraphs>146</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Candara</vt:lpstr>
      <vt:lpstr>Arial</vt:lpstr>
      <vt:lpstr>Palatino Linotype</vt:lpstr>
      <vt:lpstr>Calibri</vt:lpstr>
      <vt:lpstr>Horizon</vt:lpstr>
      <vt:lpstr>Guarding My Heart Principles to Live By 3 Arrogance &amp; Pride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ABOVE YOUR CARES DEALING WITH ANXIETY &amp; STRESS PART 3</dc:title>
  <dc:creator>Barry Coffey</dc:creator>
  <cp:lastModifiedBy>Barry Coffey</cp:lastModifiedBy>
  <cp:revision>77</cp:revision>
  <dcterms:created xsi:type="dcterms:W3CDTF">2015-07-03T14:51:01Z</dcterms:created>
  <dcterms:modified xsi:type="dcterms:W3CDTF">2026-06-24T23:25:13Z</dcterms:modified>
</cp:coreProperties>
</file>