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0"/>
  </p:notesMasterIdLst>
  <p:sldIdLst>
    <p:sldId id="256" r:id="rId2"/>
    <p:sldId id="1697" r:id="rId3"/>
    <p:sldId id="355" r:id="rId4"/>
    <p:sldId id="353" r:id="rId5"/>
    <p:sldId id="349" r:id="rId6"/>
    <p:sldId id="345" r:id="rId7"/>
    <p:sldId id="348" r:id="rId8"/>
    <p:sldId id="366" r:id="rId9"/>
    <p:sldId id="359" r:id="rId10"/>
    <p:sldId id="369" r:id="rId11"/>
    <p:sldId id="370" r:id="rId12"/>
    <p:sldId id="371" r:id="rId13"/>
    <p:sldId id="1694" r:id="rId14"/>
    <p:sldId id="1695" r:id="rId15"/>
    <p:sldId id="1696" r:id="rId16"/>
    <p:sldId id="1679" r:id="rId17"/>
    <p:sldId id="1677" r:id="rId18"/>
    <p:sldId id="1678" r:id="rId19"/>
    <p:sldId id="1676" r:id="rId20"/>
    <p:sldId id="1681" r:id="rId21"/>
    <p:sldId id="1683" r:id="rId22"/>
    <p:sldId id="1657" r:id="rId23"/>
    <p:sldId id="1689" r:id="rId24"/>
    <p:sldId id="805" r:id="rId25"/>
    <p:sldId id="1691" r:id="rId26"/>
    <p:sldId id="1692" r:id="rId27"/>
    <p:sldId id="1690" r:id="rId28"/>
    <p:sldId id="1684" r:id="rId29"/>
    <p:sldId id="1693" r:id="rId30"/>
    <p:sldId id="1688" r:id="rId31"/>
    <p:sldId id="1687" r:id="rId32"/>
    <p:sldId id="1685" r:id="rId33"/>
    <p:sldId id="1686" r:id="rId34"/>
    <p:sldId id="1680" r:id="rId35"/>
    <p:sldId id="1675" r:id="rId36"/>
    <p:sldId id="1665" r:id="rId37"/>
    <p:sldId id="347" r:id="rId38"/>
    <p:sldId id="343" r:id="rId39"/>
  </p:sldIdLst>
  <p:sldSz cx="12192000" cy="6858000"/>
  <p:notesSz cx="6858000" cy="9144000"/>
  <p:embeddedFontLst>
    <p:embeddedFont>
      <p:font typeface="Candara" panose="020E0502030303020204" pitchFamily="34" charset="0"/>
      <p:regular r:id="rId41"/>
      <p:bold r:id="rId42"/>
      <p:italic r:id="rId43"/>
      <p:boldItalic r:id="rId44"/>
    </p:embeddedFont>
    <p:embeddedFont>
      <p:font typeface="Neue Haas Grotesk Text Pro" panose="020B0504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NxyvWaoX5557GzhrX66+iS3GF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1" d="100"/>
          <a:sy n="111" d="100"/>
        </p:scale>
        <p:origin x="558" y="96"/>
      </p:cViewPr>
      <p:guideLst>
        <p:guide orient="horz" pos="2160"/>
        <p:guide pos="3840"/>
      </p:guideLst>
    </p:cSldViewPr>
  </p:slideViewPr>
  <p:notesTextViewPr>
    <p:cViewPr>
      <p:scale>
        <a:sx n="1" d="1"/>
        <a:sy n="1" d="1"/>
      </p:scale>
      <p:origin x="0" y="0"/>
    </p:cViewPr>
  </p:notesTextViewPr>
  <p:sorterViewPr>
    <p:cViewPr>
      <p:scale>
        <a:sx n="90" d="100"/>
        <a:sy n="90" d="100"/>
      </p:scale>
      <p:origin x="0" y="-2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66"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B6A32-42DC-4681-90A8-9023A7713391}" type="slidenum">
              <a:rPr lang="en-US" smtClean="0"/>
              <a:pPr/>
              <a:t>4</a:t>
            </a:fld>
            <a:endParaRPr lang="en-US"/>
          </a:p>
        </p:txBody>
      </p:sp>
    </p:spTree>
    <p:extLst>
      <p:ext uri="{BB962C8B-B14F-4D97-AF65-F5344CB8AC3E}">
        <p14:creationId xmlns:p14="http://schemas.microsoft.com/office/powerpoint/2010/main" val="115023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54" descr="horizon.png"/>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12192000" cy="4572000"/>
          </a:xfrm>
          <a:prstGeom prst="rect">
            <a:avLst/>
          </a:prstGeom>
          <a:noFill/>
          <a:ln>
            <a:noFill/>
          </a:ln>
        </p:spPr>
      </p:pic>
      <p:sp>
        <p:nvSpPr>
          <p:cNvPr id="18" name="Google Shape;18;p5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19" name="Google Shape;19;p5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20" name="Google Shape;20;p5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54"/>
          <p:cNvSpPr txBox="1">
            <a:spLocks noGrp="1"/>
          </p:cNvSpPr>
          <p:nvPr>
            <p:ph type="subTitle" idx="1"/>
          </p:nvPr>
        </p:nvSpPr>
        <p:spPr>
          <a:xfrm>
            <a:off x="16256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40"/>
              </a:spcBef>
              <a:spcAft>
                <a:spcPts val="0"/>
              </a:spcAft>
              <a:buSzPts val="1700"/>
              <a:buNone/>
              <a:defRPr sz="1700">
                <a:solidFill>
                  <a:schemeClr val="lt2"/>
                </a:solidFill>
              </a:defRPr>
            </a:lvl1pPr>
            <a:lvl2pPr lvl="1" algn="ctr">
              <a:lnSpc>
                <a:spcPct val="100000"/>
              </a:lnSpc>
              <a:spcBef>
                <a:spcPts val="600"/>
              </a:spcBef>
              <a:spcAft>
                <a:spcPts val="0"/>
              </a:spcAft>
              <a:buSzPts val="1700"/>
              <a:buNone/>
              <a:defRPr>
                <a:solidFill>
                  <a:schemeClr val="lt1"/>
                </a:solidFill>
              </a:defRPr>
            </a:lvl2pPr>
            <a:lvl3pPr lvl="2" algn="ctr">
              <a:lnSpc>
                <a:spcPct val="100000"/>
              </a:lnSpc>
              <a:spcBef>
                <a:spcPts val="600"/>
              </a:spcBef>
              <a:spcAft>
                <a:spcPts val="0"/>
              </a:spcAft>
              <a:buSzPts val="1700"/>
              <a:buNone/>
              <a:defRPr>
                <a:solidFill>
                  <a:schemeClr val="lt1"/>
                </a:solidFill>
              </a:defRPr>
            </a:lvl3pPr>
            <a:lvl4pPr lvl="3" algn="ctr">
              <a:lnSpc>
                <a:spcPct val="100000"/>
              </a:lnSpc>
              <a:spcBef>
                <a:spcPts val="600"/>
              </a:spcBef>
              <a:spcAft>
                <a:spcPts val="0"/>
              </a:spcAft>
              <a:buSzPts val="1700"/>
              <a:buNone/>
              <a:defRPr>
                <a:solidFill>
                  <a:schemeClr val="lt1"/>
                </a:solidFill>
              </a:defRPr>
            </a:lvl4pPr>
            <a:lvl5pPr lvl="4" algn="ctr">
              <a:lnSpc>
                <a:spcPct val="100000"/>
              </a:lnSpc>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a:endParaRPr/>
          </a:p>
        </p:txBody>
      </p:sp>
      <p:sp>
        <p:nvSpPr>
          <p:cNvPr id="22" name="Google Shape;22;p54"/>
          <p:cNvSpPr txBox="1">
            <a:spLocks noGrp="1"/>
          </p:cNvSpPr>
          <p:nvPr>
            <p:ph type="ctrTitle"/>
          </p:nvPr>
        </p:nvSpPr>
        <p:spPr>
          <a:xfrm>
            <a:off x="914400" y="2007889"/>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3200"/>
              <a:buFont typeface="Candar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64"/>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84" name="Google Shape;84;p6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85" name="Google Shape;85;p6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86" name="Google Shape;86;p6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6-17-26</a:t>
            </a:r>
          </a:p>
        </p:txBody>
      </p:sp>
      <p:sp>
        <p:nvSpPr>
          <p:cNvPr id="5" name="Footer Placeholder 4"/>
          <p:cNvSpPr>
            <a:spLocks noGrp="1"/>
          </p:cNvSpPr>
          <p:nvPr>
            <p:ph type="ftr" sz="quarter" idx="11"/>
          </p:nvPr>
        </p:nvSpPr>
        <p:spPr/>
        <p:txBody>
          <a:bodyPr/>
          <a:lstStyle/>
          <a:p>
            <a:r>
              <a:rPr lang="en-US"/>
              <a:t>Guarding My Heart Respect</a:t>
            </a:r>
          </a:p>
        </p:txBody>
      </p:sp>
      <p:sp>
        <p:nvSpPr>
          <p:cNvPr id="6" name="Slide Number Placeholder 5"/>
          <p:cNvSpPr>
            <a:spLocks noGrp="1"/>
          </p:cNvSpPr>
          <p:nvPr>
            <p:ph type="sldNum" sz="quarter" idx="12"/>
          </p:nvPr>
        </p:nvSpPr>
        <p:spPr/>
        <p:txBody>
          <a:bodyPr/>
          <a:lstStyle/>
          <a:p>
            <a:fld id="{98ED6CC6-D53B-4C4E-B6F6-E6063D548121}" type="slidenum">
              <a:rPr lang="en-US" smtClean="0"/>
              <a:pPr/>
              <a:t>‹#›</a:t>
            </a:fld>
            <a:endParaRPr lang="en-US"/>
          </a:p>
        </p:txBody>
      </p:sp>
    </p:spTree>
    <p:extLst>
      <p:ext uri="{BB962C8B-B14F-4D97-AF65-F5344CB8AC3E}">
        <p14:creationId xmlns:p14="http://schemas.microsoft.com/office/powerpoint/2010/main" val="2423526054"/>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4A9563B-AAD5-FEB6-A529-82D8BF95E524}"/>
              </a:ext>
            </a:extLst>
          </p:cNvPr>
          <p:cNvSpPr/>
          <p:nvPr userDrawn="1"/>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655064" y="2092751"/>
            <a:ext cx="8695944" cy="2128102"/>
          </a:xfrm>
        </p:spPr>
        <p:txBody>
          <a:bodyPr anchor="ctr">
            <a:normAutofit/>
          </a:bodyPr>
          <a:lstStyle>
            <a:lvl1pPr>
              <a:lnSpc>
                <a:spcPct val="100000"/>
              </a:lnSpc>
              <a:defRPr sz="380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r>
              <a:rPr lang="en-US"/>
              <a:t>3/11/2026</a:t>
            </a:r>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a:t>Principles: Respect</a:t>
            </a:r>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655064" y="5120640"/>
            <a:ext cx="8695944" cy="621792"/>
          </a:xfrm>
        </p:spPr>
        <p:txBody>
          <a:bodyPr vert="horz" lIns="91440" tIns="45720" rIns="91440" bIns="45720" rtlCol="0" anchor="ctr">
            <a:normAutofit/>
          </a:bodyPr>
          <a:lstStyle>
            <a:lvl1pPr marL="0" indent="0">
              <a:buNone/>
              <a:defRPr lang="en-US" b="1" dirty="0"/>
            </a:lvl1pPr>
            <a:lvl2pPr marL="228600" indent="0">
              <a:buNone/>
              <a:defRPr lang="en-US" b="1" dirty="0"/>
            </a:lvl2pPr>
            <a:lvl3pPr marL="457200" indent="0">
              <a:buNone/>
              <a:defRPr lang="en-US" b="1" dirty="0"/>
            </a:lvl3pPr>
            <a:lvl4pPr marL="685800" indent="0">
              <a:buNone/>
              <a:defRPr lang="en-US" b="1" dirty="0"/>
            </a:lvl4pPr>
            <a:lvl5pPr marL="914400" indent="0">
              <a:buNone/>
              <a:defRPr lang="en-US" b="1"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04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t">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oAutofit/>
          </a:bodyPr>
          <a:lstStyle/>
          <a:p>
            <a:r>
              <a:rPr lang="en-US"/>
              <a:t>Click icon to add picture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r>
              <a:rPr lang="en-US"/>
              <a:t>3/11/2026</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Principles: Respect</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14588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5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25" name="Google Shape;25;p5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26" name="Google Shape;26;p5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812801" y="4962526"/>
            <a:ext cx="10513484"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200"/>
              <a:buFont typeface="Candara"/>
              <a:buNone/>
              <a:defRPr sz="32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812801" y="3462339"/>
            <a:ext cx="10513484"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a:solidFill>
                  <a:schemeClr val="lt2"/>
                </a:solidFill>
              </a:defRPr>
            </a:lvl1pPr>
            <a:lvl2pPr marL="914400" lvl="1" indent="-228600" algn="l">
              <a:lnSpc>
                <a:spcPct val="100000"/>
              </a:lnSpc>
              <a:spcBef>
                <a:spcPts val="600"/>
              </a:spcBef>
              <a:spcAft>
                <a:spcPts val="0"/>
              </a:spcAft>
              <a:buSzPts val="1800"/>
              <a:buNone/>
              <a:defRPr sz="1800">
                <a:solidFill>
                  <a:schemeClr val="lt1"/>
                </a:solidFill>
              </a:defRPr>
            </a:lvl2pPr>
            <a:lvl3pPr marL="1371600" lvl="2" indent="-228600" algn="l">
              <a:lnSpc>
                <a:spcPct val="100000"/>
              </a:lnSpc>
              <a:spcBef>
                <a:spcPts val="600"/>
              </a:spcBef>
              <a:spcAft>
                <a:spcPts val="0"/>
              </a:spcAft>
              <a:buSzPts val="1600"/>
              <a:buNone/>
              <a:defRPr sz="1600">
                <a:solidFill>
                  <a:schemeClr val="lt1"/>
                </a:solidFill>
              </a:defRPr>
            </a:lvl3pPr>
            <a:lvl4pPr marL="1828800" lvl="3" indent="-228600" algn="l">
              <a:lnSpc>
                <a:spcPct val="100000"/>
              </a:lnSpc>
              <a:spcBef>
                <a:spcPts val="600"/>
              </a:spcBef>
              <a:spcAft>
                <a:spcPts val="0"/>
              </a:spcAft>
              <a:buSzPts val="1400"/>
              <a:buNone/>
              <a:defRPr sz="1400">
                <a:solidFill>
                  <a:schemeClr val="lt1"/>
                </a:solidFill>
              </a:defRPr>
            </a:lvl4pPr>
            <a:lvl5pPr marL="2286000" lvl="4" indent="-228600" algn="l">
              <a:lnSpc>
                <a:spcPct val="100000"/>
              </a:lnSpc>
              <a:spcBef>
                <a:spcPts val="600"/>
              </a:spcBef>
              <a:spcAft>
                <a:spcPts val="0"/>
              </a:spcAft>
              <a:buSzPts val="1400"/>
              <a:buNone/>
              <a:defRPr sz="1400">
                <a:solidFill>
                  <a:schemeClr val="lt1"/>
                </a:solidFill>
              </a:defRPr>
            </a:lvl5pPr>
            <a:lvl6pPr marL="2743200" lvl="5" indent="-228600" algn="l">
              <a:lnSpc>
                <a:spcPct val="100000"/>
              </a:lnSpc>
              <a:spcBef>
                <a:spcPts val="600"/>
              </a:spcBef>
              <a:spcAft>
                <a:spcPts val="0"/>
              </a:spcAft>
              <a:buSzPts val="1400"/>
              <a:buNone/>
              <a:defRPr sz="1400">
                <a:solidFill>
                  <a:schemeClr val="lt1"/>
                </a:solidFill>
              </a:defRPr>
            </a:lvl6pPr>
            <a:lvl7pPr marL="3200400" lvl="6" indent="-228600" algn="l">
              <a:lnSpc>
                <a:spcPct val="100000"/>
              </a:lnSpc>
              <a:spcBef>
                <a:spcPts val="600"/>
              </a:spcBef>
              <a:spcAft>
                <a:spcPts val="0"/>
              </a:spcAft>
              <a:buSzPts val="1400"/>
              <a:buNone/>
              <a:defRPr sz="1400">
                <a:solidFill>
                  <a:schemeClr val="lt1"/>
                </a:solidFill>
              </a:defRPr>
            </a:lvl7pPr>
            <a:lvl8pPr marL="3657600" lvl="7" indent="-228600" algn="l">
              <a:lnSpc>
                <a:spcPct val="100000"/>
              </a:lnSpc>
              <a:spcBef>
                <a:spcPts val="600"/>
              </a:spcBef>
              <a:spcAft>
                <a:spcPts val="0"/>
              </a:spcAft>
              <a:buSzPts val="1400"/>
              <a:buNone/>
              <a:defRPr sz="1400">
                <a:solidFill>
                  <a:schemeClr val="lt1"/>
                </a:solidFill>
              </a:defRPr>
            </a:lvl8pPr>
            <a:lvl9pPr marL="4114800" lvl="8" indent="-228600" algn="l">
              <a:lnSpc>
                <a:spcPct val="100000"/>
              </a:lnSpc>
              <a:spcBef>
                <a:spcPts val="600"/>
              </a:spcBef>
              <a:spcAft>
                <a:spcPts val="600"/>
              </a:spcAft>
              <a:buSzPts val="1400"/>
              <a:buNone/>
              <a:defRPr sz="1400">
                <a:solidFill>
                  <a:schemeClr val="lt1"/>
                </a:solidFill>
              </a:defRPr>
            </a:lvl9pPr>
          </a:lstStyle>
          <a:p>
            <a:endParaRPr/>
          </a:p>
        </p:txBody>
      </p:sp>
      <p:sp>
        <p:nvSpPr>
          <p:cNvPr id="36" name="Google Shape;36;p5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37" name="Google Shape;37;p5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38" name="Google Shape;38;p5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8"/>
          <p:cNvSpPr txBox="1">
            <a:spLocks noGrp="1"/>
          </p:cNvSpPr>
          <p:nvPr>
            <p:ph type="body" idx="1"/>
          </p:nvPr>
        </p:nvSpPr>
        <p:spPr>
          <a:xfrm>
            <a:off x="812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36550" algn="l">
              <a:lnSpc>
                <a:spcPct val="100000"/>
              </a:lnSpc>
              <a:spcBef>
                <a:spcPts val="600"/>
              </a:spcBef>
              <a:spcAft>
                <a:spcPts val="0"/>
              </a:spcAft>
              <a:buSzPts val="1700"/>
              <a:buChar char="•"/>
              <a:defRPr/>
            </a:lvl5pPr>
            <a:lvl6pPr marL="2743200" lvl="5" indent="-336550" algn="l">
              <a:lnSpc>
                <a:spcPct val="100000"/>
              </a:lnSpc>
              <a:spcBef>
                <a:spcPts val="600"/>
              </a:spcBef>
              <a:spcAft>
                <a:spcPts val="0"/>
              </a:spcAft>
              <a:buClr>
                <a:schemeClr val="lt2"/>
              </a:buClr>
              <a:buSzPts val="1700"/>
              <a:buFont typeface="Arial"/>
              <a:buChar char="•"/>
              <a:defRPr/>
            </a:lvl6pPr>
            <a:lvl7pPr marL="3200400" lvl="6" indent="-336550" algn="l">
              <a:lnSpc>
                <a:spcPct val="100000"/>
              </a:lnSpc>
              <a:spcBef>
                <a:spcPts val="600"/>
              </a:spcBef>
              <a:spcAft>
                <a:spcPts val="0"/>
              </a:spcAft>
              <a:buClr>
                <a:schemeClr val="lt2"/>
              </a:buClr>
              <a:buSzPts val="1700"/>
              <a:buFont typeface="Arial"/>
              <a:buChar char="•"/>
              <a:defRPr/>
            </a:lvl7pPr>
            <a:lvl8pPr marL="3657600" lvl="7" indent="-336550" algn="l">
              <a:lnSpc>
                <a:spcPct val="100000"/>
              </a:lnSpc>
              <a:spcBef>
                <a:spcPts val="600"/>
              </a:spcBef>
              <a:spcAft>
                <a:spcPts val="0"/>
              </a:spcAft>
              <a:buClr>
                <a:schemeClr val="lt2"/>
              </a:buClr>
              <a:buSzPts val="1700"/>
              <a:buFont typeface="Arial"/>
              <a:buChar char="•"/>
              <a:defRPr/>
            </a:lvl8pPr>
            <a:lvl9pPr marL="4114800" lvl="8" indent="-336550" algn="l">
              <a:lnSpc>
                <a:spcPct val="100000"/>
              </a:lnSpc>
              <a:spcBef>
                <a:spcPts val="600"/>
              </a:spcBef>
              <a:spcAft>
                <a:spcPts val="600"/>
              </a:spcAft>
              <a:buClr>
                <a:schemeClr val="lt2"/>
              </a:buClr>
              <a:buSzPts val="1700"/>
              <a:buFont typeface="Arial"/>
              <a:buChar char="•"/>
              <a:defRPr/>
            </a:lvl9pPr>
          </a:lstStyle>
          <a:p>
            <a:endParaRPr/>
          </a:p>
        </p:txBody>
      </p:sp>
      <p:sp>
        <p:nvSpPr>
          <p:cNvPr id="41" name="Google Shape;41;p58"/>
          <p:cNvSpPr txBox="1">
            <a:spLocks noGrp="1"/>
          </p:cNvSpPr>
          <p:nvPr>
            <p:ph type="body" idx="2"/>
          </p:nvPr>
        </p:nvSpPr>
        <p:spPr>
          <a:xfrm>
            <a:off x="6400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2" name="Google Shape;42;p58"/>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44" name="Google Shape;44;p5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45" name="Google Shape;45;p5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59"/>
          <p:cNvSpPr txBox="1">
            <a:spLocks noGrp="1"/>
          </p:cNvSpPr>
          <p:nvPr>
            <p:ph type="body" idx="1"/>
          </p:nvPr>
        </p:nvSpPr>
        <p:spPr>
          <a:xfrm>
            <a:off x="6400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8" name="Google Shape;48;p59"/>
          <p:cNvSpPr txBox="1">
            <a:spLocks noGrp="1"/>
          </p:cNvSpPr>
          <p:nvPr>
            <p:ph type="body" idx="2"/>
          </p:nvPr>
        </p:nvSpPr>
        <p:spPr>
          <a:xfrm>
            <a:off x="812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9" name="Google Shape;49;p59"/>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30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9"/>
          <p:cNvSpPr txBox="1">
            <a:spLocks noGrp="1"/>
          </p:cNvSpPr>
          <p:nvPr>
            <p:ph type="body" idx="3"/>
          </p:nvPr>
        </p:nvSpPr>
        <p:spPr>
          <a:xfrm>
            <a:off x="812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1" name="Google Shape;51;p59"/>
          <p:cNvSpPr txBox="1">
            <a:spLocks noGrp="1"/>
          </p:cNvSpPr>
          <p:nvPr>
            <p:ph type="body" idx="4"/>
          </p:nvPr>
        </p:nvSpPr>
        <p:spPr>
          <a:xfrm>
            <a:off x="6400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2" name="Google Shape;52;p5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53" name="Google Shape;53;p5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54" name="Google Shape;54;p5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0"/>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58" name="Google Shape;58;p6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59" name="Google Shape;59;p6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61"/>
          <p:cNvSpPr txBox="1">
            <a:spLocks noGrp="1"/>
          </p:cNvSpPr>
          <p:nvPr>
            <p:ph type="body" idx="1"/>
          </p:nvPr>
        </p:nvSpPr>
        <p:spPr>
          <a:xfrm>
            <a:off x="5283200" y="1447800"/>
            <a:ext cx="619760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62" name="Google Shape;62;p61"/>
          <p:cNvSpPr txBox="1">
            <a:spLocks noGrp="1"/>
          </p:cNvSpPr>
          <p:nvPr>
            <p:ph type="title"/>
          </p:nvPr>
        </p:nvSpPr>
        <p:spPr>
          <a:xfrm>
            <a:off x="816864"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body" idx="2"/>
          </p:nvPr>
        </p:nvSpPr>
        <p:spPr>
          <a:xfrm>
            <a:off x="816864" y="2547892"/>
            <a:ext cx="3962400" cy="3167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64" name="Google Shape;64;p6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65" name="Google Shape;65;p6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66" name="Google Shape;66;p6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7"/>
        <p:cNvGrpSpPr/>
        <p:nvPr/>
      </p:nvGrpSpPr>
      <p:grpSpPr>
        <a:xfrm>
          <a:off x="0" y="0"/>
          <a:ext cx="0" cy="0"/>
          <a:chOff x="0" y="0"/>
          <a:chExt cx="0" cy="0"/>
        </a:xfrm>
      </p:grpSpPr>
      <p:pic>
        <p:nvPicPr>
          <p:cNvPr id="68" name="Google Shape;68;p62" descr="horizon.png"/>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69" name="Google Shape;69;p62"/>
          <p:cNvSpPr txBox="1">
            <a:spLocks noGrp="1"/>
          </p:cNvSpPr>
          <p:nvPr>
            <p:ph type="title"/>
          </p:nvPr>
        </p:nvSpPr>
        <p:spPr>
          <a:xfrm>
            <a:off x="812800"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a:spLocks noGrp="1"/>
          </p:cNvSpPr>
          <p:nvPr>
            <p:ph type="pic" idx="2"/>
          </p:nvPr>
        </p:nvSpPr>
        <p:spPr>
          <a:xfrm>
            <a:off x="6209792" y="1447800"/>
            <a:ext cx="4559808" cy="3474720"/>
          </a:xfrm>
          <a:prstGeom prst="rect">
            <a:avLst/>
          </a:prstGeom>
          <a:noFill/>
          <a:ln>
            <a:noFill/>
          </a:ln>
        </p:spPr>
      </p:sp>
      <p:sp>
        <p:nvSpPr>
          <p:cNvPr id="71" name="Google Shape;71;p62"/>
          <p:cNvSpPr txBox="1">
            <a:spLocks noGrp="1"/>
          </p:cNvSpPr>
          <p:nvPr>
            <p:ph type="body" idx="1"/>
          </p:nvPr>
        </p:nvSpPr>
        <p:spPr>
          <a:xfrm>
            <a:off x="812800" y="2547891"/>
            <a:ext cx="3962400" cy="2405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72" name="Google Shape;72;p6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73" name="Google Shape;73;p6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74" name="Google Shape;74;p6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6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body" idx="1"/>
          </p:nvPr>
        </p:nvSpPr>
        <p:spPr>
          <a:xfrm rot="5400000">
            <a:off x="3833019" y="-1420018"/>
            <a:ext cx="4525963" cy="1056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78" name="Google Shape;78;p6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6-17-26</a:t>
            </a:r>
            <a:endParaRPr/>
          </a:p>
        </p:txBody>
      </p:sp>
      <p:sp>
        <p:nvSpPr>
          <p:cNvPr id="79" name="Google Shape;79;p6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 Respect</a:t>
            </a:r>
            <a:endParaRPr/>
          </a:p>
        </p:txBody>
      </p:sp>
      <p:sp>
        <p:nvSpPr>
          <p:cNvPr id="80" name="Google Shape;80;p6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Google Shape;10;p53" descr="horizon.png"/>
          <p:cNvPicPr preferRelativeResize="0"/>
          <p:nvPr/>
        </p:nvPicPr>
        <p:blipFill rotWithShape="1">
          <a:blip r:embed="rId15">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1" name="Google Shape;11;p5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000"/>
              <a:buFont typeface="Candara"/>
              <a:buNone/>
              <a:defRPr sz="3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53"/>
          <p:cNvSpPr txBox="1">
            <a:spLocks noGrp="1"/>
          </p:cNvSpPr>
          <p:nvPr>
            <p:ph type="body" idx="1"/>
          </p:nvPr>
        </p:nvSpPr>
        <p:spPr>
          <a:xfrm>
            <a:off x="812800" y="1600201"/>
            <a:ext cx="10566400" cy="4525963"/>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100000"/>
              </a:lnSpc>
              <a:spcBef>
                <a:spcPts val="34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1pPr>
            <a:lvl2pPr marL="914400" marR="0" lvl="1"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2pPr>
            <a:lvl3pPr marL="1371600" marR="0" lvl="2"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3pPr>
            <a:lvl4pPr marL="1828800" marR="0" lvl="3"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4pPr>
            <a:lvl5pPr marL="2286000" marR="0" lvl="4"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5pPr>
            <a:lvl6pPr marL="2743200" marR="0" lvl="5"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6pPr>
            <a:lvl7pPr marL="3200400" marR="0" lvl="6"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7pPr>
            <a:lvl8pPr marL="3657600" marR="0" lvl="7"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8pPr>
            <a:lvl9pPr marL="4114800" marR="0" lvl="8" indent="-336550" algn="l" rtl="0">
              <a:lnSpc>
                <a:spcPct val="100000"/>
              </a:lnSpc>
              <a:spcBef>
                <a:spcPts val="600"/>
              </a:spcBef>
              <a:spcAft>
                <a:spcPts val="60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9pPr>
          </a:lstStyle>
          <a:p>
            <a:endParaRPr/>
          </a:p>
        </p:txBody>
      </p:sp>
      <p:sp>
        <p:nvSpPr>
          <p:cNvPr id="13" name="Google Shape;13;p5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6-17-26</a:t>
            </a:r>
            <a:endParaRPr/>
          </a:p>
        </p:txBody>
      </p:sp>
      <p:sp>
        <p:nvSpPr>
          <p:cNvPr id="14" name="Google Shape;14;p5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Guarding My Heart Respect</a:t>
            </a:r>
            <a:endParaRPr/>
          </a:p>
        </p:txBody>
      </p:sp>
      <p:sp>
        <p:nvSpPr>
          <p:cNvPr id="15" name="Google Shape;15;p5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Candara"/>
                <a:ea typeface="Candara"/>
                <a:cs typeface="Candara"/>
                <a:sym typeface="Candara"/>
              </a:defRPr>
            </a:lvl1pPr>
            <a:lvl2pPr marL="0" marR="0" lvl="1" indent="0" algn="r" rtl="0">
              <a:spcBef>
                <a:spcPts val="0"/>
              </a:spcBef>
              <a:buNone/>
              <a:defRPr sz="1100" b="0" i="0" u="none" strike="noStrike" cap="none">
                <a:solidFill>
                  <a:schemeClr val="lt1"/>
                </a:solidFill>
                <a:latin typeface="Candara"/>
                <a:ea typeface="Candara"/>
                <a:cs typeface="Candara"/>
                <a:sym typeface="Candara"/>
              </a:defRPr>
            </a:lvl2pPr>
            <a:lvl3pPr marL="0" marR="0" lvl="2" indent="0" algn="r" rtl="0">
              <a:spcBef>
                <a:spcPts val="0"/>
              </a:spcBef>
              <a:buNone/>
              <a:defRPr sz="1100" b="0" i="0" u="none" strike="noStrike" cap="none">
                <a:solidFill>
                  <a:schemeClr val="lt1"/>
                </a:solidFill>
                <a:latin typeface="Candara"/>
                <a:ea typeface="Candara"/>
                <a:cs typeface="Candara"/>
                <a:sym typeface="Candara"/>
              </a:defRPr>
            </a:lvl3pPr>
            <a:lvl4pPr marL="0" marR="0" lvl="3" indent="0" algn="r" rtl="0">
              <a:spcBef>
                <a:spcPts val="0"/>
              </a:spcBef>
              <a:buNone/>
              <a:defRPr sz="1100" b="0" i="0" u="none" strike="noStrike" cap="none">
                <a:solidFill>
                  <a:schemeClr val="lt1"/>
                </a:solidFill>
                <a:latin typeface="Candara"/>
                <a:ea typeface="Candara"/>
                <a:cs typeface="Candara"/>
                <a:sym typeface="Candara"/>
              </a:defRPr>
            </a:lvl4pPr>
            <a:lvl5pPr marL="0" marR="0" lvl="4" indent="0" algn="r" rtl="0">
              <a:spcBef>
                <a:spcPts val="0"/>
              </a:spcBef>
              <a:buNone/>
              <a:defRPr sz="1100" b="0" i="0" u="none" strike="noStrike" cap="none">
                <a:solidFill>
                  <a:schemeClr val="lt1"/>
                </a:solidFill>
                <a:latin typeface="Candara"/>
                <a:ea typeface="Candara"/>
                <a:cs typeface="Candara"/>
                <a:sym typeface="Candara"/>
              </a:defRPr>
            </a:lvl5pPr>
            <a:lvl6pPr marL="0" marR="0" lvl="5" indent="0" algn="r" rtl="0">
              <a:spcBef>
                <a:spcPts val="0"/>
              </a:spcBef>
              <a:buNone/>
              <a:defRPr sz="1100" b="0" i="0" u="none" strike="noStrike" cap="none">
                <a:solidFill>
                  <a:schemeClr val="lt1"/>
                </a:solidFill>
                <a:latin typeface="Candara"/>
                <a:ea typeface="Candara"/>
                <a:cs typeface="Candara"/>
                <a:sym typeface="Candara"/>
              </a:defRPr>
            </a:lvl6pPr>
            <a:lvl7pPr marL="0" marR="0" lvl="6" indent="0" algn="r" rtl="0">
              <a:spcBef>
                <a:spcPts val="0"/>
              </a:spcBef>
              <a:buNone/>
              <a:defRPr sz="1100" b="0" i="0" u="none" strike="noStrike" cap="none">
                <a:solidFill>
                  <a:schemeClr val="lt1"/>
                </a:solidFill>
                <a:latin typeface="Candara"/>
                <a:ea typeface="Candara"/>
                <a:cs typeface="Candara"/>
                <a:sym typeface="Candara"/>
              </a:defRPr>
            </a:lvl7pPr>
            <a:lvl8pPr marL="0" marR="0" lvl="7" indent="0" algn="r" rtl="0">
              <a:spcBef>
                <a:spcPts val="0"/>
              </a:spcBef>
              <a:buNone/>
              <a:defRPr sz="1100" b="0" i="0" u="none" strike="noStrike" cap="none">
                <a:solidFill>
                  <a:schemeClr val="lt1"/>
                </a:solidFill>
                <a:latin typeface="Candara"/>
                <a:ea typeface="Candara"/>
                <a:cs typeface="Candara"/>
                <a:sym typeface="Candara"/>
              </a:defRPr>
            </a:lvl8pPr>
            <a:lvl9pPr marL="0" marR="0" lvl="8" indent="0" algn="r" rtl="0">
              <a:spcBef>
                <a:spcPts val="0"/>
              </a:spcBef>
              <a:buNone/>
              <a:defRPr sz="1100" b="0"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biblegateway.com/passage/?search=Philippians%204%3A8&amp;version=KJV"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Picture 2" descr="A young girl walks along a sandy beach with the ocean and dramatic, jagged rock formations in the background under a partly cloudy sky.&#10;&#10;AI-generated content may be incorrect.">
            <a:extLst>
              <a:ext uri="{FF2B5EF4-FFF2-40B4-BE49-F238E27FC236}">
                <a16:creationId xmlns:a16="http://schemas.microsoft.com/office/drawing/2014/main" id="{819C7E73-D143-5C7F-2145-F6C0A8DAC9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241280" cy="6939643"/>
          </a:xfrm>
          <a:prstGeom prst="rect">
            <a:avLst/>
          </a:prstGeom>
          <a:ln>
            <a:noFill/>
          </a:ln>
          <a:effectLst>
            <a:softEdge rad="112500"/>
          </a:effectLst>
        </p:spPr>
      </p:pic>
      <p:sp>
        <p:nvSpPr>
          <p:cNvPr id="92" name="Google Shape;92;p1"/>
          <p:cNvSpPr txBox="1">
            <a:spLocks noGrp="1"/>
          </p:cNvSpPr>
          <p:nvPr>
            <p:ph type="ctrTitle"/>
          </p:nvPr>
        </p:nvSpPr>
        <p:spPr>
          <a:xfrm>
            <a:off x="-584717" y="-917463"/>
            <a:ext cx="8762999" cy="297105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Candara"/>
              <a:buNone/>
            </a:pPr>
            <a:r>
              <a:rPr lang="en-US" sz="7200" dirty="0">
                <a:solidFill>
                  <a:schemeClr val="bg2"/>
                </a:solidFill>
                <a:latin typeface="Candara"/>
                <a:ea typeface="Candara"/>
                <a:cs typeface="Candara"/>
                <a:sym typeface="Candara"/>
              </a:rPr>
              <a:t>Guarding My Heart</a:t>
            </a:r>
            <a:br>
              <a:rPr lang="en-US" sz="7200" dirty="0">
                <a:solidFill>
                  <a:schemeClr val="bg2"/>
                </a:solidFill>
                <a:latin typeface="Candara"/>
                <a:ea typeface="Candara"/>
                <a:cs typeface="Candara"/>
                <a:sym typeface="Candara"/>
              </a:rPr>
            </a:br>
            <a:r>
              <a:rPr lang="en-US" sz="4000" dirty="0">
                <a:solidFill>
                  <a:schemeClr val="bg2"/>
                </a:solidFill>
                <a:latin typeface="Candara"/>
                <a:ea typeface="Candara"/>
                <a:cs typeface="Candara"/>
                <a:sym typeface="Candara"/>
              </a:rPr>
              <a:t>Principles to Live By</a:t>
            </a:r>
            <a:endParaRPr dirty="0">
              <a:solidFill>
                <a:schemeClr val="bg2"/>
              </a:solidFill>
            </a:endParaRPr>
          </a:p>
        </p:txBody>
      </p:sp>
      <p:sp>
        <p:nvSpPr>
          <p:cNvPr id="93" name="Google Shape;93;p1"/>
          <p:cNvSpPr txBox="1">
            <a:spLocks noGrp="1"/>
          </p:cNvSpPr>
          <p:nvPr>
            <p:ph type="subTitle" idx="1"/>
          </p:nvPr>
        </p:nvSpPr>
        <p:spPr>
          <a:xfrm>
            <a:off x="5943181" y="4919816"/>
            <a:ext cx="6248819" cy="1693865"/>
          </a:xfrm>
          <a:prstGeom prst="rect">
            <a:avLst/>
          </a:prstGeom>
          <a:solidFill>
            <a:schemeClr val="accent1">
              <a:lumMod val="50000"/>
              <a:alpha val="89000"/>
            </a:schemeClr>
          </a:solidFill>
          <a:ln>
            <a:noFill/>
          </a:ln>
        </p:spPr>
        <p:txBody>
          <a:bodyPr spcFirstLastPara="1" wrap="square" lIns="91425" tIns="45700" rIns="91425" bIns="45700" anchor="t" anchorCtr="0">
            <a:normAutofit/>
          </a:bodyPr>
          <a:lstStyle/>
          <a:p>
            <a:pPr lvl="0" fontAlgn="base">
              <a:spcBef>
                <a:spcPct val="0"/>
              </a:spcBef>
              <a:spcAft>
                <a:spcPct val="0"/>
              </a:spcAft>
              <a:buClrTx/>
              <a:buSzTx/>
            </a:pPr>
            <a:r>
              <a:rPr lang="en-US" sz="2800" b="1" dirty="0">
                <a:solidFill>
                  <a:schemeClr val="tx2">
                    <a:lumMod val="20000"/>
                    <a:lumOff val="80000"/>
                  </a:schemeClr>
                </a:solidFill>
                <a:latin typeface="+mj-lt"/>
              </a:rPr>
              <a:t>Prov. 4:23</a:t>
            </a:r>
          </a:p>
          <a:p>
            <a:pPr lvl="0" fontAlgn="base">
              <a:spcBef>
                <a:spcPct val="0"/>
              </a:spcBef>
              <a:spcAft>
                <a:spcPct val="0"/>
              </a:spcAft>
              <a:buClrTx/>
              <a:buSzTx/>
            </a:pPr>
            <a:r>
              <a:rPr lang="en-US" sz="2600" i="1" dirty="0">
                <a:solidFill>
                  <a:schemeClr val="tx2">
                    <a:lumMod val="20000"/>
                    <a:lumOff val="80000"/>
                  </a:schemeClr>
                </a:solidFill>
                <a:latin typeface="+mj-lt"/>
              </a:rPr>
              <a:t>Keep thy heart with all diligence; </a:t>
            </a:r>
          </a:p>
          <a:p>
            <a:pPr lvl="0" fontAlgn="base">
              <a:spcBef>
                <a:spcPct val="0"/>
              </a:spcBef>
              <a:spcAft>
                <a:spcPct val="0"/>
              </a:spcAft>
              <a:buClrTx/>
              <a:buSzTx/>
            </a:pPr>
            <a:r>
              <a:rPr lang="en-US" sz="2600" i="1" dirty="0">
                <a:solidFill>
                  <a:schemeClr val="tx2">
                    <a:lumMod val="20000"/>
                    <a:lumOff val="80000"/>
                  </a:schemeClr>
                </a:solidFill>
                <a:latin typeface="+mj-lt"/>
              </a:rPr>
              <a:t>for out of it are the issues of life.</a:t>
            </a:r>
            <a:endParaRPr lang="en-US" sz="2000" i="1" dirty="0">
              <a:solidFill>
                <a:schemeClr val="tx2">
                  <a:lumMod val="20000"/>
                  <a:lumOff val="8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C4B86-0E2F-AF2D-5CB7-C324E938C264}"/>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E619E2B9-64DD-D0D5-693F-926DEFB72BC8}"/>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FC0AFC19-4BF7-B7B9-D7E4-E405AC95FF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6" name="TextBox 5">
            <a:extLst>
              <a:ext uri="{FF2B5EF4-FFF2-40B4-BE49-F238E27FC236}">
                <a16:creationId xmlns:a16="http://schemas.microsoft.com/office/drawing/2014/main" id="{03D4A7AB-6180-4EA6-85B6-D4626DB4828A}"/>
              </a:ext>
            </a:extLst>
          </p:cNvPr>
          <p:cNvSpPr txBox="1"/>
          <p:nvPr/>
        </p:nvSpPr>
        <p:spPr>
          <a:xfrm>
            <a:off x="217284" y="136524"/>
            <a:ext cx="11814772" cy="5703677"/>
          </a:xfrm>
          <a:prstGeom prst="rect">
            <a:avLst/>
          </a:prstGeom>
          <a:noFill/>
        </p:spPr>
        <p:txBody>
          <a:bodyPr wrap="square">
            <a:spAutoFit/>
          </a:bodyPr>
          <a:lstStyle/>
          <a:p>
            <a:pPr marL="0" marR="0">
              <a:lnSpc>
                <a:spcPct val="115000"/>
              </a:lnSpc>
              <a:spcAft>
                <a:spcPts val="800"/>
              </a:spcAft>
              <a:buNone/>
            </a:pPr>
            <a:r>
              <a:rPr lang="en-US" sz="4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What "Guarding Your Heart" Does NOT Mean:</a:t>
            </a:r>
            <a:r>
              <a:rPr lang="en-US" sz="44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571500" marR="0" lvl="0" indent="-571500">
              <a:lnSpc>
                <a:spcPct val="115000"/>
              </a:lnSpc>
              <a:spcAft>
                <a:spcPts val="800"/>
              </a:spcAft>
              <a:buSzPts val="1000"/>
              <a:buFont typeface="Wingdings" panose="05000000000000000000" pitchFamily="2" charset="2"/>
              <a:buChar char="v"/>
              <a:tabLst>
                <a:tab pos="457200" algn="l"/>
              </a:tabLst>
            </a:pP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1. It does not mean building walls against people</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571500" marR="0" lvl="0" indent="-571500">
              <a:lnSpc>
                <a:spcPct val="115000"/>
              </a:lnSpc>
              <a:spcAft>
                <a:spcPts val="800"/>
              </a:spcAft>
              <a:buSzPts val="1000"/>
              <a:buFont typeface="Wingdings" panose="05000000000000000000" pitchFamily="2" charset="2"/>
              <a:buChar char="v"/>
              <a:tabLst>
                <a:tab pos="457200" algn="l"/>
              </a:tabLst>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It is not an excuse to become cold, cynical, or emotionally unavailable out of a fear of getting hurt. </a:t>
            </a:r>
          </a:p>
          <a:p>
            <a:pPr marL="571500" marR="0" lvl="0" indent="-571500">
              <a:lnSpc>
                <a:spcPct val="115000"/>
              </a:lnSpc>
              <a:spcAft>
                <a:spcPts val="800"/>
              </a:spcAft>
              <a:buSzPts val="1000"/>
              <a:buFont typeface="Wingdings" panose="05000000000000000000" pitchFamily="2" charset="2"/>
              <a:buChar char="v"/>
              <a:tabLst>
                <a:tab pos="457200" algn="l"/>
              </a:tabLst>
            </a:pP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2. It does not mean running from relationships</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marL="571500" marR="0" lvl="0" indent="-571500">
              <a:lnSpc>
                <a:spcPct val="115000"/>
              </a:lnSpc>
              <a:spcAft>
                <a:spcPts val="800"/>
              </a:spcAft>
              <a:buSzPts val="1000"/>
              <a:buFont typeface="Wingdings" panose="05000000000000000000" pitchFamily="2" charset="2"/>
              <a:buChar char="v"/>
              <a:tabLst>
                <a:tab pos="457200" algn="l"/>
              </a:tabLst>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God designed humans for community and vulnerability. True guarding secures the heart against sin and distraction, not against love. </a:t>
            </a:r>
          </a:p>
        </p:txBody>
      </p:sp>
    </p:spTree>
    <p:extLst>
      <p:ext uri="{BB962C8B-B14F-4D97-AF65-F5344CB8AC3E}">
        <p14:creationId xmlns:p14="http://schemas.microsoft.com/office/powerpoint/2010/main" val="222860254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A90A9-B9EB-E525-EFD0-5D1518DA3E8A}"/>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2BA64B09-3F13-F097-8F37-B53C5226663A}"/>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3DBCF75E-861C-1E81-FB06-1E3689583E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TextBox 4">
            <a:extLst>
              <a:ext uri="{FF2B5EF4-FFF2-40B4-BE49-F238E27FC236}">
                <a16:creationId xmlns:a16="http://schemas.microsoft.com/office/drawing/2014/main" id="{D1642DC6-2BA8-CD24-AAC5-04BDD382DCC3}"/>
              </a:ext>
            </a:extLst>
          </p:cNvPr>
          <p:cNvSpPr txBox="1"/>
          <p:nvPr/>
        </p:nvSpPr>
        <p:spPr>
          <a:xfrm>
            <a:off x="384628" y="382012"/>
            <a:ext cx="10994572" cy="3046988"/>
          </a:xfrm>
          <a:prstGeom prst="rect">
            <a:avLst/>
          </a:prstGeom>
          <a:noFill/>
        </p:spPr>
        <p:txBody>
          <a:bodyPr wrap="square" rtlCol="0">
            <a:spAutoFit/>
          </a:bodyPr>
          <a:lstStyle/>
          <a:p>
            <a:pPr algn="ctr"/>
            <a:r>
              <a:rPr lang="en-US" sz="4800" dirty="0">
                <a:solidFill>
                  <a:schemeClr val="bg1"/>
                </a:solidFill>
              </a:rPr>
              <a:t>In the kingdom of God, righteousness is not measured by what we avoid doing, </a:t>
            </a:r>
          </a:p>
          <a:p>
            <a:pPr algn="ctr"/>
            <a:r>
              <a:rPr lang="en-US" sz="4800" dirty="0">
                <a:solidFill>
                  <a:schemeClr val="bg1"/>
                </a:solidFill>
              </a:rPr>
              <a:t>but by the condition of what we are becoming. </a:t>
            </a:r>
          </a:p>
        </p:txBody>
      </p:sp>
      <p:pic>
        <p:nvPicPr>
          <p:cNvPr id="7" name="Picture 6" descr="A hand clasps a red heart-shaped lock on a metal rail, overlooking a serene river.&#10;&#10;AI-generated content may be incorrect.">
            <a:extLst>
              <a:ext uri="{FF2B5EF4-FFF2-40B4-BE49-F238E27FC236}">
                <a16:creationId xmlns:a16="http://schemas.microsoft.com/office/drawing/2014/main" id="{8A56554E-7C36-2680-D8A1-551B1A15E5E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894" y="3706587"/>
            <a:ext cx="12193894" cy="3151414"/>
          </a:xfrm>
          <a:prstGeom prst="rect">
            <a:avLst/>
          </a:prstGeom>
          <a:ln>
            <a:noFill/>
          </a:ln>
          <a:effectLst>
            <a:softEdge rad="112500"/>
          </a:effectLst>
        </p:spPr>
      </p:pic>
    </p:spTree>
    <p:extLst>
      <p:ext uri="{BB962C8B-B14F-4D97-AF65-F5344CB8AC3E}">
        <p14:creationId xmlns:p14="http://schemas.microsoft.com/office/powerpoint/2010/main" val="382225500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419F9-6AD9-EDA5-7B53-04667345C344}"/>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11CAA2EF-8BC5-E7DF-F4CB-1F43F3D8A0CA}"/>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F0CACC26-D26A-31D8-C9F4-94DDD420F7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6" name="TextBox 5">
            <a:extLst>
              <a:ext uri="{FF2B5EF4-FFF2-40B4-BE49-F238E27FC236}">
                <a16:creationId xmlns:a16="http://schemas.microsoft.com/office/drawing/2014/main" id="{21BBCA42-095C-4196-DA24-3E4E91D9929B}"/>
              </a:ext>
            </a:extLst>
          </p:cNvPr>
          <p:cNvSpPr txBox="1"/>
          <p:nvPr/>
        </p:nvSpPr>
        <p:spPr>
          <a:xfrm>
            <a:off x="404379" y="204066"/>
            <a:ext cx="11383241" cy="4616648"/>
          </a:xfrm>
          <a:prstGeom prst="rect">
            <a:avLst/>
          </a:prstGeom>
          <a:noFill/>
        </p:spPr>
        <p:txBody>
          <a:bodyPr wrap="square">
            <a:spAutoFit/>
          </a:bodyPr>
          <a:lstStyle/>
          <a:p>
            <a:r>
              <a:rPr lang="en-US" sz="5400" b="1" dirty="0">
                <a:solidFill>
                  <a:schemeClr val="bg1"/>
                </a:solidFill>
                <a:latin typeface="+mj-lt"/>
              </a:rPr>
              <a:t>FELLOWSHIP</a:t>
            </a:r>
          </a:p>
          <a:p>
            <a:r>
              <a:rPr lang="en-US" sz="4000" b="1" dirty="0">
                <a:solidFill>
                  <a:schemeClr val="bg1"/>
                </a:solidFill>
                <a:latin typeface="+mj-lt"/>
              </a:rPr>
              <a:t>	</a:t>
            </a:r>
            <a:r>
              <a:rPr lang="en-US" sz="4000" dirty="0">
                <a:solidFill>
                  <a:schemeClr val="bg1"/>
                </a:solidFill>
                <a:latin typeface="+mj-lt"/>
              </a:rPr>
              <a:t>27 Nothing against joining church, or whatever you may be, it's all right, but it'll never, never produce until the Blood's been applied. </a:t>
            </a:r>
            <a:r>
              <a:rPr lang="en-US" sz="4000" b="1" dirty="0">
                <a:solidFill>
                  <a:schemeClr val="bg1"/>
                </a:solidFill>
                <a:latin typeface="+mj-lt"/>
              </a:rPr>
              <a:t>The Blood applied to the human heart will always bring a result.</a:t>
            </a:r>
          </a:p>
          <a:p>
            <a:pPr algn="r"/>
            <a:r>
              <a:rPr lang="en-US" sz="4000" dirty="0">
                <a:solidFill>
                  <a:schemeClr val="bg1"/>
                </a:solidFill>
                <a:latin typeface="+mj-lt"/>
              </a:rPr>
              <a:t>56-0212 </a:t>
            </a:r>
          </a:p>
        </p:txBody>
      </p:sp>
    </p:spTree>
    <p:extLst>
      <p:ext uri="{BB962C8B-B14F-4D97-AF65-F5344CB8AC3E}">
        <p14:creationId xmlns:p14="http://schemas.microsoft.com/office/powerpoint/2010/main" val="243160888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6F29F-40ED-A3A9-5751-6C60E29FBB3C}"/>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1E455175-0ED9-7F2B-1EEB-CBFA74D57AC4}"/>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36E07A55-3B8E-F5D4-92CE-5827D836BD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Picture 4" descr="Puritans &amp; Mass. Bay Colony - CIMS Cougars &quot;Prowl Pages&quot; -- Social Studies">
            <a:extLst>
              <a:ext uri="{FF2B5EF4-FFF2-40B4-BE49-F238E27FC236}">
                <a16:creationId xmlns:a16="http://schemas.microsoft.com/office/drawing/2014/main" id="{990ED8ED-08AA-A72B-D115-BEFB1E40632D}"/>
              </a:ext>
            </a:extLst>
          </p:cNvPr>
          <p:cNvPicPr>
            <a:picLocks noChangeAspect="1"/>
          </p:cNvPicPr>
          <p:nvPr/>
        </p:nvPicPr>
        <p:blipFill>
          <a:blip r:embed="rId2"/>
          <a:stretch>
            <a:fillRect/>
          </a:stretch>
        </p:blipFill>
        <p:spPr>
          <a:xfrm>
            <a:off x="238990" y="136524"/>
            <a:ext cx="6266151" cy="3965701"/>
          </a:xfrm>
          <a:prstGeom prst="rect">
            <a:avLst/>
          </a:prstGeom>
        </p:spPr>
      </p:pic>
      <p:sp>
        <p:nvSpPr>
          <p:cNvPr id="7" name="TextBox 6">
            <a:extLst>
              <a:ext uri="{FF2B5EF4-FFF2-40B4-BE49-F238E27FC236}">
                <a16:creationId xmlns:a16="http://schemas.microsoft.com/office/drawing/2014/main" id="{5F8CFBCD-4585-2A83-A898-C622D2357D68}"/>
              </a:ext>
            </a:extLst>
          </p:cNvPr>
          <p:cNvSpPr txBox="1"/>
          <p:nvPr/>
        </p:nvSpPr>
        <p:spPr>
          <a:xfrm>
            <a:off x="6676159" y="181386"/>
            <a:ext cx="5394180" cy="4524315"/>
          </a:xfrm>
          <a:prstGeom prst="rect">
            <a:avLst/>
          </a:prstGeom>
          <a:noFill/>
        </p:spPr>
        <p:txBody>
          <a:bodyPr wrap="square">
            <a:spAutoFit/>
          </a:bodyPr>
          <a:lstStyle/>
          <a:p>
            <a:r>
              <a:rPr lang="en-US" sz="3600" dirty="0">
                <a:solidFill>
                  <a:schemeClr val="bg1"/>
                </a:solidFill>
                <a:latin typeface="+mj-lt"/>
              </a:rPr>
              <a:t>In November 1646, the General Court of the Massachusetts Bay Colony enacted two historically significant civil and legal statutes: the Stubborn Child Law and the Blasphemy Act…</a:t>
            </a:r>
          </a:p>
        </p:txBody>
      </p:sp>
    </p:spTree>
    <p:extLst>
      <p:ext uri="{BB962C8B-B14F-4D97-AF65-F5344CB8AC3E}">
        <p14:creationId xmlns:p14="http://schemas.microsoft.com/office/powerpoint/2010/main" val="286171120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D2F4D-F240-FE42-826E-46B99AA06187}"/>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F6C2CA44-F2F8-6428-88B2-778A6D8129BD}"/>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DCC12A11-3D04-C13A-75F2-B32275C5F6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6" name="TextBox 5">
            <a:extLst>
              <a:ext uri="{FF2B5EF4-FFF2-40B4-BE49-F238E27FC236}">
                <a16:creationId xmlns:a16="http://schemas.microsoft.com/office/drawing/2014/main" id="{97D9EF09-A72C-8F32-F834-F4B4D695052C}"/>
              </a:ext>
            </a:extLst>
          </p:cNvPr>
          <p:cNvSpPr txBox="1"/>
          <p:nvPr/>
        </p:nvSpPr>
        <p:spPr>
          <a:xfrm>
            <a:off x="136814" y="67541"/>
            <a:ext cx="11918372" cy="6617196"/>
          </a:xfrm>
          <a:prstGeom prst="rect">
            <a:avLst/>
          </a:prstGeom>
          <a:noFill/>
        </p:spPr>
        <p:txBody>
          <a:bodyPr wrap="square">
            <a:spAutoFit/>
          </a:bodyPr>
          <a:lstStyle/>
          <a:p>
            <a:r>
              <a:rPr lang="en-US" sz="4000" b="1" i="0" dirty="0">
                <a:solidFill>
                  <a:schemeClr val="bg1"/>
                </a:solidFill>
                <a:effectLst/>
                <a:latin typeface="+mj-lt"/>
              </a:rPr>
              <a:t>(Prov. 30:17)</a:t>
            </a:r>
            <a:r>
              <a:rPr lang="en-US" sz="3200" b="0" i="0" dirty="0">
                <a:solidFill>
                  <a:schemeClr val="bg1"/>
                </a:solidFill>
                <a:effectLst/>
                <a:latin typeface="+mj-lt"/>
              </a:rPr>
              <a:t>	…He appears to have been a very wicked and incorrigible person. Specially, he violated the Massachusetts law by carrying himself as a stubborn, rebellious son; he did not listen to the voice of his natural parents “</a:t>
            </a:r>
            <a:r>
              <a:rPr lang="en-US" sz="3200" b="0" i="1" dirty="0">
                <a:solidFill>
                  <a:schemeClr val="bg1"/>
                </a:solidFill>
                <a:effectLst/>
                <a:latin typeface="+mj-lt"/>
              </a:rPr>
              <a:t>who are persons of good repute for piety, honesty, and estate</a:t>
            </a:r>
            <a:r>
              <a:rPr lang="en-US" sz="3200" b="0" i="0" dirty="0">
                <a:solidFill>
                  <a:schemeClr val="bg1"/>
                </a:solidFill>
                <a:effectLst/>
                <a:latin typeface="+mj-lt"/>
              </a:rPr>
              <a:t>”. He had committed many crimes such as using unacceptable words to call his parents, frequently threatening to burn his father's house, killing his cattle and horse, beating his father’s servants, etc. However, his parents still accepted his behavior, loving him with an excessive indulgence which made him, unable to be improved person, become more cruel. He was finally punished to stand on the ladder of the gallows with a rope around his neck for an hour. Fortunately for the accused, he was not put to death due to his mom.</a:t>
            </a:r>
            <a:endParaRPr lang="en-US" sz="3200" dirty="0">
              <a:solidFill>
                <a:schemeClr val="bg1"/>
              </a:solidFill>
              <a:latin typeface="+mj-lt"/>
            </a:endParaRPr>
          </a:p>
        </p:txBody>
      </p:sp>
    </p:spTree>
    <p:extLst>
      <p:ext uri="{BB962C8B-B14F-4D97-AF65-F5344CB8AC3E}">
        <p14:creationId xmlns:p14="http://schemas.microsoft.com/office/powerpoint/2010/main" val="131566349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3BC80F-03F6-B533-EE5C-9DDD95CA64DC}"/>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7B9C8066-290B-E5CC-78B1-27FDB0DEC75A}"/>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C7F4D789-F978-CBEC-C966-C3517382F0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6" name="TextBox 5">
            <a:extLst>
              <a:ext uri="{FF2B5EF4-FFF2-40B4-BE49-F238E27FC236}">
                <a16:creationId xmlns:a16="http://schemas.microsoft.com/office/drawing/2014/main" id="{64AAC2C2-E129-E5BB-33B4-BD7172EAD9E5}"/>
              </a:ext>
            </a:extLst>
          </p:cNvPr>
          <p:cNvSpPr txBox="1"/>
          <p:nvPr/>
        </p:nvSpPr>
        <p:spPr>
          <a:xfrm>
            <a:off x="6012611" y="0"/>
            <a:ext cx="6008479" cy="6617196"/>
          </a:xfrm>
          <a:prstGeom prst="rect">
            <a:avLst/>
          </a:prstGeom>
          <a:noFill/>
        </p:spPr>
        <p:txBody>
          <a:bodyPr wrap="square">
            <a:spAutoFit/>
          </a:bodyPr>
          <a:lstStyle/>
          <a:p>
            <a:r>
              <a:rPr lang="en-US" sz="4000" b="1" dirty="0">
                <a:solidFill>
                  <a:schemeClr val="bg1"/>
                </a:solidFill>
                <a:latin typeface="+mj-lt"/>
              </a:rPr>
              <a:t>EXODUS 2:23</a:t>
            </a:r>
          </a:p>
          <a:p>
            <a:r>
              <a:rPr lang="en-US" sz="3200" i="1" dirty="0">
                <a:solidFill>
                  <a:schemeClr val="bg1"/>
                </a:solidFill>
                <a:latin typeface="+mj-lt"/>
              </a:rPr>
              <a:t>And it came to pass in process of time, that the king of Egypt died: and the children of Israel sighed by reason of the bondage, and they cried, and their cry came up unto God by reason of the bondage. 24 And God heard their groaning, and God remembered his covenant with Abraham, with Isaac, and with Jacob. 25 </a:t>
            </a:r>
            <a:r>
              <a:rPr lang="en-US" sz="3200" b="1" i="1" dirty="0">
                <a:solidFill>
                  <a:schemeClr val="bg1"/>
                </a:solidFill>
                <a:latin typeface="+mj-lt"/>
              </a:rPr>
              <a:t>And God looked upon the children of Israel, and God had respect unto them.</a:t>
            </a:r>
          </a:p>
        </p:txBody>
      </p:sp>
      <p:pic>
        <p:nvPicPr>
          <p:cNvPr id="8" name="Picture 7" descr="A wise old man in traditional clothing is depicted with a staff, standing in front of a fiery volcanic landscape, with a vibrant, colorful tree on a hillside under a dramatic sunset sky.&#10;&#10;AI-generated content may be incorrect.">
            <a:extLst>
              <a:ext uri="{FF2B5EF4-FFF2-40B4-BE49-F238E27FC236}">
                <a16:creationId xmlns:a16="http://schemas.microsoft.com/office/drawing/2014/main" id="{24C5FABF-C5ED-149D-EA51-21FF3C588798}"/>
              </a:ext>
            </a:extLst>
          </p:cNvPr>
          <p:cNvPicPr>
            <a:picLocks noChangeAspect="1"/>
          </p:cNvPicPr>
          <p:nvPr/>
        </p:nvPicPr>
        <p:blipFill>
          <a:blip r:embed="rId2"/>
          <a:srcRect l="4081" r="4445" b="6278"/>
          <a:stretch>
            <a:fillRect/>
          </a:stretch>
        </p:blipFill>
        <p:spPr>
          <a:xfrm>
            <a:off x="170910" y="136524"/>
            <a:ext cx="5714094" cy="6290155"/>
          </a:xfrm>
          <a:prstGeom prst="rect">
            <a:avLst/>
          </a:prstGeom>
        </p:spPr>
      </p:pic>
    </p:spTree>
    <p:extLst>
      <p:ext uri="{BB962C8B-B14F-4D97-AF65-F5344CB8AC3E}">
        <p14:creationId xmlns:p14="http://schemas.microsoft.com/office/powerpoint/2010/main" val="88973640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584F-9833-D63F-4325-72DBC65C2F79}"/>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7BEFB9C6-9FA7-4783-99A9-ABF7B351F475}"/>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03761F30-6924-2398-BFD2-A6DD831E2715}"/>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209A7A90-E1ED-D1E1-CE0A-0264D98974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7" name="TextBox 6">
            <a:extLst>
              <a:ext uri="{FF2B5EF4-FFF2-40B4-BE49-F238E27FC236}">
                <a16:creationId xmlns:a16="http://schemas.microsoft.com/office/drawing/2014/main" id="{5A914B3E-8E51-9613-7ABE-523530C5BA2D}"/>
              </a:ext>
            </a:extLst>
          </p:cNvPr>
          <p:cNvSpPr txBox="1"/>
          <p:nvPr/>
        </p:nvSpPr>
        <p:spPr>
          <a:xfrm>
            <a:off x="264277" y="174424"/>
            <a:ext cx="11733920" cy="5632311"/>
          </a:xfrm>
          <a:prstGeom prst="rect">
            <a:avLst/>
          </a:prstGeom>
          <a:noFill/>
        </p:spPr>
        <p:txBody>
          <a:bodyPr wrap="square">
            <a:spAutoFit/>
          </a:bodyPr>
          <a:lstStyle/>
          <a:p>
            <a:pPr marL="0" marR="0">
              <a:buNone/>
            </a:pPr>
            <a:r>
              <a:rPr lang="en-US" sz="4800" b="1" dirty="0">
                <a:solidFill>
                  <a:schemeClr val="bg1"/>
                </a:solidFill>
                <a:effectLst/>
                <a:latin typeface="+mj-lt"/>
                <a:ea typeface="Arial" panose="020B0604020202020204" pitchFamily="34" charset="0"/>
              </a:rPr>
              <a:t>Genesis 4:4 </a:t>
            </a:r>
          </a:p>
          <a:p>
            <a:pPr marL="0" marR="0">
              <a:buNone/>
            </a:pPr>
            <a:r>
              <a:rPr lang="en-US" sz="4000" i="1" dirty="0">
                <a:solidFill>
                  <a:schemeClr val="bg1"/>
                </a:solidFill>
                <a:effectLst/>
                <a:latin typeface="+mj-lt"/>
                <a:ea typeface="Arial" panose="020B0604020202020204" pitchFamily="34" charset="0"/>
              </a:rPr>
              <a:t>	And Abel, he also brought of the firstlings of his flock, and of the fat thereof. And </a:t>
            </a:r>
            <a:r>
              <a:rPr lang="en-US" sz="4000" i="1" u="sng" dirty="0">
                <a:solidFill>
                  <a:schemeClr val="bg1"/>
                </a:solidFill>
                <a:effectLst/>
                <a:latin typeface="+mj-lt"/>
                <a:ea typeface="Arial" panose="020B0604020202020204" pitchFamily="34" charset="0"/>
              </a:rPr>
              <a:t>the LORD had respect unto Abel</a:t>
            </a:r>
            <a:r>
              <a:rPr lang="en-US" sz="4000" i="1" dirty="0">
                <a:solidFill>
                  <a:schemeClr val="bg1"/>
                </a:solidFill>
                <a:effectLst/>
                <a:latin typeface="+mj-lt"/>
                <a:ea typeface="Arial" panose="020B0604020202020204" pitchFamily="34" charset="0"/>
              </a:rPr>
              <a:t> and to his offering.</a:t>
            </a:r>
            <a:endParaRPr lang="en-US" sz="1800" i="1" dirty="0">
              <a:solidFill>
                <a:schemeClr val="bg1"/>
              </a:solidFill>
              <a:effectLst/>
              <a:latin typeface="+mj-lt"/>
              <a:ea typeface="Arial" panose="020B0604020202020204" pitchFamily="34" charset="0"/>
            </a:endParaRPr>
          </a:p>
          <a:p>
            <a:pPr marL="0" marR="0">
              <a:buNone/>
            </a:pPr>
            <a:endParaRPr lang="en-US" sz="1800" i="1" dirty="0">
              <a:solidFill>
                <a:schemeClr val="bg1"/>
              </a:solidFill>
              <a:latin typeface="+mj-lt"/>
            </a:endParaRPr>
          </a:p>
          <a:p>
            <a:r>
              <a:rPr lang="en-US" sz="4800" b="1" dirty="0">
                <a:solidFill>
                  <a:schemeClr val="bg1"/>
                </a:solidFill>
                <a:latin typeface="+mj-lt"/>
              </a:rPr>
              <a:t>Leviticus 26:9 </a:t>
            </a:r>
            <a:endParaRPr lang="en-US" sz="4800" dirty="0">
              <a:solidFill>
                <a:schemeClr val="bg1"/>
              </a:solidFill>
              <a:latin typeface="+mj-lt"/>
            </a:endParaRPr>
          </a:p>
          <a:p>
            <a:r>
              <a:rPr lang="en-US" sz="4000" i="1" dirty="0">
                <a:solidFill>
                  <a:schemeClr val="bg1"/>
                </a:solidFill>
                <a:latin typeface="+mj-lt"/>
              </a:rPr>
              <a:t>	For </a:t>
            </a:r>
            <a:r>
              <a:rPr lang="en-US" sz="4000" i="1" u="sng" dirty="0">
                <a:solidFill>
                  <a:schemeClr val="bg1"/>
                </a:solidFill>
                <a:latin typeface="+mj-lt"/>
              </a:rPr>
              <a:t>I will have respect unto you</a:t>
            </a:r>
            <a:r>
              <a:rPr lang="en-US" sz="4000" i="1" dirty="0">
                <a:solidFill>
                  <a:schemeClr val="bg1"/>
                </a:solidFill>
                <a:latin typeface="+mj-lt"/>
              </a:rPr>
              <a:t>, and make you fruitful, and multiply you, and establish my covenant with you.</a:t>
            </a:r>
          </a:p>
        </p:txBody>
      </p:sp>
    </p:spTree>
    <p:extLst>
      <p:ext uri="{BB962C8B-B14F-4D97-AF65-F5344CB8AC3E}">
        <p14:creationId xmlns:p14="http://schemas.microsoft.com/office/powerpoint/2010/main" val="4178646465"/>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59E51-3C21-791C-A16F-D174710A439B}"/>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C32E3857-1C56-3997-5312-1997AB6C505C}"/>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6BDA89DF-BEBC-9F80-B99A-7485F2F8FB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6" name="TextBox 5">
            <a:extLst>
              <a:ext uri="{FF2B5EF4-FFF2-40B4-BE49-F238E27FC236}">
                <a16:creationId xmlns:a16="http://schemas.microsoft.com/office/drawing/2014/main" id="{5ACC6BA5-6372-E795-502A-AE323B252532}"/>
              </a:ext>
            </a:extLst>
          </p:cNvPr>
          <p:cNvSpPr txBox="1"/>
          <p:nvPr/>
        </p:nvSpPr>
        <p:spPr>
          <a:xfrm>
            <a:off x="190280" y="89854"/>
            <a:ext cx="11855486" cy="5973672"/>
          </a:xfrm>
          <a:prstGeom prst="rect">
            <a:avLst/>
          </a:prstGeom>
          <a:noFill/>
        </p:spPr>
        <p:txBody>
          <a:bodyPr wrap="square">
            <a:spAutoFit/>
          </a:bodyPr>
          <a:lstStyle/>
          <a:p>
            <a:pPr marL="0" marR="0">
              <a:buNone/>
            </a:pPr>
            <a:r>
              <a:rPr lang="en-US" sz="4400" b="1" dirty="0">
                <a:solidFill>
                  <a:schemeClr val="bg1"/>
                </a:solidFill>
                <a:effectLst/>
                <a:latin typeface="+mj-lt"/>
                <a:ea typeface="Arial" panose="020B0604020202020204" pitchFamily="34" charset="0"/>
              </a:rPr>
              <a:t>James 2:1–9</a:t>
            </a:r>
          </a:p>
          <a:p>
            <a:pPr>
              <a:buNone/>
            </a:pPr>
            <a:r>
              <a:rPr lang="en-US" sz="3600" i="1" dirty="0">
                <a:solidFill>
                  <a:schemeClr val="bg1"/>
                </a:solidFill>
                <a:effectLst/>
                <a:latin typeface="+mj-lt"/>
                <a:ea typeface="Arial" panose="020B0604020202020204" pitchFamily="34" charset="0"/>
              </a:rPr>
              <a:t>	My brethren, have not the faith of our Lord Jesus Christ, the Lord of glory, with respect of persons... </a:t>
            </a:r>
          </a:p>
          <a:p>
            <a:pPr>
              <a:buNone/>
            </a:pPr>
            <a:r>
              <a:rPr lang="en-US" sz="3600" i="1" dirty="0">
                <a:solidFill>
                  <a:schemeClr val="bg1"/>
                </a:solidFill>
                <a:latin typeface="+mj-lt"/>
                <a:ea typeface="Arial" panose="020B0604020202020204" pitchFamily="34" charset="0"/>
              </a:rPr>
              <a:t>	9 </a:t>
            </a:r>
            <a:r>
              <a:rPr lang="en-US" sz="3600" i="1" u="sng" dirty="0">
                <a:solidFill>
                  <a:schemeClr val="bg1"/>
                </a:solidFill>
                <a:effectLst/>
                <a:latin typeface="+mj-lt"/>
                <a:ea typeface="Arial" panose="020B0604020202020204" pitchFamily="34" charset="0"/>
              </a:rPr>
              <a:t>if ye have respect to persons, ye commit sin</a:t>
            </a:r>
            <a:r>
              <a:rPr lang="en-US" sz="3600" i="1" dirty="0">
                <a:solidFill>
                  <a:schemeClr val="bg1"/>
                </a:solidFill>
                <a:effectLst/>
                <a:latin typeface="+mj-lt"/>
                <a:ea typeface="Arial" panose="020B0604020202020204" pitchFamily="34" charset="0"/>
              </a:rPr>
              <a:t>, and are convinced of the law as transgressors.</a:t>
            </a:r>
          </a:p>
          <a:p>
            <a:pPr>
              <a:buNone/>
            </a:pPr>
            <a:endParaRPr lang="en-US" sz="3600" i="1" dirty="0">
              <a:solidFill>
                <a:schemeClr val="bg1"/>
              </a:solidFill>
              <a:latin typeface="+mj-lt"/>
            </a:endParaRPr>
          </a:p>
          <a:p>
            <a:r>
              <a:rPr lang="en-US" sz="4400" b="1" dirty="0">
                <a:solidFill>
                  <a:schemeClr val="bg1"/>
                </a:solidFill>
                <a:latin typeface="+mj-lt"/>
              </a:rPr>
              <a:t>1 Peter 1:17</a:t>
            </a:r>
          </a:p>
          <a:p>
            <a:r>
              <a:rPr lang="en-US" sz="3600" i="1" dirty="0">
                <a:solidFill>
                  <a:schemeClr val="bg1"/>
                </a:solidFill>
                <a:latin typeface="+mj-lt"/>
              </a:rPr>
              <a:t>	And if ye call on the Father, </a:t>
            </a:r>
            <a:r>
              <a:rPr lang="en-US" sz="3600" i="1" u="sng" dirty="0">
                <a:solidFill>
                  <a:schemeClr val="bg1"/>
                </a:solidFill>
                <a:latin typeface="+mj-lt"/>
              </a:rPr>
              <a:t>who without respect of persons</a:t>
            </a:r>
            <a:r>
              <a:rPr lang="en-US" sz="3600" i="1" dirty="0">
                <a:solidFill>
                  <a:schemeClr val="bg1"/>
                </a:solidFill>
                <a:latin typeface="+mj-lt"/>
              </a:rPr>
              <a:t> </a:t>
            </a:r>
            <a:r>
              <a:rPr lang="en-US" sz="3600" i="1" dirty="0" err="1">
                <a:solidFill>
                  <a:schemeClr val="bg1"/>
                </a:solidFill>
                <a:latin typeface="+mj-lt"/>
              </a:rPr>
              <a:t>judgeth</a:t>
            </a:r>
            <a:r>
              <a:rPr lang="en-US" sz="3600" i="1" dirty="0">
                <a:solidFill>
                  <a:schemeClr val="bg1"/>
                </a:solidFill>
                <a:latin typeface="+mj-lt"/>
              </a:rPr>
              <a:t> according to every man’s work, pass the time of your sojourning here in fear.</a:t>
            </a:r>
          </a:p>
        </p:txBody>
      </p:sp>
    </p:spTree>
    <p:extLst>
      <p:ext uri="{BB962C8B-B14F-4D97-AF65-F5344CB8AC3E}">
        <p14:creationId xmlns:p14="http://schemas.microsoft.com/office/powerpoint/2010/main" val="33861000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5B85E-7147-4262-F1B4-73A9110E4626}"/>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C77C232-83E9-7BDB-7FF8-A107E13C5867}"/>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16432FF9-A36A-0B8E-75C0-D53E1F2A6DED}"/>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96C8C1EB-AD1A-5357-2930-85EFB76D70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7" name="TextBox 6">
            <a:extLst>
              <a:ext uri="{FF2B5EF4-FFF2-40B4-BE49-F238E27FC236}">
                <a16:creationId xmlns:a16="http://schemas.microsoft.com/office/drawing/2014/main" id="{EA1A6DFD-FF5E-3AF7-DEDD-D230927278BA}"/>
              </a:ext>
            </a:extLst>
          </p:cNvPr>
          <p:cNvSpPr txBox="1"/>
          <p:nvPr/>
        </p:nvSpPr>
        <p:spPr>
          <a:xfrm>
            <a:off x="191540" y="0"/>
            <a:ext cx="11848942" cy="6986528"/>
          </a:xfrm>
          <a:prstGeom prst="rect">
            <a:avLst/>
          </a:prstGeom>
          <a:noFill/>
        </p:spPr>
        <p:txBody>
          <a:bodyPr wrap="square">
            <a:spAutoFit/>
          </a:bodyPr>
          <a:lstStyle/>
          <a:p>
            <a:pPr marL="0" marR="0" algn="ctr">
              <a:buNone/>
            </a:pPr>
            <a:r>
              <a:rPr lang="en-US" sz="4400" b="1" dirty="0">
                <a:solidFill>
                  <a:schemeClr val="bg1"/>
                </a:solidFill>
                <a:effectLst/>
                <a:latin typeface="+mj-lt"/>
                <a:ea typeface="Arial" panose="020B0604020202020204" pitchFamily="34" charset="0"/>
              </a:rPr>
              <a:t>Genesis 4:4  </a:t>
            </a:r>
            <a:r>
              <a:rPr lang="en-US" sz="3200" i="1" dirty="0">
                <a:solidFill>
                  <a:schemeClr val="bg1"/>
                </a:solidFill>
                <a:effectLst/>
                <a:latin typeface="+mj-lt"/>
                <a:ea typeface="Arial" panose="020B0604020202020204" pitchFamily="34" charset="0"/>
              </a:rPr>
              <a:t>And Abel, he also brought of the firstlings of his flock, and of the fat thereof. And the LORD had respect unto Abel and to his offering…</a:t>
            </a:r>
          </a:p>
          <a:p>
            <a:pPr marL="0" marR="0">
              <a:buNone/>
            </a:pPr>
            <a:endParaRPr lang="en-US" sz="1800" i="1" dirty="0">
              <a:solidFill>
                <a:schemeClr val="bg1"/>
              </a:solidFill>
              <a:effectLst/>
              <a:latin typeface="+mj-lt"/>
              <a:ea typeface="Arial" panose="020B0604020202020204" pitchFamily="34" charset="0"/>
            </a:endParaRPr>
          </a:p>
          <a:p>
            <a:r>
              <a:rPr lang="en-US" sz="4400" i="1" dirty="0">
                <a:solidFill>
                  <a:schemeClr val="bg1"/>
                </a:solidFill>
                <a:latin typeface="+mj-lt"/>
              </a:rPr>
              <a:t>	</a:t>
            </a:r>
            <a:r>
              <a:rPr lang="en-US" sz="3600" dirty="0">
                <a:solidFill>
                  <a:schemeClr val="bg1"/>
                </a:solidFill>
              </a:rPr>
              <a:t>Abel’s offering was accepted “by faith,” not because God arbitrarily preferred Abel to Cain. The offering itself testified to the heart behind it. </a:t>
            </a:r>
            <a:r>
              <a:rPr lang="en-US" sz="3600" u="sng" dirty="0">
                <a:solidFill>
                  <a:schemeClr val="bg1"/>
                </a:solidFill>
              </a:rPr>
              <a:t>God’s respect in both passages is never detached from the substance of faith and obedience that it calls for</a:t>
            </a:r>
            <a:r>
              <a:rPr lang="en-US" sz="3600" dirty="0">
                <a:solidFill>
                  <a:schemeClr val="bg1"/>
                </a:solidFill>
              </a:rPr>
              <a:t>.  </a:t>
            </a:r>
            <a:endParaRPr lang="en-US" sz="2000" dirty="0">
              <a:solidFill>
                <a:schemeClr val="bg1"/>
              </a:solidFill>
            </a:endParaRPr>
          </a:p>
          <a:p>
            <a:endParaRPr lang="en-US" sz="1800" dirty="0">
              <a:solidFill>
                <a:schemeClr val="bg1"/>
              </a:solidFill>
            </a:endParaRPr>
          </a:p>
          <a:p>
            <a:pPr algn="ctr"/>
            <a:r>
              <a:rPr lang="en-US" sz="2800" dirty="0">
                <a:solidFill>
                  <a:schemeClr val="bg1"/>
                </a:solidFill>
              </a:rPr>
              <a:t>Gen. 4:</a:t>
            </a:r>
            <a:r>
              <a:rPr lang="en-US" sz="2800" i="1" dirty="0">
                <a:solidFill>
                  <a:schemeClr val="bg1"/>
                </a:solidFill>
              </a:rPr>
              <a:t>7 If thou </a:t>
            </a:r>
            <a:r>
              <a:rPr lang="en-US" sz="2800" i="1" dirty="0" err="1">
                <a:solidFill>
                  <a:schemeClr val="bg1"/>
                </a:solidFill>
              </a:rPr>
              <a:t>doest</a:t>
            </a:r>
            <a:r>
              <a:rPr lang="en-US" sz="2800" i="1" dirty="0">
                <a:solidFill>
                  <a:schemeClr val="bg1"/>
                </a:solidFill>
              </a:rPr>
              <a:t> well, shalt thou not be accepted? and if thou </a:t>
            </a:r>
            <a:r>
              <a:rPr lang="en-US" sz="2800" i="1" dirty="0" err="1">
                <a:solidFill>
                  <a:schemeClr val="bg1"/>
                </a:solidFill>
              </a:rPr>
              <a:t>doest</a:t>
            </a:r>
            <a:r>
              <a:rPr lang="en-US" sz="2800" i="1" dirty="0">
                <a:solidFill>
                  <a:schemeClr val="bg1"/>
                </a:solidFill>
              </a:rPr>
              <a:t> not well, sin lieth at the door. And unto thee shall be his desire, and thou shalt rule over him.</a:t>
            </a:r>
          </a:p>
          <a:p>
            <a:pPr marL="0" marR="0">
              <a:buNone/>
            </a:pPr>
            <a:endParaRPr lang="en-US" sz="1800" i="1" dirty="0">
              <a:solidFill>
                <a:schemeClr val="bg1"/>
              </a:solidFill>
              <a:latin typeface="+mj-lt"/>
            </a:endParaRPr>
          </a:p>
        </p:txBody>
      </p:sp>
    </p:spTree>
    <p:extLst>
      <p:ext uri="{BB962C8B-B14F-4D97-AF65-F5344CB8AC3E}">
        <p14:creationId xmlns:p14="http://schemas.microsoft.com/office/powerpoint/2010/main" val="2757790281"/>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EFF42C-8565-5527-9240-D71037DD34FB}"/>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84C5D553-7993-09D0-FDEE-1853ED4CDAF2}"/>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12915AF8-B532-54EF-AC84-1E60652A07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7" name="TextBox 6">
            <a:extLst>
              <a:ext uri="{FF2B5EF4-FFF2-40B4-BE49-F238E27FC236}">
                <a16:creationId xmlns:a16="http://schemas.microsoft.com/office/drawing/2014/main" id="{AD214940-735A-28B5-0CA6-967252306D31}"/>
              </a:ext>
            </a:extLst>
          </p:cNvPr>
          <p:cNvSpPr txBox="1"/>
          <p:nvPr/>
        </p:nvSpPr>
        <p:spPr>
          <a:xfrm>
            <a:off x="200851" y="63427"/>
            <a:ext cx="11797346" cy="5940088"/>
          </a:xfrm>
          <a:prstGeom prst="rect">
            <a:avLst/>
          </a:prstGeom>
          <a:noFill/>
        </p:spPr>
        <p:txBody>
          <a:bodyPr wrap="square">
            <a:spAutoFit/>
          </a:bodyPr>
          <a:lstStyle/>
          <a:p>
            <a:r>
              <a:rPr lang="en-US" sz="4800" b="1" dirty="0">
                <a:solidFill>
                  <a:schemeClr val="bg1"/>
                </a:solidFill>
                <a:latin typeface="+mj-lt"/>
              </a:rPr>
              <a:t>Leviticus 26:9 </a:t>
            </a:r>
            <a:endParaRPr lang="en-US" sz="4800" dirty="0">
              <a:solidFill>
                <a:schemeClr val="bg1"/>
              </a:solidFill>
              <a:latin typeface="+mj-lt"/>
            </a:endParaRPr>
          </a:p>
          <a:p>
            <a:r>
              <a:rPr lang="en-US" sz="4000" i="1" dirty="0">
                <a:solidFill>
                  <a:schemeClr val="bg1"/>
                </a:solidFill>
                <a:latin typeface="+mj-lt"/>
              </a:rPr>
              <a:t>	For I will have respect unto you, and make you fruitful, and multiply you, and establish my covenant with you.</a:t>
            </a:r>
            <a:endParaRPr lang="en-US" sz="1200" i="1" dirty="0">
              <a:solidFill>
                <a:schemeClr val="bg1"/>
              </a:solidFill>
              <a:latin typeface="+mj-lt"/>
            </a:endParaRPr>
          </a:p>
          <a:p>
            <a:endParaRPr lang="en-US" sz="1200" i="1" dirty="0">
              <a:solidFill>
                <a:schemeClr val="bg1"/>
              </a:solidFill>
              <a:latin typeface="+mj-lt"/>
            </a:endParaRPr>
          </a:p>
          <a:p>
            <a:r>
              <a:rPr lang="en-US" sz="4000" b="1" dirty="0">
                <a:solidFill>
                  <a:schemeClr val="bg1"/>
                </a:solidFill>
                <a:latin typeface="+mj-lt"/>
              </a:rPr>
              <a:t>LEVITICUS 26:3-4</a:t>
            </a:r>
          </a:p>
          <a:p>
            <a:r>
              <a:rPr lang="en-US" sz="4000" i="1" dirty="0">
                <a:solidFill>
                  <a:schemeClr val="bg1"/>
                </a:solidFill>
                <a:latin typeface="+mj-lt"/>
              </a:rPr>
              <a:t>	</a:t>
            </a:r>
            <a:r>
              <a:rPr lang="en-US" sz="4000" i="1" u="sng" dirty="0">
                <a:solidFill>
                  <a:schemeClr val="bg1"/>
                </a:solidFill>
                <a:latin typeface="+mj-lt"/>
              </a:rPr>
              <a:t>If ye walk</a:t>
            </a:r>
            <a:r>
              <a:rPr lang="en-US" sz="4000" i="1" dirty="0">
                <a:solidFill>
                  <a:schemeClr val="bg1"/>
                </a:solidFill>
                <a:latin typeface="+mj-lt"/>
              </a:rPr>
              <a:t> in my statutes, and keep my commandments, and do them; 4 Then I will give you rain in due season, and the land shall yield her increase, and the trees of the field shall yield their fruit.</a:t>
            </a:r>
          </a:p>
        </p:txBody>
      </p:sp>
    </p:spTree>
    <p:extLst>
      <p:ext uri="{BB962C8B-B14F-4D97-AF65-F5344CB8AC3E}">
        <p14:creationId xmlns:p14="http://schemas.microsoft.com/office/powerpoint/2010/main" val="382797571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D6D090-5F13-DB44-A9E0-EEACFF7E5C02}"/>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4C028064-6419-DE24-4A36-83836546C9FE}"/>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F179F412-DD00-81DF-A600-D4CF696A5B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6" name="TextBox 5">
            <a:extLst>
              <a:ext uri="{FF2B5EF4-FFF2-40B4-BE49-F238E27FC236}">
                <a16:creationId xmlns:a16="http://schemas.microsoft.com/office/drawing/2014/main" id="{741C79CD-0701-37F2-D8F3-14AF09310126}"/>
              </a:ext>
            </a:extLst>
          </p:cNvPr>
          <p:cNvSpPr txBox="1"/>
          <p:nvPr/>
        </p:nvSpPr>
        <p:spPr>
          <a:xfrm>
            <a:off x="3047281" y="3275112"/>
            <a:ext cx="6094562" cy="307777"/>
          </a:xfrm>
          <a:prstGeom prst="rect">
            <a:avLst/>
          </a:prstGeom>
          <a:noFill/>
        </p:spPr>
        <p:txBody>
          <a:bodyPr wrap="square">
            <a:spAutoFit/>
          </a:bodyPr>
          <a:lstStyle/>
          <a:p>
            <a:endParaRPr lang="en-US" dirty="0"/>
          </a:p>
        </p:txBody>
      </p:sp>
      <p:pic>
        <p:nvPicPr>
          <p:cNvPr id="8" name="Picture 7" descr="The image is a memorial webpage for Belinda Ray Sheppard, featuring her contact information and options to share memories or send flowers.&#10;&#10;AI-generated content may be incorrect.">
            <a:extLst>
              <a:ext uri="{FF2B5EF4-FFF2-40B4-BE49-F238E27FC236}">
                <a16:creationId xmlns:a16="http://schemas.microsoft.com/office/drawing/2014/main" id="{B7AB6EDF-C241-2EA9-5CE1-FE5299D94A87}"/>
              </a:ext>
            </a:extLst>
          </p:cNvPr>
          <p:cNvPicPr>
            <a:picLocks noChangeAspect="1"/>
          </p:cNvPicPr>
          <p:nvPr/>
        </p:nvPicPr>
        <p:blipFill>
          <a:blip r:embed="rId2"/>
          <a:srcRect t="27422" b="16352"/>
          <a:stretch>
            <a:fillRect/>
          </a:stretch>
        </p:blipFill>
        <p:spPr>
          <a:xfrm>
            <a:off x="3580522" y="276043"/>
            <a:ext cx="4235009" cy="5183551"/>
          </a:xfrm>
          <a:prstGeom prst="rect">
            <a:avLst/>
          </a:prstGeom>
        </p:spPr>
      </p:pic>
    </p:spTree>
    <p:extLst>
      <p:ext uri="{BB962C8B-B14F-4D97-AF65-F5344CB8AC3E}">
        <p14:creationId xmlns:p14="http://schemas.microsoft.com/office/powerpoint/2010/main" val="100787138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79E5-CE21-468B-F665-97CAEB57EFD3}"/>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B90374E-BCC5-389E-04D3-2B317CA06E30}"/>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F4AC7B86-1C00-DE14-C68D-A7A71F63FC4A}"/>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34D2FE40-30B5-2DB7-15F9-D89C4495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6" name="TextBox 5">
            <a:extLst>
              <a:ext uri="{FF2B5EF4-FFF2-40B4-BE49-F238E27FC236}">
                <a16:creationId xmlns:a16="http://schemas.microsoft.com/office/drawing/2014/main" id="{0B318A88-629B-0724-9B64-2258B8558BBC}"/>
              </a:ext>
            </a:extLst>
          </p:cNvPr>
          <p:cNvSpPr txBox="1"/>
          <p:nvPr/>
        </p:nvSpPr>
        <p:spPr>
          <a:xfrm>
            <a:off x="190280" y="89854"/>
            <a:ext cx="11855486" cy="6555641"/>
          </a:xfrm>
          <a:prstGeom prst="rect">
            <a:avLst/>
          </a:prstGeom>
          <a:noFill/>
        </p:spPr>
        <p:txBody>
          <a:bodyPr wrap="square">
            <a:spAutoFit/>
          </a:bodyPr>
          <a:lstStyle/>
          <a:p>
            <a:r>
              <a:rPr lang="en-US" sz="4400" b="1" dirty="0">
                <a:solidFill>
                  <a:schemeClr val="bg1"/>
                </a:solidFill>
                <a:effectLst/>
                <a:latin typeface="+mj-lt"/>
                <a:ea typeface="Arial" panose="020B0604020202020204" pitchFamily="34" charset="0"/>
              </a:rPr>
              <a:t>James 2:1–9 &amp; </a:t>
            </a:r>
            <a:r>
              <a:rPr lang="en-US" sz="4400" b="1" dirty="0">
                <a:solidFill>
                  <a:schemeClr val="bg1"/>
                </a:solidFill>
                <a:latin typeface="+mj-lt"/>
              </a:rPr>
              <a:t>1 Peter 1:17</a:t>
            </a:r>
          </a:p>
          <a:p>
            <a:pPr>
              <a:buNone/>
            </a:pPr>
            <a:r>
              <a:rPr lang="en-US" sz="3600" i="1" dirty="0">
                <a:solidFill>
                  <a:schemeClr val="bg1"/>
                </a:solidFill>
                <a:effectLst/>
                <a:latin typeface="+mj-lt"/>
                <a:ea typeface="Arial" panose="020B0604020202020204" pitchFamily="34" charset="0"/>
              </a:rPr>
              <a:t>	</a:t>
            </a:r>
            <a:r>
              <a:rPr lang="en-US" sz="3200" i="1" dirty="0">
                <a:solidFill>
                  <a:schemeClr val="bg1"/>
                </a:solidFill>
                <a:effectLst/>
                <a:latin typeface="+mj-lt"/>
                <a:ea typeface="Arial" panose="020B0604020202020204" pitchFamily="34" charset="0"/>
              </a:rPr>
              <a:t>My brethren, have not the faith of our Lord Jesus Christ, the Lord of glory, with respect of persons... </a:t>
            </a:r>
          </a:p>
          <a:p>
            <a:pPr>
              <a:buNone/>
            </a:pPr>
            <a:r>
              <a:rPr lang="en-US" sz="3200" i="1" dirty="0">
                <a:solidFill>
                  <a:schemeClr val="bg1"/>
                </a:solidFill>
                <a:latin typeface="+mj-lt"/>
                <a:ea typeface="Arial" panose="020B0604020202020204" pitchFamily="34" charset="0"/>
              </a:rPr>
              <a:t>	9 </a:t>
            </a:r>
            <a:r>
              <a:rPr lang="en-US" sz="3200" i="1" u="sng" dirty="0">
                <a:solidFill>
                  <a:schemeClr val="bg1"/>
                </a:solidFill>
                <a:effectLst/>
                <a:latin typeface="+mj-lt"/>
                <a:ea typeface="Arial" panose="020B0604020202020204" pitchFamily="34" charset="0"/>
              </a:rPr>
              <a:t>if ye have respect to persons, ye commit sin</a:t>
            </a:r>
            <a:r>
              <a:rPr lang="en-US" sz="3200" i="1" dirty="0">
                <a:solidFill>
                  <a:schemeClr val="bg1"/>
                </a:solidFill>
                <a:effectLst/>
                <a:latin typeface="+mj-lt"/>
                <a:ea typeface="Arial" panose="020B0604020202020204" pitchFamily="34" charset="0"/>
              </a:rPr>
              <a:t>, and are convinced of the law as transgressors.</a:t>
            </a:r>
            <a:endParaRPr lang="en-US" sz="3600" i="1" dirty="0">
              <a:solidFill>
                <a:schemeClr val="bg1"/>
              </a:solidFill>
              <a:effectLst/>
              <a:latin typeface="+mj-lt"/>
              <a:ea typeface="Arial" panose="020B0604020202020204" pitchFamily="34" charset="0"/>
            </a:endParaRPr>
          </a:p>
          <a:p>
            <a:pPr>
              <a:buNone/>
            </a:pPr>
            <a:endParaRPr lang="en-US" sz="1600" dirty="0">
              <a:solidFill>
                <a:schemeClr val="bg1"/>
              </a:solidFill>
            </a:endParaRPr>
          </a:p>
          <a:p>
            <a:pPr>
              <a:buNone/>
            </a:pPr>
            <a:r>
              <a:rPr lang="en-US" sz="3600" dirty="0">
                <a:solidFill>
                  <a:schemeClr val="bg1"/>
                </a:solidFill>
              </a:rPr>
              <a:t>Gr. </a:t>
            </a:r>
            <a:r>
              <a:rPr lang="en-US" sz="2400" dirty="0">
                <a:solidFill>
                  <a:schemeClr val="bg1"/>
                </a:solidFill>
              </a:rPr>
              <a:t>(</a:t>
            </a:r>
            <a:r>
              <a:rPr lang="en-US" sz="2400" dirty="0" err="1">
                <a:solidFill>
                  <a:schemeClr val="bg1"/>
                </a:solidFill>
              </a:rPr>
              <a:t>prosopolēmpsia</a:t>
            </a:r>
            <a:r>
              <a:rPr lang="en-US" sz="2400" dirty="0">
                <a:solidFill>
                  <a:schemeClr val="bg1"/>
                </a:solidFill>
              </a:rPr>
              <a:t>)</a:t>
            </a:r>
            <a:r>
              <a:rPr lang="en-US" sz="3600" dirty="0">
                <a:solidFill>
                  <a:schemeClr val="bg1"/>
                </a:solidFill>
              </a:rPr>
              <a:t> literally judging or favoring someone based purely on </a:t>
            </a:r>
            <a:r>
              <a:rPr lang="en-US" sz="3600" b="1" dirty="0">
                <a:solidFill>
                  <a:schemeClr val="bg1"/>
                </a:solidFill>
              </a:rPr>
              <a:t>externals</a:t>
            </a:r>
            <a:r>
              <a:rPr lang="en-US" sz="3600" dirty="0">
                <a:solidFill>
                  <a:schemeClr val="bg1"/>
                </a:solidFill>
              </a:rPr>
              <a:t>: wealth, clothing, social status, appearance — with no reference at all to character, faith, or merit. That is the sin Scripture names.</a:t>
            </a:r>
            <a:endParaRPr lang="en-US" sz="7200" i="1" dirty="0">
              <a:solidFill>
                <a:schemeClr val="bg1"/>
              </a:solidFill>
              <a:latin typeface="+mj-lt"/>
            </a:endParaRPr>
          </a:p>
          <a:p>
            <a:r>
              <a:rPr lang="en-US" sz="7200" i="1" dirty="0">
                <a:solidFill>
                  <a:schemeClr val="bg1"/>
                </a:solidFill>
                <a:latin typeface="+mj-lt"/>
              </a:rPr>
              <a:t>	</a:t>
            </a:r>
            <a:endParaRPr lang="en-US" sz="3600" i="1" dirty="0">
              <a:solidFill>
                <a:schemeClr val="bg1"/>
              </a:solidFill>
              <a:latin typeface="+mj-lt"/>
            </a:endParaRPr>
          </a:p>
        </p:txBody>
      </p:sp>
    </p:spTree>
    <p:extLst>
      <p:ext uri="{BB962C8B-B14F-4D97-AF65-F5344CB8AC3E}">
        <p14:creationId xmlns:p14="http://schemas.microsoft.com/office/powerpoint/2010/main" val="9137923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30580-6984-314D-B22C-72A4BDF71ACB}"/>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BB9BC493-33D8-6363-38A8-B4026E53F2B0}"/>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49409EDF-4F1E-7851-A989-ED6B798912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6" name="TextBox 5">
            <a:extLst>
              <a:ext uri="{FF2B5EF4-FFF2-40B4-BE49-F238E27FC236}">
                <a16:creationId xmlns:a16="http://schemas.microsoft.com/office/drawing/2014/main" id="{996B2A0D-A8F6-7E89-6245-32C181A883DF}"/>
              </a:ext>
            </a:extLst>
          </p:cNvPr>
          <p:cNvSpPr txBox="1"/>
          <p:nvPr/>
        </p:nvSpPr>
        <p:spPr>
          <a:xfrm>
            <a:off x="202623" y="136524"/>
            <a:ext cx="11809268" cy="6986528"/>
          </a:xfrm>
          <a:prstGeom prst="rect">
            <a:avLst/>
          </a:prstGeom>
          <a:noFill/>
        </p:spPr>
        <p:txBody>
          <a:bodyPr wrap="square">
            <a:spAutoFit/>
          </a:bodyPr>
          <a:lstStyle/>
          <a:p>
            <a:r>
              <a:rPr lang="en-US" sz="4000" b="1" dirty="0">
                <a:solidFill>
                  <a:schemeClr val="bg1"/>
                </a:solidFill>
              </a:rPr>
              <a:t>James 2: </a:t>
            </a:r>
            <a:r>
              <a:rPr lang="en-US" sz="3200" dirty="0">
                <a:solidFill>
                  <a:schemeClr val="bg1"/>
                </a:solidFill>
              </a:rPr>
              <a:t>A man with a gold ring and fine clothing is given the best seat, while a poor man in shabby clothing is told to stand or sit on the floor. James calls this partiality, and sin. The root of this principle runs back into the Law itself.</a:t>
            </a:r>
            <a:endParaRPr lang="en-US" dirty="0">
              <a:solidFill>
                <a:schemeClr val="bg1"/>
              </a:solidFill>
            </a:endParaRPr>
          </a:p>
          <a:p>
            <a:endParaRPr lang="en-US" sz="2000" b="1" dirty="0">
              <a:solidFill>
                <a:schemeClr val="bg1"/>
              </a:solidFill>
              <a:latin typeface="+mj-lt"/>
            </a:endParaRPr>
          </a:p>
          <a:p>
            <a:r>
              <a:rPr lang="en-US" sz="4400" b="1" dirty="0">
                <a:solidFill>
                  <a:schemeClr val="bg1"/>
                </a:solidFill>
                <a:latin typeface="+mj-lt"/>
              </a:rPr>
              <a:t>LEVITICUS 19:15-16</a:t>
            </a:r>
          </a:p>
          <a:p>
            <a:r>
              <a:rPr lang="en-US" sz="3600" i="1" dirty="0">
                <a:solidFill>
                  <a:schemeClr val="bg1"/>
                </a:solidFill>
                <a:latin typeface="+mj-lt"/>
              </a:rPr>
              <a:t>	Ye shall do no unrighteousness in judgment: thou shalt not respect the person of the poor, nor </a:t>
            </a:r>
            <a:r>
              <a:rPr lang="en-US" sz="3600" i="1" dirty="0" err="1">
                <a:solidFill>
                  <a:schemeClr val="bg1"/>
                </a:solidFill>
                <a:latin typeface="+mj-lt"/>
              </a:rPr>
              <a:t>honour</a:t>
            </a:r>
            <a:r>
              <a:rPr lang="en-US" sz="3600" i="1" dirty="0">
                <a:solidFill>
                  <a:schemeClr val="bg1"/>
                </a:solidFill>
                <a:latin typeface="+mj-lt"/>
              </a:rPr>
              <a:t> the person of the mighty: but in righteousness shalt thou judge thy </a:t>
            </a:r>
            <a:r>
              <a:rPr lang="en-US" sz="3600" i="1" dirty="0" err="1">
                <a:solidFill>
                  <a:schemeClr val="bg1"/>
                </a:solidFill>
                <a:latin typeface="+mj-lt"/>
              </a:rPr>
              <a:t>neighbour</a:t>
            </a:r>
            <a:r>
              <a:rPr lang="en-US" sz="3600" i="1" dirty="0">
                <a:solidFill>
                  <a:schemeClr val="bg1"/>
                </a:solidFill>
                <a:latin typeface="+mj-lt"/>
              </a:rPr>
              <a:t>. 16 Thou shalt not go up and down as a talebearer among thy people: neither shalt thou stand against the blood of thy </a:t>
            </a:r>
            <a:r>
              <a:rPr lang="en-US" sz="3600" i="1" dirty="0" err="1">
                <a:solidFill>
                  <a:schemeClr val="bg1"/>
                </a:solidFill>
                <a:latin typeface="+mj-lt"/>
              </a:rPr>
              <a:t>neighbour</a:t>
            </a:r>
            <a:r>
              <a:rPr lang="en-US" sz="3600" i="1" dirty="0">
                <a:solidFill>
                  <a:schemeClr val="bg1"/>
                </a:solidFill>
                <a:latin typeface="+mj-lt"/>
              </a:rPr>
              <a:t>: I am the LORD.</a:t>
            </a:r>
          </a:p>
          <a:p>
            <a:endParaRPr lang="en-US" sz="3600" i="1" dirty="0">
              <a:solidFill>
                <a:schemeClr val="bg1"/>
              </a:solidFill>
              <a:latin typeface="+mj-lt"/>
            </a:endParaRPr>
          </a:p>
        </p:txBody>
      </p:sp>
    </p:spTree>
    <p:extLst>
      <p:ext uri="{BB962C8B-B14F-4D97-AF65-F5344CB8AC3E}">
        <p14:creationId xmlns:p14="http://schemas.microsoft.com/office/powerpoint/2010/main" val="147946634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B95C1-43D8-D21B-6ABD-E724567BF122}"/>
              </a:ext>
            </a:extLst>
          </p:cNvPr>
          <p:cNvSpPr>
            <a:spLocks noGrp="1"/>
          </p:cNvSpPr>
          <p:nvPr>
            <p:ph type="dt" sz="half" idx="10"/>
          </p:nvPr>
        </p:nvSpPr>
        <p:spPr/>
        <p:txBody>
          <a:bodyPr/>
          <a:lstStyle/>
          <a:p>
            <a:r>
              <a:rPr lang="en-US">
                <a:solidFill>
                  <a:schemeClr val="bg1"/>
                </a:solidFill>
              </a:rPr>
              <a:t>3/11/2026</a:t>
            </a:r>
            <a:endParaRPr lang="en-US" dirty="0">
              <a:solidFill>
                <a:schemeClr val="bg1"/>
              </a:solidFill>
            </a:endParaRPr>
          </a:p>
        </p:txBody>
      </p:sp>
      <p:sp>
        <p:nvSpPr>
          <p:cNvPr id="3" name="Footer Placeholder 2">
            <a:extLst>
              <a:ext uri="{FF2B5EF4-FFF2-40B4-BE49-F238E27FC236}">
                <a16:creationId xmlns:a16="http://schemas.microsoft.com/office/drawing/2014/main" id="{98F00428-C646-6F41-A7A6-A416E4E72E27}"/>
              </a:ext>
            </a:extLst>
          </p:cNvPr>
          <p:cNvSpPr>
            <a:spLocks noGrp="1"/>
          </p:cNvSpPr>
          <p:nvPr>
            <p:ph type="ftr" sz="quarter" idx="11"/>
          </p:nvPr>
        </p:nvSpPr>
        <p:spPr/>
        <p:txBody>
          <a:bodyPr/>
          <a:lstStyle/>
          <a:p>
            <a:r>
              <a:rPr lang="en-US">
                <a:solidFill>
                  <a:schemeClr val="bg1"/>
                </a:solidFill>
              </a:rPr>
              <a:t>Principles: Respect</a:t>
            </a:r>
            <a:endParaRPr lang="en-US" dirty="0">
              <a:solidFill>
                <a:schemeClr val="bg1"/>
              </a:solidFill>
            </a:endParaRPr>
          </a:p>
        </p:txBody>
      </p:sp>
      <p:sp>
        <p:nvSpPr>
          <p:cNvPr id="4" name="Slide Number Placeholder 3">
            <a:extLst>
              <a:ext uri="{FF2B5EF4-FFF2-40B4-BE49-F238E27FC236}">
                <a16:creationId xmlns:a16="http://schemas.microsoft.com/office/drawing/2014/main" id="{7BC0C1F8-1507-D21B-E4BA-E133D26224AE}"/>
              </a:ext>
            </a:extLst>
          </p:cNvPr>
          <p:cNvSpPr>
            <a:spLocks noGrp="1"/>
          </p:cNvSpPr>
          <p:nvPr>
            <p:ph type="sldNum" sz="quarter" idx="12"/>
          </p:nvPr>
        </p:nvSpPr>
        <p:spPr/>
        <p:txBody>
          <a:bodyPr/>
          <a:lstStyle/>
          <a:p>
            <a:fld id="{CC057153-B650-4DEB-B370-79DDCFDCE934}" type="slidenum">
              <a:rPr lang="en-US" smtClean="0">
                <a:solidFill>
                  <a:schemeClr val="bg1"/>
                </a:solidFill>
              </a:rPr>
              <a:pPr/>
              <a:t>22</a:t>
            </a:fld>
            <a:endParaRPr lang="en-US" dirty="0">
              <a:solidFill>
                <a:schemeClr val="bg1"/>
              </a:solidFill>
            </a:endParaRPr>
          </a:p>
        </p:txBody>
      </p:sp>
      <p:sp>
        <p:nvSpPr>
          <p:cNvPr id="8" name="TextBox 7">
            <a:extLst>
              <a:ext uri="{FF2B5EF4-FFF2-40B4-BE49-F238E27FC236}">
                <a16:creationId xmlns:a16="http://schemas.microsoft.com/office/drawing/2014/main" id="{DAB25A98-169E-7D6F-D2AE-37A68F462201}"/>
              </a:ext>
            </a:extLst>
          </p:cNvPr>
          <p:cNvSpPr txBox="1"/>
          <p:nvPr/>
        </p:nvSpPr>
        <p:spPr>
          <a:xfrm>
            <a:off x="1071716" y="717756"/>
            <a:ext cx="10431435" cy="2800767"/>
          </a:xfrm>
          <a:prstGeom prst="rect">
            <a:avLst/>
          </a:prstGeom>
          <a:noFill/>
        </p:spPr>
        <p:txBody>
          <a:bodyPr wrap="square">
            <a:spAutoFit/>
          </a:bodyPr>
          <a:lstStyle/>
          <a:p>
            <a:r>
              <a:rPr lang="en-US" sz="4400" dirty="0">
                <a:solidFill>
                  <a:schemeClr val="bg1"/>
                </a:solidFill>
              </a:rPr>
              <a:t>"I speak to everyone in the same way, whether he is the garbage man or the president of the university." </a:t>
            </a:r>
          </a:p>
          <a:p>
            <a:r>
              <a:rPr lang="en-US" sz="4400" dirty="0">
                <a:solidFill>
                  <a:schemeClr val="bg1"/>
                </a:solidFill>
              </a:rPr>
              <a:t>							Albert Einstein</a:t>
            </a:r>
          </a:p>
        </p:txBody>
      </p:sp>
    </p:spTree>
    <p:extLst>
      <p:ext uri="{BB962C8B-B14F-4D97-AF65-F5344CB8AC3E}">
        <p14:creationId xmlns:p14="http://schemas.microsoft.com/office/powerpoint/2010/main" val="123272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2D320-0CFF-B4DD-82C0-E8B09C42AC80}"/>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11C37FAE-44DC-67AF-9831-0411882FDE5C}"/>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FE6A7791-94D7-B4B5-E881-DA6231925E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6" name="TextBox 5">
            <a:extLst>
              <a:ext uri="{FF2B5EF4-FFF2-40B4-BE49-F238E27FC236}">
                <a16:creationId xmlns:a16="http://schemas.microsoft.com/office/drawing/2014/main" id="{DD954B3F-17A9-4CBE-912A-A9F9FB2C61EB}"/>
              </a:ext>
            </a:extLst>
          </p:cNvPr>
          <p:cNvSpPr txBox="1"/>
          <p:nvPr/>
        </p:nvSpPr>
        <p:spPr>
          <a:xfrm>
            <a:off x="202623" y="136524"/>
            <a:ext cx="8785513" cy="6370975"/>
          </a:xfrm>
          <a:prstGeom prst="rect">
            <a:avLst/>
          </a:prstGeom>
          <a:noFill/>
        </p:spPr>
        <p:txBody>
          <a:bodyPr wrap="square">
            <a:spAutoFit/>
          </a:bodyPr>
          <a:lstStyle/>
          <a:p>
            <a:r>
              <a:rPr lang="en-US" sz="4800" b="1" dirty="0">
                <a:solidFill>
                  <a:schemeClr val="bg1"/>
                </a:solidFill>
                <a:latin typeface="+mj-lt"/>
              </a:rPr>
              <a:t>(Example) LUKE 16:19-31</a:t>
            </a:r>
          </a:p>
          <a:p>
            <a:r>
              <a:rPr lang="en-US" sz="4000" i="1" dirty="0">
                <a:solidFill>
                  <a:schemeClr val="bg1"/>
                </a:solidFill>
                <a:latin typeface="+mj-lt"/>
              </a:rPr>
              <a:t>     There was a certain rich man, which was clothed in purple and fine linen, and fared sumptuously every day: 20 And there was a certain beggar named Lazarus, which was laid at his gate, full of sores, 21 And desiring to be fed with the crumbs which fell from the rich man's table: moreover the dogs came and licked his sores…</a:t>
            </a:r>
          </a:p>
        </p:txBody>
      </p:sp>
      <p:pic>
        <p:nvPicPr>
          <p:cNvPr id="8" name="Picture 7" descr="The image depicts a man in a blue and white striped robe and turban, addressing a group of people and animals in a historical or religious setting with a backdrop of arches and tiles.&#10;&#10;AI-generated content may be incorrect.">
            <a:extLst>
              <a:ext uri="{FF2B5EF4-FFF2-40B4-BE49-F238E27FC236}">
                <a16:creationId xmlns:a16="http://schemas.microsoft.com/office/drawing/2014/main" id="{ADDC2310-0C33-FFDB-135A-60C08777585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988136" y="136524"/>
            <a:ext cx="3126095" cy="6242733"/>
          </a:xfrm>
          <a:prstGeom prst="rect">
            <a:avLst/>
          </a:prstGeom>
        </p:spPr>
      </p:pic>
    </p:spTree>
    <p:extLst>
      <p:ext uri="{BB962C8B-B14F-4D97-AF65-F5344CB8AC3E}">
        <p14:creationId xmlns:p14="http://schemas.microsoft.com/office/powerpoint/2010/main" val="209842404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FF3A6C-92FF-FCB5-0E10-B45F2CC819A6}"/>
              </a:ext>
            </a:extLst>
          </p:cNvPr>
          <p:cNvPicPr>
            <a:picLocks noChangeAspect="1"/>
          </p:cNvPicPr>
          <p:nvPr/>
        </p:nvPicPr>
        <p:blipFill>
          <a:blip r:embed="rId2">
            <a:extLst>
              <a:ext uri="{28A0092B-C50C-407E-A947-70E740481C1C}">
                <a14:useLocalDpi xmlns:a14="http://schemas.microsoft.com/office/drawing/2010/main" val="0"/>
              </a:ext>
            </a:extLst>
          </a:blip>
          <a:srcRect r="12969"/>
          <a:stretch>
            <a:fillRect/>
          </a:stretch>
        </p:blipFill>
        <p:spPr>
          <a:xfrm>
            <a:off x="3330715" y="50418"/>
            <a:ext cx="8774694" cy="6721477"/>
          </a:xfrm>
          <a:prstGeom prst="rect">
            <a:avLst/>
          </a:prstGeom>
        </p:spPr>
      </p:pic>
      <p:sp>
        <p:nvSpPr>
          <p:cNvPr id="2" name="Date Placeholder 1">
            <a:extLst>
              <a:ext uri="{FF2B5EF4-FFF2-40B4-BE49-F238E27FC236}">
                <a16:creationId xmlns:a16="http://schemas.microsoft.com/office/drawing/2014/main" id="{9DED1C57-2DD1-6074-DDE0-C6D87152C355}"/>
              </a:ext>
            </a:extLst>
          </p:cNvPr>
          <p:cNvSpPr>
            <a:spLocks noGrp="1"/>
          </p:cNvSpPr>
          <p:nvPr>
            <p:ph type="dt" sz="half" idx="10"/>
          </p:nvPr>
        </p:nvSpPr>
        <p:spPr/>
        <p:txBody>
          <a:bodyPr/>
          <a:lstStyle/>
          <a:p>
            <a:r>
              <a:rPr lang="en-US"/>
              <a:t>5-24-2026</a:t>
            </a:r>
          </a:p>
        </p:txBody>
      </p:sp>
      <p:sp>
        <p:nvSpPr>
          <p:cNvPr id="3" name="Footer Placeholder 2">
            <a:extLst>
              <a:ext uri="{FF2B5EF4-FFF2-40B4-BE49-F238E27FC236}">
                <a16:creationId xmlns:a16="http://schemas.microsoft.com/office/drawing/2014/main" id="{1E9ADD91-517E-9878-AAA3-36877D9BCCDA}"/>
              </a:ext>
            </a:extLst>
          </p:cNvPr>
          <p:cNvSpPr>
            <a:spLocks noGrp="1"/>
          </p:cNvSpPr>
          <p:nvPr>
            <p:ph type="ftr" sz="quarter" idx="11"/>
          </p:nvPr>
        </p:nvSpPr>
        <p:spPr/>
        <p:txBody>
          <a:bodyPr/>
          <a:lstStyle/>
          <a:p>
            <a:r>
              <a:rPr lang="en-US"/>
              <a:t>I Will Build My Church 2 Germany</a:t>
            </a:r>
          </a:p>
        </p:txBody>
      </p:sp>
      <p:sp>
        <p:nvSpPr>
          <p:cNvPr id="4" name="Slide Number Placeholder 3">
            <a:extLst>
              <a:ext uri="{FF2B5EF4-FFF2-40B4-BE49-F238E27FC236}">
                <a16:creationId xmlns:a16="http://schemas.microsoft.com/office/drawing/2014/main" id="{3CB7CC21-B873-9CF0-C18A-F577C372E5FA}"/>
              </a:ext>
            </a:extLst>
          </p:cNvPr>
          <p:cNvSpPr>
            <a:spLocks noGrp="1"/>
          </p:cNvSpPr>
          <p:nvPr>
            <p:ph type="sldNum" sz="quarter" idx="12"/>
          </p:nvPr>
        </p:nvSpPr>
        <p:spPr/>
        <p:txBody>
          <a:bodyPr/>
          <a:lstStyle/>
          <a:p>
            <a:fld id="{5B62FEA9-4F7B-4CB1-BC6A-C4E0A24432EA}" type="slidenum">
              <a:rPr lang="en-US" smtClean="0"/>
              <a:pPr/>
              <a:t>24</a:t>
            </a:fld>
            <a:endParaRPr lang="en-US"/>
          </a:p>
        </p:txBody>
      </p:sp>
      <p:pic>
        <p:nvPicPr>
          <p:cNvPr id="7" name="Picture 6" descr="The image depicts a serene, solitary figure of Jesus in the wilderness, kneeling before a simple stone altar, enveloped by a muted, misty landscape.&#10;&#10;AI-generated content may be incorrect.">
            <a:extLst>
              <a:ext uri="{FF2B5EF4-FFF2-40B4-BE49-F238E27FC236}">
                <a16:creationId xmlns:a16="http://schemas.microsoft.com/office/drawing/2014/main" id="{706B9C7B-A3FC-E073-EEC2-86B695493AB8}"/>
              </a:ext>
            </a:extLst>
          </p:cNvPr>
          <p:cNvPicPr>
            <a:picLocks noChangeAspect="1"/>
          </p:cNvPicPr>
          <p:nvPr/>
        </p:nvPicPr>
        <p:blipFill>
          <a:blip r:embed="rId3"/>
          <a:stretch>
            <a:fillRect/>
          </a:stretch>
        </p:blipFill>
        <p:spPr>
          <a:xfrm>
            <a:off x="136657" y="106902"/>
            <a:ext cx="5087515" cy="6614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9AF0AC5D-EDC7-5D59-1204-A11FCE8811E2}"/>
              </a:ext>
            </a:extLst>
          </p:cNvPr>
          <p:cNvSpPr txBox="1"/>
          <p:nvPr/>
        </p:nvSpPr>
        <p:spPr>
          <a:xfrm>
            <a:off x="7612819" y="293297"/>
            <a:ext cx="4078361" cy="584775"/>
          </a:xfrm>
          <a:prstGeom prst="rect">
            <a:avLst/>
          </a:prstGeom>
          <a:noFill/>
        </p:spPr>
        <p:txBody>
          <a:bodyPr wrap="none" rtlCol="0">
            <a:spAutoFit/>
          </a:bodyPr>
          <a:lstStyle/>
          <a:p>
            <a:r>
              <a:rPr lang="en-US" sz="3200" b="1" dirty="0">
                <a:solidFill>
                  <a:schemeClr val="bg1"/>
                </a:solidFill>
              </a:rPr>
              <a:t>Jesus &amp; Nicodemus</a:t>
            </a:r>
          </a:p>
        </p:txBody>
      </p:sp>
      <p:sp>
        <p:nvSpPr>
          <p:cNvPr id="12" name="TextBox 11">
            <a:extLst>
              <a:ext uri="{FF2B5EF4-FFF2-40B4-BE49-F238E27FC236}">
                <a16:creationId xmlns:a16="http://schemas.microsoft.com/office/drawing/2014/main" id="{685278E2-E81F-08EA-6D39-F04F47E08663}"/>
              </a:ext>
            </a:extLst>
          </p:cNvPr>
          <p:cNvSpPr txBox="1"/>
          <p:nvPr/>
        </p:nvSpPr>
        <p:spPr>
          <a:xfrm>
            <a:off x="364515" y="354852"/>
            <a:ext cx="3377848" cy="523220"/>
          </a:xfrm>
          <a:prstGeom prst="rect">
            <a:avLst/>
          </a:prstGeom>
          <a:noFill/>
        </p:spPr>
        <p:txBody>
          <a:bodyPr wrap="none" rtlCol="0">
            <a:spAutoFit/>
          </a:bodyPr>
          <a:lstStyle/>
          <a:p>
            <a:r>
              <a:rPr lang="en-US" sz="2800" b="1" dirty="0"/>
              <a:t>Woman at the Well</a:t>
            </a:r>
          </a:p>
        </p:txBody>
      </p:sp>
    </p:spTree>
    <p:extLst>
      <p:ext uri="{BB962C8B-B14F-4D97-AF65-F5344CB8AC3E}">
        <p14:creationId xmlns:p14="http://schemas.microsoft.com/office/powerpoint/2010/main" val="19444098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D6FDF-D7CE-8E62-6A51-B14F21AA1022}"/>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AACF0CA3-ABCC-21A0-2CF9-61D7F17165B4}"/>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F8728255-62CB-AA72-3612-628AE42D75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pic>
        <p:nvPicPr>
          <p:cNvPr id="7" name="Picture 6" descr="The image depicts a biblical scene where Jesus addresses a crowd of people, some wearing simple robes, gathered around him near a stone structure.&#10;&#10;AI-generated content may be incorrect.">
            <a:extLst>
              <a:ext uri="{FF2B5EF4-FFF2-40B4-BE49-F238E27FC236}">
                <a16:creationId xmlns:a16="http://schemas.microsoft.com/office/drawing/2014/main" id="{73517BD3-F841-3010-25C5-F25103EB48EA}"/>
              </a:ext>
            </a:extLst>
          </p:cNvPr>
          <p:cNvPicPr>
            <a:picLocks noChangeAspect="1"/>
          </p:cNvPicPr>
          <p:nvPr/>
        </p:nvPicPr>
        <p:blipFill>
          <a:blip r:embed="rId2"/>
          <a:stretch>
            <a:fillRect/>
          </a:stretch>
        </p:blipFill>
        <p:spPr>
          <a:xfrm>
            <a:off x="208973" y="73026"/>
            <a:ext cx="4181475" cy="6648450"/>
          </a:xfrm>
          <a:prstGeom prst="rect">
            <a:avLst/>
          </a:prstGeom>
        </p:spPr>
      </p:pic>
      <p:pic>
        <p:nvPicPr>
          <p:cNvPr id="9" name="Picture 8" descr="The image depicts a solemn gathering of people, likely in a biblical scene, where a figure in elaborate robes extends a hand in a gesture of peace or prayer.&#10;&#10;AI-generated content may be incorrect.">
            <a:extLst>
              <a:ext uri="{FF2B5EF4-FFF2-40B4-BE49-F238E27FC236}">
                <a16:creationId xmlns:a16="http://schemas.microsoft.com/office/drawing/2014/main" id="{CE8DD3C2-B13C-7275-ED05-073C77A41D6C}"/>
              </a:ext>
            </a:extLst>
          </p:cNvPr>
          <p:cNvPicPr>
            <a:picLocks noChangeAspect="1"/>
          </p:cNvPicPr>
          <p:nvPr/>
        </p:nvPicPr>
        <p:blipFill>
          <a:blip r:embed="rId3"/>
          <a:srcRect l="150" t="1802" r="16168" b="7057"/>
          <a:stretch>
            <a:fillRect/>
          </a:stretch>
        </p:blipFill>
        <p:spPr>
          <a:xfrm>
            <a:off x="4691390" y="2114983"/>
            <a:ext cx="7269123" cy="3958504"/>
          </a:xfrm>
          <a:prstGeom prst="rect">
            <a:avLst/>
          </a:prstGeom>
        </p:spPr>
      </p:pic>
      <p:sp>
        <p:nvSpPr>
          <p:cNvPr id="10" name="TextBox 9">
            <a:extLst>
              <a:ext uri="{FF2B5EF4-FFF2-40B4-BE49-F238E27FC236}">
                <a16:creationId xmlns:a16="http://schemas.microsoft.com/office/drawing/2014/main" id="{96384352-1E69-1C67-3529-806208691312}"/>
              </a:ext>
            </a:extLst>
          </p:cNvPr>
          <p:cNvSpPr txBox="1"/>
          <p:nvPr/>
        </p:nvSpPr>
        <p:spPr>
          <a:xfrm>
            <a:off x="4888922" y="202623"/>
            <a:ext cx="6826828" cy="1569660"/>
          </a:xfrm>
          <a:prstGeom prst="rect">
            <a:avLst/>
          </a:prstGeom>
          <a:noFill/>
        </p:spPr>
        <p:txBody>
          <a:bodyPr wrap="square" rtlCol="0">
            <a:spAutoFit/>
          </a:bodyPr>
          <a:lstStyle/>
          <a:p>
            <a:r>
              <a:rPr lang="en-US" sz="4800" dirty="0">
                <a:solidFill>
                  <a:schemeClr val="bg1"/>
                </a:solidFill>
                <a:latin typeface="+mj-lt"/>
              </a:rPr>
              <a:t>Blind Bartimaeus &amp; the Rich Young Ruler</a:t>
            </a:r>
          </a:p>
        </p:txBody>
      </p:sp>
    </p:spTree>
    <p:extLst>
      <p:ext uri="{BB962C8B-B14F-4D97-AF65-F5344CB8AC3E}">
        <p14:creationId xmlns:p14="http://schemas.microsoft.com/office/powerpoint/2010/main" val="382750744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B4B9B-FCE4-F773-2A2E-47D0CABB22CC}"/>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CD53297B-91A5-DA85-A411-D554B859C9EE}"/>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96A088FE-CD38-A301-B583-5AA2131E96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6" name="TextBox 5">
            <a:extLst>
              <a:ext uri="{FF2B5EF4-FFF2-40B4-BE49-F238E27FC236}">
                <a16:creationId xmlns:a16="http://schemas.microsoft.com/office/drawing/2014/main" id="{DE533DEC-EDCC-F218-5D00-FEB1EB281337}"/>
              </a:ext>
            </a:extLst>
          </p:cNvPr>
          <p:cNvSpPr txBox="1"/>
          <p:nvPr/>
        </p:nvSpPr>
        <p:spPr>
          <a:xfrm>
            <a:off x="161059" y="136525"/>
            <a:ext cx="11871614" cy="6247864"/>
          </a:xfrm>
          <a:prstGeom prst="rect">
            <a:avLst/>
          </a:prstGeom>
          <a:noFill/>
        </p:spPr>
        <p:txBody>
          <a:bodyPr wrap="square">
            <a:spAutoFit/>
          </a:bodyPr>
          <a:lstStyle/>
          <a:p>
            <a:r>
              <a:rPr lang="en-US" sz="4400" b="1" dirty="0">
                <a:solidFill>
                  <a:schemeClr val="bg1"/>
                </a:solidFill>
                <a:latin typeface="+mj-lt"/>
              </a:rPr>
              <a:t>THOU.KNOWEST.ALL.THINGS</a:t>
            </a:r>
          </a:p>
          <a:p>
            <a:r>
              <a:rPr lang="en-US" sz="3600" dirty="0">
                <a:solidFill>
                  <a:schemeClr val="bg1"/>
                </a:solidFill>
                <a:latin typeface="+mj-lt"/>
              </a:rPr>
              <a:t>	44 So then you know you have to have order, that's the reason we call prayer cards is merely to get order. Look, who's going to be first? I don't know.</a:t>
            </a:r>
          </a:p>
          <a:p>
            <a:r>
              <a:rPr lang="en-US" sz="3600" dirty="0">
                <a:solidFill>
                  <a:schemeClr val="bg1"/>
                </a:solidFill>
                <a:latin typeface="+mj-lt"/>
              </a:rPr>
              <a:t>	Well, if you say, "Well, he chose this one here”… </a:t>
            </a:r>
            <a:r>
              <a:rPr lang="en-US" sz="3600" u="sng" dirty="0">
                <a:solidFill>
                  <a:schemeClr val="bg1"/>
                </a:solidFill>
                <a:latin typeface="+mj-lt"/>
              </a:rPr>
              <a:t>that's respect of persons</a:t>
            </a:r>
            <a:r>
              <a:rPr lang="en-US" sz="3600" dirty="0">
                <a:solidFill>
                  <a:schemeClr val="bg1"/>
                </a:solidFill>
                <a:latin typeface="+mj-lt"/>
              </a:rPr>
              <a:t>. He knew that one was coming.“ No, sir, we give out prayer cards to whoever wants them. Then I come here, and nobody knows where it's going to be. I ask my Lord, "Where should I call that line?" Whatever comes upon my heart, I start from right there.</a:t>
            </a:r>
          </a:p>
          <a:p>
            <a:pPr algn="r"/>
            <a:r>
              <a:rPr lang="en-US" sz="3200" dirty="0">
                <a:solidFill>
                  <a:schemeClr val="bg1"/>
                </a:solidFill>
              </a:rPr>
              <a:t>52-0716</a:t>
            </a:r>
            <a:endParaRPr lang="en-US" sz="3200" dirty="0">
              <a:solidFill>
                <a:schemeClr val="bg1"/>
              </a:solidFill>
              <a:latin typeface="+mj-lt"/>
            </a:endParaRPr>
          </a:p>
        </p:txBody>
      </p:sp>
    </p:spTree>
    <p:extLst>
      <p:ext uri="{BB962C8B-B14F-4D97-AF65-F5344CB8AC3E}">
        <p14:creationId xmlns:p14="http://schemas.microsoft.com/office/powerpoint/2010/main" val="12114756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C8ED9-2FDA-3F97-600B-CE541F1EADAB}"/>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45A36246-5D33-322A-3DB8-C0B25D036E98}"/>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FD2C3B82-5F5E-63F9-B073-42BD5A0E34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6" name="TextBox 5">
            <a:extLst>
              <a:ext uri="{FF2B5EF4-FFF2-40B4-BE49-F238E27FC236}">
                <a16:creationId xmlns:a16="http://schemas.microsoft.com/office/drawing/2014/main" id="{ECCB8E89-CD36-947E-60AD-A8B31CFD25EE}"/>
              </a:ext>
            </a:extLst>
          </p:cNvPr>
          <p:cNvSpPr txBox="1"/>
          <p:nvPr/>
        </p:nvSpPr>
        <p:spPr>
          <a:xfrm>
            <a:off x="142009" y="44828"/>
            <a:ext cx="11907982" cy="6617196"/>
          </a:xfrm>
          <a:prstGeom prst="rect">
            <a:avLst/>
          </a:prstGeom>
          <a:noFill/>
        </p:spPr>
        <p:txBody>
          <a:bodyPr wrap="square">
            <a:spAutoFit/>
          </a:bodyPr>
          <a:lstStyle/>
          <a:p>
            <a:r>
              <a:rPr lang="en-US" sz="4400" b="1" i="0" dirty="0">
                <a:solidFill>
                  <a:schemeClr val="bg1"/>
                </a:solidFill>
                <a:effectLst/>
                <a:latin typeface="+mj-lt"/>
              </a:rPr>
              <a:t>(Example) I Corinthians 11: 17-22</a:t>
            </a:r>
          </a:p>
          <a:p>
            <a:r>
              <a:rPr lang="en-US" sz="3200" b="0" i="0" dirty="0">
                <a:solidFill>
                  <a:schemeClr val="bg1"/>
                </a:solidFill>
                <a:effectLst/>
                <a:latin typeface="+mj-lt"/>
              </a:rPr>
              <a:t>But in giving you this next instruction I do not praise you, because when you meet together it does more harm than good! </a:t>
            </a:r>
            <a:r>
              <a:rPr lang="en-US" sz="3200" b="1" i="0" baseline="30000" dirty="0">
                <a:solidFill>
                  <a:schemeClr val="bg1"/>
                </a:solidFill>
                <a:effectLst/>
                <a:latin typeface="+mj-lt"/>
              </a:rPr>
              <a:t>18 </a:t>
            </a:r>
            <a:r>
              <a:rPr lang="en-US" sz="3200" b="0" i="0" dirty="0">
                <a:solidFill>
                  <a:schemeClr val="bg1"/>
                </a:solidFill>
                <a:effectLst/>
                <a:latin typeface="+mj-lt"/>
              </a:rPr>
              <a:t>For, in the first place, I hear that when you gather together as a congregation you divide up into cliques; and to a degree I believe it </a:t>
            </a:r>
            <a:r>
              <a:rPr lang="en-US" sz="3200" b="1" i="0" baseline="30000" dirty="0">
                <a:solidFill>
                  <a:schemeClr val="bg1"/>
                </a:solidFill>
                <a:effectLst/>
                <a:latin typeface="+mj-lt"/>
              </a:rPr>
              <a:t>19 </a:t>
            </a:r>
            <a:r>
              <a:rPr lang="en-US" sz="3200" b="0" i="0" dirty="0">
                <a:solidFill>
                  <a:schemeClr val="bg1"/>
                </a:solidFill>
                <a:effectLst/>
                <a:latin typeface="+mj-lt"/>
              </a:rPr>
              <a:t>(granted that there must be some divisions among you in order to show who are the ones in the right). </a:t>
            </a:r>
            <a:r>
              <a:rPr lang="en-US" sz="3200" b="1" i="0" baseline="30000" dirty="0">
                <a:solidFill>
                  <a:schemeClr val="bg1"/>
                </a:solidFill>
                <a:effectLst/>
                <a:latin typeface="+mj-lt"/>
              </a:rPr>
              <a:t>20 </a:t>
            </a:r>
            <a:r>
              <a:rPr lang="en-US" sz="3200" b="0" i="0" dirty="0">
                <a:solidFill>
                  <a:schemeClr val="bg1"/>
                </a:solidFill>
                <a:effectLst/>
                <a:latin typeface="+mj-lt"/>
              </a:rPr>
              <a:t>Thus, when you gather together, it is not to eat a meal of the Lord; </a:t>
            </a:r>
            <a:r>
              <a:rPr lang="en-US" sz="3200" b="1" i="0" baseline="30000" dirty="0">
                <a:solidFill>
                  <a:schemeClr val="bg1"/>
                </a:solidFill>
                <a:effectLst/>
                <a:latin typeface="+mj-lt"/>
              </a:rPr>
              <a:t>21 </a:t>
            </a:r>
            <a:r>
              <a:rPr lang="en-US" sz="3200" b="0" i="0" dirty="0">
                <a:solidFill>
                  <a:schemeClr val="bg1"/>
                </a:solidFill>
                <a:effectLst/>
                <a:latin typeface="+mj-lt"/>
              </a:rPr>
              <a:t>because as you eat your meal, each one goes ahead on his own; so that one stays hungry while another is already drunk! </a:t>
            </a:r>
            <a:r>
              <a:rPr lang="en-US" sz="3200" b="1" i="0" baseline="30000" dirty="0">
                <a:solidFill>
                  <a:schemeClr val="bg1"/>
                </a:solidFill>
                <a:effectLst/>
                <a:latin typeface="+mj-lt"/>
              </a:rPr>
              <a:t>22 </a:t>
            </a:r>
            <a:r>
              <a:rPr lang="en-US" sz="3200" b="0" i="0" dirty="0">
                <a:solidFill>
                  <a:schemeClr val="bg1"/>
                </a:solidFill>
                <a:effectLst/>
                <a:latin typeface="+mj-lt"/>
              </a:rPr>
              <a:t>Don’t you have homes to eat and drink in? Or are you trying to show your contempt for God’s community and embarrass those who are poor? What am I supposed to say to you? Am I supposed to praise you? Well, for this I don’t praise you!</a:t>
            </a:r>
            <a:endParaRPr lang="en-US" sz="3200" dirty="0">
              <a:solidFill>
                <a:schemeClr val="bg1"/>
              </a:solidFill>
              <a:latin typeface="+mj-lt"/>
            </a:endParaRPr>
          </a:p>
        </p:txBody>
      </p:sp>
    </p:spTree>
    <p:extLst>
      <p:ext uri="{BB962C8B-B14F-4D97-AF65-F5344CB8AC3E}">
        <p14:creationId xmlns:p14="http://schemas.microsoft.com/office/powerpoint/2010/main" val="386747868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FEF50-028F-4574-0D17-3795B00963C1}"/>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32525404-DD91-1C6A-DD2E-034DCFA3A260}"/>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2FD4F8C2-F4F0-38E8-FC34-0ECD0D6714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6" name="TextBox 5">
            <a:extLst>
              <a:ext uri="{FF2B5EF4-FFF2-40B4-BE49-F238E27FC236}">
                <a16:creationId xmlns:a16="http://schemas.microsoft.com/office/drawing/2014/main" id="{BFA80E25-A41E-3D6A-1E34-415095CC6501}"/>
              </a:ext>
            </a:extLst>
          </p:cNvPr>
          <p:cNvSpPr txBox="1"/>
          <p:nvPr/>
        </p:nvSpPr>
        <p:spPr>
          <a:xfrm>
            <a:off x="171450" y="0"/>
            <a:ext cx="7538605" cy="6863417"/>
          </a:xfrm>
          <a:prstGeom prst="rect">
            <a:avLst/>
          </a:prstGeom>
          <a:noFill/>
        </p:spPr>
        <p:txBody>
          <a:bodyPr wrap="square">
            <a:spAutoFit/>
          </a:bodyPr>
          <a:lstStyle/>
          <a:p>
            <a:r>
              <a:rPr lang="en-US" sz="4400" b="1" dirty="0">
                <a:solidFill>
                  <a:schemeClr val="bg1"/>
                </a:solidFill>
                <a:latin typeface="+mj-lt"/>
              </a:rPr>
              <a:t>DEUTERONOMY 1:16-17</a:t>
            </a:r>
          </a:p>
          <a:p>
            <a:r>
              <a:rPr lang="en-US" sz="3600" i="1" dirty="0">
                <a:solidFill>
                  <a:schemeClr val="bg1"/>
                </a:solidFill>
                <a:latin typeface="+mj-lt"/>
              </a:rPr>
              <a:t>	And I charged your judges at that time, saying, Hear the causes between your brethren, and judge righteously between every man and his brother, and the stranger that is with him.17 </a:t>
            </a:r>
            <a:r>
              <a:rPr lang="en-US" sz="3600" i="1" u="sng" dirty="0">
                <a:solidFill>
                  <a:schemeClr val="bg1"/>
                </a:solidFill>
                <a:latin typeface="+mj-lt"/>
              </a:rPr>
              <a:t>Ye shall not respect persons in judgment; but ye shall hear the small as well as the great</a:t>
            </a:r>
            <a:r>
              <a:rPr lang="en-US" sz="3600" i="1" dirty="0">
                <a:solidFill>
                  <a:schemeClr val="bg1"/>
                </a:solidFill>
                <a:latin typeface="+mj-lt"/>
              </a:rPr>
              <a:t>; ye shall not be afraid of the face of man; for the judgment is God's: and the cause that is too hard for you, bring it unto me, and I will hear it.</a:t>
            </a:r>
          </a:p>
        </p:txBody>
      </p:sp>
      <p:pic>
        <p:nvPicPr>
          <p:cNvPr id="8" name="Picture 7" descr="An elderly figure in traditional garb addresses a group of attentive followers seated in a Greek-style amphitheater against a backdrop of rugged mountains.&#10;&#10;AI-generated content may be incorrect.">
            <a:extLst>
              <a:ext uri="{FF2B5EF4-FFF2-40B4-BE49-F238E27FC236}">
                <a16:creationId xmlns:a16="http://schemas.microsoft.com/office/drawing/2014/main" id="{5F2493E6-70E4-F711-91A2-741C2781B4C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70376" y="136524"/>
            <a:ext cx="4250174" cy="5936962"/>
          </a:xfrm>
          <a:prstGeom prst="rect">
            <a:avLst/>
          </a:prstGeom>
        </p:spPr>
      </p:pic>
    </p:spTree>
    <p:extLst>
      <p:ext uri="{BB962C8B-B14F-4D97-AF65-F5344CB8AC3E}">
        <p14:creationId xmlns:p14="http://schemas.microsoft.com/office/powerpoint/2010/main" val="22658769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71B404-04B0-6DF3-19A5-A8841DAD5A4C}"/>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28D88193-8568-6DFF-FEB9-A0C6F1806B4C}"/>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A6F9FBE7-0CFC-2667-41D0-28E633E380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6" name="TextBox 5">
            <a:extLst>
              <a:ext uri="{FF2B5EF4-FFF2-40B4-BE49-F238E27FC236}">
                <a16:creationId xmlns:a16="http://schemas.microsoft.com/office/drawing/2014/main" id="{570578B1-D9FB-2CCF-3E4D-063C24D7C4EC}"/>
              </a:ext>
            </a:extLst>
          </p:cNvPr>
          <p:cNvSpPr txBox="1"/>
          <p:nvPr/>
        </p:nvSpPr>
        <p:spPr>
          <a:xfrm>
            <a:off x="213014" y="136525"/>
            <a:ext cx="11830050" cy="6309420"/>
          </a:xfrm>
          <a:prstGeom prst="rect">
            <a:avLst/>
          </a:prstGeom>
          <a:noFill/>
        </p:spPr>
        <p:txBody>
          <a:bodyPr wrap="square">
            <a:spAutoFit/>
          </a:bodyPr>
          <a:lstStyle/>
          <a:p>
            <a:r>
              <a:rPr lang="en-US" sz="4400" b="1" dirty="0">
                <a:solidFill>
                  <a:schemeClr val="bg1"/>
                </a:solidFill>
                <a:latin typeface="+mj-lt"/>
              </a:rPr>
              <a:t>63-1226  CHURCH.ORDER   </a:t>
            </a:r>
            <a:r>
              <a:rPr lang="en-US" sz="3600" dirty="0">
                <a:solidFill>
                  <a:schemeClr val="bg1"/>
                </a:solidFill>
                <a:latin typeface="+mj-lt"/>
              </a:rPr>
              <a:t>83a  Others will not listen to anything we say, especially the children.</a:t>
            </a:r>
          </a:p>
          <a:p>
            <a:r>
              <a:rPr lang="en-US" sz="3600" dirty="0">
                <a:solidFill>
                  <a:schemeClr val="bg1"/>
                </a:solidFill>
                <a:latin typeface="+mj-lt"/>
              </a:rPr>
              <a:t>	84 The children are supposed to know discipline, they should get it at home. </a:t>
            </a:r>
            <a:r>
              <a:rPr lang="en-US" sz="3600" u="sng" dirty="0">
                <a:solidFill>
                  <a:schemeClr val="bg1"/>
                </a:solidFill>
                <a:latin typeface="+mj-lt"/>
              </a:rPr>
              <a:t>But even if it's mine, they get disorderly, I don't want you to draw one string; Sarah, Rebekah, Joseph, Billy</a:t>
            </a:r>
            <a:r>
              <a:rPr lang="en-US" sz="3600" dirty="0">
                <a:solidFill>
                  <a:schemeClr val="bg1"/>
                </a:solidFill>
                <a:latin typeface="+mj-lt"/>
              </a:rPr>
              <a:t>... You tell me, I'll see to it. If they can't behave, then they'll stay away from church till they do learn to behave. This is not an arena, this is the house of God. This is not a place to play, and skate, and write notes, and laugh, and cut up, this is the house of God, and is to be carried out godly.</a:t>
            </a:r>
          </a:p>
        </p:txBody>
      </p:sp>
    </p:spTree>
    <p:extLst>
      <p:ext uri="{BB962C8B-B14F-4D97-AF65-F5344CB8AC3E}">
        <p14:creationId xmlns:p14="http://schemas.microsoft.com/office/powerpoint/2010/main" val="296696686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6-17-26</a:t>
            </a:r>
            <a:endParaRPr lang="en-US" dirty="0"/>
          </a:p>
        </p:txBody>
      </p:sp>
      <p:sp>
        <p:nvSpPr>
          <p:cNvPr id="3" name="Footer Placeholder 2"/>
          <p:cNvSpPr>
            <a:spLocks noGrp="1"/>
          </p:cNvSpPr>
          <p:nvPr>
            <p:ph type="ftr" sz="quarter" idx="11"/>
          </p:nvPr>
        </p:nvSpPr>
        <p:spPr/>
        <p:txBody>
          <a:bodyPr/>
          <a:lstStyle/>
          <a:p>
            <a:r>
              <a:rPr lang="en-US"/>
              <a:t>Guarding My Heart Respect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3</a:t>
            </a:fld>
            <a:endParaRPr lang="en-US"/>
          </a:p>
        </p:txBody>
      </p:sp>
      <p:sp>
        <p:nvSpPr>
          <p:cNvPr id="5" name="Rectangle 4"/>
          <p:cNvSpPr/>
          <p:nvPr/>
        </p:nvSpPr>
        <p:spPr>
          <a:xfrm>
            <a:off x="140677" y="0"/>
            <a:ext cx="11867103" cy="6309420"/>
          </a:xfrm>
          <a:prstGeom prst="rect">
            <a:avLst/>
          </a:prstGeom>
        </p:spPr>
        <p:txBody>
          <a:bodyPr wrap="square">
            <a:spAutoFit/>
          </a:bodyPr>
          <a:lstStyle/>
          <a:p>
            <a:r>
              <a:rPr lang="en-US" sz="4400" b="1" dirty="0">
                <a:solidFill>
                  <a:schemeClr val="bg1"/>
                </a:solidFill>
                <a:latin typeface="Candara" panose="020E0502030303020204" pitchFamily="34" charset="0"/>
              </a:rPr>
              <a:t>I.KNOW.MY.REDEEMER.LIVETH </a:t>
            </a:r>
            <a:r>
              <a:rPr lang="en-US" sz="3600" b="1" dirty="0">
                <a:solidFill>
                  <a:schemeClr val="bg1"/>
                </a:solidFill>
                <a:latin typeface="Candara" panose="020E0502030303020204" pitchFamily="34" charset="0"/>
              </a:rPr>
              <a:t>     </a:t>
            </a:r>
          </a:p>
          <a:p>
            <a:r>
              <a:rPr lang="en-US" sz="3600" dirty="0">
                <a:solidFill>
                  <a:schemeClr val="bg1"/>
                </a:solidFill>
                <a:latin typeface="Candara" panose="020E0502030303020204" pitchFamily="34" charset="0"/>
              </a:rPr>
              <a:t>	12  No matter how little you are, how big, how important or unimportant you are, you are here to serve a purpose... And if we were put here for a purpose,</a:t>
            </a:r>
            <a:r>
              <a:rPr lang="en-US" sz="3600" b="1" dirty="0">
                <a:solidFill>
                  <a:schemeClr val="bg1"/>
                </a:solidFill>
                <a:latin typeface="Candara" panose="020E0502030303020204" pitchFamily="34" charset="0"/>
              </a:rPr>
              <a:t> there is nothing can destroy us until God's purpose is fulfilled. </a:t>
            </a:r>
          </a:p>
          <a:p>
            <a:r>
              <a:rPr lang="en-US" sz="3600" b="1" dirty="0">
                <a:solidFill>
                  <a:schemeClr val="bg1"/>
                </a:solidFill>
                <a:latin typeface="Candara" panose="020E0502030303020204" pitchFamily="34" charset="0"/>
              </a:rPr>
              <a:t>	Nothing can harm us until that purpose that God has put us here for has been made manifest</a:t>
            </a:r>
            <a:r>
              <a:rPr lang="en-US" sz="3600" dirty="0">
                <a:solidFill>
                  <a:schemeClr val="bg1"/>
                </a:solidFill>
                <a:latin typeface="Candara" panose="020E0502030303020204" pitchFamily="34" charset="0"/>
              </a:rPr>
              <a:t>. No matter how much trouble we have, how much heartaches or sorrows that we go through, all of these are reasons, and there's a reason for it.</a:t>
            </a:r>
          </a:p>
          <a:p>
            <a:pPr algn="r"/>
            <a:r>
              <a:rPr lang="en-US" sz="3600" dirty="0">
                <a:solidFill>
                  <a:schemeClr val="bg1"/>
                </a:solidFill>
                <a:latin typeface="Candara" panose="020E0502030303020204" pitchFamily="34" charset="0"/>
              </a:rPr>
              <a:t>58-0406</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4FD16-522A-C413-4734-1CF477E21360}"/>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8D1543E9-AFA5-1146-C654-B9D1931ABCB2}"/>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885D7FBD-6FD7-010C-CA93-14B5D69048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6" name="TextBox 5">
            <a:extLst>
              <a:ext uri="{FF2B5EF4-FFF2-40B4-BE49-F238E27FC236}">
                <a16:creationId xmlns:a16="http://schemas.microsoft.com/office/drawing/2014/main" id="{385F5BF1-0C08-772F-7093-E0CEA31084A7}"/>
              </a:ext>
            </a:extLst>
          </p:cNvPr>
          <p:cNvSpPr txBox="1"/>
          <p:nvPr/>
        </p:nvSpPr>
        <p:spPr>
          <a:xfrm>
            <a:off x="199159" y="46931"/>
            <a:ext cx="11793682" cy="6217087"/>
          </a:xfrm>
          <a:prstGeom prst="rect">
            <a:avLst/>
          </a:prstGeom>
          <a:noFill/>
        </p:spPr>
        <p:txBody>
          <a:bodyPr wrap="square">
            <a:spAutoFit/>
          </a:bodyPr>
          <a:lstStyle/>
          <a:p>
            <a:r>
              <a:rPr lang="en-US" sz="4400" b="1" dirty="0">
                <a:solidFill>
                  <a:schemeClr val="bg1"/>
                </a:solidFill>
                <a:latin typeface="+mj-lt"/>
              </a:rPr>
              <a:t>COLOSSIANS 3:20</a:t>
            </a:r>
          </a:p>
          <a:p>
            <a:r>
              <a:rPr lang="en-US" sz="3600" i="1" dirty="0">
                <a:solidFill>
                  <a:schemeClr val="bg1"/>
                </a:solidFill>
                <a:latin typeface="+mj-lt"/>
              </a:rPr>
              <a:t>	Children, obey your parents in all things: for this is well pleasing unto the Lord. </a:t>
            </a:r>
            <a:endParaRPr lang="en-US" sz="1800" i="1" dirty="0">
              <a:solidFill>
                <a:schemeClr val="bg1"/>
              </a:solidFill>
              <a:latin typeface="+mj-lt"/>
            </a:endParaRPr>
          </a:p>
          <a:p>
            <a:endParaRPr lang="en-US" sz="1800" i="1" dirty="0">
              <a:solidFill>
                <a:schemeClr val="bg1"/>
              </a:solidFill>
              <a:latin typeface="+mj-lt"/>
            </a:endParaRPr>
          </a:p>
          <a:p>
            <a:r>
              <a:rPr lang="en-US" sz="4400" b="1" dirty="0">
                <a:solidFill>
                  <a:schemeClr val="bg1"/>
                </a:solidFill>
                <a:latin typeface="+mj-lt"/>
              </a:rPr>
              <a:t>EPHESIANS 6:1-4</a:t>
            </a:r>
          </a:p>
          <a:p>
            <a:r>
              <a:rPr lang="en-US" sz="3600" i="1" dirty="0">
                <a:solidFill>
                  <a:schemeClr val="bg1"/>
                </a:solidFill>
                <a:latin typeface="+mj-lt"/>
              </a:rPr>
              <a:t>	Children, obey your parents in the Lord: for this is right. 2 Honour thy father and mother; (which is the first commandment with promise;) 3 That it may be well with thee, and thou mayest live long on the earth. 4 And, ye </a:t>
            </a:r>
            <a:r>
              <a:rPr lang="en-US" sz="3600" i="1" u="sng" dirty="0">
                <a:solidFill>
                  <a:schemeClr val="bg1"/>
                </a:solidFill>
                <a:latin typeface="+mj-lt"/>
              </a:rPr>
              <a:t>fathers, provoke not your children to wrath</a:t>
            </a:r>
            <a:r>
              <a:rPr lang="en-US" sz="3600" i="1" dirty="0">
                <a:solidFill>
                  <a:schemeClr val="bg1"/>
                </a:solidFill>
                <a:latin typeface="+mj-lt"/>
              </a:rPr>
              <a:t>: but bring them up in the nurture and admonition of the Lord. </a:t>
            </a:r>
          </a:p>
        </p:txBody>
      </p:sp>
    </p:spTree>
    <p:extLst>
      <p:ext uri="{BB962C8B-B14F-4D97-AF65-F5344CB8AC3E}">
        <p14:creationId xmlns:p14="http://schemas.microsoft.com/office/powerpoint/2010/main" val="345979849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B6F35-0B18-F186-9888-610242126D4A}"/>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344FEFF2-D7F6-D7DF-BB50-CA0A74DBA124}"/>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A66A39C4-8437-D281-4BEC-AF76B5DD2A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8" name="Picture 7" descr="The image depicts a hierarchical diagram illustrating the roles of a Christian family, starting with Christ as the head, followed by a husband, wife, children, and various familial roles, emphasizing love, obedience, and biblical principles.&#10;&#10;AI-generated content may be incorrect.">
            <a:extLst>
              <a:ext uri="{FF2B5EF4-FFF2-40B4-BE49-F238E27FC236}">
                <a16:creationId xmlns:a16="http://schemas.microsoft.com/office/drawing/2014/main" id="{24694AD7-D521-DE3B-C0F2-45EB8C6F3B70}"/>
              </a:ext>
            </a:extLst>
          </p:cNvPr>
          <p:cNvPicPr>
            <a:picLocks noChangeAspect="1"/>
          </p:cNvPicPr>
          <p:nvPr/>
        </p:nvPicPr>
        <p:blipFill>
          <a:blip r:embed="rId2"/>
          <a:stretch>
            <a:fillRect/>
          </a:stretch>
        </p:blipFill>
        <p:spPr>
          <a:xfrm>
            <a:off x="200606" y="136524"/>
            <a:ext cx="4644187" cy="6527639"/>
          </a:xfrm>
          <a:prstGeom prst="rect">
            <a:avLst/>
          </a:prstGeom>
        </p:spPr>
      </p:pic>
      <p:sp>
        <p:nvSpPr>
          <p:cNvPr id="10" name="TextBox 9">
            <a:extLst>
              <a:ext uri="{FF2B5EF4-FFF2-40B4-BE49-F238E27FC236}">
                <a16:creationId xmlns:a16="http://schemas.microsoft.com/office/drawing/2014/main" id="{17BE576A-54B7-DE90-451A-53174F5A3F76}"/>
              </a:ext>
            </a:extLst>
          </p:cNvPr>
          <p:cNvSpPr txBox="1"/>
          <p:nvPr/>
        </p:nvSpPr>
        <p:spPr>
          <a:xfrm>
            <a:off x="5015987" y="182548"/>
            <a:ext cx="7098492" cy="6186309"/>
          </a:xfrm>
          <a:prstGeom prst="rect">
            <a:avLst/>
          </a:prstGeom>
          <a:noFill/>
        </p:spPr>
        <p:txBody>
          <a:bodyPr wrap="square">
            <a:spAutoFit/>
          </a:bodyPr>
          <a:lstStyle/>
          <a:p>
            <a:r>
              <a:rPr lang="en-US" sz="4400" b="1" spc="-150" dirty="0">
                <a:solidFill>
                  <a:schemeClr val="bg1"/>
                </a:solidFill>
                <a:latin typeface="+mj-lt"/>
              </a:rPr>
              <a:t>GOD'S.ONLY.PROVIDED.PLACE</a:t>
            </a:r>
          </a:p>
          <a:p>
            <a:r>
              <a:rPr lang="en-US" sz="3200" dirty="0">
                <a:solidFill>
                  <a:schemeClr val="bg1"/>
                </a:solidFill>
                <a:latin typeface="+mj-lt"/>
              </a:rPr>
              <a:t>    237 The family of God obeys the order of the Father of the family. "</a:t>
            </a:r>
            <a:r>
              <a:rPr lang="en-US" sz="3200" i="1" dirty="0">
                <a:solidFill>
                  <a:schemeClr val="bg1"/>
                </a:solidFill>
                <a:latin typeface="+mj-lt"/>
              </a:rPr>
              <a:t>And He is the Prince of Peace, the Mighty God, the everlasting Father..</a:t>
            </a:r>
            <a:r>
              <a:rPr lang="en-US" sz="3200" dirty="0">
                <a:solidFill>
                  <a:schemeClr val="bg1"/>
                </a:solidFill>
                <a:latin typeface="+mj-lt"/>
              </a:rPr>
              <a:t>." And Him being Governor, King… everlasting Father, every one of His children obey every Word to the order because they're a part of Him.</a:t>
            </a:r>
          </a:p>
          <a:p>
            <a:r>
              <a:rPr lang="en-US" sz="3200" dirty="0">
                <a:solidFill>
                  <a:schemeClr val="bg1"/>
                </a:solidFill>
                <a:latin typeface="+mj-lt"/>
              </a:rPr>
              <a:t>     238  We live in our home like </a:t>
            </a:r>
            <a:r>
              <a:rPr lang="en-US" sz="3200" dirty="0" err="1">
                <a:solidFill>
                  <a:schemeClr val="bg1"/>
                </a:solidFill>
                <a:latin typeface="+mj-lt"/>
              </a:rPr>
              <a:t>Branhams</a:t>
            </a:r>
            <a:r>
              <a:rPr lang="en-US" sz="3200" dirty="0">
                <a:solidFill>
                  <a:schemeClr val="bg1"/>
                </a:solidFill>
                <a:latin typeface="+mj-lt"/>
              </a:rPr>
              <a:t> live. You live in your home, the Joneses, like the Joneses live.</a:t>
            </a:r>
          </a:p>
        </p:txBody>
      </p:sp>
    </p:spTree>
    <p:extLst>
      <p:ext uri="{BB962C8B-B14F-4D97-AF65-F5344CB8AC3E}">
        <p14:creationId xmlns:p14="http://schemas.microsoft.com/office/powerpoint/2010/main" val="58318989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2D24C-20F2-CADA-1E14-530406864CE3}"/>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800BDE73-809E-E68A-D485-134493BCF9E9}"/>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325748E9-CB51-03F3-E049-9A01381AD5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6" name="TextBox 5">
            <a:extLst>
              <a:ext uri="{FF2B5EF4-FFF2-40B4-BE49-F238E27FC236}">
                <a16:creationId xmlns:a16="http://schemas.microsoft.com/office/drawing/2014/main" id="{065F996B-773F-B1C2-A165-AFDD2545D52B}"/>
              </a:ext>
            </a:extLst>
          </p:cNvPr>
          <p:cNvSpPr txBox="1"/>
          <p:nvPr/>
        </p:nvSpPr>
        <p:spPr>
          <a:xfrm>
            <a:off x="166077" y="-19326"/>
            <a:ext cx="11897591" cy="6463308"/>
          </a:xfrm>
          <a:prstGeom prst="rect">
            <a:avLst/>
          </a:prstGeom>
          <a:noFill/>
        </p:spPr>
        <p:txBody>
          <a:bodyPr wrap="square">
            <a:spAutoFit/>
          </a:bodyPr>
          <a:lstStyle/>
          <a:p>
            <a:r>
              <a:rPr lang="en-US" sz="5400" b="1" dirty="0">
                <a:solidFill>
                  <a:schemeClr val="bg1"/>
                </a:solidFill>
                <a:latin typeface="+mj-lt"/>
              </a:rPr>
              <a:t>DEUTERONOMY 16:18</a:t>
            </a:r>
          </a:p>
          <a:p>
            <a:r>
              <a:rPr lang="en-US" sz="4000" i="1" dirty="0">
                <a:solidFill>
                  <a:schemeClr val="bg1"/>
                </a:solidFill>
                <a:latin typeface="+mj-lt"/>
              </a:rPr>
              <a:t>	Judges and officers shalt thou make thee in all thy gates, which the LORD thy God giveth thee, throughout thy tribes: and they shall judge the people with just judgment. 19 Thou shalt not wrest judgment; thou shalt not respect persons, neither take a gift: for a gift doth blind the eyes of the wise, and pervert the words of the righteous. 20 That which is altogether just shalt thou follow, that thou mayest live, and inherit the land which the LORD thy God giveth thee.</a:t>
            </a:r>
          </a:p>
        </p:txBody>
      </p:sp>
    </p:spTree>
    <p:extLst>
      <p:ext uri="{BB962C8B-B14F-4D97-AF65-F5344CB8AC3E}">
        <p14:creationId xmlns:p14="http://schemas.microsoft.com/office/powerpoint/2010/main" val="27222222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image depicts a biblical scene with characters in period clothing, one pointing to the window with autumn foliage in the background.&#10;&#10;AI-generated content may be incorrect.">
            <a:extLst>
              <a:ext uri="{FF2B5EF4-FFF2-40B4-BE49-F238E27FC236}">
                <a16:creationId xmlns:a16="http://schemas.microsoft.com/office/drawing/2014/main" id="{21986F39-EBA3-5383-5834-4E1C8763F48F}"/>
              </a:ext>
            </a:extLst>
          </p:cNvPr>
          <p:cNvPicPr>
            <a:picLocks noChangeAspect="1"/>
          </p:cNvPicPr>
          <p:nvPr/>
        </p:nvPicPr>
        <p:blipFill>
          <a:blip r:embed="rId2" cstate="email">
            <a:duotone>
              <a:prstClr val="black"/>
              <a:srgbClr val="D9C3A5">
                <a:tint val="50000"/>
                <a:satMod val="180000"/>
              </a:srgbClr>
            </a:duotone>
            <a:alphaModFix amt="85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a:off x="0" y="-121741"/>
            <a:ext cx="7442053" cy="6858000"/>
          </a:xfrm>
          <a:prstGeom prst="rect">
            <a:avLst/>
          </a:prstGeom>
        </p:spPr>
      </p:pic>
      <p:sp>
        <p:nvSpPr>
          <p:cNvPr id="2" name="Date Placeholder 1">
            <a:extLst>
              <a:ext uri="{FF2B5EF4-FFF2-40B4-BE49-F238E27FC236}">
                <a16:creationId xmlns:a16="http://schemas.microsoft.com/office/drawing/2014/main" id="{105650E1-9C4D-9909-B50E-B2D526067A41}"/>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333F03A6-1CF3-BE86-F6BF-2EDEB1D36FCA}"/>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3A115D79-8E54-63C0-ED05-D286F324C3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6" name="TextBox 5">
            <a:extLst>
              <a:ext uri="{FF2B5EF4-FFF2-40B4-BE49-F238E27FC236}">
                <a16:creationId xmlns:a16="http://schemas.microsoft.com/office/drawing/2014/main" id="{A0F83682-A79D-ACA1-ACA9-850F74694448}"/>
              </a:ext>
            </a:extLst>
          </p:cNvPr>
          <p:cNvSpPr txBox="1"/>
          <p:nvPr/>
        </p:nvSpPr>
        <p:spPr>
          <a:xfrm>
            <a:off x="6686219" y="75605"/>
            <a:ext cx="5558636" cy="6463308"/>
          </a:xfrm>
          <a:prstGeom prst="rect">
            <a:avLst/>
          </a:prstGeom>
          <a:noFill/>
        </p:spPr>
        <p:txBody>
          <a:bodyPr wrap="square">
            <a:spAutoFit/>
          </a:bodyPr>
          <a:lstStyle/>
          <a:p>
            <a:pPr algn="ctr"/>
            <a:r>
              <a:rPr lang="en-US" sz="5400" b="1" dirty="0">
                <a:solidFill>
                  <a:schemeClr val="bg1"/>
                </a:solidFill>
                <a:latin typeface="+mj-lt"/>
              </a:rPr>
              <a:t>ACTS 10:34-35</a:t>
            </a:r>
          </a:p>
          <a:p>
            <a:pPr algn="ctr"/>
            <a:r>
              <a:rPr lang="en-US" sz="4000" i="1" dirty="0">
                <a:solidFill>
                  <a:schemeClr val="bg1"/>
                </a:solidFill>
                <a:latin typeface="+mj-lt"/>
              </a:rPr>
              <a:t>Then Peter opened his mouth, and said, Of a truth </a:t>
            </a:r>
            <a:r>
              <a:rPr lang="en-US" sz="4000" i="1" u="sng" dirty="0">
                <a:solidFill>
                  <a:schemeClr val="bg1"/>
                </a:solidFill>
                <a:latin typeface="+mj-lt"/>
              </a:rPr>
              <a:t>I perceive that God is no respecter of persons</a:t>
            </a:r>
            <a:r>
              <a:rPr lang="en-US" sz="4000" i="1" dirty="0">
                <a:solidFill>
                  <a:schemeClr val="bg1"/>
                </a:solidFill>
                <a:latin typeface="+mj-lt"/>
              </a:rPr>
              <a:t>: 35 But </a:t>
            </a:r>
            <a:r>
              <a:rPr lang="en-US" sz="4000" i="1" u="sng" dirty="0">
                <a:solidFill>
                  <a:schemeClr val="bg1"/>
                </a:solidFill>
                <a:latin typeface="+mj-lt"/>
              </a:rPr>
              <a:t>in every nation he that </a:t>
            </a:r>
            <a:r>
              <a:rPr lang="en-US" sz="4000" i="1" u="sng" dirty="0" err="1">
                <a:solidFill>
                  <a:schemeClr val="bg1"/>
                </a:solidFill>
                <a:latin typeface="+mj-lt"/>
              </a:rPr>
              <a:t>feareth</a:t>
            </a:r>
            <a:r>
              <a:rPr lang="en-US" sz="4000" i="1" u="sng" dirty="0">
                <a:solidFill>
                  <a:schemeClr val="bg1"/>
                </a:solidFill>
                <a:latin typeface="+mj-lt"/>
              </a:rPr>
              <a:t> him, and worketh righteousness, is accepted with him</a:t>
            </a:r>
            <a:r>
              <a:rPr lang="en-US" sz="4000" i="1" dirty="0">
                <a:solidFill>
                  <a:schemeClr val="bg1"/>
                </a:solidFill>
                <a:latin typeface="+mj-lt"/>
              </a:rPr>
              <a:t>. </a:t>
            </a:r>
          </a:p>
        </p:txBody>
      </p:sp>
    </p:spTree>
    <p:extLst>
      <p:ext uri="{BB962C8B-B14F-4D97-AF65-F5344CB8AC3E}">
        <p14:creationId xmlns:p14="http://schemas.microsoft.com/office/powerpoint/2010/main" val="86938430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0EFE-9226-A0A6-14C3-7287AE312FB7}"/>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F8C0CF1E-9EC1-D884-40DE-9AD8AFAB322E}"/>
              </a:ext>
            </a:extLst>
          </p:cNvPr>
          <p:cNvSpPr>
            <a:spLocks noGrp="1"/>
          </p:cNvSpPr>
          <p:nvPr>
            <p:ph type="dt" sz="half" idx="10"/>
          </p:nvPr>
        </p:nvSpPr>
        <p:spPr/>
        <p:txBody>
          <a:bodyPr/>
          <a:lstStyle/>
          <a:p>
            <a:r>
              <a:rPr lang="en-US"/>
              <a:t>3/11/2026</a:t>
            </a:r>
            <a:endParaRPr lang="en-US" dirty="0"/>
          </a:p>
        </p:txBody>
      </p:sp>
      <p:sp>
        <p:nvSpPr>
          <p:cNvPr id="4" name="Footer Placeholder 3">
            <a:extLst>
              <a:ext uri="{FF2B5EF4-FFF2-40B4-BE49-F238E27FC236}">
                <a16:creationId xmlns:a16="http://schemas.microsoft.com/office/drawing/2014/main" id="{FE7A7D91-1656-8D42-381F-81451D925DBC}"/>
              </a:ext>
            </a:extLst>
          </p:cNvPr>
          <p:cNvSpPr>
            <a:spLocks noGrp="1"/>
          </p:cNvSpPr>
          <p:nvPr>
            <p:ph type="ftr" sz="quarter" idx="11"/>
          </p:nvPr>
        </p:nvSpPr>
        <p:spPr/>
        <p:txBody>
          <a:bodyPr/>
          <a:lstStyle/>
          <a:p>
            <a:r>
              <a:rPr lang="en-US"/>
              <a:t>Principles: Respect</a:t>
            </a:r>
            <a:endParaRPr lang="en-US" dirty="0"/>
          </a:p>
        </p:txBody>
      </p:sp>
      <p:sp>
        <p:nvSpPr>
          <p:cNvPr id="5" name="Slide Number Placeholder 4">
            <a:extLst>
              <a:ext uri="{FF2B5EF4-FFF2-40B4-BE49-F238E27FC236}">
                <a16:creationId xmlns:a16="http://schemas.microsoft.com/office/drawing/2014/main" id="{28A505A4-359D-2870-95F8-6AFBD1464957}"/>
              </a:ext>
            </a:extLst>
          </p:cNvPr>
          <p:cNvSpPr>
            <a:spLocks noGrp="1"/>
          </p:cNvSpPr>
          <p:nvPr>
            <p:ph type="sldNum" sz="quarter" idx="12"/>
          </p:nvPr>
        </p:nvSpPr>
        <p:spPr/>
        <p:txBody>
          <a:bodyPr/>
          <a:lstStyle/>
          <a:p>
            <a:fld id="{CC057153-B650-4DEB-B370-79DDCFDCE934}" type="slidenum">
              <a:rPr lang="en-US" smtClean="0"/>
              <a:pPr/>
              <a:t>34</a:t>
            </a:fld>
            <a:endParaRPr lang="en-US" dirty="0"/>
          </a:p>
        </p:txBody>
      </p:sp>
      <p:sp>
        <p:nvSpPr>
          <p:cNvPr id="6" name="Content Placeholder 5">
            <a:extLst>
              <a:ext uri="{FF2B5EF4-FFF2-40B4-BE49-F238E27FC236}">
                <a16:creationId xmlns:a16="http://schemas.microsoft.com/office/drawing/2014/main" id="{32F45506-8783-E066-F372-FA928AEAC9A3}"/>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460500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A8112D-5730-E8C3-F556-CA73C7834381}"/>
              </a:ext>
            </a:extLst>
          </p:cNvPr>
          <p:cNvSpPr>
            <a:spLocks noGrp="1"/>
          </p:cNvSpPr>
          <p:nvPr>
            <p:ph type="dt" idx="10"/>
          </p:nvPr>
        </p:nvSpPr>
        <p:spPr/>
        <p:txBody>
          <a:bodyPr/>
          <a:lstStyle/>
          <a:p>
            <a:r>
              <a:rPr lang="en-US"/>
              <a:t>3/11/2026</a:t>
            </a:r>
            <a:endParaRPr lang="en-US" dirty="0"/>
          </a:p>
        </p:txBody>
      </p:sp>
      <p:sp>
        <p:nvSpPr>
          <p:cNvPr id="4" name="Footer Placeholder 3">
            <a:extLst>
              <a:ext uri="{FF2B5EF4-FFF2-40B4-BE49-F238E27FC236}">
                <a16:creationId xmlns:a16="http://schemas.microsoft.com/office/drawing/2014/main" id="{6C3298D4-82C9-571E-3093-02DDFD7F5943}"/>
              </a:ext>
            </a:extLst>
          </p:cNvPr>
          <p:cNvSpPr>
            <a:spLocks noGrp="1"/>
          </p:cNvSpPr>
          <p:nvPr>
            <p:ph type="ftr" idx="11"/>
          </p:nvPr>
        </p:nvSpPr>
        <p:spPr/>
        <p:txBody>
          <a:bodyPr/>
          <a:lstStyle/>
          <a:p>
            <a:r>
              <a:rPr lang="en-US"/>
              <a:t>Principles: Respect</a:t>
            </a:r>
            <a:endParaRPr lang="en-US" dirty="0"/>
          </a:p>
        </p:txBody>
      </p:sp>
      <p:sp>
        <p:nvSpPr>
          <p:cNvPr id="5" name="Slide Number Placeholder 4">
            <a:extLst>
              <a:ext uri="{FF2B5EF4-FFF2-40B4-BE49-F238E27FC236}">
                <a16:creationId xmlns:a16="http://schemas.microsoft.com/office/drawing/2014/main" id="{6BA7AC2C-BE37-A2AB-7734-C01B7B713187}"/>
              </a:ext>
            </a:extLst>
          </p:cNvPr>
          <p:cNvSpPr>
            <a:spLocks noGrp="1"/>
          </p:cNvSpPr>
          <p:nvPr>
            <p:ph type="sldNum" idx="12"/>
          </p:nvPr>
        </p:nvSpPr>
        <p:spPr/>
        <p:txBody>
          <a:bodyPr/>
          <a:lstStyle/>
          <a:p>
            <a:fld id="{CC057153-B650-4DEB-B370-79DDCFDCE934}" type="slidenum">
              <a:rPr lang="en-US" smtClean="0"/>
              <a:pPr/>
              <a:t>35</a:t>
            </a:fld>
            <a:endParaRPr lang="en-US" dirty="0"/>
          </a:p>
        </p:txBody>
      </p:sp>
      <p:sp>
        <p:nvSpPr>
          <p:cNvPr id="8" name="TextBox 7">
            <a:extLst>
              <a:ext uri="{FF2B5EF4-FFF2-40B4-BE49-F238E27FC236}">
                <a16:creationId xmlns:a16="http://schemas.microsoft.com/office/drawing/2014/main" id="{AC6B2D44-EC02-411E-D11C-0588D574B309}"/>
              </a:ext>
            </a:extLst>
          </p:cNvPr>
          <p:cNvSpPr txBox="1"/>
          <p:nvPr/>
        </p:nvSpPr>
        <p:spPr>
          <a:xfrm>
            <a:off x="144607" y="0"/>
            <a:ext cx="11902786" cy="6370975"/>
          </a:xfrm>
          <a:prstGeom prst="rect">
            <a:avLst/>
          </a:prstGeom>
          <a:noFill/>
        </p:spPr>
        <p:txBody>
          <a:bodyPr wrap="square">
            <a:spAutoFit/>
          </a:bodyPr>
          <a:lstStyle/>
          <a:p>
            <a:r>
              <a:rPr lang="en-US" sz="4800" b="1" dirty="0">
                <a:solidFill>
                  <a:schemeClr val="bg1"/>
                </a:solidFill>
                <a:latin typeface="+mj-lt"/>
              </a:rPr>
              <a:t>HEBREWS 12:9-11</a:t>
            </a:r>
          </a:p>
          <a:p>
            <a:r>
              <a:rPr lang="en-US" sz="4000" dirty="0">
                <a:solidFill>
                  <a:schemeClr val="bg1"/>
                </a:solidFill>
                <a:latin typeface="+mj-lt"/>
              </a:rPr>
              <a:t>	</a:t>
            </a:r>
            <a:r>
              <a:rPr lang="en-US" sz="4000" i="1" dirty="0">
                <a:solidFill>
                  <a:schemeClr val="bg1"/>
                </a:solidFill>
                <a:latin typeface="+mj-lt"/>
              </a:rPr>
              <a:t>Furthermore we have had fathers of our flesh which corrected us, and we gave them reverence: shall we not much rather be in subjection unto the Father of spirits, and live? 10 For they verily for a few days chastened us after their own pleasure; but he for our profit, that we might be partakers of his holiness. 11 Now no chastening for the present </a:t>
            </a:r>
            <a:r>
              <a:rPr lang="en-US" sz="4000" i="1" dirty="0" err="1">
                <a:solidFill>
                  <a:schemeClr val="bg1"/>
                </a:solidFill>
                <a:latin typeface="+mj-lt"/>
              </a:rPr>
              <a:t>seemeth</a:t>
            </a:r>
            <a:r>
              <a:rPr lang="en-US" sz="4000" i="1" dirty="0">
                <a:solidFill>
                  <a:schemeClr val="bg1"/>
                </a:solidFill>
                <a:latin typeface="+mj-lt"/>
              </a:rPr>
              <a:t> to be joyous, but grievous: nevertheless afterward it </a:t>
            </a:r>
            <a:r>
              <a:rPr lang="en-US" sz="4000" i="1" dirty="0" err="1">
                <a:solidFill>
                  <a:schemeClr val="bg1"/>
                </a:solidFill>
                <a:latin typeface="+mj-lt"/>
              </a:rPr>
              <a:t>yieldeth</a:t>
            </a:r>
            <a:r>
              <a:rPr lang="en-US" sz="4000" i="1" dirty="0">
                <a:solidFill>
                  <a:schemeClr val="bg1"/>
                </a:solidFill>
                <a:latin typeface="+mj-lt"/>
              </a:rPr>
              <a:t> the peaceable fruit of righteousness unto them which are exercised thereby.</a:t>
            </a:r>
          </a:p>
        </p:txBody>
      </p:sp>
    </p:spTree>
    <p:extLst>
      <p:ext uri="{BB962C8B-B14F-4D97-AF65-F5344CB8AC3E}">
        <p14:creationId xmlns:p14="http://schemas.microsoft.com/office/powerpoint/2010/main" val="134766128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at on the water">
            <a:extLst>
              <a:ext uri="{FF2B5EF4-FFF2-40B4-BE49-F238E27FC236}">
                <a16:creationId xmlns:a16="http://schemas.microsoft.com/office/drawing/2014/main" id="{7902B700-F857-C589-A7F1-5F47B689E13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442445" y="1605969"/>
            <a:ext cx="11506200" cy="4792766"/>
          </a:xfrm>
        </p:spPr>
      </p:pic>
      <p:sp>
        <p:nvSpPr>
          <p:cNvPr id="2" name="Date Placeholder 1">
            <a:extLst>
              <a:ext uri="{FF2B5EF4-FFF2-40B4-BE49-F238E27FC236}">
                <a16:creationId xmlns:a16="http://schemas.microsoft.com/office/drawing/2014/main" id="{46ACB5FD-36B0-7539-0BAE-04076F529B14}"/>
              </a:ext>
            </a:extLst>
          </p:cNvPr>
          <p:cNvSpPr>
            <a:spLocks noGrp="1"/>
          </p:cNvSpPr>
          <p:nvPr>
            <p:ph type="dt" sz="half" idx="10"/>
          </p:nvPr>
        </p:nvSpPr>
        <p:spPr/>
        <p:txBody>
          <a:bodyPr/>
          <a:lstStyle/>
          <a:p>
            <a:r>
              <a:rPr lang="en-US"/>
              <a:t>3/11/2026</a:t>
            </a:r>
            <a:endParaRPr lang="en-US" dirty="0"/>
          </a:p>
        </p:txBody>
      </p:sp>
      <p:sp>
        <p:nvSpPr>
          <p:cNvPr id="3" name="Footer Placeholder 2">
            <a:extLst>
              <a:ext uri="{FF2B5EF4-FFF2-40B4-BE49-F238E27FC236}">
                <a16:creationId xmlns:a16="http://schemas.microsoft.com/office/drawing/2014/main" id="{487CD350-F211-D5F3-1C04-6494AEE1F150}"/>
              </a:ext>
            </a:extLst>
          </p:cNvPr>
          <p:cNvSpPr>
            <a:spLocks noGrp="1"/>
          </p:cNvSpPr>
          <p:nvPr>
            <p:ph type="ftr" sz="quarter" idx="11"/>
          </p:nvPr>
        </p:nvSpPr>
        <p:spPr/>
        <p:txBody>
          <a:bodyPr/>
          <a:lstStyle/>
          <a:p>
            <a:r>
              <a:rPr lang="en-US"/>
              <a:t>Principles: Respect</a:t>
            </a:r>
            <a:endParaRPr lang="en-US" dirty="0"/>
          </a:p>
        </p:txBody>
      </p:sp>
      <p:sp>
        <p:nvSpPr>
          <p:cNvPr id="6" name="Slide Number Placeholder 5">
            <a:extLst>
              <a:ext uri="{FF2B5EF4-FFF2-40B4-BE49-F238E27FC236}">
                <a16:creationId xmlns:a16="http://schemas.microsoft.com/office/drawing/2014/main" id="{8687DDFC-CF8B-BE92-54D1-AA05A2D37E15}"/>
              </a:ext>
            </a:extLst>
          </p:cNvPr>
          <p:cNvSpPr>
            <a:spLocks noGrp="1"/>
          </p:cNvSpPr>
          <p:nvPr>
            <p:ph type="sldNum" sz="quarter" idx="12"/>
          </p:nvPr>
        </p:nvSpPr>
        <p:spPr/>
        <p:txBody>
          <a:bodyPr/>
          <a:lstStyle/>
          <a:p>
            <a:fld id="{CC057153-B650-4DEB-B370-79DDCFDCE934}" type="slidenum">
              <a:rPr lang="en-US" smtClean="0"/>
              <a:pPr/>
              <a:t>36</a:t>
            </a:fld>
            <a:endParaRPr lang="en-US" dirty="0"/>
          </a:p>
        </p:txBody>
      </p:sp>
    </p:spTree>
    <p:extLst>
      <p:ext uri="{BB962C8B-B14F-4D97-AF65-F5344CB8AC3E}">
        <p14:creationId xmlns:p14="http://schemas.microsoft.com/office/powerpoint/2010/main" val="4120932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D0D7C-7BA7-EAB9-E7C5-C00C4906A087}"/>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E94B5B2A-8AE6-C7BB-4FC6-070118EA89ED}"/>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9EF6F9EB-4B13-810E-B89B-B3AEF3A3F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pic>
        <p:nvPicPr>
          <p:cNvPr id="7" name="Picture 6">
            <a:extLst>
              <a:ext uri="{FF2B5EF4-FFF2-40B4-BE49-F238E27FC236}">
                <a16:creationId xmlns:a16="http://schemas.microsoft.com/office/drawing/2014/main" id="{0F7EF1DC-2F5F-5042-BEFB-F6CAB21740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05977" y="122602"/>
            <a:ext cx="3061522" cy="5943220"/>
          </a:xfrm>
          <a:prstGeom prst="rect">
            <a:avLst/>
          </a:prstGeom>
          <a:ln>
            <a:noFill/>
          </a:ln>
          <a:effectLst>
            <a:softEdge rad="112500"/>
          </a:effectLst>
        </p:spPr>
      </p:pic>
      <p:sp>
        <p:nvSpPr>
          <p:cNvPr id="6" name="TextBox 5">
            <a:extLst>
              <a:ext uri="{FF2B5EF4-FFF2-40B4-BE49-F238E27FC236}">
                <a16:creationId xmlns:a16="http://schemas.microsoft.com/office/drawing/2014/main" id="{156C80E7-11AF-3480-A7DE-6A849CBDCDD7}"/>
              </a:ext>
            </a:extLst>
          </p:cNvPr>
          <p:cNvSpPr txBox="1"/>
          <p:nvPr/>
        </p:nvSpPr>
        <p:spPr>
          <a:xfrm>
            <a:off x="221129" y="136524"/>
            <a:ext cx="9155953" cy="6340197"/>
          </a:xfrm>
          <a:prstGeom prst="rect">
            <a:avLst/>
          </a:prstGeom>
          <a:noFill/>
        </p:spPr>
        <p:txBody>
          <a:bodyPr wrap="square">
            <a:spAutoFit/>
          </a:bodyPr>
          <a:lstStyle/>
          <a:p>
            <a:pPr algn="l">
              <a:buNone/>
            </a:pPr>
            <a:r>
              <a:rPr lang="en-US" sz="5400" b="1" u="none" strike="noStrike" dirty="0">
                <a:solidFill>
                  <a:schemeClr val="bg1"/>
                </a:solidFill>
                <a:effectLst/>
                <a:latin typeface="+mj-lt"/>
                <a:hlinkClick r:id="rId3">
                  <a:extLst>
                    <a:ext uri="{A12FA001-AC4F-418D-AE19-62706E023703}">
                      <ahyp:hlinkClr xmlns:ahyp="http://schemas.microsoft.com/office/drawing/2018/hyperlinkcolor" val="tx"/>
                    </a:ext>
                  </a:extLst>
                </a:hlinkClick>
              </a:rPr>
              <a:t>Philippians 4:8</a:t>
            </a:r>
            <a:endParaRPr lang="en-US" sz="5400" b="1" dirty="0">
              <a:solidFill>
                <a:schemeClr val="bg1"/>
              </a:solidFill>
              <a:effectLst/>
              <a:latin typeface="+mj-lt"/>
            </a:endParaRPr>
          </a:p>
          <a:p>
            <a:pPr algn="l">
              <a:spcAft>
                <a:spcPts val="1800"/>
              </a:spcAft>
              <a:buNone/>
            </a:pPr>
            <a:r>
              <a:rPr lang="en-US" sz="4400" b="0" i="1" dirty="0" err="1">
                <a:solidFill>
                  <a:schemeClr val="bg1"/>
                </a:solidFill>
                <a:effectLst/>
                <a:latin typeface="+mj-lt"/>
              </a:rPr>
              <a:t>Finally,brethren</a:t>
            </a:r>
            <a:r>
              <a:rPr lang="en-US" sz="4400" b="0" i="1" dirty="0">
                <a:solidFill>
                  <a:schemeClr val="bg1"/>
                </a:solidFill>
                <a:effectLst/>
                <a:latin typeface="+mj-lt"/>
              </a:rPr>
              <a: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i="1" dirty="0">
                <a:solidFill>
                  <a:schemeClr val="bg1"/>
                </a:solidFill>
                <a:latin typeface="+mj-lt"/>
              </a:rPr>
              <a:t> are</a:t>
            </a:r>
            <a:r>
              <a:rPr lang="en-US" sz="4400" b="0" i="1" dirty="0">
                <a:solidFill>
                  <a:schemeClr val="bg1"/>
                </a:solidFill>
                <a:effectLst/>
                <a:latin typeface="+mj-lt"/>
              </a:rPr>
              <a:t> true,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a:t>
            </a:r>
            <a:r>
              <a:rPr lang="en-US" sz="4400" i="1" dirty="0">
                <a:solidFill>
                  <a:schemeClr val="bg1"/>
                </a:solidFill>
                <a:latin typeface="+mj-lt"/>
              </a:rPr>
              <a:t>h</a:t>
            </a:r>
            <a:r>
              <a:rPr lang="en-US" sz="4400" b="0" i="1" dirty="0">
                <a:solidFill>
                  <a:schemeClr val="bg1"/>
                </a:solidFill>
                <a:effectLst/>
                <a:latin typeface="+mj-lt"/>
              </a:rPr>
              <a:t>onest</a:t>
            </a:r>
            <a:r>
              <a:rPr lang="en-US" sz="4400" i="1" dirty="0">
                <a:solidFill>
                  <a:schemeClr val="bg1"/>
                </a:solidFill>
                <a:latin typeface="+mj-lt"/>
              </a:rPr>
              <a: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just,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pure,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lovely,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of good report; if there be any virtue, and if there be any praise, think on these </a:t>
            </a:r>
            <a:r>
              <a:rPr lang="en-US" sz="4400" b="1" i="1" dirty="0">
                <a:solidFill>
                  <a:schemeClr val="bg1"/>
                </a:solidFill>
                <a:effectLst/>
                <a:latin typeface="+mj-lt"/>
              </a:rPr>
              <a:t>things</a:t>
            </a:r>
            <a:r>
              <a:rPr lang="en-US" sz="4400" b="0" i="1" dirty="0">
                <a:solidFill>
                  <a:schemeClr val="bg1"/>
                </a:solidFill>
                <a:effectLst/>
                <a:latin typeface="+mj-lt"/>
              </a:rPr>
              <a:t>.</a:t>
            </a:r>
          </a:p>
        </p:txBody>
      </p:sp>
    </p:spTree>
    <p:extLst>
      <p:ext uri="{BB962C8B-B14F-4D97-AF65-F5344CB8AC3E}">
        <p14:creationId xmlns:p14="http://schemas.microsoft.com/office/powerpoint/2010/main" val="33879231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6-17-26</a:t>
            </a:r>
            <a:endParaRPr/>
          </a:p>
        </p:txBody>
      </p:sp>
      <p:sp>
        <p:nvSpPr>
          <p:cNvPr id="140" name="Google Shape;140;p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Guarding My Heart Respect</a:t>
            </a:r>
            <a:endParaRPr/>
          </a:p>
        </p:txBody>
      </p:sp>
      <p:sp>
        <p:nvSpPr>
          <p:cNvPr id="141" name="Google Shape;141;p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142" name="Google Shape;142;p7"/>
          <p:cNvSpPr txBox="1"/>
          <p:nvPr/>
        </p:nvSpPr>
        <p:spPr>
          <a:xfrm>
            <a:off x="-63670" y="-244929"/>
            <a:ext cx="12032512" cy="4216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dirty="0">
              <a:solidFill>
                <a:schemeClr val="lt1"/>
              </a:solidFill>
              <a:latin typeface="Candara"/>
              <a:ea typeface="Candara"/>
              <a:cs typeface="Candara"/>
              <a:sym typeface="Candara"/>
            </a:endParaRPr>
          </a:p>
          <a:p>
            <a:pPr marL="0" marR="0" lvl="0" indent="0" algn="ctr" rtl="0">
              <a:spcBef>
                <a:spcPts val="0"/>
              </a:spcBef>
              <a:spcAft>
                <a:spcPts val="0"/>
              </a:spcAft>
              <a:buNone/>
            </a:pPr>
            <a:r>
              <a:rPr lang="en-US" sz="4800" b="1" dirty="0">
                <a:solidFill>
                  <a:schemeClr val="lt1"/>
                </a:solidFill>
                <a:latin typeface="Candara"/>
                <a:ea typeface="Candara"/>
                <a:cs typeface="Candara"/>
                <a:sym typeface="Candara"/>
              </a:rPr>
              <a:t>I PETER 5:6-7</a:t>
            </a:r>
            <a:endParaRPr sz="4800" b="1" i="1" dirty="0">
              <a:solidFill>
                <a:schemeClr val="lt1"/>
              </a:solidFill>
              <a:latin typeface="Candara"/>
              <a:ea typeface="Candara"/>
              <a:cs typeface="Candara"/>
              <a:sym typeface="Candara"/>
            </a:endParaRPr>
          </a:p>
          <a:p>
            <a:pPr marL="0" marR="0" lvl="0" indent="0" algn="ctr" rtl="0">
              <a:spcBef>
                <a:spcPts val="0"/>
              </a:spcBef>
              <a:spcAft>
                <a:spcPts val="0"/>
              </a:spcAft>
              <a:buNone/>
            </a:pPr>
            <a:r>
              <a:rPr lang="en-US" sz="4000" i="1" dirty="0">
                <a:solidFill>
                  <a:schemeClr val="lt1"/>
                </a:solidFill>
                <a:latin typeface="Candara"/>
                <a:ea typeface="Candara"/>
                <a:cs typeface="Candara"/>
                <a:sym typeface="Candara"/>
              </a:rPr>
              <a:t>	Humble yourselves therefore under the mighty hand of God, that he may exalt you in due time: 7 Casting all your care </a:t>
            </a:r>
            <a:r>
              <a:rPr lang="en-US" sz="3200" dirty="0">
                <a:solidFill>
                  <a:schemeClr val="lt1"/>
                </a:solidFill>
                <a:latin typeface="Candara"/>
                <a:ea typeface="Candara"/>
                <a:cs typeface="Candara"/>
                <a:sym typeface="Candara"/>
              </a:rPr>
              <a:t>[anxiety] </a:t>
            </a:r>
            <a:r>
              <a:rPr lang="en-US" sz="4000" i="1" dirty="0">
                <a:solidFill>
                  <a:schemeClr val="lt1"/>
                </a:solidFill>
                <a:latin typeface="Candara"/>
                <a:ea typeface="Candara"/>
                <a:cs typeface="Candara"/>
                <a:sym typeface="Candara"/>
              </a:rPr>
              <a:t>upon him; for he </a:t>
            </a:r>
            <a:r>
              <a:rPr lang="en-US" sz="4000" i="1" dirty="0" err="1">
                <a:solidFill>
                  <a:schemeClr val="lt1"/>
                </a:solidFill>
                <a:latin typeface="Candara"/>
                <a:ea typeface="Candara"/>
                <a:cs typeface="Candara"/>
                <a:sym typeface="Candara"/>
              </a:rPr>
              <a:t>careth</a:t>
            </a:r>
            <a:r>
              <a:rPr lang="en-US" sz="4000" i="1" dirty="0">
                <a:solidFill>
                  <a:schemeClr val="lt1"/>
                </a:solidFill>
                <a:latin typeface="Candara"/>
                <a:ea typeface="Candara"/>
                <a:cs typeface="Candara"/>
                <a:sym typeface="Candara"/>
              </a:rPr>
              <a:t> for you. </a:t>
            </a:r>
            <a:endParaRPr dirty="0"/>
          </a:p>
          <a:p>
            <a:pPr marL="0" marR="0" lvl="0" indent="0" algn="ctr" rtl="0">
              <a:spcBef>
                <a:spcPts val="0"/>
              </a:spcBef>
              <a:spcAft>
                <a:spcPts val="0"/>
              </a:spcAft>
              <a:buNone/>
            </a:pPr>
            <a:endParaRPr sz="4000" i="1" dirty="0">
              <a:solidFill>
                <a:schemeClr val="lt1"/>
              </a:solidFill>
              <a:latin typeface="Candara"/>
              <a:ea typeface="Candara"/>
              <a:cs typeface="Candara"/>
              <a:sym typeface="Candara"/>
            </a:endParaRPr>
          </a:p>
          <a:p>
            <a:pPr marL="0" marR="0" lvl="0" indent="0" algn="ctr" rtl="0">
              <a:spcBef>
                <a:spcPts val="0"/>
              </a:spcBef>
              <a:spcAft>
                <a:spcPts val="0"/>
              </a:spcAft>
              <a:buNone/>
            </a:pPr>
            <a:endParaRPr sz="1800" i="1" dirty="0">
              <a:solidFill>
                <a:schemeClr val="lt1"/>
              </a:solidFill>
              <a:latin typeface="Candara"/>
              <a:ea typeface="Candara"/>
              <a:cs typeface="Candara"/>
              <a:sym typeface="Candara"/>
            </a:endParaRPr>
          </a:p>
          <a:p>
            <a:pPr marL="0" marR="0" lvl="0" indent="0" algn="ctr" rtl="0">
              <a:spcBef>
                <a:spcPts val="0"/>
              </a:spcBef>
              <a:spcAft>
                <a:spcPts val="0"/>
              </a:spcAft>
              <a:buNone/>
            </a:pPr>
            <a:endParaRPr sz="1800" i="1" dirty="0">
              <a:solidFill>
                <a:schemeClr val="lt1"/>
              </a:solidFill>
              <a:latin typeface="Candara"/>
              <a:ea typeface="Candara"/>
              <a:cs typeface="Candara"/>
              <a:sym typeface="Candara"/>
            </a:endParaRPr>
          </a:p>
        </p:txBody>
      </p:sp>
      <p:pic>
        <p:nvPicPr>
          <p:cNvPr id="3" name="Picture 2" descr="An open Bible rests on a weathered wooden table, set against a backdrop of a serene, green grassy field.&#10;&#10;AI-generated content may be incorrect.">
            <a:extLst>
              <a:ext uri="{FF2B5EF4-FFF2-40B4-BE49-F238E27FC236}">
                <a16:creationId xmlns:a16="http://schemas.microsoft.com/office/drawing/2014/main" id="{DBEAAA6D-29E8-ADC0-2101-59D35B60A8C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06285" y="3238500"/>
            <a:ext cx="9788979" cy="2897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6-17-26</a:t>
            </a:r>
          </a:p>
        </p:txBody>
      </p:sp>
      <p:sp>
        <p:nvSpPr>
          <p:cNvPr id="3" name="Footer Placeholder 2"/>
          <p:cNvSpPr>
            <a:spLocks noGrp="1"/>
          </p:cNvSpPr>
          <p:nvPr>
            <p:ph type="ftr" sz="quarter" idx="11"/>
          </p:nvPr>
        </p:nvSpPr>
        <p:spPr/>
        <p:txBody>
          <a:bodyPr/>
          <a:lstStyle/>
          <a:p>
            <a:r>
              <a:rPr lang="en-US"/>
              <a:t>Guarding My Heart Respect</a:t>
            </a:r>
          </a:p>
        </p:txBody>
      </p:sp>
      <p:sp>
        <p:nvSpPr>
          <p:cNvPr id="4" name="Slide Number Placeholder 3"/>
          <p:cNvSpPr>
            <a:spLocks noGrp="1"/>
          </p:cNvSpPr>
          <p:nvPr>
            <p:ph type="sldNum" sz="quarter" idx="12"/>
          </p:nvPr>
        </p:nvSpPr>
        <p:spPr/>
        <p:txBody>
          <a:bodyPr/>
          <a:lstStyle/>
          <a:p>
            <a:fld id="{98ED6CC6-D53B-4C4E-B6F6-E6063D548121}" type="slidenum">
              <a:rPr lang="en-US" smtClean="0"/>
              <a:pPr/>
              <a:t>4</a:t>
            </a:fld>
            <a:endParaRPr lang="en-US"/>
          </a:p>
        </p:txBody>
      </p:sp>
      <p:sp>
        <p:nvSpPr>
          <p:cNvPr id="21505" name="Rectangle 1"/>
          <p:cNvSpPr>
            <a:spLocks noChangeArrowheads="1"/>
          </p:cNvSpPr>
          <p:nvPr/>
        </p:nvSpPr>
        <p:spPr bwMode="auto">
          <a:xfrm>
            <a:off x="257908" y="403779"/>
            <a:ext cx="7704992"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pPr>
            <a:r>
              <a:rPr lang="en-US" sz="4000" dirty="0">
                <a:solidFill>
                  <a:schemeClr val="bg1"/>
                </a:solidFill>
                <a:latin typeface="Arial" pitchFamily="34" charset="0"/>
                <a:ea typeface="Calibri" pitchFamily="34" charset="0"/>
                <a:cs typeface="Arial" pitchFamily="34" charset="0"/>
              </a:rPr>
              <a:t>If you have adversity, its source would have to be an adversary:</a:t>
            </a:r>
            <a:endParaRPr lang="en-US" sz="2400" dirty="0">
              <a:solidFill>
                <a:schemeClr val="bg1"/>
              </a:solidFill>
              <a:latin typeface="Arial" pitchFamily="34" charset="0"/>
            </a:endParaRPr>
          </a:p>
          <a:p>
            <a:pPr eaLnBrk="0" fontAlgn="base" hangingPunct="0">
              <a:spcBef>
                <a:spcPct val="0"/>
              </a:spcBef>
              <a:spcAft>
                <a:spcPct val="0"/>
              </a:spcAft>
              <a:buClrTx/>
            </a:pPr>
            <a:endParaRPr lang="en-US" sz="4000" b="1" dirty="0">
              <a:solidFill>
                <a:schemeClr val="bg1"/>
              </a:solidFill>
              <a:latin typeface="Candara" panose="020E0502030303020204" pitchFamily="34" charset="0"/>
              <a:ea typeface="Calibri" pitchFamily="34" charset="0"/>
              <a:cs typeface="Times New Roman" pitchFamily="18" charset="0"/>
            </a:endParaRPr>
          </a:p>
          <a:p>
            <a:pPr eaLnBrk="0" fontAlgn="base" hangingPunct="0">
              <a:spcBef>
                <a:spcPct val="0"/>
              </a:spcBef>
              <a:spcAft>
                <a:spcPct val="0"/>
              </a:spcAft>
              <a:buClrTx/>
            </a:pPr>
            <a:r>
              <a:rPr lang="en-US" sz="4800" b="1" dirty="0">
                <a:solidFill>
                  <a:schemeClr val="bg1"/>
                </a:solidFill>
                <a:latin typeface="Candara" panose="020E0502030303020204" pitchFamily="34" charset="0"/>
                <a:ea typeface="Calibri" pitchFamily="34" charset="0"/>
                <a:cs typeface="Times New Roman" pitchFamily="18" charset="0"/>
              </a:rPr>
              <a:t>MATTHEW 4:10</a:t>
            </a:r>
            <a:endParaRPr lang="en-US" sz="3200" dirty="0">
              <a:solidFill>
                <a:schemeClr val="bg1"/>
              </a:solidFill>
              <a:latin typeface="Arial" pitchFamily="34" charset="0"/>
            </a:endParaRPr>
          </a:p>
          <a:p>
            <a:pPr eaLnBrk="0" fontAlgn="base" hangingPunct="0">
              <a:spcBef>
                <a:spcPct val="0"/>
              </a:spcBef>
              <a:spcAft>
                <a:spcPct val="0"/>
              </a:spcAft>
              <a:buClrTx/>
            </a:pPr>
            <a:r>
              <a:rPr lang="en-US" sz="4000" i="1" dirty="0">
                <a:solidFill>
                  <a:schemeClr val="bg1"/>
                </a:solidFill>
                <a:latin typeface="Candara" panose="020E0502030303020204" pitchFamily="34" charset="0"/>
                <a:ea typeface="Calibri" pitchFamily="34" charset="0"/>
                <a:cs typeface="Times New Roman" pitchFamily="18" charset="0"/>
              </a:rPr>
              <a:t>     	Then </a:t>
            </a:r>
            <a:r>
              <a:rPr lang="en-US" sz="4000" i="1" dirty="0" err="1">
                <a:solidFill>
                  <a:schemeClr val="bg1"/>
                </a:solidFill>
                <a:latin typeface="Candara" panose="020E0502030303020204" pitchFamily="34" charset="0"/>
                <a:ea typeface="Calibri" pitchFamily="34" charset="0"/>
                <a:cs typeface="Times New Roman" pitchFamily="18" charset="0"/>
              </a:rPr>
              <a:t>saith</a:t>
            </a:r>
            <a:r>
              <a:rPr lang="en-US" sz="4000" i="1" dirty="0">
                <a:solidFill>
                  <a:schemeClr val="bg1"/>
                </a:solidFill>
                <a:latin typeface="Candara" panose="020E0502030303020204" pitchFamily="34" charset="0"/>
                <a:ea typeface="Calibri" pitchFamily="34" charset="0"/>
                <a:cs typeface="Times New Roman" pitchFamily="18" charset="0"/>
              </a:rPr>
              <a:t> Jesus unto him, Get thee hence, Satan: for it is written, Thou shalt worship the Lord thy God, and him only shalt thou serve.</a:t>
            </a:r>
            <a:endParaRPr lang="en-US" sz="5400" dirty="0">
              <a:solidFill>
                <a:schemeClr val="bg1"/>
              </a:solidFill>
              <a:latin typeface="Arial" pitchFamily="34" charset="0"/>
            </a:endParaRPr>
          </a:p>
        </p:txBody>
      </p:sp>
      <p:pic>
        <p:nvPicPr>
          <p:cNvPr id="8" name="Picture 7" descr="The image is a black-and-white chessboard filled with numerous black chess pieces, creating a striking, monochromatic composition.&#10;&#10;AI-generated content may be incorrect.">
            <a:extLst>
              <a:ext uri="{FF2B5EF4-FFF2-40B4-BE49-F238E27FC236}">
                <a16:creationId xmlns:a16="http://schemas.microsoft.com/office/drawing/2014/main" id="{3ED93A0D-BB29-77F1-8A70-5B7DFA8A05E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039099" y="0"/>
            <a:ext cx="415290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6-17-26</a:t>
            </a:r>
          </a:p>
        </p:txBody>
      </p:sp>
      <p:sp>
        <p:nvSpPr>
          <p:cNvPr id="3" name="Footer Placeholder 2"/>
          <p:cNvSpPr>
            <a:spLocks noGrp="1"/>
          </p:cNvSpPr>
          <p:nvPr>
            <p:ph type="ftr" sz="quarter" idx="11"/>
          </p:nvPr>
        </p:nvSpPr>
        <p:spPr/>
        <p:txBody>
          <a:bodyPr/>
          <a:lstStyle/>
          <a:p>
            <a:r>
              <a:rPr lang="en-US"/>
              <a:t>Guarding My Heart Respect</a:t>
            </a:r>
          </a:p>
        </p:txBody>
      </p:sp>
      <p:sp>
        <p:nvSpPr>
          <p:cNvPr id="4" name="Slide Number Placeholder 3"/>
          <p:cNvSpPr>
            <a:spLocks noGrp="1"/>
          </p:cNvSpPr>
          <p:nvPr>
            <p:ph type="sldNum" sz="quarter" idx="12"/>
          </p:nvPr>
        </p:nvSpPr>
        <p:spPr/>
        <p:txBody>
          <a:bodyPr/>
          <a:lstStyle/>
          <a:p>
            <a:fld id="{E4217AE4-8A91-4EEA-9CE0-A276A72C783F}" type="slidenum">
              <a:rPr lang="en-US" smtClean="0"/>
              <a:pPr/>
              <a:t>5</a:t>
            </a:fld>
            <a:endParaRPr lang="en-US"/>
          </a:p>
        </p:txBody>
      </p:sp>
      <p:sp>
        <p:nvSpPr>
          <p:cNvPr id="5" name="Rectangle 4"/>
          <p:cNvSpPr/>
          <p:nvPr/>
        </p:nvSpPr>
        <p:spPr>
          <a:xfrm>
            <a:off x="140677" y="152400"/>
            <a:ext cx="11927393" cy="5663089"/>
          </a:xfrm>
          <a:prstGeom prst="rect">
            <a:avLst/>
          </a:prstGeom>
        </p:spPr>
        <p:txBody>
          <a:bodyPr wrap="square">
            <a:spAutoFit/>
          </a:bodyPr>
          <a:lstStyle/>
          <a:p>
            <a:r>
              <a:rPr lang="en-US" sz="5400" b="1" dirty="0">
                <a:solidFill>
                  <a:schemeClr val="bg1"/>
                </a:solidFill>
                <a:latin typeface="+mj-lt"/>
              </a:rPr>
              <a:t>INFLUENCE.OF.ANOTHER    </a:t>
            </a:r>
            <a:r>
              <a:rPr lang="en-US" sz="2000" dirty="0">
                <a:solidFill>
                  <a:schemeClr val="bg1"/>
                </a:solidFill>
                <a:latin typeface="+mj-lt"/>
              </a:rPr>
              <a:t>62-1013</a:t>
            </a:r>
            <a:endParaRPr lang="en-US" sz="5400" dirty="0">
              <a:solidFill>
                <a:schemeClr val="bg1"/>
              </a:solidFill>
              <a:latin typeface="+mj-lt"/>
            </a:endParaRPr>
          </a:p>
          <a:p>
            <a:r>
              <a:rPr lang="en-US" sz="4400" dirty="0">
                <a:solidFill>
                  <a:schemeClr val="bg1"/>
                </a:solidFill>
                <a:latin typeface="+mj-lt"/>
              </a:rPr>
              <a:t>	89  …Sometimes God lets the very props be knocked from under us. Sometimes He lets sickness strike us. He lets disappointments, heartaches, strike us. </a:t>
            </a:r>
            <a:r>
              <a:rPr lang="en-US" sz="4400" b="1" dirty="0">
                <a:solidFill>
                  <a:schemeClr val="bg1"/>
                </a:solidFill>
                <a:latin typeface="+mj-lt"/>
              </a:rPr>
              <a:t>Sometimes He does that to get you where you'd be influenced by the Gospel.</a:t>
            </a:r>
            <a:r>
              <a:rPr lang="en-US" sz="4400" dirty="0">
                <a:solidFill>
                  <a:schemeClr val="bg1"/>
                </a:solidFill>
                <a:latin typeface="+mj-lt"/>
              </a:rPr>
              <a:t> Be wise enough to catch it. Don't be stupid enough to walk away from it.</a:t>
            </a:r>
          </a:p>
        </p:txBody>
      </p:sp>
    </p:spTree>
    <p:extLst>
      <p:ext uri="{BB962C8B-B14F-4D97-AF65-F5344CB8AC3E}">
        <p14:creationId xmlns:p14="http://schemas.microsoft.com/office/powerpoint/2010/main" val="150537706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6-17-26</a:t>
            </a:r>
            <a:endParaRPr/>
          </a:p>
        </p:txBody>
      </p:sp>
      <p:sp>
        <p:nvSpPr>
          <p:cNvPr id="292" name="Google Shape;292;p2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Guarding My Heart Respect</a:t>
            </a:r>
            <a:endParaRPr/>
          </a:p>
        </p:txBody>
      </p:sp>
      <p:sp>
        <p:nvSpPr>
          <p:cNvPr id="293" name="Google Shape;293;p2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94" name="Google Shape;294;p25"/>
          <p:cNvSpPr/>
          <p:nvPr/>
        </p:nvSpPr>
        <p:spPr>
          <a:xfrm>
            <a:off x="168964" y="0"/>
            <a:ext cx="11980506" cy="575538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dirty="0">
                <a:solidFill>
                  <a:schemeClr val="lt1"/>
                </a:solidFill>
                <a:latin typeface="Candara"/>
                <a:ea typeface="Candara"/>
                <a:cs typeface="Candara"/>
                <a:sym typeface="Candara"/>
              </a:rPr>
              <a:t>HEBREWS 2:16-18</a:t>
            </a:r>
            <a:r>
              <a:rPr lang="en-US" sz="4000" i="1" dirty="0">
                <a:solidFill>
                  <a:schemeClr val="lt1"/>
                </a:solidFill>
                <a:latin typeface="Candara"/>
                <a:ea typeface="Candara"/>
                <a:cs typeface="Candara"/>
                <a:sym typeface="Candara"/>
              </a:rPr>
              <a:t>  </a:t>
            </a:r>
            <a:endParaRPr sz="1600" dirty="0"/>
          </a:p>
          <a:p>
            <a:pPr marL="0" marR="0" lvl="0" indent="0" algn="l" rtl="0">
              <a:spcBef>
                <a:spcPts val="0"/>
              </a:spcBef>
              <a:spcAft>
                <a:spcPts val="0"/>
              </a:spcAft>
              <a:buNone/>
            </a:pPr>
            <a:r>
              <a:rPr lang="en-US" sz="4000" i="1" dirty="0">
                <a:solidFill>
                  <a:schemeClr val="lt1"/>
                </a:solidFill>
                <a:latin typeface="Candara"/>
                <a:ea typeface="Candara"/>
                <a:cs typeface="Candara"/>
                <a:sym typeface="Candara"/>
              </a:rPr>
              <a:t>	For verily he took not on him the nature of angels; but he took on him the seed of Abraham. 17 Wherefore in all things it </a:t>
            </a:r>
            <a:r>
              <a:rPr lang="en-US" sz="4000" i="1" dirty="0" err="1">
                <a:solidFill>
                  <a:schemeClr val="lt1"/>
                </a:solidFill>
                <a:latin typeface="Candara"/>
                <a:ea typeface="Candara"/>
                <a:cs typeface="Candara"/>
                <a:sym typeface="Candara"/>
              </a:rPr>
              <a:t>behoved</a:t>
            </a:r>
            <a:r>
              <a:rPr lang="en-US" sz="4000" i="1" dirty="0">
                <a:solidFill>
                  <a:schemeClr val="lt1"/>
                </a:solidFill>
                <a:latin typeface="Candara"/>
                <a:ea typeface="Candara"/>
                <a:cs typeface="Candara"/>
                <a:sym typeface="Candara"/>
              </a:rPr>
              <a:t> him to be made like unto his brethren, that he might be a </a:t>
            </a:r>
            <a:r>
              <a:rPr lang="en-US" sz="4000" i="1" u="sng" dirty="0">
                <a:solidFill>
                  <a:schemeClr val="lt1"/>
                </a:solidFill>
                <a:latin typeface="Candara"/>
                <a:ea typeface="Candara"/>
                <a:cs typeface="Candara"/>
                <a:sym typeface="Candara"/>
              </a:rPr>
              <a:t>merciful and faithful high priest </a:t>
            </a:r>
            <a:r>
              <a:rPr lang="en-US" sz="4000" i="1" dirty="0">
                <a:solidFill>
                  <a:schemeClr val="lt1"/>
                </a:solidFill>
                <a:latin typeface="Candara"/>
                <a:ea typeface="Candara"/>
                <a:cs typeface="Candara"/>
                <a:sym typeface="Candara"/>
              </a:rPr>
              <a:t>in things pertaining to God, to make reconciliation for the sins of the people. 18 For in that he himself hath suffered being tempted, he is able to </a:t>
            </a:r>
            <a:r>
              <a:rPr lang="en-US" sz="4000" i="1" dirty="0" err="1">
                <a:solidFill>
                  <a:schemeClr val="lt1"/>
                </a:solidFill>
                <a:latin typeface="Candara"/>
                <a:ea typeface="Candara"/>
                <a:cs typeface="Candara"/>
                <a:sym typeface="Candara"/>
              </a:rPr>
              <a:t>succour</a:t>
            </a:r>
            <a:r>
              <a:rPr lang="en-US" sz="4000" i="1" dirty="0">
                <a:solidFill>
                  <a:schemeClr val="lt1"/>
                </a:solidFill>
                <a:latin typeface="Candara"/>
                <a:ea typeface="Candara"/>
                <a:cs typeface="Candara"/>
                <a:sym typeface="Candara"/>
              </a:rPr>
              <a:t> them that are tempted.</a:t>
            </a:r>
            <a:endParaRPr sz="5400" dirty="0">
              <a:solidFill>
                <a:schemeClr val="lt1"/>
              </a:solidFill>
              <a:latin typeface="Candara"/>
              <a:ea typeface="Candara"/>
              <a:cs typeface="Candara"/>
              <a:sym typeface="Candara"/>
            </a:endParaRPr>
          </a:p>
        </p:txBody>
      </p:sp>
      <p:sp>
        <p:nvSpPr>
          <p:cNvPr id="295" name="Google Shape;295;p25"/>
          <p:cNvSpPr txBox="1"/>
          <p:nvPr/>
        </p:nvSpPr>
        <p:spPr>
          <a:xfrm>
            <a:off x="2936810" y="3211677"/>
            <a:ext cx="6172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lt1"/>
                </a:solidFill>
                <a:latin typeface="Candara"/>
                <a:ea typeface="Candara"/>
                <a:cs typeface="Candara"/>
                <a:sym typeface="Candara"/>
              </a:rPr>
              <a:t> </a:t>
            </a:r>
            <a:endParaRPr sz="1800">
              <a:solidFill>
                <a:schemeClr val="lt1"/>
              </a:solidFill>
              <a:latin typeface="Candara"/>
              <a:ea typeface="Candara"/>
              <a:cs typeface="Candara"/>
              <a:sym typeface="Candara"/>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72557" y="0"/>
            <a:ext cx="9155516" cy="6858000"/>
          </a:xfrm>
          <a:prstGeom prst="rect">
            <a:avLst/>
          </a:prstGeom>
        </p:spPr>
      </p:pic>
      <p:sp>
        <p:nvSpPr>
          <p:cNvPr id="2" name="Title 1"/>
          <p:cNvSpPr>
            <a:spLocks noGrp="1"/>
          </p:cNvSpPr>
          <p:nvPr>
            <p:ph type="title"/>
          </p:nvPr>
        </p:nvSpPr>
        <p:spPr>
          <a:xfrm>
            <a:off x="472273" y="136524"/>
            <a:ext cx="4724400" cy="1519748"/>
          </a:xfrm>
        </p:spPr>
        <p:txBody>
          <a:bodyPr>
            <a:normAutofit/>
          </a:bodyPr>
          <a:lstStyle/>
          <a:p>
            <a:r>
              <a:rPr lang="en-US" sz="8000" dirty="0">
                <a:solidFill>
                  <a:schemeClr val="bg1"/>
                </a:solidFill>
                <a:latin typeface="Candara" panose="020E0502030303020204" pitchFamily="34" charset="0"/>
                <a:cs typeface="Cambria"/>
              </a:rPr>
              <a:t>Adversity</a:t>
            </a:r>
          </a:p>
        </p:txBody>
      </p:sp>
      <p:sp>
        <p:nvSpPr>
          <p:cNvPr id="3" name="Content Placeholder 2"/>
          <p:cNvSpPr>
            <a:spLocks noGrp="1"/>
          </p:cNvSpPr>
          <p:nvPr>
            <p:ph idx="1"/>
          </p:nvPr>
        </p:nvSpPr>
        <p:spPr>
          <a:xfrm>
            <a:off x="6491507" y="694175"/>
            <a:ext cx="5305530" cy="4625609"/>
          </a:xfrm>
          <a:solidFill>
            <a:schemeClr val="tx2">
              <a:lumMod val="20000"/>
              <a:lumOff val="80000"/>
            </a:schemeClr>
          </a:solidFill>
        </p:spPr>
        <p:txBody>
          <a:bodyPr>
            <a:normAutofit/>
          </a:bodyPr>
          <a:lstStyle/>
          <a:p>
            <a:pPr marL="118872" indent="0">
              <a:buNone/>
            </a:pPr>
            <a:r>
              <a:rPr lang="en-US" sz="4000" dirty="0">
                <a:solidFill>
                  <a:srgbClr val="000000"/>
                </a:solidFill>
                <a:latin typeface="Candara" panose="020E0502030303020204" pitchFamily="34" charset="0"/>
                <a:cs typeface="Cambria"/>
              </a:rPr>
              <a:t>Adverse fortune or fate; a condition marked by misfortune, calamity, or distress: adverse or unfortunate events or circumstances.</a:t>
            </a:r>
          </a:p>
          <a:p>
            <a:endParaRPr lang="en-US" sz="4000" dirty="0">
              <a:solidFill>
                <a:srgbClr val="000000"/>
              </a:solidFill>
              <a:latin typeface="Candara" panose="020E0502030303020204" pitchFamily="34" charset="0"/>
              <a:cs typeface="Cambria"/>
            </a:endParaRPr>
          </a:p>
        </p:txBody>
      </p:sp>
      <p:sp>
        <p:nvSpPr>
          <p:cNvPr id="4" name="Date Placeholder 3"/>
          <p:cNvSpPr>
            <a:spLocks noGrp="1"/>
          </p:cNvSpPr>
          <p:nvPr>
            <p:ph type="dt" sz="half" idx="10"/>
          </p:nvPr>
        </p:nvSpPr>
        <p:spPr/>
        <p:txBody>
          <a:bodyPr/>
          <a:lstStyle/>
          <a:p>
            <a:r>
              <a:rPr lang="en-US"/>
              <a:t>6-17-26</a:t>
            </a:r>
          </a:p>
        </p:txBody>
      </p:sp>
      <p:sp>
        <p:nvSpPr>
          <p:cNvPr id="5" name="Footer Placeholder 4"/>
          <p:cNvSpPr>
            <a:spLocks noGrp="1"/>
          </p:cNvSpPr>
          <p:nvPr>
            <p:ph type="ftr" sz="quarter" idx="11"/>
          </p:nvPr>
        </p:nvSpPr>
        <p:spPr/>
        <p:txBody>
          <a:bodyPr/>
          <a:lstStyle/>
          <a:p>
            <a:r>
              <a:rPr lang="en-US"/>
              <a:t>Guarding My Heart Respect</a:t>
            </a:r>
          </a:p>
        </p:txBody>
      </p:sp>
      <p:sp>
        <p:nvSpPr>
          <p:cNvPr id="6" name="Slide Number Placeholder 5"/>
          <p:cNvSpPr>
            <a:spLocks noGrp="1"/>
          </p:cNvSpPr>
          <p:nvPr>
            <p:ph type="sldNum" sz="quarter" idx="12"/>
          </p:nvPr>
        </p:nvSpPr>
        <p:spPr/>
        <p:txBody>
          <a:bodyPr/>
          <a:lstStyle/>
          <a:p>
            <a:fld id="{98ED6CC6-D53B-4C4E-B6F6-E6063D548121}" type="slidenum">
              <a:rPr lang="en-US" smtClean="0"/>
              <a:pPr/>
              <a:t>7</a:t>
            </a:fld>
            <a:endParaRPr lang="en-US"/>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image shows a black wooden door with a red heart-shaped lock, suggesting a sense of mystery or secrecy.&#10;&#10;AI-generated content may be incorrect.">
            <a:extLst>
              <a:ext uri="{FF2B5EF4-FFF2-40B4-BE49-F238E27FC236}">
                <a16:creationId xmlns:a16="http://schemas.microsoft.com/office/drawing/2014/main" id="{478F7581-9677-A8BC-98EE-52366CA1B5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70" y="0"/>
            <a:ext cx="4572000" cy="6858000"/>
          </a:xfrm>
          <a:prstGeom prst="rect">
            <a:avLst/>
          </a:prstGeom>
        </p:spPr>
      </p:pic>
      <p:sp>
        <p:nvSpPr>
          <p:cNvPr id="2" name="Date Placeholder 1">
            <a:extLst>
              <a:ext uri="{FF2B5EF4-FFF2-40B4-BE49-F238E27FC236}">
                <a16:creationId xmlns:a16="http://schemas.microsoft.com/office/drawing/2014/main" id="{FE9DA684-C257-E9EC-5F33-521E83554306}"/>
              </a:ext>
            </a:extLst>
          </p:cNvPr>
          <p:cNvSpPr>
            <a:spLocks noGrp="1"/>
          </p:cNvSpPr>
          <p:nvPr>
            <p:ph type="dt" idx="10"/>
          </p:nvPr>
        </p:nvSpPr>
        <p:spPr/>
        <p:txBody>
          <a:bodyPr/>
          <a:lstStyle/>
          <a:p>
            <a:r>
              <a:rPr lang="en-US"/>
              <a:t>6-17-26</a:t>
            </a:r>
          </a:p>
        </p:txBody>
      </p:sp>
      <p:sp>
        <p:nvSpPr>
          <p:cNvPr id="3" name="Footer Placeholder 2">
            <a:extLst>
              <a:ext uri="{FF2B5EF4-FFF2-40B4-BE49-F238E27FC236}">
                <a16:creationId xmlns:a16="http://schemas.microsoft.com/office/drawing/2014/main" id="{51743804-4AEC-9C0C-6B2F-2430C559A0BB}"/>
              </a:ext>
            </a:extLst>
          </p:cNvPr>
          <p:cNvSpPr>
            <a:spLocks noGrp="1"/>
          </p:cNvSpPr>
          <p:nvPr>
            <p:ph type="ftr" idx="11"/>
          </p:nvPr>
        </p:nvSpPr>
        <p:spPr/>
        <p:txBody>
          <a:bodyPr/>
          <a:lstStyle/>
          <a:p>
            <a:r>
              <a:rPr lang="en-US"/>
              <a:t>Guarding My Heart Respect</a:t>
            </a:r>
          </a:p>
        </p:txBody>
      </p:sp>
      <p:sp>
        <p:nvSpPr>
          <p:cNvPr id="4" name="Slide Number Placeholder 3">
            <a:extLst>
              <a:ext uri="{FF2B5EF4-FFF2-40B4-BE49-F238E27FC236}">
                <a16:creationId xmlns:a16="http://schemas.microsoft.com/office/drawing/2014/main" id="{D73FF08B-2EBD-ECBB-E3AE-BCC89852DA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TextBox 5">
            <a:extLst>
              <a:ext uri="{FF2B5EF4-FFF2-40B4-BE49-F238E27FC236}">
                <a16:creationId xmlns:a16="http://schemas.microsoft.com/office/drawing/2014/main" id="{97698776-FB0A-836E-D2CA-7971139303AE}"/>
              </a:ext>
            </a:extLst>
          </p:cNvPr>
          <p:cNvSpPr txBox="1"/>
          <p:nvPr/>
        </p:nvSpPr>
        <p:spPr>
          <a:xfrm>
            <a:off x="3548743" y="136524"/>
            <a:ext cx="8573847" cy="6247864"/>
          </a:xfrm>
          <a:prstGeom prst="rect">
            <a:avLst/>
          </a:prstGeom>
          <a:noFill/>
        </p:spPr>
        <p:txBody>
          <a:bodyPr wrap="square">
            <a:spAutoFit/>
          </a:bodyPr>
          <a:lstStyle/>
          <a:p>
            <a:r>
              <a:rPr lang="en-US" sz="4000" dirty="0">
                <a:solidFill>
                  <a:schemeClr val="bg1"/>
                </a:solidFill>
                <a:latin typeface="+mn-lt"/>
              </a:rPr>
              <a:t>Proverbs 4:23, "</a:t>
            </a:r>
            <a:r>
              <a:rPr lang="en-US" sz="4000" i="1" dirty="0">
                <a:solidFill>
                  <a:schemeClr val="bg1"/>
                </a:solidFill>
                <a:latin typeface="+mn-lt"/>
              </a:rPr>
              <a:t>guard your heart</a:t>
            </a:r>
            <a:r>
              <a:rPr lang="en-US" sz="4000" dirty="0">
                <a:solidFill>
                  <a:schemeClr val="bg1"/>
                </a:solidFill>
                <a:latin typeface="+mn-lt"/>
              </a:rPr>
              <a:t>" means to protect your inner life—your thoughts, desires, choices, and values—from toxic and sinful influences.</a:t>
            </a:r>
          </a:p>
          <a:p>
            <a:r>
              <a:rPr lang="en-US" sz="4000" dirty="0">
                <a:solidFill>
                  <a:schemeClr val="bg1"/>
                </a:solidFill>
                <a:latin typeface="+mn-lt"/>
              </a:rPr>
              <a:t>	In the OT culture, the "heart" did not just represent romantic emotions. It was viewed as the "command center" of a person, the seat of the mind, will, and conscience. </a:t>
            </a:r>
          </a:p>
        </p:txBody>
      </p:sp>
    </p:spTree>
    <p:extLst>
      <p:ext uri="{BB962C8B-B14F-4D97-AF65-F5344CB8AC3E}">
        <p14:creationId xmlns:p14="http://schemas.microsoft.com/office/powerpoint/2010/main" val="5419661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6-17-26</a:t>
            </a:r>
          </a:p>
        </p:txBody>
      </p:sp>
      <p:sp>
        <p:nvSpPr>
          <p:cNvPr id="5" name="Footer Placeholder 4"/>
          <p:cNvSpPr>
            <a:spLocks noGrp="1"/>
          </p:cNvSpPr>
          <p:nvPr>
            <p:ph type="ftr" sz="quarter" idx="11"/>
          </p:nvPr>
        </p:nvSpPr>
        <p:spPr/>
        <p:txBody>
          <a:bodyPr/>
          <a:lstStyle/>
          <a:p>
            <a:r>
              <a:rPr lang="en-US"/>
              <a:t>Guarding My Heart Respect</a:t>
            </a:r>
          </a:p>
        </p:txBody>
      </p:sp>
      <p:sp>
        <p:nvSpPr>
          <p:cNvPr id="6" name="Slide Number Placeholder 5"/>
          <p:cNvSpPr>
            <a:spLocks noGrp="1"/>
          </p:cNvSpPr>
          <p:nvPr>
            <p:ph type="sldNum" sz="quarter" idx="12"/>
          </p:nvPr>
        </p:nvSpPr>
        <p:spPr/>
        <p:txBody>
          <a:bodyPr/>
          <a:lstStyle/>
          <a:p>
            <a:fld id="{98ED6CC6-D53B-4C4E-B6F6-E6063D548121}" type="slidenum">
              <a:rPr lang="en-US" smtClean="0"/>
              <a:pPr/>
              <a:t>9</a:t>
            </a:fld>
            <a:endParaRPr lang="en-US"/>
          </a:p>
        </p:txBody>
      </p:sp>
      <p:sp>
        <p:nvSpPr>
          <p:cNvPr id="7" name="Rectangle 6"/>
          <p:cNvSpPr/>
          <p:nvPr/>
        </p:nvSpPr>
        <p:spPr>
          <a:xfrm>
            <a:off x="197617" y="136524"/>
            <a:ext cx="11796765" cy="5755422"/>
          </a:xfrm>
          <a:prstGeom prst="rect">
            <a:avLst/>
          </a:prstGeom>
        </p:spPr>
        <p:txBody>
          <a:bodyPr wrap="square">
            <a:spAutoFit/>
          </a:bodyPr>
          <a:lstStyle/>
          <a:p>
            <a:r>
              <a:rPr lang="en-US" sz="4800" b="1" dirty="0">
                <a:solidFill>
                  <a:schemeClr val="bg1"/>
                </a:solidFill>
                <a:latin typeface="Candara" panose="020E0502030303020204" pitchFamily="34" charset="0"/>
              </a:rPr>
              <a:t>BELIEVEST.THOU.THIS</a:t>
            </a:r>
          </a:p>
          <a:p>
            <a:r>
              <a:rPr lang="en-US" sz="4000" dirty="0">
                <a:solidFill>
                  <a:schemeClr val="bg1"/>
                </a:solidFill>
                <a:latin typeface="Candara" panose="020E0502030303020204" pitchFamily="34" charset="0"/>
              </a:rPr>
              <a:t>	  70 Jesus, it come to a place where He had to leave the home. And when He went out, sorrow and troubles came in. And when He goes out of your home, sorrow and troubles come in. </a:t>
            </a:r>
          </a:p>
          <a:p>
            <a:r>
              <a:rPr lang="en-US" sz="4000" dirty="0">
                <a:solidFill>
                  <a:schemeClr val="bg1"/>
                </a:solidFill>
                <a:latin typeface="Candara" panose="020E0502030303020204" pitchFamily="34" charset="0"/>
              </a:rPr>
              <a:t>	When He goes out of your church, confusion and backslidings is coming in. When trouble's on its road, keep Him with you all the time.</a:t>
            </a:r>
          </a:p>
          <a:p>
            <a:pPr algn="r"/>
            <a:r>
              <a:rPr lang="en-US" sz="4000" dirty="0">
                <a:solidFill>
                  <a:schemeClr val="bg1"/>
                </a:solidFill>
                <a:latin typeface="Candara" panose="020E0502030303020204" pitchFamily="34" charset="0"/>
              </a:rPr>
              <a:t>50-0716</a:t>
            </a:r>
          </a:p>
        </p:txBody>
      </p:sp>
    </p:spTree>
    <p:extLst>
      <p:ext uri="{BB962C8B-B14F-4D97-AF65-F5344CB8AC3E}">
        <p14:creationId xmlns:p14="http://schemas.microsoft.com/office/powerpoint/2010/main" val="287302367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2605</TotalTime>
  <Words>2936</Words>
  <Application>Microsoft Office PowerPoint</Application>
  <PresentationFormat>Widescreen</PresentationFormat>
  <Paragraphs>220</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Neue Haas Grotesk Text Pro</vt:lpstr>
      <vt:lpstr>Calibri</vt:lpstr>
      <vt:lpstr>Wingdings</vt:lpstr>
      <vt:lpstr>Candara</vt:lpstr>
      <vt:lpstr>Arial</vt:lpstr>
      <vt:lpstr>Horizon</vt:lpstr>
      <vt:lpstr>Guarding My Heart Principles to Live By</vt:lpstr>
      <vt:lpstr>PowerPoint Presentation</vt:lpstr>
      <vt:lpstr>PowerPoint Presentation</vt:lpstr>
      <vt:lpstr>PowerPoint Presentation</vt:lpstr>
      <vt:lpstr>PowerPoint Presentation</vt:lpstr>
      <vt:lpstr>PowerPoint Presentation</vt:lpstr>
      <vt:lpstr>Adversity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ABOVE YOUR CARES DEALING WITH ANXIETY &amp; STRESS PART 3</dc:title>
  <dc:creator>Barry Coffey</dc:creator>
  <cp:lastModifiedBy>Barry Coffey</cp:lastModifiedBy>
  <cp:revision>79</cp:revision>
  <dcterms:created xsi:type="dcterms:W3CDTF">2015-07-03T14:51:01Z</dcterms:created>
  <dcterms:modified xsi:type="dcterms:W3CDTF">2026-06-17T23:24:44Z</dcterms:modified>
</cp:coreProperties>
</file>