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7"/>
  </p:notesMasterIdLst>
  <p:sldIdLst>
    <p:sldId id="256" r:id="rId2"/>
    <p:sldId id="280" r:id="rId3"/>
    <p:sldId id="277" r:id="rId4"/>
    <p:sldId id="278" r:id="rId5"/>
    <p:sldId id="279" r:id="rId6"/>
    <p:sldId id="276" r:id="rId7"/>
    <p:sldId id="272" r:id="rId8"/>
    <p:sldId id="274" r:id="rId9"/>
    <p:sldId id="275" r:id="rId10"/>
    <p:sldId id="267" r:id="rId11"/>
    <p:sldId id="268" r:id="rId12"/>
    <p:sldId id="269" r:id="rId13"/>
    <p:sldId id="257" r:id="rId14"/>
    <p:sldId id="258" r:id="rId15"/>
    <p:sldId id="265" r:id="rId16"/>
    <p:sldId id="259" r:id="rId17"/>
    <p:sldId id="270" r:id="rId18"/>
    <p:sldId id="271" r:id="rId19"/>
    <p:sldId id="264" r:id="rId20"/>
    <p:sldId id="261" r:id="rId21"/>
    <p:sldId id="262" r:id="rId22"/>
    <p:sldId id="263" r:id="rId23"/>
    <p:sldId id="260" r:id="rId24"/>
    <p:sldId id="273" r:id="rId25"/>
    <p:sldId id="266" r:id="rId2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p:scale>
          <a:sx n="117" d="100"/>
          <a:sy n="117" d="100"/>
        </p:scale>
        <p:origin x="228" y="57"/>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0847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EDB58-7928-53F9-C58A-DB6C6D9315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48F205-199E-3E69-CF6B-44687EEAB5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5D8317-9FB7-02B1-83F4-D0A86AA437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CAC425-90F6-609D-D650-AD82696D761F}"/>
              </a:ext>
            </a:extLst>
          </p:cNvPr>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6570989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spTree>
      <p:nvGrpSpPr>
        <p:cNvPr id="1" name=""/>
        <p:cNvGrpSpPr/>
        <p:nvPr/>
      </p:nvGrpSpPr>
      <p:grpSpPr>
        <a:xfrm>
          <a:off x="0" y="0"/>
          <a:ext cx="0" cy="0"/>
          <a:chOff x="0" y="0"/>
          <a:chExt cx="0" cy="0"/>
        </a:xfrm>
      </p:grpSpPr>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ransition spd="slow">
    <p:wipe/>
  </p:transition>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Text 0"/>
          <p:cNvSpPr/>
          <p:nvPr/>
        </p:nvSpPr>
        <p:spPr>
          <a:xfrm>
            <a:off x="457200" y="1280160"/>
            <a:ext cx="8229600" cy="822960"/>
          </a:xfrm>
          <a:prstGeom prst="rect">
            <a:avLst/>
          </a:prstGeom>
          <a:noFill/>
          <a:ln/>
        </p:spPr>
        <p:txBody>
          <a:bodyPr wrap="square" lIns="0" tIns="0" rIns="0" bIns="0" rtlCol="0" anchor="ctr"/>
          <a:lstStyle/>
          <a:p>
            <a:pPr marL="0" indent="0" algn="ctr">
              <a:buNone/>
            </a:pPr>
            <a:r>
              <a:rPr lang="en-US" sz="5400" b="1" dirty="0">
                <a:solidFill>
                  <a:srgbClr val="C9A84C"/>
                </a:solidFill>
                <a:latin typeface="Candara" pitchFamily="34" charset="0"/>
                <a:ea typeface="Candara" pitchFamily="34" charset="-122"/>
                <a:cs typeface="Candara" pitchFamily="34" charset="-120"/>
              </a:rPr>
              <a:t>The Renewed Mind</a:t>
            </a:r>
            <a:endParaRPr lang="en-US" sz="5400" dirty="0"/>
          </a:p>
        </p:txBody>
      </p:sp>
      <p:sp>
        <p:nvSpPr>
          <p:cNvPr id="3" name="Text 1"/>
          <p:cNvSpPr/>
          <p:nvPr/>
        </p:nvSpPr>
        <p:spPr>
          <a:xfrm>
            <a:off x="457200" y="2057400"/>
            <a:ext cx="8229600" cy="822960"/>
          </a:xfrm>
          <a:prstGeom prst="rect">
            <a:avLst/>
          </a:prstGeom>
          <a:noFill/>
          <a:ln/>
        </p:spPr>
        <p:txBody>
          <a:bodyPr wrap="square" lIns="0" tIns="0" rIns="0" bIns="0" rtlCol="0" anchor="ctr"/>
          <a:lstStyle/>
          <a:p>
            <a:pPr marL="0" indent="0" algn="ctr">
              <a:buNone/>
            </a:pPr>
            <a:r>
              <a:rPr lang="en-US" sz="5400" b="1" dirty="0">
                <a:solidFill>
                  <a:srgbClr val="FFFFFF"/>
                </a:solidFill>
                <a:latin typeface="Candara" pitchFamily="34" charset="0"/>
                <a:ea typeface="Candara" pitchFamily="34" charset="-122"/>
                <a:cs typeface="Candara" pitchFamily="34" charset="-120"/>
              </a:rPr>
              <a:t>In a Reprobate World</a:t>
            </a:r>
            <a:endParaRPr lang="en-US" sz="5400" dirty="0"/>
          </a:p>
        </p:txBody>
      </p:sp>
      <p:sp>
        <p:nvSpPr>
          <p:cNvPr id="4" name="Text 2"/>
          <p:cNvSpPr/>
          <p:nvPr/>
        </p:nvSpPr>
        <p:spPr>
          <a:xfrm>
            <a:off x="457200" y="3200400"/>
            <a:ext cx="8229600" cy="457200"/>
          </a:xfrm>
          <a:prstGeom prst="rect">
            <a:avLst/>
          </a:prstGeom>
          <a:noFill/>
          <a:ln/>
        </p:spPr>
        <p:txBody>
          <a:bodyPr wrap="square" rtlCol="0" anchor="ctr"/>
          <a:lstStyle/>
          <a:p>
            <a:pPr marL="0" indent="0" algn="ctr">
              <a:buNone/>
            </a:pPr>
            <a:r>
              <a:rPr lang="en-US" sz="2200" i="1" kern="0" spc="400" dirty="0">
                <a:solidFill>
                  <a:srgbClr val="C9A84C"/>
                </a:solidFill>
                <a:latin typeface="Candara" pitchFamily="34" charset="0"/>
                <a:ea typeface="Candara" pitchFamily="34" charset="-122"/>
                <a:cs typeface="Candara" pitchFamily="34" charset="-120"/>
              </a:rPr>
              <a:t>Romans 1:28-32  •  Romans 12:2</a:t>
            </a:r>
            <a:endParaRPr lang="en-US" sz="2200" dirty="0"/>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070A36-D29B-A3C3-3817-B0A51F4F7D16}"/>
              </a:ext>
            </a:extLst>
          </p:cNvPr>
          <p:cNvSpPr txBox="1"/>
          <p:nvPr/>
        </p:nvSpPr>
        <p:spPr>
          <a:xfrm>
            <a:off x="191861" y="97972"/>
            <a:ext cx="8878659" cy="4585871"/>
          </a:xfrm>
          <a:prstGeom prst="rect">
            <a:avLst/>
          </a:prstGeom>
          <a:noFill/>
        </p:spPr>
        <p:txBody>
          <a:bodyPr wrap="square">
            <a:spAutoFit/>
          </a:bodyPr>
          <a:lstStyle/>
          <a:p>
            <a:r>
              <a:rPr lang="en-US" sz="3600" dirty="0">
                <a:solidFill>
                  <a:schemeClr val="bg1"/>
                </a:solidFill>
                <a:latin typeface="Candara" panose="020E0502030303020204" pitchFamily="34" charset="0"/>
              </a:rPr>
              <a:t>	The Hebrew did not partition the inner man as Greeks later would. The heart is the whole inner person; thought, choice, affections happens there.</a:t>
            </a:r>
          </a:p>
          <a:p>
            <a:r>
              <a:rPr lang="en-US" sz="3600" dirty="0">
                <a:solidFill>
                  <a:schemeClr val="bg1"/>
                </a:solidFill>
                <a:latin typeface="Candara" panose="020E0502030303020204" pitchFamily="34" charset="0"/>
              </a:rPr>
              <a:t>	</a:t>
            </a:r>
            <a:r>
              <a:rPr lang="en-US" sz="4000" b="1" dirty="0">
                <a:solidFill>
                  <a:schemeClr val="bg1"/>
                </a:solidFill>
                <a:latin typeface="Candara" panose="020E0502030303020204" pitchFamily="34" charset="0"/>
              </a:rPr>
              <a:t>Heart: </a:t>
            </a:r>
            <a:r>
              <a:rPr lang="en-US" sz="3600" dirty="0">
                <a:solidFill>
                  <a:schemeClr val="bg1"/>
                </a:solidFill>
                <a:latin typeface="Candara" panose="020E0502030303020204" pitchFamily="34" charset="0"/>
              </a:rPr>
              <a:t>(lev / </a:t>
            </a:r>
            <a:r>
              <a:rPr lang="en-US" sz="3600" dirty="0" err="1">
                <a:solidFill>
                  <a:schemeClr val="bg1"/>
                </a:solidFill>
                <a:latin typeface="Candara" panose="020E0502030303020204" pitchFamily="34" charset="0"/>
              </a:rPr>
              <a:t>levav</a:t>
            </a:r>
            <a:r>
              <a:rPr lang="en-US" sz="3600" dirty="0">
                <a:solidFill>
                  <a:schemeClr val="bg1"/>
                </a:solidFill>
                <a:latin typeface="Candara" panose="020E0502030303020204" pitchFamily="34" charset="0"/>
              </a:rPr>
              <a:t>) The whole inner man: thinking, willing, choosing, feeling. The seat of understanding, conscience, and intention.</a:t>
            </a:r>
          </a:p>
        </p:txBody>
      </p:sp>
    </p:spTree>
    <p:extLst>
      <p:ext uri="{BB962C8B-B14F-4D97-AF65-F5344CB8AC3E}">
        <p14:creationId xmlns:p14="http://schemas.microsoft.com/office/powerpoint/2010/main" val="69365048"/>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56B5F4A-D650-01A5-67EA-04CB4D4C92C0}"/>
              </a:ext>
            </a:extLst>
          </p:cNvPr>
          <p:cNvSpPr txBox="1"/>
          <p:nvPr/>
        </p:nvSpPr>
        <p:spPr>
          <a:xfrm>
            <a:off x="126546" y="53068"/>
            <a:ext cx="8870497" cy="5032147"/>
          </a:xfrm>
          <a:prstGeom prst="rect">
            <a:avLst/>
          </a:prstGeom>
          <a:noFill/>
        </p:spPr>
        <p:txBody>
          <a:bodyPr wrap="square">
            <a:spAutoFit/>
          </a:bodyPr>
          <a:lstStyle/>
          <a:p>
            <a:r>
              <a:rPr lang="en-US" sz="3600" b="1" dirty="0">
                <a:solidFill>
                  <a:schemeClr val="bg1"/>
                </a:solidFill>
              </a:rPr>
              <a:t>DEUTERONOMY 6:5 </a:t>
            </a:r>
            <a:r>
              <a:rPr lang="en-US" sz="3200" i="1" dirty="0">
                <a:solidFill>
                  <a:schemeClr val="bg1"/>
                </a:solidFill>
              </a:rPr>
              <a:t>And thou shalt love the LORD thy God with all thine heart, and with all thy soul, and with all thy might.</a:t>
            </a:r>
            <a:endParaRPr lang="en-US" sz="1200" i="1" dirty="0">
              <a:solidFill>
                <a:schemeClr val="bg1"/>
              </a:solidFill>
            </a:endParaRPr>
          </a:p>
          <a:p>
            <a:endParaRPr lang="en-US" sz="1200" i="1" dirty="0">
              <a:solidFill>
                <a:schemeClr val="bg1"/>
              </a:solidFill>
            </a:endParaRPr>
          </a:p>
          <a:p>
            <a:r>
              <a:rPr lang="en-US" sz="3600" b="1" dirty="0">
                <a:solidFill>
                  <a:schemeClr val="bg1"/>
                </a:solidFill>
              </a:rPr>
              <a:t>PROVERBS 23:7 </a:t>
            </a:r>
            <a:r>
              <a:rPr lang="en-US" sz="3200" i="1" dirty="0">
                <a:solidFill>
                  <a:schemeClr val="bg1"/>
                </a:solidFill>
              </a:rPr>
              <a:t>For as he thinketh in his heart, so is he:</a:t>
            </a:r>
            <a:endParaRPr lang="en-US" sz="900" i="1" dirty="0">
              <a:solidFill>
                <a:schemeClr val="bg1"/>
              </a:solidFill>
            </a:endParaRPr>
          </a:p>
          <a:p>
            <a:endParaRPr lang="en-US" sz="900" i="1" dirty="0">
              <a:solidFill>
                <a:schemeClr val="bg1"/>
              </a:solidFill>
            </a:endParaRPr>
          </a:p>
          <a:p>
            <a:r>
              <a:rPr lang="en-US" sz="3600" b="1" dirty="0">
                <a:solidFill>
                  <a:schemeClr val="bg1"/>
                </a:solidFill>
              </a:rPr>
              <a:t>GENESIS 6:5 </a:t>
            </a:r>
            <a:r>
              <a:rPr lang="en-US" sz="3200" i="1" dirty="0">
                <a:solidFill>
                  <a:schemeClr val="bg1"/>
                </a:solidFill>
              </a:rPr>
              <a:t>And GOD saw that the wickedness of man was great in the earth, and that every imagination of the thoughts of his heart was only evil continually.</a:t>
            </a:r>
          </a:p>
        </p:txBody>
      </p:sp>
    </p:spTree>
    <p:extLst>
      <p:ext uri="{BB962C8B-B14F-4D97-AF65-F5344CB8AC3E}">
        <p14:creationId xmlns:p14="http://schemas.microsoft.com/office/powerpoint/2010/main" val="411601848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F73E2E-5632-D39A-F246-ACB4022C8689}"/>
              </a:ext>
            </a:extLst>
          </p:cNvPr>
          <p:cNvSpPr txBox="1"/>
          <p:nvPr/>
        </p:nvSpPr>
        <p:spPr>
          <a:xfrm>
            <a:off x="191861" y="134711"/>
            <a:ext cx="8813346" cy="4955203"/>
          </a:xfrm>
          <a:prstGeom prst="rect">
            <a:avLst/>
          </a:prstGeom>
          <a:noFill/>
        </p:spPr>
        <p:txBody>
          <a:bodyPr wrap="square">
            <a:spAutoFit/>
          </a:bodyPr>
          <a:lstStyle/>
          <a:p>
            <a:r>
              <a:rPr lang="en-US" sz="4000" b="1" dirty="0">
                <a:solidFill>
                  <a:schemeClr val="bg1"/>
                </a:solidFill>
              </a:rPr>
              <a:t>PROVERBS 4:23</a:t>
            </a:r>
          </a:p>
          <a:p>
            <a:r>
              <a:rPr lang="en-US" sz="3600" i="1" dirty="0">
                <a:solidFill>
                  <a:schemeClr val="bg1"/>
                </a:solidFill>
              </a:rPr>
              <a:t>Keep thy </a:t>
            </a:r>
            <a:r>
              <a:rPr lang="en-US" sz="3600" i="1" u="sng" dirty="0">
                <a:solidFill>
                  <a:schemeClr val="bg1"/>
                </a:solidFill>
              </a:rPr>
              <a:t>heart</a:t>
            </a:r>
            <a:r>
              <a:rPr lang="en-US" sz="3600" i="1" dirty="0">
                <a:solidFill>
                  <a:schemeClr val="bg1"/>
                </a:solidFill>
              </a:rPr>
              <a:t> with all diligence; for out of it are the issues of life.</a:t>
            </a:r>
            <a:endParaRPr lang="en-US" sz="1400" i="1" dirty="0">
              <a:solidFill>
                <a:schemeClr val="bg1"/>
              </a:solidFill>
            </a:endParaRPr>
          </a:p>
          <a:p>
            <a:endParaRPr lang="en-US" sz="1200" i="1" dirty="0">
              <a:solidFill>
                <a:schemeClr val="bg1"/>
              </a:solidFill>
            </a:endParaRPr>
          </a:p>
          <a:p>
            <a:r>
              <a:rPr lang="en-US" sz="3200" dirty="0">
                <a:solidFill>
                  <a:schemeClr val="bg1"/>
                </a:solidFill>
              </a:rPr>
              <a:t>	Not merely a counsel about emotion — it is a counsel about everything you think, choose, and become. For the Hebrew, </a:t>
            </a:r>
            <a:r>
              <a:rPr lang="en-US" sz="3200" u="sng" dirty="0">
                <a:solidFill>
                  <a:schemeClr val="bg1"/>
                </a:solidFill>
              </a:rPr>
              <a:t>the laboratory and </a:t>
            </a:r>
            <a:r>
              <a:rPr lang="en-US" sz="3200" u="sng" spc="-150" dirty="0">
                <a:solidFill>
                  <a:schemeClr val="bg1"/>
                </a:solidFill>
              </a:rPr>
              <a:t>treasury of the spiritual life </a:t>
            </a:r>
            <a:r>
              <a:rPr lang="en-US" sz="3200" spc="-150" dirty="0">
                <a:solidFill>
                  <a:schemeClr val="bg1"/>
                </a:solidFill>
              </a:rPr>
              <a:t>— guard the workshop: the work will be sound; if the work-shop be defiled, every product of it will be corrupted.</a:t>
            </a:r>
            <a:endParaRPr lang="en-US" sz="3200" i="1" spc="-150" dirty="0">
              <a:solidFill>
                <a:schemeClr val="bg1"/>
              </a:solidFill>
            </a:endParaRPr>
          </a:p>
        </p:txBody>
      </p:sp>
    </p:spTree>
    <p:extLst>
      <p:ext uri="{BB962C8B-B14F-4D97-AF65-F5344CB8AC3E}">
        <p14:creationId xmlns:p14="http://schemas.microsoft.com/office/powerpoint/2010/main" val="3808917039"/>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457200" y="320040"/>
            <a:ext cx="8229600" cy="365760"/>
          </a:xfrm>
          <a:prstGeom prst="rect">
            <a:avLst/>
          </a:prstGeom>
          <a:noFill/>
          <a:ln/>
        </p:spPr>
        <p:txBody>
          <a:bodyPr wrap="square" rtlCol="0" anchor="ctr"/>
          <a:lstStyle/>
          <a:p>
            <a:pPr marL="0" indent="0" algn="ctr">
              <a:buNone/>
            </a:pPr>
            <a:r>
              <a:rPr lang="en-US" sz="2400" b="1" kern="0" spc="1000" dirty="0">
                <a:solidFill>
                  <a:srgbClr val="C9A84C"/>
                </a:solidFill>
                <a:latin typeface="Candara" pitchFamily="34" charset="0"/>
                <a:ea typeface="Candara" pitchFamily="34" charset="-122"/>
                <a:cs typeface="Candara" pitchFamily="34" charset="-120"/>
              </a:rPr>
              <a:t>THE DIAGNOSIS</a:t>
            </a:r>
            <a:endParaRPr lang="en-US" sz="2400" dirty="0"/>
          </a:p>
        </p:txBody>
      </p:sp>
      <p:sp>
        <p:nvSpPr>
          <p:cNvPr id="3" name="Text 1"/>
          <p:cNvSpPr/>
          <p:nvPr/>
        </p:nvSpPr>
        <p:spPr>
          <a:xfrm>
            <a:off x="318407" y="925830"/>
            <a:ext cx="8605157" cy="3291840"/>
          </a:xfrm>
          <a:prstGeom prst="rect">
            <a:avLst/>
          </a:prstGeom>
          <a:noFill/>
          <a:ln/>
        </p:spPr>
        <p:txBody>
          <a:bodyPr wrap="square" rtlCol="0" anchor="ctr"/>
          <a:lstStyle/>
          <a:p>
            <a:pPr marL="0" indent="0" algn="ctr">
              <a:spcAft>
                <a:spcPts val="600"/>
              </a:spcAft>
              <a:buNone/>
            </a:pPr>
            <a:r>
              <a:rPr lang="en-US" sz="3600" b="1" dirty="0">
                <a:solidFill>
                  <a:srgbClr val="C9A84C"/>
                </a:solidFill>
                <a:latin typeface="Candara" pitchFamily="34" charset="0"/>
                <a:ea typeface="Candara" pitchFamily="34" charset="-122"/>
                <a:cs typeface="Candara" pitchFamily="34" charset="-120"/>
              </a:rPr>
              <a:t>Romans 1:28</a:t>
            </a:r>
            <a:endParaRPr lang="en-US" sz="800" dirty="0"/>
          </a:p>
          <a:p>
            <a:pPr marL="0" indent="0" algn="ctr">
              <a:spcAft>
                <a:spcPts val="600"/>
              </a:spcAft>
              <a:buNone/>
            </a:pPr>
            <a:r>
              <a:rPr lang="en-US" sz="100" dirty="0">
                <a:solidFill>
                  <a:srgbClr val="000000"/>
                </a:solidFill>
                <a:latin typeface="Candara" pitchFamily="34" charset="0"/>
                <a:ea typeface="Candara" pitchFamily="34" charset="-122"/>
                <a:cs typeface="Candara" pitchFamily="34" charset="-120"/>
              </a:rPr>
              <a:t> </a:t>
            </a:r>
            <a:endParaRPr lang="en-US" sz="600" dirty="0"/>
          </a:p>
          <a:p>
            <a:pPr marL="0" indent="0" algn="ctr">
              <a:spcAft>
                <a:spcPts val="600"/>
              </a:spcAft>
              <a:buNone/>
            </a:pPr>
            <a:r>
              <a:rPr lang="en-US" sz="2600" i="1" dirty="0">
                <a:solidFill>
                  <a:srgbClr val="FFFFFF"/>
                </a:solidFill>
                <a:latin typeface="Candara" pitchFamily="34" charset="0"/>
                <a:ea typeface="Candara" pitchFamily="34" charset="-122"/>
                <a:cs typeface="Candara" pitchFamily="34" charset="-120"/>
              </a:rPr>
              <a:t>And even as they did not like to retain God in their knowledge, God gave them over to a </a:t>
            </a:r>
            <a:r>
              <a:rPr lang="en-US" sz="2600" i="1" u="sng" dirty="0">
                <a:solidFill>
                  <a:srgbClr val="FFFFFF"/>
                </a:solidFill>
                <a:latin typeface="Candara" pitchFamily="34" charset="0"/>
                <a:ea typeface="Candara" pitchFamily="34" charset="-122"/>
                <a:cs typeface="Candara" pitchFamily="34" charset="-120"/>
              </a:rPr>
              <a:t>reprobate mind</a:t>
            </a:r>
            <a:r>
              <a:rPr lang="en-US" sz="2600" i="1" dirty="0">
                <a:solidFill>
                  <a:srgbClr val="FFFFFF"/>
                </a:solidFill>
                <a:latin typeface="Candara" pitchFamily="34" charset="0"/>
                <a:ea typeface="Candara" pitchFamily="34" charset="-122"/>
                <a:cs typeface="Candara" pitchFamily="34" charset="-120"/>
              </a:rPr>
              <a:t>, to do those things which are not convenient.</a:t>
            </a:r>
            <a:endParaRPr lang="en-US" sz="1050" i="1" dirty="0">
              <a:solidFill>
                <a:srgbClr val="FFFFFF"/>
              </a:solidFill>
              <a:latin typeface="Candara" pitchFamily="34" charset="0"/>
              <a:ea typeface="Candara" pitchFamily="34" charset="-122"/>
              <a:cs typeface="Candara" pitchFamily="34" charset="-120"/>
            </a:endParaRPr>
          </a:p>
          <a:p>
            <a:pPr marL="0" indent="0" algn="ctr">
              <a:spcAft>
                <a:spcPts val="600"/>
              </a:spcAft>
              <a:buNone/>
            </a:pPr>
            <a:endParaRPr lang="en-US" sz="1050" i="1" dirty="0">
              <a:solidFill>
                <a:srgbClr val="FFFFFF"/>
              </a:solidFill>
              <a:latin typeface="Candara" pitchFamily="34" charset="0"/>
              <a:ea typeface="Candara" pitchFamily="34" charset="-122"/>
              <a:cs typeface="Candara" pitchFamily="34" charset="-120"/>
            </a:endParaRPr>
          </a:p>
          <a:p>
            <a:pPr marL="0" indent="0" algn="ctr">
              <a:spcAft>
                <a:spcPts val="600"/>
              </a:spcAft>
              <a:buNone/>
            </a:pPr>
            <a:r>
              <a:rPr lang="en-US" sz="2600" dirty="0">
                <a:solidFill>
                  <a:srgbClr val="FFFFFF"/>
                </a:solidFill>
                <a:latin typeface="Candara" pitchFamily="34" charset="0"/>
              </a:rPr>
              <a:t>Reprobate: The assayer trying the metal at the fire. </a:t>
            </a:r>
            <a:br>
              <a:rPr lang="en-US" sz="2600" dirty="0">
                <a:solidFill>
                  <a:srgbClr val="FFFFFF"/>
                </a:solidFill>
                <a:latin typeface="Candara" pitchFamily="34" charset="0"/>
              </a:rPr>
            </a:br>
            <a:r>
              <a:rPr lang="en-US" sz="2600" dirty="0">
                <a:solidFill>
                  <a:srgbClr val="FFFFFF"/>
                </a:solidFill>
                <a:latin typeface="Candara" pitchFamily="34" charset="0"/>
              </a:rPr>
              <a:t>Counterfeit, rejected, disqualified fit only to be cast aside. A </a:t>
            </a:r>
            <a:r>
              <a:rPr lang="en-US" sz="2600" dirty="0" err="1">
                <a:solidFill>
                  <a:srgbClr val="FFFFFF"/>
                </a:solidFill>
                <a:latin typeface="Candara" pitchFamily="34" charset="0"/>
              </a:rPr>
              <a:t>rebrobate</a:t>
            </a:r>
            <a:r>
              <a:rPr lang="en-US" sz="2600" dirty="0">
                <a:solidFill>
                  <a:srgbClr val="FFFFFF"/>
                </a:solidFill>
                <a:latin typeface="Candara" pitchFamily="34" charset="0"/>
              </a:rPr>
              <a:t> mind is not only confused, but weighed in the fire and cast aside (“Given over”)</a:t>
            </a:r>
            <a:endParaRPr lang="en-US" sz="2800" dirty="0"/>
          </a:p>
        </p:txBody>
      </p:sp>
      <p:sp>
        <p:nvSpPr>
          <p:cNvPr id="4" name="Text 2"/>
          <p:cNvSpPr/>
          <p:nvPr/>
        </p:nvSpPr>
        <p:spPr>
          <a:xfrm>
            <a:off x="457200" y="4709160"/>
            <a:ext cx="8229600" cy="274320"/>
          </a:xfrm>
          <a:prstGeom prst="rect">
            <a:avLst/>
          </a:prstGeom>
          <a:noFill/>
          <a:ln/>
        </p:spPr>
        <p:txBody>
          <a:bodyPr wrap="square" rtlCol="0" anchor="ctr"/>
          <a:lstStyle/>
          <a:p>
            <a:pPr marL="0" indent="0" algn="ctr">
              <a:buNone/>
            </a:pPr>
            <a:r>
              <a:rPr lang="en-US" sz="1200" kern="0" spc="600" dirty="0">
                <a:solidFill>
                  <a:srgbClr val="C9A84C"/>
                </a:solidFill>
                <a:latin typeface="Candara" pitchFamily="34" charset="0"/>
                <a:ea typeface="Candara" pitchFamily="34" charset="-122"/>
                <a:cs typeface="Candara" pitchFamily="34" charset="-120"/>
              </a:rPr>
              <a:t>KJV</a:t>
            </a:r>
            <a:endParaRPr lang="en-US" sz="1200" dirty="0"/>
          </a:p>
        </p:txBody>
      </p:sp>
    </p:spTree>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457200" y="137160"/>
            <a:ext cx="8229600" cy="365760"/>
          </a:xfrm>
          <a:prstGeom prst="rect">
            <a:avLst/>
          </a:prstGeom>
          <a:noFill/>
          <a:ln/>
        </p:spPr>
        <p:txBody>
          <a:bodyPr wrap="square" rtlCol="0" anchor="ctr"/>
          <a:lstStyle/>
          <a:p>
            <a:pPr marL="0" indent="0" algn="ctr">
              <a:buNone/>
            </a:pPr>
            <a:r>
              <a:rPr lang="en-US" sz="1600" b="1" kern="0" spc="1000" dirty="0">
                <a:solidFill>
                  <a:srgbClr val="C9A84C"/>
                </a:solidFill>
                <a:latin typeface="Candara" pitchFamily="34" charset="0"/>
                <a:ea typeface="Candara" pitchFamily="34" charset="-122"/>
                <a:cs typeface="Candara" pitchFamily="34" charset="-120"/>
              </a:rPr>
              <a:t>GOD GAVE THEM OVER</a:t>
            </a:r>
            <a:endParaRPr lang="en-US" sz="1600" dirty="0"/>
          </a:p>
        </p:txBody>
      </p:sp>
      <p:sp>
        <p:nvSpPr>
          <p:cNvPr id="3" name="Text 1"/>
          <p:cNvSpPr/>
          <p:nvPr/>
        </p:nvSpPr>
        <p:spPr>
          <a:xfrm>
            <a:off x="159205" y="502920"/>
            <a:ext cx="8837838" cy="3832316"/>
          </a:xfrm>
          <a:prstGeom prst="rect">
            <a:avLst/>
          </a:prstGeom>
          <a:noFill/>
          <a:ln/>
        </p:spPr>
        <p:txBody>
          <a:bodyPr wrap="square" rtlCol="0" anchor="ctr"/>
          <a:lstStyle/>
          <a:p>
            <a:pPr marL="0" indent="0" algn="ctr">
              <a:spcAft>
                <a:spcPts val="400"/>
              </a:spcAft>
              <a:buNone/>
            </a:pPr>
            <a:r>
              <a:rPr lang="en-US" sz="2800" b="1" dirty="0">
                <a:solidFill>
                  <a:srgbClr val="C9A84C"/>
                </a:solidFill>
                <a:latin typeface="Candara" pitchFamily="34" charset="0"/>
                <a:ea typeface="Candara" pitchFamily="34" charset="-122"/>
                <a:cs typeface="Candara" pitchFamily="34" charset="-120"/>
              </a:rPr>
              <a:t>Romans 1:24</a:t>
            </a:r>
            <a:endParaRPr lang="en-US" sz="2800" dirty="0"/>
          </a:p>
          <a:p>
            <a:pPr marL="0" indent="0" algn="ctr">
              <a:spcAft>
                <a:spcPts val="400"/>
              </a:spcAft>
              <a:buNone/>
            </a:pPr>
            <a:r>
              <a:rPr lang="en-US" sz="2800" i="1" dirty="0">
                <a:solidFill>
                  <a:srgbClr val="FFFFFF"/>
                </a:solidFill>
                <a:latin typeface="Candara" pitchFamily="34" charset="0"/>
                <a:ea typeface="Candara" pitchFamily="34" charset="-122"/>
                <a:cs typeface="Candara" pitchFamily="34" charset="-120"/>
              </a:rPr>
              <a:t>God also </a:t>
            </a:r>
            <a:r>
              <a:rPr lang="en-US" sz="2800" i="1" u="sng" dirty="0">
                <a:solidFill>
                  <a:srgbClr val="FFFFFF"/>
                </a:solidFill>
                <a:latin typeface="Candara" pitchFamily="34" charset="0"/>
                <a:ea typeface="Candara" pitchFamily="34" charset="-122"/>
                <a:cs typeface="Candara" pitchFamily="34" charset="-120"/>
              </a:rPr>
              <a:t>gave them up </a:t>
            </a:r>
            <a:r>
              <a:rPr lang="en-US" sz="2800" i="1" dirty="0">
                <a:solidFill>
                  <a:srgbClr val="FFFFFF"/>
                </a:solidFill>
                <a:latin typeface="Candara" pitchFamily="34" charset="0"/>
                <a:ea typeface="Candara" pitchFamily="34" charset="-122"/>
                <a:cs typeface="Candara" pitchFamily="34" charset="-120"/>
              </a:rPr>
              <a:t>to uncleanness through the lusts of their own hearts…</a:t>
            </a:r>
            <a:endParaRPr lang="en-US" sz="1200" dirty="0"/>
          </a:p>
          <a:p>
            <a:pPr marL="0" indent="0" algn="ctr">
              <a:spcAft>
                <a:spcPts val="400"/>
              </a:spcAft>
              <a:buNone/>
            </a:pPr>
            <a:r>
              <a:rPr lang="en-US" sz="1000" dirty="0">
                <a:solidFill>
                  <a:srgbClr val="000000"/>
                </a:solidFill>
                <a:latin typeface="Candara" pitchFamily="34" charset="0"/>
                <a:ea typeface="Candara" pitchFamily="34" charset="-122"/>
                <a:cs typeface="Candara" pitchFamily="34" charset="-120"/>
              </a:rPr>
              <a:t> </a:t>
            </a:r>
            <a:endParaRPr lang="en-US" sz="1200" dirty="0"/>
          </a:p>
          <a:p>
            <a:pPr marL="0" indent="0" algn="ctr">
              <a:spcAft>
                <a:spcPts val="400"/>
              </a:spcAft>
              <a:buNone/>
            </a:pPr>
            <a:r>
              <a:rPr lang="en-US" sz="2800" b="1" dirty="0">
                <a:solidFill>
                  <a:srgbClr val="C9A84C"/>
                </a:solidFill>
                <a:latin typeface="Candara" pitchFamily="34" charset="0"/>
                <a:ea typeface="Candara" pitchFamily="34" charset="-122"/>
                <a:cs typeface="Candara" pitchFamily="34" charset="-120"/>
              </a:rPr>
              <a:t>Romans 1:26</a:t>
            </a:r>
            <a:endParaRPr lang="en-US" sz="2800" dirty="0"/>
          </a:p>
          <a:p>
            <a:pPr marL="0" indent="0" algn="ctr">
              <a:spcAft>
                <a:spcPts val="400"/>
              </a:spcAft>
              <a:buNone/>
            </a:pPr>
            <a:r>
              <a:rPr lang="en-US" sz="2800" i="1" dirty="0">
                <a:solidFill>
                  <a:srgbClr val="FFFFFF"/>
                </a:solidFill>
                <a:latin typeface="Candara" pitchFamily="34" charset="0"/>
                <a:ea typeface="Candara" pitchFamily="34" charset="-122"/>
                <a:cs typeface="Candara" pitchFamily="34" charset="-120"/>
              </a:rPr>
              <a:t>For this cause </a:t>
            </a:r>
            <a:r>
              <a:rPr lang="en-US" sz="2800" i="1" u="sng" dirty="0">
                <a:solidFill>
                  <a:srgbClr val="FFFFFF"/>
                </a:solidFill>
                <a:latin typeface="Candara" pitchFamily="34" charset="0"/>
                <a:ea typeface="Candara" pitchFamily="34" charset="-122"/>
                <a:cs typeface="Candara" pitchFamily="34" charset="-120"/>
              </a:rPr>
              <a:t>God gave them up </a:t>
            </a:r>
            <a:r>
              <a:rPr lang="en-US" sz="2800" i="1" dirty="0">
                <a:solidFill>
                  <a:srgbClr val="FFFFFF"/>
                </a:solidFill>
                <a:latin typeface="Candara" pitchFamily="34" charset="0"/>
                <a:ea typeface="Candara" pitchFamily="34" charset="-122"/>
                <a:cs typeface="Candara" pitchFamily="34" charset="-120"/>
              </a:rPr>
              <a:t>unto vile affections…</a:t>
            </a:r>
            <a:endParaRPr lang="en-US" sz="1000" dirty="0"/>
          </a:p>
          <a:p>
            <a:pPr marL="0" indent="0" algn="ctr">
              <a:spcAft>
                <a:spcPts val="400"/>
              </a:spcAft>
              <a:buNone/>
            </a:pPr>
            <a:r>
              <a:rPr lang="en-US" sz="700" dirty="0">
                <a:solidFill>
                  <a:srgbClr val="000000"/>
                </a:solidFill>
                <a:latin typeface="Candara" pitchFamily="34" charset="0"/>
                <a:ea typeface="Candara" pitchFamily="34" charset="-122"/>
                <a:cs typeface="Candara" pitchFamily="34" charset="-120"/>
              </a:rPr>
              <a:t> </a:t>
            </a:r>
            <a:endParaRPr lang="en-US" sz="1000" dirty="0"/>
          </a:p>
          <a:p>
            <a:pPr marL="0" indent="0" algn="ctr">
              <a:spcAft>
                <a:spcPts val="400"/>
              </a:spcAft>
              <a:buNone/>
            </a:pPr>
            <a:r>
              <a:rPr lang="en-US" sz="2800" b="1" dirty="0">
                <a:solidFill>
                  <a:srgbClr val="C9A84C"/>
                </a:solidFill>
                <a:latin typeface="Candara" pitchFamily="34" charset="0"/>
                <a:ea typeface="Candara" pitchFamily="34" charset="-122"/>
                <a:cs typeface="Candara" pitchFamily="34" charset="-120"/>
              </a:rPr>
              <a:t>Romans 1:28</a:t>
            </a:r>
            <a:endParaRPr lang="en-US" sz="2800" dirty="0"/>
          </a:p>
          <a:p>
            <a:pPr marL="0" indent="0" algn="ctr">
              <a:spcAft>
                <a:spcPts val="400"/>
              </a:spcAft>
              <a:buNone/>
            </a:pPr>
            <a:r>
              <a:rPr lang="en-US" sz="2800" i="1" dirty="0">
                <a:solidFill>
                  <a:srgbClr val="FFFFFF"/>
                </a:solidFill>
                <a:latin typeface="Candara" pitchFamily="34" charset="0"/>
                <a:ea typeface="Candara" pitchFamily="34" charset="-122"/>
                <a:cs typeface="Candara" pitchFamily="34" charset="-120"/>
              </a:rPr>
              <a:t>God </a:t>
            </a:r>
            <a:r>
              <a:rPr lang="en-US" sz="2800" i="1" u="sng" dirty="0">
                <a:solidFill>
                  <a:srgbClr val="FFFFFF"/>
                </a:solidFill>
                <a:latin typeface="Candara" pitchFamily="34" charset="0"/>
                <a:ea typeface="Candara" pitchFamily="34" charset="-122"/>
                <a:cs typeface="Candara" pitchFamily="34" charset="-120"/>
              </a:rPr>
              <a:t>gave them over</a:t>
            </a:r>
            <a:r>
              <a:rPr lang="en-US" sz="2800" i="1" dirty="0">
                <a:solidFill>
                  <a:srgbClr val="FFFFFF"/>
                </a:solidFill>
                <a:latin typeface="Candara" pitchFamily="34" charset="0"/>
                <a:ea typeface="Candara" pitchFamily="34" charset="-122"/>
                <a:cs typeface="Candara" pitchFamily="34" charset="-120"/>
              </a:rPr>
              <a:t> to a reprobate mind…</a:t>
            </a:r>
            <a:endParaRPr lang="en-US" sz="2800" dirty="0"/>
          </a:p>
        </p:txBody>
      </p:sp>
    </p:spTree>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3" name="Text 1"/>
          <p:cNvSpPr/>
          <p:nvPr/>
        </p:nvSpPr>
        <p:spPr>
          <a:xfrm>
            <a:off x="146957" y="61232"/>
            <a:ext cx="8850086" cy="4914900"/>
          </a:xfrm>
          <a:prstGeom prst="rect">
            <a:avLst/>
          </a:prstGeom>
          <a:noFill/>
          <a:ln/>
        </p:spPr>
        <p:txBody>
          <a:bodyPr wrap="square" rtlCol="0" anchor="t"/>
          <a:lstStyle/>
          <a:p>
            <a:pPr marL="0" indent="0">
              <a:spcAft>
                <a:spcPts val="400"/>
              </a:spcAft>
              <a:buNone/>
            </a:pPr>
            <a:r>
              <a:rPr lang="en-US" sz="3200" dirty="0">
                <a:solidFill>
                  <a:srgbClr val="FFFFFF"/>
                </a:solidFill>
                <a:latin typeface="Candara" pitchFamily="34" charset="0"/>
                <a:ea typeface="Candara" pitchFamily="34" charset="-122"/>
                <a:cs typeface="Candara" pitchFamily="34" charset="-120"/>
              </a:rPr>
              <a:t>	23 We're taught in this last days, there'd be the same thing: 'As Jannes and Jambres with-stood Moses, so these resist the truth, </a:t>
            </a:r>
            <a:r>
              <a:rPr lang="en-US" sz="3200" dirty="0">
                <a:solidFill>
                  <a:srgbClr val="C9A84C"/>
                </a:solidFill>
                <a:latin typeface="Candara" pitchFamily="34" charset="0"/>
                <a:ea typeface="Candara" pitchFamily="34" charset="-122"/>
                <a:cs typeface="Candara" pitchFamily="34" charset="-120"/>
              </a:rPr>
              <a:t>men of rep- </a:t>
            </a:r>
            <a:r>
              <a:rPr lang="en-US" sz="3200" dirty="0" err="1">
                <a:solidFill>
                  <a:srgbClr val="C9A84C"/>
                </a:solidFill>
                <a:latin typeface="Candara" pitchFamily="34" charset="0"/>
                <a:ea typeface="Candara" pitchFamily="34" charset="-122"/>
                <a:cs typeface="Candara" pitchFamily="34" charset="-120"/>
              </a:rPr>
              <a:t>robate</a:t>
            </a:r>
            <a:r>
              <a:rPr lang="en-US" sz="3200" dirty="0">
                <a:solidFill>
                  <a:srgbClr val="C9A84C"/>
                </a:solidFill>
                <a:latin typeface="Candara" pitchFamily="34" charset="0"/>
                <a:ea typeface="Candara" pitchFamily="34" charset="-122"/>
                <a:cs typeface="Candara" pitchFamily="34" charset="-120"/>
              </a:rPr>
              <a:t> mind concerning the faith.'</a:t>
            </a:r>
            <a:r>
              <a:rPr lang="en-US" sz="3200" dirty="0">
                <a:solidFill>
                  <a:srgbClr val="FFFFFF"/>
                </a:solidFill>
                <a:latin typeface="Candara" pitchFamily="34" charset="0"/>
                <a:ea typeface="Candara" pitchFamily="34" charset="-122"/>
                <a:cs typeface="Candara" pitchFamily="34" charset="-120"/>
              </a:rPr>
              <a:t> How that they would be heady, high-minded… </a:t>
            </a:r>
          </a:p>
          <a:p>
            <a:pPr marL="0" indent="0">
              <a:spcAft>
                <a:spcPts val="400"/>
              </a:spcAft>
              <a:buNone/>
            </a:pPr>
            <a:r>
              <a:rPr lang="en-US" sz="3200" b="1" dirty="0">
                <a:solidFill>
                  <a:srgbClr val="FFFFFF"/>
                </a:solidFill>
                <a:latin typeface="Candara" pitchFamily="34" charset="0"/>
                <a:ea typeface="Candara" pitchFamily="34" charset="-122"/>
                <a:cs typeface="Candara" pitchFamily="34" charset="-120"/>
              </a:rPr>
              <a:t>	</a:t>
            </a:r>
            <a:r>
              <a:rPr lang="en-US" sz="3200" dirty="0">
                <a:solidFill>
                  <a:schemeClr val="bg1"/>
                </a:solidFill>
                <a:latin typeface="Candara" pitchFamily="34" charset="0"/>
                <a:ea typeface="Candara" pitchFamily="34" charset="-122"/>
                <a:cs typeface="Candara" pitchFamily="34" charset="-120"/>
              </a:rPr>
              <a:t>The whole world has become perverted. But the same time the world has become perverted, the Believers become converted in the Lord in the power of God.”			</a:t>
            </a:r>
            <a:r>
              <a:rPr lang="en-US" sz="3200" b="1" dirty="0">
                <a:solidFill>
                  <a:srgbClr val="C9A84C"/>
                </a:solidFill>
                <a:latin typeface="Candara" pitchFamily="34" charset="0"/>
                <a:ea typeface="Candara" pitchFamily="34" charset="-122"/>
                <a:cs typeface="Candara" pitchFamily="34" charset="-120"/>
              </a:rPr>
              <a:t>The Junction of Time</a:t>
            </a:r>
            <a:r>
              <a:rPr lang="en-US" sz="3200" b="1" dirty="0"/>
              <a:t>									</a:t>
            </a:r>
            <a:r>
              <a:rPr lang="en-US" sz="2800" dirty="0">
                <a:solidFill>
                  <a:srgbClr val="C9A84C"/>
                </a:solidFill>
                <a:latin typeface="Candara" pitchFamily="34" charset="0"/>
                <a:ea typeface="Candara" pitchFamily="34" charset="-122"/>
                <a:cs typeface="Candara" pitchFamily="34" charset="-120"/>
              </a:rPr>
              <a:t>56-0115</a:t>
            </a:r>
            <a:endParaRPr lang="en-US" sz="3200" dirty="0"/>
          </a:p>
        </p:txBody>
      </p:sp>
    </p:spTree>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457200" y="320040"/>
            <a:ext cx="8229600" cy="365760"/>
          </a:xfrm>
          <a:prstGeom prst="rect">
            <a:avLst/>
          </a:prstGeom>
          <a:noFill/>
          <a:ln/>
        </p:spPr>
        <p:txBody>
          <a:bodyPr wrap="square" rtlCol="0" anchor="ctr"/>
          <a:lstStyle/>
          <a:p>
            <a:pPr marL="0" indent="0" algn="ctr">
              <a:buNone/>
            </a:pPr>
            <a:r>
              <a:rPr lang="en-US" sz="1600" b="1" kern="0" spc="1000" dirty="0">
                <a:solidFill>
                  <a:srgbClr val="C9A84C"/>
                </a:solidFill>
                <a:latin typeface="Candara" pitchFamily="34" charset="0"/>
                <a:ea typeface="Candara" pitchFamily="34" charset="-122"/>
                <a:cs typeface="Candara" pitchFamily="34" charset="-120"/>
              </a:rPr>
              <a:t>THE FINAL STAGE</a:t>
            </a:r>
            <a:endParaRPr lang="en-US" sz="1600" dirty="0"/>
          </a:p>
        </p:txBody>
      </p:sp>
      <p:sp>
        <p:nvSpPr>
          <p:cNvPr id="3" name="Text 1"/>
          <p:cNvSpPr/>
          <p:nvPr/>
        </p:nvSpPr>
        <p:spPr>
          <a:xfrm>
            <a:off x="837656" y="421277"/>
            <a:ext cx="7680960" cy="3388995"/>
          </a:xfrm>
          <a:prstGeom prst="rect">
            <a:avLst/>
          </a:prstGeom>
          <a:noFill/>
          <a:ln/>
        </p:spPr>
        <p:txBody>
          <a:bodyPr wrap="square" rtlCol="0" anchor="ctr"/>
          <a:lstStyle/>
          <a:p>
            <a:pPr marL="0" indent="0" algn="ctr">
              <a:spcAft>
                <a:spcPts val="600"/>
              </a:spcAft>
              <a:buNone/>
            </a:pPr>
            <a:r>
              <a:rPr lang="en-US" sz="4000" b="1" dirty="0">
                <a:solidFill>
                  <a:srgbClr val="C9A84C"/>
                </a:solidFill>
                <a:latin typeface="Candara" pitchFamily="34" charset="0"/>
                <a:ea typeface="Candara" pitchFamily="34" charset="-122"/>
                <a:cs typeface="Candara" pitchFamily="34" charset="-120"/>
              </a:rPr>
              <a:t>Romans 1:32</a:t>
            </a:r>
            <a:endParaRPr lang="en-US" sz="4000" dirty="0"/>
          </a:p>
          <a:p>
            <a:pPr marL="0" indent="0" algn="ctr">
              <a:spcAft>
                <a:spcPts val="600"/>
              </a:spcAft>
              <a:buNone/>
            </a:pPr>
            <a:r>
              <a:rPr lang="en-US" dirty="0">
                <a:solidFill>
                  <a:srgbClr val="000000"/>
                </a:solidFill>
                <a:latin typeface="Candara" pitchFamily="34" charset="0"/>
                <a:ea typeface="Candara" pitchFamily="34" charset="-122"/>
                <a:cs typeface="Candara" pitchFamily="34" charset="-120"/>
              </a:rPr>
              <a:t> </a:t>
            </a:r>
            <a:endParaRPr lang="en-US" sz="4000" dirty="0"/>
          </a:p>
          <a:p>
            <a:pPr marL="0" indent="0" algn="ctr">
              <a:spcAft>
                <a:spcPts val="600"/>
              </a:spcAft>
              <a:buNone/>
            </a:pPr>
            <a:r>
              <a:rPr lang="en-US" sz="3200" i="1" dirty="0">
                <a:solidFill>
                  <a:srgbClr val="FFFFFF"/>
                </a:solidFill>
                <a:latin typeface="Candara" pitchFamily="34" charset="0"/>
                <a:ea typeface="Candara" pitchFamily="34" charset="-122"/>
                <a:cs typeface="Candara" pitchFamily="34" charset="-120"/>
              </a:rPr>
              <a:t>Who knowing the judgment of God, that they which commit such things are worthy of death, not only do the same, but have pleasure in them that do them.</a:t>
            </a:r>
            <a:endParaRPr lang="en-US" sz="4000" dirty="0"/>
          </a:p>
        </p:txBody>
      </p:sp>
      <p:sp>
        <p:nvSpPr>
          <p:cNvPr id="4" name="Text 2"/>
          <p:cNvSpPr/>
          <p:nvPr/>
        </p:nvSpPr>
        <p:spPr>
          <a:xfrm>
            <a:off x="457200" y="4572000"/>
            <a:ext cx="8229600" cy="365760"/>
          </a:xfrm>
          <a:prstGeom prst="rect">
            <a:avLst/>
          </a:prstGeom>
          <a:noFill/>
          <a:ln/>
        </p:spPr>
        <p:txBody>
          <a:bodyPr wrap="square" rtlCol="0" anchor="ctr"/>
          <a:lstStyle/>
          <a:p>
            <a:pPr marL="0" indent="0" algn="ctr">
              <a:buNone/>
            </a:pPr>
            <a:r>
              <a:rPr lang="en-US" sz="1600" i="1" dirty="0">
                <a:solidFill>
                  <a:srgbClr val="C9A84C"/>
                </a:solidFill>
                <a:latin typeface="Candara" pitchFamily="34" charset="0"/>
                <a:ea typeface="Candara" pitchFamily="34" charset="-122"/>
                <a:cs typeface="Candara" pitchFamily="34" charset="-120"/>
              </a:rPr>
              <a:t>When a culture can no longer blush — the giving-over is complete.</a:t>
            </a:r>
            <a:endParaRPr lang="en-US" sz="1600" dirty="0"/>
          </a:p>
        </p:txBody>
      </p:sp>
    </p:spTree>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2C0E9E-8373-8F77-860F-0F65C4FF11F2}"/>
              </a:ext>
            </a:extLst>
          </p:cNvPr>
          <p:cNvSpPr txBox="1"/>
          <p:nvPr/>
        </p:nvSpPr>
        <p:spPr>
          <a:xfrm>
            <a:off x="281669" y="926647"/>
            <a:ext cx="8792936" cy="3544560"/>
          </a:xfrm>
          <a:prstGeom prst="rect">
            <a:avLst/>
          </a:prstGeom>
          <a:noFill/>
        </p:spPr>
        <p:txBody>
          <a:bodyPr wrap="square">
            <a:spAutoFit/>
          </a:bodyPr>
          <a:lstStyle/>
          <a:p>
            <a:pPr marL="742950" marR="0" indent="-742950">
              <a:spcBef>
                <a:spcPts val="400"/>
              </a:spcBef>
              <a:spcAft>
                <a:spcPts val="600"/>
              </a:spcAft>
              <a:buAutoNum type="arabicPeriod"/>
            </a:pPr>
            <a:r>
              <a:rPr lang="en-US" sz="3600" dirty="0">
                <a:solidFill>
                  <a:schemeClr val="bg1"/>
                </a:solidFill>
                <a:effectLst/>
                <a:latin typeface="Candara" panose="020E0502030303020204" pitchFamily="34" charset="0"/>
                <a:ea typeface="Cambria" panose="02040503050406030204" pitchFamily="18" charset="0"/>
                <a:cs typeface="Cambria" panose="02040503050406030204" pitchFamily="18" charset="0"/>
              </a:rPr>
              <a:t>They knew God but did not glorify Him as God (v. 21). The first crime is not immorality but </a:t>
            </a:r>
            <a:r>
              <a:rPr lang="en-US" sz="3600" u="sng" dirty="0">
                <a:solidFill>
                  <a:schemeClr val="bg1"/>
                </a:solidFill>
                <a:effectLst/>
                <a:latin typeface="Candara" panose="020E0502030303020204" pitchFamily="34" charset="0"/>
                <a:ea typeface="Cambria" panose="02040503050406030204" pitchFamily="18" charset="0"/>
                <a:cs typeface="Cambria" panose="02040503050406030204" pitchFamily="18" charset="0"/>
              </a:rPr>
              <a:t>ingratitude</a:t>
            </a:r>
            <a:r>
              <a:rPr lang="en-US" sz="3600" dirty="0">
                <a:solidFill>
                  <a:schemeClr val="bg1"/>
                </a:solidFill>
                <a:effectLst/>
                <a:latin typeface="Candara" panose="020E0502030303020204" pitchFamily="34" charset="0"/>
                <a:ea typeface="Cambria" panose="02040503050406030204" pitchFamily="18" charset="0"/>
                <a:cs typeface="Cambria" panose="02040503050406030204" pitchFamily="18" charset="0"/>
              </a:rPr>
              <a:t> </a:t>
            </a:r>
          </a:p>
          <a:p>
            <a:pPr marL="742950" marR="0" indent="-742950">
              <a:spcBef>
                <a:spcPts val="400"/>
              </a:spcBef>
              <a:spcAft>
                <a:spcPts val="600"/>
              </a:spcAft>
              <a:buAutoNum type="arabicPeriod"/>
            </a:pPr>
            <a:r>
              <a:rPr lang="en-US" sz="3600" dirty="0">
                <a:solidFill>
                  <a:schemeClr val="bg1"/>
                </a:solidFill>
                <a:effectLst/>
                <a:latin typeface="Candara" panose="020E0502030303020204" pitchFamily="34" charset="0"/>
                <a:ea typeface="Cambria" panose="02040503050406030204" pitchFamily="18" charset="0"/>
                <a:cs typeface="Cambria" panose="02040503050406030204" pitchFamily="18" charset="0"/>
              </a:rPr>
              <a:t>“</a:t>
            </a:r>
            <a:r>
              <a:rPr lang="en-US" sz="3600" i="1" dirty="0">
                <a:solidFill>
                  <a:schemeClr val="bg1"/>
                </a:solidFill>
                <a:latin typeface="Candara" panose="020E0502030303020204" pitchFamily="34" charset="0"/>
                <a:ea typeface="Cambria" panose="02040503050406030204" pitchFamily="18" charset="0"/>
                <a:cs typeface="Cambria" panose="02040503050406030204" pitchFamily="18" charset="0"/>
              </a:rPr>
              <a:t>T</a:t>
            </a:r>
            <a:r>
              <a:rPr lang="en-US" sz="3600" i="1" dirty="0">
                <a:solidFill>
                  <a:schemeClr val="bg1"/>
                </a:solidFill>
                <a:effectLst/>
                <a:latin typeface="Candara" panose="020E0502030303020204" pitchFamily="34" charset="0"/>
                <a:ea typeface="Cambria" panose="02040503050406030204" pitchFamily="18" charset="0"/>
                <a:cs typeface="Cambria" panose="02040503050406030204" pitchFamily="18" charset="0"/>
              </a:rPr>
              <a:t>heir foolish heart was darkened</a:t>
            </a:r>
            <a:r>
              <a:rPr lang="en-US" sz="3600" dirty="0">
                <a:solidFill>
                  <a:schemeClr val="bg1"/>
                </a:solidFill>
                <a:effectLst/>
                <a:latin typeface="Candara" panose="020E0502030303020204" pitchFamily="34" charset="0"/>
                <a:ea typeface="Cambria" panose="02040503050406030204" pitchFamily="18" charset="0"/>
                <a:cs typeface="Cambria" panose="02040503050406030204" pitchFamily="18" charset="0"/>
              </a:rPr>
              <a:t>.” When God is dishonored, the inner light goes out. </a:t>
            </a:r>
          </a:p>
        </p:txBody>
      </p:sp>
      <p:sp>
        <p:nvSpPr>
          <p:cNvPr id="4" name="TextBox 3">
            <a:extLst>
              <a:ext uri="{FF2B5EF4-FFF2-40B4-BE49-F238E27FC236}">
                <a16:creationId xmlns:a16="http://schemas.microsoft.com/office/drawing/2014/main" id="{6B841BCE-AA72-6FD8-B8DA-D6E540ED8459}"/>
              </a:ext>
            </a:extLst>
          </p:cNvPr>
          <p:cNvSpPr txBox="1"/>
          <p:nvPr/>
        </p:nvSpPr>
        <p:spPr>
          <a:xfrm>
            <a:off x="228600" y="134711"/>
            <a:ext cx="6127296" cy="769441"/>
          </a:xfrm>
          <a:prstGeom prst="rect">
            <a:avLst/>
          </a:prstGeom>
          <a:noFill/>
        </p:spPr>
        <p:txBody>
          <a:bodyPr wrap="square" rtlCol="0">
            <a:spAutoFit/>
          </a:bodyPr>
          <a:lstStyle/>
          <a:p>
            <a:r>
              <a:rPr lang="en-US" sz="4400" b="1" dirty="0">
                <a:solidFill>
                  <a:schemeClr val="bg1"/>
                </a:solidFill>
              </a:rPr>
              <a:t>The Sequence is Clear:</a:t>
            </a:r>
          </a:p>
        </p:txBody>
      </p:sp>
    </p:spTree>
    <p:extLst>
      <p:ext uri="{BB962C8B-B14F-4D97-AF65-F5344CB8AC3E}">
        <p14:creationId xmlns:p14="http://schemas.microsoft.com/office/powerpoint/2010/main" val="117850845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44F072F-5631-E972-4C30-FB7371F77C84}"/>
              </a:ext>
            </a:extLst>
          </p:cNvPr>
          <p:cNvSpPr txBox="1"/>
          <p:nvPr/>
        </p:nvSpPr>
        <p:spPr>
          <a:xfrm>
            <a:off x="236763" y="171450"/>
            <a:ext cx="8592911" cy="4098558"/>
          </a:xfrm>
          <a:prstGeom prst="rect">
            <a:avLst/>
          </a:prstGeom>
          <a:noFill/>
        </p:spPr>
        <p:txBody>
          <a:bodyPr wrap="square">
            <a:spAutoFit/>
          </a:bodyPr>
          <a:lstStyle/>
          <a:p>
            <a:pPr marR="0">
              <a:spcBef>
                <a:spcPts val="400"/>
              </a:spcBef>
              <a:spcAft>
                <a:spcPts val="600"/>
              </a:spcAft>
            </a:pPr>
            <a:r>
              <a:rPr lang="en-US" sz="3600" dirty="0">
                <a:solidFill>
                  <a:schemeClr val="bg1"/>
                </a:solidFill>
                <a:effectLst/>
                <a:latin typeface="Candara" panose="020E0502030303020204" pitchFamily="34" charset="0"/>
                <a:ea typeface="Cambria" panose="02040503050406030204" pitchFamily="18" charset="0"/>
                <a:cs typeface="Cambria" panose="02040503050406030204" pitchFamily="18" charset="0"/>
              </a:rPr>
              <a:t>3. “</a:t>
            </a:r>
            <a:r>
              <a:rPr lang="en-US" sz="3600" i="1" dirty="0">
                <a:solidFill>
                  <a:schemeClr val="bg1"/>
                </a:solidFill>
                <a:latin typeface="Candara" panose="020E0502030303020204" pitchFamily="34" charset="0"/>
                <a:ea typeface="Cambria" panose="02040503050406030204" pitchFamily="18" charset="0"/>
                <a:cs typeface="Cambria" panose="02040503050406030204" pitchFamily="18" charset="0"/>
              </a:rPr>
              <a:t>P</a:t>
            </a:r>
            <a:r>
              <a:rPr lang="en-US" sz="3600" i="1" dirty="0">
                <a:solidFill>
                  <a:schemeClr val="bg1"/>
                </a:solidFill>
                <a:effectLst/>
                <a:latin typeface="Candara" panose="020E0502030303020204" pitchFamily="34" charset="0"/>
                <a:ea typeface="Cambria" panose="02040503050406030204" pitchFamily="18" charset="0"/>
                <a:cs typeface="Cambria" panose="02040503050406030204" pitchFamily="18" charset="0"/>
              </a:rPr>
              <a:t>rofessing themselves to be wise, they became fools</a:t>
            </a:r>
            <a:r>
              <a:rPr lang="en-US" sz="3600" dirty="0">
                <a:solidFill>
                  <a:schemeClr val="bg1"/>
                </a:solidFill>
                <a:effectLst/>
                <a:latin typeface="Candara" panose="020E0502030303020204" pitchFamily="34" charset="0"/>
                <a:ea typeface="Cambria" panose="02040503050406030204" pitchFamily="18" charset="0"/>
                <a:cs typeface="Cambria" panose="02040503050406030204" pitchFamily="18" charset="0"/>
              </a:rPr>
              <a:t>” They were </a:t>
            </a:r>
            <a:r>
              <a:rPr lang="en-US" sz="3600" i="1" dirty="0" err="1">
                <a:solidFill>
                  <a:schemeClr val="bg1"/>
                </a:solidFill>
                <a:effectLst/>
                <a:latin typeface="Candara" panose="020E0502030303020204" pitchFamily="34" charset="0"/>
                <a:ea typeface="Cambria" panose="02040503050406030204" pitchFamily="18" charset="0"/>
                <a:cs typeface="Cambria" panose="02040503050406030204" pitchFamily="18" charset="0"/>
              </a:rPr>
              <a:t>moronized</a:t>
            </a:r>
            <a:r>
              <a:rPr lang="en-US" sz="3600" dirty="0">
                <a:solidFill>
                  <a:schemeClr val="bg1"/>
                </a:solidFill>
                <a:effectLst/>
                <a:latin typeface="Candara" panose="020E0502030303020204" pitchFamily="34" charset="0"/>
                <a:ea typeface="Cambria" panose="02040503050406030204" pitchFamily="18" charset="0"/>
                <a:cs typeface="Cambria" panose="02040503050406030204" pitchFamily="18" charset="0"/>
              </a:rPr>
              <a:t>. The very faculty that prided itself on being enlightened collapsed into folly. </a:t>
            </a:r>
          </a:p>
          <a:p>
            <a:pPr marR="0">
              <a:spcBef>
                <a:spcPts val="400"/>
              </a:spcBef>
              <a:spcAft>
                <a:spcPts val="600"/>
              </a:spcAft>
            </a:pPr>
            <a:r>
              <a:rPr lang="en-US" sz="3600" dirty="0">
                <a:solidFill>
                  <a:schemeClr val="bg1"/>
                </a:solidFill>
                <a:latin typeface="Candara" panose="020E0502030303020204" pitchFamily="34" charset="0"/>
                <a:ea typeface="Cambria" panose="02040503050406030204" pitchFamily="18" charset="0"/>
                <a:cs typeface="Cambria" panose="02040503050406030204" pitchFamily="18" charset="0"/>
              </a:rPr>
              <a:t>4. </a:t>
            </a:r>
            <a:r>
              <a:rPr lang="en-US" sz="3600" dirty="0">
                <a:solidFill>
                  <a:schemeClr val="bg1"/>
                </a:solidFill>
                <a:effectLst/>
                <a:latin typeface="Candara" panose="020E0502030303020204" pitchFamily="34" charset="0"/>
                <a:ea typeface="Cambria" panose="02040503050406030204" pitchFamily="18" charset="0"/>
                <a:cs typeface="Cambria" panose="02040503050406030204" pitchFamily="18" charset="0"/>
              </a:rPr>
              <a:t> “They exchanged” the glory of the incorruptible God for images. Idolatry is always an exchange. The currency is glory.</a:t>
            </a:r>
          </a:p>
        </p:txBody>
      </p:sp>
    </p:spTree>
    <p:extLst>
      <p:ext uri="{BB962C8B-B14F-4D97-AF65-F5344CB8AC3E}">
        <p14:creationId xmlns:p14="http://schemas.microsoft.com/office/powerpoint/2010/main" val="231529587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3" name="Text 1"/>
          <p:cNvSpPr/>
          <p:nvPr/>
        </p:nvSpPr>
        <p:spPr>
          <a:xfrm>
            <a:off x="130627" y="97972"/>
            <a:ext cx="8923565" cy="4060099"/>
          </a:xfrm>
          <a:prstGeom prst="rect">
            <a:avLst/>
          </a:prstGeom>
          <a:noFill/>
          <a:ln/>
        </p:spPr>
        <p:txBody>
          <a:bodyPr wrap="square" rtlCol="0" anchor="t"/>
          <a:lstStyle/>
          <a:p>
            <a:pPr marL="0" indent="0">
              <a:spcAft>
                <a:spcPts val="400"/>
              </a:spcAft>
              <a:buNone/>
            </a:pPr>
            <a:r>
              <a:rPr lang="en-US" sz="3200" dirty="0">
                <a:solidFill>
                  <a:srgbClr val="FFFFFF"/>
                </a:solidFill>
                <a:latin typeface="Candara" pitchFamily="34" charset="0"/>
                <a:ea typeface="Candara" pitchFamily="34" charset="-122"/>
                <a:cs typeface="Candara" pitchFamily="34" charset="-120"/>
              </a:rPr>
              <a:t>	41 So you see, the whole system is rotten, falling apart. </a:t>
            </a:r>
            <a:r>
              <a:rPr lang="en-US" sz="3200" b="1" dirty="0">
                <a:solidFill>
                  <a:srgbClr val="C9A84C"/>
                </a:solidFill>
                <a:latin typeface="Candara" pitchFamily="34" charset="0"/>
                <a:ea typeface="Candara" pitchFamily="34" charset="-122"/>
                <a:cs typeface="Candara" pitchFamily="34" charset="-120"/>
              </a:rPr>
              <a:t>God will not save the world by an organization, or a system. He'll save it by the Holy Spirit, and the Holy Spirit is the Word made manifest.</a:t>
            </a:r>
            <a:r>
              <a:rPr lang="en-US" sz="3200" dirty="0">
                <a:solidFill>
                  <a:srgbClr val="FFFFFF"/>
                </a:solidFill>
                <a:latin typeface="Candara" pitchFamily="34" charset="0"/>
                <a:ea typeface="Candara" pitchFamily="34" charset="-122"/>
                <a:cs typeface="Candara" pitchFamily="34" charset="-120"/>
              </a:rPr>
              <a:t> It's the promises of God made manifest.”</a:t>
            </a:r>
            <a:endParaRPr lang="en-US" sz="3200" dirty="0"/>
          </a:p>
          <a:p>
            <a:pPr marL="0" indent="0">
              <a:spcAft>
                <a:spcPts val="400"/>
              </a:spcAft>
              <a:buNone/>
            </a:pPr>
            <a:r>
              <a:rPr lang="en-US" sz="1200" dirty="0">
                <a:solidFill>
                  <a:srgbClr val="000000"/>
                </a:solidFill>
                <a:latin typeface="Candara" pitchFamily="34" charset="0"/>
                <a:ea typeface="Candara" pitchFamily="34" charset="-122"/>
                <a:cs typeface="Candara" pitchFamily="34" charset="-120"/>
              </a:rPr>
              <a:t> </a:t>
            </a:r>
            <a:endParaRPr lang="en-US" sz="3200" dirty="0"/>
          </a:p>
          <a:p>
            <a:pPr marL="0" indent="0" algn="r">
              <a:spcAft>
                <a:spcPts val="400"/>
              </a:spcAft>
              <a:buNone/>
            </a:pPr>
            <a:r>
              <a:rPr lang="en-US" sz="2800" b="1" dirty="0">
                <a:solidFill>
                  <a:srgbClr val="C9A84C"/>
                </a:solidFill>
                <a:latin typeface="Candara" pitchFamily="34" charset="0"/>
                <a:ea typeface="Candara" pitchFamily="34" charset="-122"/>
                <a:cs typeface="Candara" pitchFamily="34" charset="-120"/>
              </a:rPr>
              <a:t>The World Is Falling Apart</a:t>
            </a:r>
            <a:endParaRPr lang="en-US" sz="3200" dirty="0"/>
          </a:p>
          <a:p>
            <a:pPr marL="0" indent="0" algn="r">
              <a:spcAft>
                <a:spcPts val="400"/>
              </a:spcAft>
              <a:buNone/>
            </a:pPr>
            <a:r>
              <a:rPr lang="en-US" sz="2400" dirty="0">
                <a:solidFill>
                  <a:srgbClr val="C9A84C"/>
                </a:solidFill>
                <a:latin typeface="Candara" pitchFamily="34" charset="0"/>
                <a:ea typeface="Candara" pitchFamily="34" charset="-122"/>
                <a:cs typeface="Candara" pitchFamily="34" charset="-120"/>
              </a:rPr>
              <a:t>63-0412</a:t>
            </a:r>
            <a:endParaRPr lang="en-US" sz="3200" dirty="0"/>
          </a:p>
        </p:txBody>
      </p:sp>
    </p:spTree>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D9F023-FC7B-7CD4-5CCD-6991F5B209E0}"/>
              </a:ext>
            </a:extLst>
          </p:cNvPr>
          <p:cNvSpPr txBox="1"/>
          <p:nvPr/>
        </p:nvSpPr>
        <p:spPr>
          <a:xfrm>
            <a:off x="302079" y="187779"/>
            <a:ext cx="8519431" cy="4093428"/>
          </a:xfrm>
          <a:prstGeom prst="rect">
            <a:avLst/>
          </a:prstGeom>
          <a:noFill/>
        </p:spPr>
        <p:txBody>
          <a:bodyPr wrap="square">
            <a:spAutoFit/>
          </a:bodyPr>
          <a:lstStyle/>
          <a:p>
            <a:r>
              <a:rPr lang="en-US" sz="4400" b="1" dirty="0">
                <a:solidFill>
                  <a:schemeClr val="bg1"/>
                </a:solidFill>
              </a:rPr>
              <a:t>NUMBERS 6:1-2</a:t>
            </a:r>
          </a:p>
          <a:p>
            <a:r>
              <a:rPr lang="en-US" sz="3600" i="1" dirty="0">
                <a:solidFill>
                  <a:schemeClr val="bg1"/>
                </a:solidFill>
              </a:rPr>
              <a:t>	And the LORD </a:t>
            </a:r>
            <a:r>
              <a:rPr lang="en-US" sz="3600" i="1" dirty="0" err="1">
                <a:solidFill>
                  <a:schemeClr val="bg1"/>
                </a:solidFill>
              </a:rPr>
              <a:t>spake</a:t>
            </a:r>
            <a:r>
              <a:rPr lang="en-US" sz="3600" i="1" dirty="0">
                <a:solidFill>
                  <a:schemeClr val="bg1"/>
                </a:solidFill>
              </a:rPr>
              <a:t> unto Moses, saying, 2 Speak unto the children of Israel, and say unto them, When either man or woman shall separate themselves to vow a vow of a Nazarite, to separate themselves unto the LORD:</a:t>
            </a:r>
          </a:p>
        </p:txBody>
      </p:sp>
    </p:spTree>
    <p:extLst>
      <p:ext uri="{BB962C8B-B14F-4D97-AF65-F5344CB8AC3E}">
        <p14:creationId xmlns:p14="http://schemas.microsoft.com/office/powerpoint/2010/main" val="4236274647"/>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457200" y="320040"/>
            <a:ext cx="8229600" cy="365760"/>
          </a:xfrm>
          <a:prstGeom prst="rect">
            <a:avLst/>
          </a:prstGeom>
          <a:noFill/>
          <a:ln/>
        </p:spPr>
        <p:txBody>
          <a:bodyPr wrap="square" rtlCol="0" anchor="ctr"/>
          <a:lstStyle/>
          <a:p>
            <a:pPr marL="0" indent="0" algn="ctr">
              <a:buNone/>
            </a:pPr>
            <a:r>
              <a:rPr lang="en-US" sz="1600" b="1" kern="0" spc="800" dirty="0">
                <a:solidFill>
                  <a:srgbClr val="C9A84C"/>
                </a:solidFill>
                <a:latin typeface="Candara" pitchFamily="34" charset="0"/>
                <a:ea typeface="Candara" pitchFamily="34" charset="-122"/>
                <a:cs typeface="Candara" pitchFamily="34" charset="-120"/>
              </a:rPr>
              <a:t>HIS WORD FOR THIS HOUR</a:t>
            </a:r>
            <a:endParaRPr lang="en-US" sz="1600" dirty="0"/>
          </a:p>
        </p:txBody>
      </p:sp>
      <p:sp>
        <p:nvSpPr>
          <p:cNvPr id="3" name="Text 1"/>
          <p:cNvSpPr/>
          <p:nvPr/>
        </p:nvSpPr>
        <p:spPr>
          <a:xfrm>
            <a:off x="371475" y="467814"/>
            <a:ext cx="8413296" cy="3108960"/>
          </a:xfrm>
          <a:prstGeom prst="rect">
            <a:avLst/>
          </a:prstGeom>
          <a:noFill/>
          <a:ln/>
        </p:spPr>
        <p:txBody>
          <a:bodyPr wrap="square" rtlCol="0" anchor="ctr"/>
          <a:lstStyle/>
          <a:p>
            <a:pPr marL="0" indent="0" algn="ctr">
              <a:spcAft>
                <a:spcPts val="600"/>
              </a:spcAft>
              <a:buNone/>
            </a:pPr>
            <a:r>
              <a:rPr lang="en-US" sz="4000" b="1" dirty="0">
                <a:solidFill>
                  <a:srgbClr val="C9A84C"/>
                </a:solidFill>
                <a:latin typeface="Candara" pitchFamily="34" charset="0"/>
                <a:ea typeface="Candara" pitchFamily="34" charset="-122"/>
                <a:cs typeface="Candara" pitchFamily="34" charset="-120"/>
              </a:rPr>
              <a:t>Luke 21:28</a:t>
            </a:r>
            <a:endParaRPr lang="en-US" sz="4000" dirty="0"/>
          </a:p>
          <a:p>
            <a:pPr marL="0" indent="0" algn="ctr">
              <a:spcAft>
                <a:spcPts val="600"/>
              </a:spcAft>
              <a:buNone/>
            </a:pPr>
            <a:r>
              <a:rPr lang="en-US" dirty="0">
                <a:solidFill>
                  <a:srgbClr val="000000"/>
                </a:solidFill>
                <a:latin typeface="Candara" pitchFamily="34" charset="0"/>
                <a:ea typeface="Candara" pitchFamily="34" charset="-122"/>
                <a:cs typeface="Candara" pitchFamily="34" charset="-120"/>
              </a:rPr>
              <a:t> </a:t>
            </a:r>
            <a:r>
              <a:rPr lang="en-US" sz="3600" i="1" dirty="0">
                <a:solidFill>
                  <a:srgbClr val="FFFFFF"/>
                </a:solidFill>
                <a:latin typeface="Candara" pitchFamily="34" charset="0"/>
                <a:ea typeface="Candara" pitchFamily="34" charset="-122"/>
                <a:cs typeface="Candara" pitchFamily="34" charset="-120"/>
              </a:rPr>
              <a:t>And when these things begin to come to pass, then look up, and lift up your heads; for your redemption draweth nigh.</a:t>
            </a:r>
            <a:endParaRPr lang="en-US" sz="4000" dirty="0"/>
          </a:p>
        </p:txBody>
      </p:sp>
      <p:sp>
        <p:nvSpPr>
          <p:cNvPr id="4" name="Text 2"/>
          <p:cNvSpPr/>
          <p:nvPr/>
        </p:nvSpPr>
        <p:spPr>
          <a:xfrm>
            <a:off x="457200" y="4572000"/>
            <a:ext cx="8229600" cy="365760"/>
          </a:xfrm>
          <a:prstGeom prst="rect">
            <a:avLst/>
          </a:prstGeom>
          <a:noFill/>
          <a:ln/>
        </p:spPr>
        <p:txBody>
          <a:bodyPr wrap="square" rtlCol="0" anchor="ctr"/>
          <a:lstStyle/>
          <a:p>
            <a:pPr marL="0" indent="0" algn="ctr">
              <a:buNone/>
            </a:pPr>
            <a:r>
              <a:rPr lang="en-US" sz="1800" b="1" i="1" dirty="0">
                <a:solidFill>
                  <a:srgbClr val="C9A84C"/>
                </a:solidFill>
                <a:latin typeface="Candara" pitchFamily="34" charset="0"/>
                <a:ea typeface="Candara" pitchFamily="34" charset="-122"/>
                <a:cs typeface="Candara" pitchFamily="34" charset="-120"/>
              </a:rPr>
              <a:t>The age is passing.  He is not.</a:t>
            </a:r>
            <a:endParaRPr lang="en-US" sz="1800" dirty="0"/>
          </a:p>
        </p:txBody>
      </p:sp>
    </p:spTree>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3" name="Text 1"/>
          <p:cNvSpPr/>
          <p:nvPr/>
        </p:nvSpPr>
        <p:spPr>
          <a:xfrm>
            <a:off x="145733" y="275952"/>
            <a:ext cx="9055417" cy="4023360"/>
          </a:xfrm>
          <a:prstGeom prst="rect">
            <a:avLst/>
          </a:prstGeom>
          <a:noFill/>
          <a:ln/>
        </p:spPr>
        <p:txBody>
          <a:bodyPr wrap="square" rtlCol="0" anchor="ctr"/>
          <a:lstStyle/>
          <a:p>
            <a:pPr marL="0" indent="0">
              <a:spcAft>
                <a:spcPts val="400"/>
              </a:spcAft>
              <a:buNone/>
            </a:pPr>
            <a:r>
              <a:rPr lang="en-US" sz="2800" i="1" dirty="0">
                <a:solidFill>
                  <a:srgbClr val="FFFFFF"/>
                </a:solidFill>
                <a:latin typeface="Candara" pitchFamily="34" charset="0"/>
                <a:ea typeface="Candara" pitchFamily="34" charset="-122"/>
                <a:cs typeface="Candara" pitchFamily="34" charset="-120"/>
              </a:rPr>
              <a:t>	46 </a:t>
            </a:r>
            <a:r>
              <a:rPr lang="en-US" sz="2800" dirty="0">
                <a:solidFill>
                  <a:srgbClr val="FFFFFF"/>
                </a:solidFill>
                <a:latin typeface="Candara" pitchFamily="34" charset="0"/>
                <a:ea typeface="Candara" pitchFamily="34" charset="-122"/>
                <a:cs typeface="Candara" pitchFamily="34" charset="-120"/>
              </a:rPr>
              <a:t>That's the way it was in the coming time, 2000 years ago, when the world was falling apart. It's falling apart today under the </a:t>
            </a:r>
            <a:r>
              <a:rPr lang="en-US" sz="2800" u="sng" dirty="0">
                <a:solidFill>
                  <a:srgbClr val="FFFFFF"/>
                </a:solidFill>
                <a:latin typeface="Candara" pitchFamily="34" charset="0"/>
                <a:ea typeface="Candara" pitchFamily="34" charset="-122"/>
                <a:cs typeface="Candara" pitchFamily="34" charset="-120"/>
              </a:rPr>
              <a:t>same conditions</a:t>
            </a:r>
            <a:r>
              <a:rPr lang="en-US" sz="2800" dirty="0">
                <a:solidFill>
                  <a:srgbClr val="FFFFFF"/>
                </a:solidFill>
                <a:latin typeface="Candara" pitchFamily="34" charset="0"/>
                <a:ea typeface="Candara" pitchFamily="34" charset="-122"/>
                <a:cs typeface="Candara" pitchFamily="34" charset="-120"/>
              </a:rPr>
              <a:t>. And then the church corruption! The religious corruption! Oh, it's ridiculous to see the world after 2,000 years of the Bible and the Holy Spirit being here on earth, and today it's falling apart </a:t>
            </a:r>
            <a:r>
              <a:rPr lang="en-US" sz="2800" u="sng" dirty="0">
                <a:solidFill>
                  <a:srgbClr val="FFFFFF"/>
                </a:solidFill>
                <a:latin typeface="Candara" pitchFamily="34" charset="0"/>
                <a:ea typeface="Candara" pitchFamily="34" charset="-122"/>
                <a:cs typeface="Candara" pitchFamily="34" charset="-120"/>
              </a:rPr>
              <a:t>as bad as it was two thousand years ago</a:t>
            </a:r>
            <a:r>
              <a:rPr lang="en-US" sz="2800" dirty="0">
                <a:solidFill>
                  <a:srgbClr val="FFFFFF"/>
                </a:solidFill>
                <a:latin typeface="Candara" pitchFamily="34" charset="0"/>
                <a:ea typeface="Candara" pitchFamily="34" charset="-122"/>
                <a:cs typeface="Candara" pitchFamily="34" charset="-120"/>
              </a:rPr>
              <a:t>. Religious corruption. Politics entered religion, and religion entered politics.”		</a:t>
            </a:r>
            <a:r>
              <a:rPr lang="en-US" sz="2800" b="1" i="1" dirty="0">
                <a:solidFill>
                  <a:srgbClr val="C9A84C"/>
                </a:solidFill>
                <a:latin typeface="Candara" pitchFamily="34" charset="0"/>
                <a:ea typeface="Candara" pitchFamily="34" charset="-122"/>
                <a:cs typeface="Candara" pitchFamily="34" charset="-120"/>
              </a:rPr>
              <a:t>The Falling Apart of the World</a:t>
            </a:r>
            <a:endParaRPr lang="en-US" sz="2800" dirty="0"/>
          </a:p>
          <a:p>
            <a:pPr marL="0" indent="0" algn="r">
              <a:spcAft>
                <a:spcPts val="400"/>
              </a:spcAft>
              <a:buNone/>
            </a:pPr>
            <a:r>
              <a:rPr lang="en-US" sz="2400" dirty="0">
                <a:solidFill>
                  <a:srgbClr val="C9A84C"/>
                </a:solidFill>
                <a:latin typeface="Candara" pitchFamily="34" charset="0"/>
                <a:ea typeface="Candara" pitchFamily="34" charset="-122"/>
                <a:cs typeface="Candara" pitchFamily="34" charset="-120"/>
              </a:rPr>
              <a:t>62-1216  	</a:t>
            </a:r>
            <a:endParaRPr lang="en-US" sz="2800" dirty="0"/>
          </a:p>
        </p:txBody>
      </p:sp>
    </p:spTree>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457200" y="320040"/>
            <a:ext cx="8229600" cy="365760"/>
          </a:xfrm>
          <a:prstGeom prst="rect">
            <a:avLst/>
          </a:prstGeom>
          <a:noFill/>
          <a:ln/>
        </p:spPr>
        <p:txBody>
          <a:bodyPr wrap="square" rtlCol="0" anchor="ctr"/>
          <a:lstStyle/>
          <a:p>
            <a:pPr marL="0" indent="0" algn="ctr">
              <a:buNone/>
            </a:pPr>
            <a:r>
              <a:rPr lang="en-US" sz="1600" b="1" kern="0" spc="1000" dirty="0">
                <a:solidFill>
                  <a:srgbClr val="C9A84C"/>
                </a:solidFill>
                <a:latin typeface="Candara" pitchFamily="34" charset="0"/>
                <a:ea typeface="Candara" pitchFamily="34" charset="-122"/>
                <a:cs typeface="Candara" pitchFamily="34" charset="-120"/>
              </a:rPr>
              <a:t>WILLIAM BRANHAM</a:t>
            </a:r>
            <a:endParaRPr lang="en-US" sz="1600" dirty="0"/>
          </a:p>
        </p:txBody>
      </p:sp>
      <p:sp>
        <p:nvSpPr>
          <p:cNvPr id="3" name="Text 1"/>
          <p:cNvSpPr/>
          <p:nvPr/>
        </p:nvSpPr>
        <p:spPr>
          <a:xfrm>
            <a:off x="106136" y="120015"/>
            <a:ext cx="8792936" cy="4770392"/>
          </a:xfrm>
          <a:prstGeom prst="rect">
            <a:avLst/>
          </a:prstGeom>
          <a:noFill/>
          <a:ln/>
        </p:spPr>
        <p:txBody>
          <a:bodyPr wrap="square" rtlCol="0" anchor="ctr"/>
          <a:lstStyle/>
          <a:p>
            <a:pPr marL="0" indent="0">
              <a:spcAft>
                <a:spcPts val="400"/>
              </a:spcAft>
              <a:buNone/>
            </a:pPr>
            <a:r>
              <a:rPr lang="en-US" sz="3200" dirty="0">
                <a:solidFill>
                  <a:srgbClr val="FFFFFF"/>
                </a:solidFill>
                <a:latin typeface="Candara" pitchFamily="34" charset="0"/>
                <a:ea typeface="Candara" pitchFamily="34" charset="-122"/>
                <a:cs typeface="Candara" pitchFamily="34" charset="-120"/>
              </a:rPr>
              <a:t>“We see it. We know that's the truth. Our national political world's falling apart. The whole thing's at the end. As Isaiah said, </a:t>
            </a:r>
            <a:r>
              <a:rPr lang="en-US" sz="3200" b="1" dirty="0">
                <a:solidFill>
                  <a:srgbClr val="C9A84C"/>
                </a:solidFill>
                <a:latin typeface="Candara" pitchFamily="34" charset="0"/>
                <a:ea typeface="Candara" pitchFamily="34" charset="-122"/>
                <a:cs typeface="Candara" pitchFamily="34" charset="-120"/>
              </a:rPr>
              <a:t>'It's become full of putrefied sores.'</a:t>
            </a:r>
            <a:r>
              <a:rPr lang="en-US" sz="3200" dirty="0">
                <a:solidFill>
                  <a:srgbClr val="FFFFFF"/>
                </a:solidFill>
                <a:latin typeface="Candara" pitchFamily="34" charset="0"/>
                <a:ea typeface="Candara" pitchFamily="34" charset="-122"/>
                <a:cs typeface="Candara" pitchFamily="34" charset="-120"/>
              </a:rPr>
              <a:t> It's just the whole body's corrupted. There's something's got to happen (and it's going to be beyond any man-made system or understanding) that will have to bring it back to its right conditions again.” </a:t>
            </a:r>
          </a:p>
          <a:p>
            <a:pPr marL="0" indent="0" algn="r">
              <a:spcAft>
                <a:spcPts val="400"/>
              </a:spcAft>
              <a:buNone/>
            </a:pPr>
            <a:r>
              <a:rPr lang="en-US" sz="2800" b="1" dirty="0">
                <a:solidFill>
                  <a:srgbClr val="C9A84C"/>
                </a:solidFill>
                <a:latin typeface="Candara" pitchFamily="34" charset="0"/>
                <a:ea typeface="Candara" pitchFamily="34" charset="-122"/>
                <a:cs typeface="Candara" pitchFamily="34" charset="-120"/>
              </a:rPr>
              <a:t>The World Is Falling Apart</a:t>
            </a:r>
            <a:endParaRPr lang="en-US" sz="3200" dirty="0"/>
          </a:p>
          <a:p>
            <a:pPr marL="0" indent="0" algn="r">
              <a:spcAft>
                <a:spcPts val="400"/>
              </a:spcAft>
              <a:buNone/>
            </a:pPr>
            <a:r>
              <a:rPr lang="en-US" sz="2400" dirty="0">
                <a:solidFill>
                  <a:srgbClr val="C9A84C"/>
                </a:solidFill>
                <a:latin typeface="Candara" pitchFamily="34" charset="0"/>
                <a:ea typeface="Candara" pitchFamily="34" charset="-122"/>
                <a:cs typeface="Candara" pitchFamily="34" charset="-120"/>
              </a:rPr>
              <a:t>63-0412</a:t>
            </a:r>
            <a:endParaRPr lang="en-US" sz="3200" dirty="0"/>
          </a:p>
        </p:txBody>
      </p:sp>
    </p:spTree>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457200" y="137160"/>
            <a:ext cx="8229600" cy="365760"/>
          </a:xfrm>
          <a:prstGeom prst="rect">
            <a:avLst/>
          </a:prstGeom>
          <a:noFill/>
          <a:ln/>
        </p:spPr>
        <p:txBody>
          <a:bodyPr wrap="square" rtlCol="0" anchor="ctr"/>
          <a:lstStyle/>
          <a:p>
            <a:pPr marL="0" indent="0" algn="ctr">
              <a:buNone/>
            </a:pPr>
            <a:r>
              <a:rPr lang="en-US" sz="1600" b="1" kern="0" spc="1000" dirty="0">
                <a:solidFill>
                  <a:srgbClr val="C9A84C"/>
                </a:solidFill>
                <a:latin typeface="Candara" pitchFamily="34" charset="0"/>
                <a:ea typeface="Candara" pitchFamily="34" charset="-122"/>
                <a:cs typeface="Candara" pitchFamily="34" charset="-120"/>
              </a:rPr>
              <a:t>THE ANSWER</a:t>
            </a:r>
            <a:endParaRPr lang="en-US" sz="1600" dirty="0"/>
          </a:p>
        </p:txBody>
      </p:sp>
      <p:sp>
        <p:nvSpPr>
          <p:cNvPr id="3" name="Text 1"/>
          <p:cNvSpPr/>
          <p:nvPr/>
        </p:nvSpPr>
        <p:spPr>
          <a:xfrm>
            <a:off x="126546" y="628650"/>
            <a:ext cx="8858250" cy="3959679"/>
          </a:xfrm>
          <a:prstGeom prst="rect">
            <a:avLst/>
          </a:prstGeom>
          <a:noFill/>
          <a:ln/>
        </p:spPr>
        <p:txBody>
          <a:bodyPr wrap="square" rtlCol="0" anchor="ctr"/>
          <a:lstStyle/>
          <a:p>
            <a:pPr marL="0" indent="0" algn="ctr">
              <a:spcAft>
                <a:spcPts val="400"/>
              </a:spcAft>
              <a:buNone/>
            </a:pPr>
            <a:r>
              <a:rPr lang="en-US" sz="3200" b="1" dirty="0">
                <a:solidFill>
                  <a:srgbClr val="C9A84C"/>
                </a:solidFill>
                <a:latin typeface="Candara" pitchFamily="34" charset="0"/>
                <a:ea typeface="Candara" pitchFamily="34" charset="-122"/>
                <a:cs typeface="Candara" pitchFamily="34" charset="-120"/>
              </a:rPr>
              <a:t>Romans 12:1-2</a:t>
            </a:r>
            <a:endParaRPr lang="en-US" sz="3200" dirty="0"/>
          </a:p>
          <a:p>
            <a:pPr marL="0" indent="0" algn="ctr">
              <a:spcAft>
                <a:spcPts val="400"/>
              </a:spcAft>
              <a:buNone/>
            </a:pPr>
            <a:r>
              <a:rPr lang="en-US" sz="2800" i="1" dirty="0">
                <a:solidFill>
                  <a:srgbClr val="FFFFFF"/>
                </a:solidFill>
                <a:latin typeface="Candara" pitchFamily="34" charset="0"/>
                <a:ea typeface="Candara" pitchFamily="34" charset="-122"/>
                <a:cs typeface="Candara" pitchFamily="34" charset="-120"/>
              </a:rPr>
              <a:t>I beseech you therefore, brethren, by the mercies of God, that ye </a:t>
            </a:r>
            <a:r>
              <a:rPr lang="en-US" sz="2800" b="1" i="1" u="sng" dirty="0">
                <a:solidFill>
                  <a:srgbClr val="C9A84C"/>
                </a:solidFill>
                <a:latin typeface="Candara" pitchFamily="34" charset="0"/>
                <a:ea typeface="Candara" pitchFamily="34" charset="-122"/>
                <a:cs typeface="Candara" pitchFamily="34" charset="-120"/>
              </a:rPr>
              <a:t>present your bodies a living sacrifice</a:t>
            </a:r>
            <a:r>
              <a:rPr lang="en-US" sz="2800" i="1" dirty="0">
                <a:solidFill>
                  <a:srgbClr val="FFFFFF"/>
                </a:solidFill>
                <a:latin typeface="Candara" pitchFamily="34" charset="0"/>
                <a:ea typeface="Candara" pitchFamily="34" charset="-122"/>
                <a:cs typeface="Candara" pitchFamily="34" charset="-120"/>
              </a:rPr>
              <a:t>, holy, acceptable unto God, which is your reasonable service.</a:t>
            </a:r>
            <a:endParaRPr lang="en-US" sz="3200" dirty="0"/>
          </a:p>
          <a:p>
            <a:pPr marL="0" indent="0" algn="ctr">
              <a:spcAft>
                <a:spcPts val="400"/>
              </a:spcAft>
              <a:buNone/>
            </a:pPr>
            <a:r>
              <a:rPr lang="en-US" sz="1000" dirty="0">
                <a:solidFill>
                  <a:srgbClr val="000000"/>
                </a:solidFill>
                <a:latin typeface="Candara" pitchFamily="34" charset="0"/>
                <a:ea typeface="Candara" pitchFamily="34" charset="-122"/>
                <a:cs typeface="Candara" pitchFamily="34" charset="-120"/>
              </a:rPr>
              <a:t> </a:t>
            </a:r>
            <a:endParaRPr lang="en-US" sz="3200" dirty="0"/>
          </a:p>
          <a:p>
            <a:pPr marL="0" indent="0" algn="ctr">
              <a:spcAft>
                <a:spcPts val="400"/>
              </a:spcAft>
              <a:buNone/>
            </a:pPr>
            <a:r>
              <a:rPr lang="en-US" sz="2800" i="1" dirty="0">
                <a:solidFill>
                  <a:srgbClr val="FFFFFF"/>
                </a:solidFill>
                <a:latin typeface="Candara" pitchFamily="34" charset="0"/>
                <a:ea typeface="Candara" pitchFamily="34" charset="-122"/>
                <a:cs typeface="Candara" pitchFamily="34" charset="-120"/>
              </a:rPr>
              <a:t>And </a:t>
            </a:r>
            <a:r>
              <a:rPr lang="en-US" sz="2800" b="1" i="1" dirty="0">
                <a:solidFill>
                  <a:srgbClr val="C9A84C"/>
                </a:solidFill>
                <a:latin typeface="Candara" pitchFamily="34" charset="0"/>
                <a:ea typeface="Candara" pitchFamily="34" charset="-122"/>
                <a:cs typeface="Candara" pitchFamily="34" charset="-120"/>
              </a:rPr>
              <a:t>be not conformed to this world</a:t>
            </a:r>
            <a:r>
              <a:rPr lang="en-US" sz="2800" i="1" dirty="0">
                <a:solidFill>
                  <a:srgbClr val="FFFFFF"/>
                </a:solidFill>
                <a:latin typeface="Candara" pitchFamily="34" charset="0"/>
                <a:ea typeface="Candara" pitchFamily="34" charset="-122"/>
                <a:cs typeface="Candara" pitchFamily="34" charset="-120"/>
              </a:rPr>
              <a:t>: but be ye </a:t>
            </a:r>
            <a:r>
              <a:rPr lang="en-US" sz="2800" b="1" i="1" dirty="0">
                <a:solidFill>
                  <a:srgbClr val="C9A84C"/>
                </a:solidFill>
                <a:latin typeface="Candara" pitchFamily="34" charset="0"/>
                <a:ea typeface="Candara" pitchFamily="34" charset="-122"/>
                <a:cs typeface="Candara" pitchFamily="34" charset="-120"/>
              </a:rPr>
              <a:t>transformed by the renewing of your mind</a:t>
            </a:r>
            <a:r>
              <a:rPr lang="en-US" sz="2800" i="1" dirty="0">
                <a:solidFill>
                  <a:srgbClr val="FFFFFF"/>
                </a:solidFill>
                <a:latin typeface="Candara" pitchFamily="34" charset="0"/>
                <a:ea typeface="Candara" pitchFamily="34" charset="-122"/>
                <a:cs typeface="Candara" pitchFamily="34" charset="-120"/>
              </a:rPr>
              <a:t>, that ye may </a:t>
            </a:r>
            <a:r>
              <a:rPr lang="en-US" sz="2800" b="1" i="1" dirty="0">
                <a:solidFill>
                  <a:srgbClr val="C9A84C"/>
                </a:solidFill>
                <a:latin typeface="Candara" pitchFamily="34" charset="0"/>
                <a:ea typeface="Candara" pitchFamily="34" charset="-122"/>
                <a:cs typeface="Candara" pitchFamily="34" charset="-120"/>
              </a:rPr>
              <a:t>prove</a:t>
            </a:r>
            <a:r>
              <a:rPr lang="en-US" sz="2800" i="1" dirty="0">
                <a:solidFill>
                  <a:srgbClr val="FFFFFF"/>
                </a:solidFill>
                <a:latin typeface="Candara" pitchFamily="34" charset="0"/>
                <a:ea typeface="Candara" pitchFamily="34" charset="-122"/>
                <a:cs typeface="Candara" pitchFamily="34" charset="-120"/>
              </a:rPr>
              <a:t> what is that good, and acceptable, and perfect, will of God.</a:t>
            </a:r>
            <a:endParaRPr lang="en-US" sz="3200" dirty="0"/>
          </a:p>
        </p:txBody>
      </p:sp>
      <p:sp>
        <p:nvSpPr>
          <p:cNvPr id="4" name="Text 2"/>
          <p:cNvSpPr/>
          <p:nvPr/>
        </p:nvSpPr>
        <p:spPr>
          <a:xfrm>
            <a:off x="457200" y="4754880"/>
            <a:ext cx="8229600" cy="274320"/>
          </a:xfrm>
          <a:prstGeom prst="rect">
            <a:avLst/>
          </a:prstGeom>
          <a:noFill/>
          <a:ln/>
        </p:spPr>
        <p:txBody>
          <a:bodyPr wrap="square" rtlCol="0" anchor="ctr"/>
          <a:lstStyle/>
          <a:p>
            <a:pPr marL="0" indent="0" algn="ctr">
              <a:buNone/>
            </a:pPr>
            <a:r>
              <a:rPr lang="en-US" sz="1300" i="1" kern="0" spc="200" dirty="0">
                <a:solidFill>
                  <a:srgbClr val="C9A84C"/>
                </a:solidFill>
                <a:latin typeface="Candara" pitchFamily="34" charset="0"/>
                <a:ea typeface="Candara" pitchFamily="34" charset="-122"/>
                <a:cs typeface="Candara" pitchFamily="34" charset="-120"/>
              </a:rPr>
              <a:t>Present  →  Refuse the mold  →  Be transformed  →  Prove His will</a:t>
            </a:r>
            <a:endParaRPr lang="en-US" sz="1300" dirty="0"/>
          </a:p>
        </p:txBody>
      </p:sp>
    </p:spTree>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7191213"/>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ext 0"/>
          <p:cNvSpPr/>
          <p:nvPr/>
        </p:nvSpPr>
        <p:spPr>
          <a:xfrm>
            <a:off x="457200" y="320040"/>
            <a:ext cx="8229600" cy="365760"/>
          </a:xfrm>
          <a:prstGeom prst="rect">
            <a:avLst/>
          </a:prstGeom>
          <a:noFill/>
          <a:ln/>
        </p:spPr>
        <p:txBody>
          <a:bodyPr wrap="square" rtlCol="0" anchor="ctr"/>
          <a:lstStyle/>
          <a:p>
            <a:pPr marL="0" indent="0" algn="ctr">
              <a:buNone/>
            </a:pPr>
            <a:r>
              <a:rPr lang="en-US" sz="1600" b="1" kern="0" spc="1000" dirty="0">
                <a:solidFill>
                  <a:srgbClr val="C9A84C"/>
                </a:solidFill>
                <a:latin typeface="Candara" pitchFamily="34" charset="0"/>
                <a:ea typeface="Candara" pitchFamily="34" charset="-122"/>
                <a:cs typeface="Candara" pitchFamily="34" charset="-120"/>
              </a:rPr>
              <a:t>WILLIAM BRANHAM</a:t>
            </a:r>
            <a:endParaRPr lang="en-US" sz="1600" dirty="0"/>
          </a:p>
        </p:txBody>
      </p:sp>
      <p:sp>
        <p:nvSpPr>
          <p:cNvPr id="3" name="Text 1"/>
          <p:cNvSpPr/>
          <p:nvPr/>
        </p:nvSpPr>
        <p:spPr>
          <a:xfrm>
            <a:off x="548640" y="1097280"/>
            <a:ext cx="8046720" cy="3657600"/>
          </a:xfrm>
          <a:prstGeom prst="rect">
            <a:avLst/>
          </a:prstGeom>
          <a:noFill/>
          <a:ln/>
        </p:spPr>
        <p:txBody>
          <a:bodyPr wrap="square" rtlCol="0" anchor="ctr"/>
          <a:lstStyle/>
          <a:p>
            <a:pPr marL="0" indent="0" algn="ctr">
              <a:spcAft>
                <a:spcPts val="400"/>
              </a:spcAft>
              <a:buNone/>
            </a:pPr>
            <a:r>
              <a:rPr lang="en-US" sz="2600" i="1" dirty="0">
                <a:solidFill>
                  <a:srgbClr val="FFFFFF"/>
                </a:solidFill>
                <a:latin typeface="Candara" pitchFamily="34" charset="0"/>
                <a:ea typeface="Candara" pitchFamily="34" charset="-122"/>
                <a:cs typeface="Candara" pitchFamily="34" charset="-120"/>
              </a:rPr>
              <a:t>“Look at the world itself. Look at the world, Sodom if there ever was a Sodom. Look at the people, perverted in such a perverting. </a:t>
            </a:r>
            <a:r>
              <a:rPr lang="en-US" sz="2800" b="1" i="1" dirty="0">
                <a:solidFill>
                  <a:srgbClr val="C9A84C"/>
                </a:solidFill>
                <a:latin typeface="Candara" pitchFamily="34" charset="0"/>
                <a:ea typeface="Candara" pitchFamily="34" charset="-122"/>
                <a:cs typeface="Candara" pitchFamily="34" charset="-120"/>
              </a:rPr>
              <a:t>Their minds are perverted.</a:t>
            </a:r>
            <a:r>
              <a:rPr lang="en-US" sz="2600" i="1" dirty="0">
                <a:solidFill>
                  <a:srgbClr val="FFFFFF"/>
                </a:solidFill>
                <a:latin typeface="Candara" pitchFamily="34" charset="0"/>
                <a:ea typeface="Candara" pitchFamily="34" charset="-122"/>
                <a:cs typeface="Candara" pitchFamily="34" charset="-120"/>
              </a:rPr>
              <a:t>”</a:t>
            </a:r>
            <a:endParaRPr lang="en-US" sz="2600" dirty="0"/>
          </a:p>
          <a:p>
            <a:pPr marL="0" indent="0" algn="ctr">
              <a:spcAft>
                <a:spcPts val="400"/>
              </a:spcAft>
              <a:buNone/>
            </a:pPr>
            <a:r>
              <a:rPr lang="en-US" sz="1200" dirty="0">
                <a:solidFill>
                  <a:srgbClr val="000000"/>
                </a:solidFill>
                <a:latin typeface="Candara" pitchFamily="34" charset="0"/>
                <a:ea typeface="Candara" pitchFamily="34" charset="-122"/>
                <a:cs typeface="Candara" pitchFamily="34" charset="-120"/>
              </a:rPr>
              <a:t> </a:t>
            </a:r>
            <a:endParaRPr lang="en-US" sz="2600" dirty="0"/>
          </a:p>
          <a:p>
            <a:pPr marL="0" indent="0" algn="ctr">
              <a:spcAft>
                <a:spcPts val="400"/>
              </a:spcAft>
              <a:buNone/>
            </a:pPr>
            <a:r>
              <a:rPr lang="en-US" sz="1800" b="1" i="1" dirty="0">
                <a:solidFill>
                  <a:srgbClr val="C9A84C"/>
                </a:solidFill>
                <a:latin typeface="Candara" pitchFamily="34" charset="0"/>
                <a:ea typeface="Candara" pitchFamily="34" charset="-122"/>
                <a:cs typeface="Candara" pitchFamily="34" charset="-120"/>
              </a:rPr>
              <a:t>The Rapture</a:t>
            </a:r>
            <a:endParaRPr lang="en-US" sz="2600" dirty="0"/>
          </a:p>
          <a:p>
            <a:pPr marL="0" indent="0" algn="ctr">
              <a:spcAft>
                <a:spcPts val="400"/>
              </a:spcAft>
              <a:buNone/>
            </a:pPr>
            <a:r>
              <a:rPr lang="en-US" sz="1600" dirty="0">
                <a:solidFill>
                  <a:srgbClr val="C9A84C"/>
                </a:solidFill>
                <a:latin typeface="Candara" pitchFamily="34" charset="0"/>
                <a:ea typeface="Candara" pitchFamily="34" charset="-122"/>
                <a:cs typeface="Candara" pitchFamily="34" charset="-120"/>
              </a:rPr>
              <a:t>65-1204  •  par. 70</a:t>
            </a:r>
            <a:endParaRPr lang="en-US" sz="2600" dirty="0"/>
          </a:p>
        </p:txBody>
      </p:sp>
    </p:spTree>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9DA6A8A-F96C-E5A3-0120-D7B6A9198AA6}"/>
              </a:ext>
            </a:extLst>
          </p:cNvPr>
          <p:cNvSpPr txBox="1"/>
          <p:nvPr/>
        </p:nvSpPr>
        <p:spPr>
          <a:xfrm>
            <a:off x="134711" y="61232"/>
            <a:ext cx="8862331" cy="4647426"/>
          </a:xfrm>
          <a:prstGeom prst="rect">
            <a:avLst/>
          </a:prstGeom>
          <a:noFill/>
        </p:spPr>
        <p:txBody>
          <a:bodyPr wrap="square">
            <a:spAutoFit/>
          </a:bodyPr>
          <a:lstStyle/>
          <a:p>
            <a:r>
              <a:rPr lang="en-US" sz="4000" b="1" dirty="0">
                <a:solidFill>
                  <a:schemeClr val="bg1"/>
                </a:solidFill>
              </a:rPr>
              <a:t>PERSEVERANT </a:t>
            </a:r>
          </a:p>
          <a:p>
            <a:r>
              <a:rPr lang="en-US" sz="3600" dirty="0">
                <a:solidFill>
                  <a:schemeClr val="bg1"/>
                </a:solidFill>
              </a:rPr>
              <a:t>	49   Do you know that every child of Abraham is a Nazarite with a vow from God, swore by </a:t>
            </a:r>
            <a:r>
              <a:rPr lang="en-US" sz="3600" dirty="0" err="1">
                <a:solidFill>
                  <a:schemeClr val="bg1"/>
                </a:solidFill>
              </a:rPr>
              <a:t>Hisself</a:t>
            </a:r>
            <a:r>
              <a:rPr lang="en-US" sz="3600" dirty="0">
                <a:solidFill>
                  <a:schemeClr val="bg1"/>
                </a:solidFill>
              </a:rPr>
              <a:t>. 				62-0719 </a:t>
            </a:r>
          </a:p>
          <a:p>
            <a:endParaRPr lang="en-US" sz="3600" dirty="0">
              <a:solidFill>
                <a:schemeClr val="bg1"/>
              </a:solidFill>
            </a:endParaRPr>
          </a:p>
          <a:p>
            <a:r>
              <a:rPr lang="en-US" sz="4000" b="1" dirty="0">
                <a:solidFill>
                  <a:schemeClr val="bg1"/>
                </a:solidFill>
              </a:rPr>
              <a:t>JUST.ONE.MORE.TIME.LORD</a:t>
            </a:r>
          </a:p>
          <a:p>
            <a:r>
              <a:rPr lang="en-US" sz="3600" dirty="0">
                <a:solidFill>
                  <a:schemeClr val="bg1"/>
                </a:solidFill>
              </a:rPr>
              <a:t>	He would be afraid to do that when the Nazarite blessings is upon you. 	63-0120</a:t>
            </a:r>
          </a:p>
        </p:txBody>
      </p:sp>
    </p:spTree>
    <p:extLst>
      <p:ext uri="{BB962C8B-B14F-4D97-AF65-F5344CB8AC3E}">
        <p14:creationId xmlns:p14="http://schemas.microsoft.com/office/powerpoint/2010/main" val="1211577289"/>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2BD5C9-4EEF-272F-D668-EB90F78512B7}"/>
              </a:ext>
            </a:extLst>
          </p:cNvPr>
          <p:cNvSpPr txBox="1"/>
          <p:nvPr/>
        </p:nvSpPr>
        <p:spPr>
          <a:xfrm>
            <a:off x="126547" y="48986"/>
            <a:ext cx="8894990" cy="4647426"/>
          </a:xfrm>
          <a:prstGeom prst="rect">
            <a:avLst/>
          </a:prstGeom>
          <a:noFill/>
        </p:spPr>
        <p:txBody>
          <a:bodyPr wrap="square">
            <a:spAutoFit/>
          </a:bodyPr>
          <a:lstStyle/>
          <a:p>
            <a:r>
              <a:rPr lang="en-US" sz="4000" b="1" dirty="0">
                <a:solidFill>
                  <a:schemeClr val="bg1"/>
                </a:solidFill>
              </a:rPr>
              <a:t>TOTAL.SEPARATION.FROM.UNBELIEF</a:t>
            </a:r>
          </a:p>
          <a:p>
            <a:r>
              <a:rPr lang="en-US" sz="3200" dirty="0">
                <a:solidFill>
                  <a:schemeClr val="bg1"/>
                </a:solidFill>
              </a:rPr>
              <a:t>	25 I think, today, when we see our sisters wearing long hair, as the Bible said they should, I think it's a Nazarite sign that they want to follow the Lord. I believe, tonight, every man, woman, boy and girl, born of the Spirit of God, is a Nazarite unto the Lord; because they have separated them themselves, from the cares of the world and whatever the world has got to say.		 64-0121</a:t>
            </a:r>
          </a:p>
        </p:txBody>
      </p:sp>
    </p:spTree>
    <p:extLst>
      <p:ext uri="{BB962C8B-B14F-4D97-AF65-F5344CB8AC3E}">
        <p14:creationId xmlns:p14="http://schemas.microsoft.com/office/powerpoint/2010/main" val="377598997"/>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76F39-0DE7-0033-A08C-DFFE5C58392C}"/>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41111884-F14E-98B0-BCB4-F3C6F38F06DB}"/>
              </a:ext>
            </a:extLst>
          </p:cNvPr>
          <p:cNvSpPr/>
          <p:nvPr/>
        </p:nvSpPr>
        <p:spPr>
          <a:xfrm>
            <a:off x="457200" y="1280160"/>
            <a:ext cx="8229600" cy="822960"/>
          </a:xfrm>
          <a:prstGeom prst="rect">
            <a:avLst/>
          </a:prstGeom>
          <a:noFill/>
          <a:ln/>
        </p:spPr>
        <p:txBody>
          <a:bodyPr wrap="square" lIns="0" tIns="0" rIns="0" bIns="0" rtlCol="0" anchor="ctr"/>
          <a:lstStyle/>
          <a:p>
            <a:pPr marL="0" indent="0" algn="ctr">
              <a:buNone/>
            </a:pPr>
            <a:r>
              <a:rPr lang="en-US" sz="5400" b="1" dirty="0">
                <a:solidFill>
                  <a:srgbClr val="C9A84C"/>
                </a:solidFill>
                <a:latin typeface="Candara" pitchFamily="34" charset="0"/>
                <a:ea typeface="Candara" pitchFamily="34" charset="-122"/>
                <a:cs typeface="Candara" pitchFamily="34" charset="-120"/>
              </a:rPr>
              <a:t>The Renewed Mind</a:t>
            </a:r>
            <a:endParaRPr lang="en-US" sz="5400" dirty="0"/>
          </a:p>
        </p:txBody>
      </p:sp>
      <p:sp>
        <p:nvSpPr>
          <p:cNvPr id="3" name="Text 1">
            <a:extLst>
              <a:ext uri="{FF2B5EF4-FFF2-40B4-BE49-F238E27FC236}">
                <a16:creationId xmlns:a16="http://schemas.microsoft.com/office/drawing/2014/main" id="{C38CC255-47C5-666A-5856-4CF93904CCB6}"/>
              </a:ext>
            </a:extLst>
          </p:cNvPr>
          <p:cNvSpPr/>
          <p:nvPr/>
        </p:nvSpPr>
        <p:spPr>
          <a:xfrm>
            <a:off x="457200" y="2057400"/>
            <a:ext cx="8229600" cy="822960"/>
          </a:xfrm>
          <a:prstGeom prst="rect">
            <a:avLst/>
          </a:prstGeom>
          <a:noFill/>
          <a:ln/>
        </p:spPr>
        <p:txBody>
          <a:bodyPr wrap="square" lIns="0" tIns="0" rIns="0" bIns="0" rtlCol="0" anchor="ctr"/>
          <a:lstStyle/>
          <a:p>
            <a:pPr marL="0" indent="0" algn="ctr">
              <a:buNone/>
            </a:pPr>
            <a:r>
              <a:rPr lang="en-US" sz="5400" b="1" dirty="0">
                <a:solidFill>
                  <a:srgbClr val="FFFFFF"/>
                </a:solidFill>
                <a:latin typeface="Candara" pitchFamily="34" charset="0"/>
                <a:ea typeface="Candara" pitchFamily="34" charset="-122"/>
                <a:cs typeface="Candara" pitchFamily="34" charset="-120"/>
              </a:rPr>
              <a:t>In a Reprobate World</a:t>
            </a:r>
            <a:endParaRPr lang="en-US" sz="5400" dirty="0"/>
          </a:p>
        </p:txBody>
      </p:sp>
      <p:sp>
        <p:nvSpPr>
          <p:cNvPr id="4" name="Text 2">
            <a:extLst>
              <a:ext uri="{FF2B5EF4-FFF2-40B4-BE49-F238E27FC236}">
                <a16:creationId xmlns:a16="http://schemas.microsoft.com/office/drawing/2014/main" id="{2734D371-8C98-8AC6-4B1B-734233E6EF5F}"/>
              </a:ext>
            </a:extLst>
          </p:cNvPr>
          <p:cNvSpPr/>
          <p:nvPr/>
        </p:nvSpPr>
        <p:spPr>
          <a:xfrm>
            <a:off x="457200" y="3200400"/>
            <a:ext cx="8229600" cy="457200"/>
          </a:xfrm>
          <a:prstGeom prst="rect">
            <a:avLst/>
          </a:prstGeom>
          <a:noFill/>
          <a:ln/>
        </p:spPr>
        <p:txBody>
          <a:bodyPr wrap="square" rtlCol="0" anchor="ctr"/>
          <a:lstStyle/>
          <a:p>
            <a:pPr marL="0" indent="0" algn="ctr">
              <a:buNone/>
            </a:pPr>
            <a:r>
              <a:rPr lang="en-US" sz="2200" i="1" kern="0" spc="400" dirty="0">
                <a:solidFill>
                  <a:srgbClr val="C9A84C"/>
                </a:solidFill>
                <a:latin typeface="Candara" pitchFamily="34" charset="0"/>
                <a:ea typeface="Candara" pitchFamily="34" charset="-122"/>
                <a:cs typeface="Candara" pitchFamily="34" charset="-120"/>
              </a:rPr>
              <a:t>Romans 1:28-32  •  Romans 12:2</a:t>
            </a:r>
            <a:endParaRPr lang="en-US" sz="2200" dirty="0"/>
          </a:p>
        </p:txBody>
      </p:sp>
    </p:spTree>
    <p:extLst>
      <p:ext uri="{BB962C8B-B14F-4D97-AF65-F5344CB8AC3E}">
        <p14:creationId xmlns:p14="http://schemas.microsoft.com/office/powerpoint/2010/main" val="1041427977"/>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2D5FB9-A529-5C70-9484-DF0672200FFE}"/>
              </a:ext>
            </a:extLst>
          </p:cNvPr>
          <p:cNvSpPr txBox="1"/>
          <p:nvPr/>
        </p:nvSpPr>
        <p:spPr>
          <a:xfrm>
            <a:off x="138793" y="53071"/>
            <a:ext cx="9005207" cy="5078313"/>
          </a:xfrm>
          <a:prstGeom prst="rect">
            <a:avLst/>
          </a:prstGeom>
          <a:noFill/>
        </p:spPr>
        <p:txBody>
          <a:bodyPr wrap="square">
            <a:spAutoFit/>
          </a:bodyPr>
          <a:lstStyle/>
          <a:p>
            <a:r>
              <a:rPr lang="en-US" sz="3600" b="1" dirty="0">
                <a:solidFill>
                  <a:schemeClr val="bg1"/>
                </a:solidFill>
              </a:rPr>
              <a:t>THE.RAPTURE</a:t>
            </a:r>
          </a:p>
          <a:p>
            <a:r>
              <a:rPr lang="en-US" sz="3200" dirty="0">
                <a:solidFill>
                  <a:schemeClr val="bg1"/>
                </a:solidFill>
              </a:rPr>
              <a:t>	34   But the Scripture says that they'll come again in the last days. "</a:t>
            </a:r>
            <a:r>
              <a:rPr lang="en-US" sz="3200" i="1" dirty="0">
                <a:solidFill>
                  <a:schemeClr val="bg1"/>
                </a:solidFill>
              </a:rPr>
              <a:t>Jambres and Jannes withstood Moses, so will these men of reprobate mind concerning Truth</a:t>
            </a:r>
            <a:r>
              <a:rPr lang="en-US" sz="3200" dirty="0">
                <a:solidFill>
                  <a:schemeClr val="bg1"/>
                </a:solidFill>
              </a:rPr>
              <a:t>.“ Impersonations, all kinds of things to upset people. This Rapture which is coming to pass, and anything that God has in the line of His Word, there's always something to come out to upset That if they can. It's Satan's purpose to do that. 					65-1204 </a:t>
            </a:r>
          </a:p>
        </p:txBody>
      </p:sp>
    </p:spTree>
    <p:extLst>
      <p:ext uri="{BB962C8B-B14F-4D97-AF65-F5344CB8AC3E}">
        <p14:creationId xmlns:p14="http://schemas.microsoft.com/office/powerpoint/2010/main" val="4059225385"/>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6A6484-D13C-A4CC-C759-3F0BADA64814}"/>
              </a:ext>
            </a:extLst>
          </p:cNvPr>
          <p:cNvSpPr txBox="1"/>
          <p:nvPr/>
        </p:nvSpPr>
        <p:spPr>
          <a:xfrm>
            <a:off x="102054" y="20412"/>
            <a:ext cx="9009289" cy="4693593"/>
          </a:xfrm>
          <a:prstGeom prst="rect">
            <a:avLst/>
          </a:prstGeom>
          <a:noFill/>
        </p:spPr>
        <p:txBody>
          <a:bodyPr wrap="square">
            <a:spAutoFit/>
          </a:bodyPr>
          <a:lstStyle/>
          <a:p>
            <a:r>
              <a:rPr lang="en-US" sz="3600" b="1" dirty="0">
                <a:solidFill>
                  <a:schemeClr val="bg1"/>
                </a:solidFill>
              </a:rPr>
              <a:t>DEUTERONOMY 6:5</a:t>
            </a:r>
          </a:p>
          <a:p>
            <a:r>
              <a:rPr lang="en-US" sz="3600" i="1" dirty="0">
                <a:solidFill>
                  <a:schemeClr val="bg1"/>
                </a:solidFill>
              </a:rPr>
              <a:t>And thou shalt love the LORD thy God with all thine heart, and with all thy soul, and with all thy might.</a:t>
            </a:r>
            <a:endParaRPr lang="en-US" sz="1100" i="1" dirty="0">
              <a:solidFill>
                <a:schemeClr val="bg1"/>
              </a:solidFill>
            </a:endParaRPr>
          </a:p>
          <a:p>
            <a:endParaRPr lang="en-US" sz="1100" dirty="0">
              <a:solidFill>
                <a:schemeClr val="bg1"/>
              </a:solidFill>
            </a:endParaRPr>
          </a:p>
          <a:p>
            <a:r>
              <a:rPr lang="en-US" sz="3600" b="1" dirty="0">
                <a:solidFill>
                  <a:schemeClr val="bg1"/>
                </a:solidFill>
              </a:rPr>
              <a:t>MARK 12:30 </a:t>
            </a:r>
            <a:r>
              <a:rPr lang="en-US" sz="3600" i="1" dirty="0">
                <a:solidFill>
                  <a:schemeClr val="bg1"/>
                </a:solidFill>
              </a:rPr>
              <a:t>And thou shalt love the Lord thy God with all thy heart </a:t>
            </a:r>
            <a:r>
              <a:rPr lang="en-US" sz="2000" dirty="0">
                <a:solidFill>
                  <a:schemeClr val="bg1"/>
                </a:solidFill>
              </a:rPr>
              <a:t>[cardia]</a:t>
            </a:r>
            <a:r>
              <a:rPr lang="en-US" sz="2000" i="1" dirty="0">
                <a:solidFill>
                  <a:schemeClr val="bg1"/>
                </a:solidFill>
              </a:rPr>
              <a:t>, </a:t>
            </a:r>
            <a:r>
              <a:rPr lang="en-US" sz="3600" i="1" dirty="0">
                <a:solidFill>
                  <a:schemeClr val="bg1"/>
                </a:solidFill>
              </a:rPr>
              <a:t>and with all thy soul, and with all thy mind </a:t>
            </a:r>
            <a:r>
              <a:rPr lang="en-US" sz="2800" dirty="0">
                <a:solidFill>
                  <a:schemeClr val="bg1"/>
                </a:solidFill>
              </a:rPr>
              <a:t>[dianoia]</a:t>
            </a:r>
            <a:r>
              <a:rPr lang="en-US" sz="3600" i="1" dirty="0">
                <a:solidFill>
                  <a:schemeClr val="bg1"/>
                </a:solidFill>
              </a:rPr>
              <a:t>, and with all thy strength: this is the first commandment.</a:t>
            </a:r>
          </a:p>
        </p:txBody>
      </p:sp>
    </p:spTree>
    <p:extLst>
      <p:ext uri="{BB962C8B-B14F-4D97-AF65-F5344CB8AC3E}">
        <p14:creationId xmlns:p14="http://schemas.microsoft.com/office/powerpoint/2010/main" val="1814773290"/>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22E2C58-7918-1660-98E7-0714518AF317}"/>
              </a:ext>
            </a:extLst>
          </p:cNvPr>
          <p:cNvSpPr txBox="1"/>
          <p:nvPr/>
        </p:nvSpPr>
        <p:spPr>
          <a:xfrm>
            <a:off x="171450" y="73480"/>
            <a:ext cx="8870496" cy="4647426"/>
          </a:xfrm>
          <a:prstGeom prst="rect">
            <a:avLst/>
          </a:prstGeom>
          <a:noFill/>
        </p:spPr>
        <p:txBody>
          <a:bodyPr wrap="square">
            <a:spAutoFit/>
          </a:bodyPr>
          <a:lstStyle/>
          <a:p>
            <a:r>
              <a:rPr lang="en-US" sz="4000" b="1" dirty="0">
                <a:solidFill>
                  <a:schemeClr val="bg1"/>
                </a:solidFill>
              </a:rPr>
              <a:t>ISRAEL.AND.THE.CHURCH.1</a:t>
            </a:r>
          </a:p>
          <a:p>
            <a:r>
              <a:rPr lang="en-US" sz="3200" dirty="0">
                <a:solidFill>
                  <a:schemeClr val="bg1"/>
                </a:solidFill>
              </a:rPr>
              <a:t>	101 Over in Timothy, "</a:t>
            </a:r>
            <a:r>
              <a:rPr lang="en-US" sz="3200" i="1" dirty="0">
                <a:solidFill>
                  <a:schemeClr val="bg1"/>
                </a:solidFill>
              </a:rPr>
              <a:t>As Jambres and Jannes withstood Moses and Aaron, so will these resist the Truth, men of reprobate mind</a:t>
            </a:r>
            <a:r>
              <a:rPr lang="en-US" sz="3200" dirty="0">
                <a:solidFill>
                  <a:schemeClr val="bg1"/>
                </a:solidFill>
              </a:rPr>
              <a:t>." God said they'd be there, and they're here. Look at the false things. 	You go out here, go through the Pentecostal churches, Baptist, Holiness, you'll find people impersonating It, people making out like they are. "</a:t>
            </a:r>
            <a:r>
              <a:rPr lang="en-US" sz="3200" i="1" dirty="0">
                <a:solidFill>
                  <a:schemeClr val="bg1"/>
                </a:solidFill>
              </a:rPr>
              <a:t>Well, glory to God, hallelujah</a:t>
            </a:r>
            <a:r>
              <a:rPr lang="en-US" sz="3200" dirty="0">
                <a:solidFill>
                  <a:schemeClr val="bg1"/>
                </a:solidFill>
              </a:rPr>
              <a:t>.!"</a:t>
            </a:r>
          </a:p>
        </p:txBody>
      </p:sp>
    </p:spTree>
    <p:extLst>
      <p:ext uri="{BB962C8B-B14F-4D97-AF65-F5344CB8AC3E}">
        <p14:creationId xmlns:p14="http://schemas.microsoft.com/office/powerpoint/2010/main" val="4009069953"/>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9CB755-FAAA-9712-4953-061C5D46CB6A}"/>
              </a:ext>
            </a:extLst>
          </p:cNvPr>
          <p:cNvSpPr txBox="1"/>
          <p:nvPr/>
        </p:nvSpPr>
        <p:spPr>
          <a:xfrm>
            <a:off x="200025" y="134711"/>
            <a:ext cx="8837839" cy="4524315"/>
          </a:xfrm>
          <a:prstGeom prst="rect">
            <a:avLst/>
          </a:prstGeom>
          <a:noFill/>
        </p:spPr>
        <p:txBody>
          <a:bodyPr wrap="square">
            <a:spAutoFit/>
          </a:bodyPr>
          <a:lstStyle/>
          <a:p>
            <a:r>
              <a:rPr lang="en-US" sz="3200" dirty="0">
                <a:solidFill>
                  <a:schemeClr val="bg1"/>
                </a:solidFill>
              </a:rPr>
              <a:t>	103 A woman said the other day, "</a:t>
            </a:r>
            <a:r>
              <a:rPr lang="en-US" sz="3200" i="1" dirty="0">
                <a:solidFill>
                  <a:schemeClr val="bg1"/>
                </a:solidFill>
              </a:rPr>
              <a:t>I got ten kids, but, glory to God, the Lord called me to preach the Gospel. Hallelujah, I'm going out, do it</a:t>
            </a:r>
            <a:r>
              <a:rPr lang="en-US" sz="3200" dirty="0">
                <a:solidFill>
                  <a:schemeClr val="bg1"/>
                </a:solidFill>
              </a:rPr>
              <a:t>." </a:t>
            </a:r>
          </a:p>
          <a:p>
            <a:r>
              <a:rPr lang="en-US" sz="3200" dirty="0">
                <a:solidFill>
                  <a:schemeClr val="bg1"/>
                </a:solidFill>
              </a:rPr>
              <a:t>	He did not do no such a thing. He never did, never will, because He said He wouldn't. But she thought so. God give her ten kids to raise; that's what she was supposed to do. But the thing of it is, they get </a:t>
            </a:r>
            <a:r>
              <a:rPr lang="en-US" sz="3200" dirty="0" err="1">
                <a:solidFill>
                  <a:schemeClr val="bg1"/>
                </a:solidFill>
              </a:rPr>
              <a:t>theirself</a:t>
            </a:r>
            <a:r>
              <a:rPr lang="en-US" sz="3200" dirty="0">
                <a:solidFill>
                  <a:schemeClr val="bg1"/>
                </a:solidFill>
              </a:rPr>
              <a:t> all </a:t>
            </a:r>
            <a:r>
              <a:rPr lang="en-US" sz="3200" dirty="0" err="1">
                <a:solidFill>
                  <a:schemeClr val="bg1"/>
                </a:solidFill>
              </a:rPr>
              <a:t>gaumed</a:t>
            </a:r>
            <a:r>
              <a:rPr lang="en-US" sz="3200" dirty="0">
                <a:solidFill>
                  <a:schemeClr val="bg1"/>
                </a:solidFill>
              </a:rPr>
              <a:t> up under enthusiasm. 					53-0325 </a:t>
            </a:r>
          </a:p>
        </p:txBody>
      </p:sp>
    </p:spTree>
    <p:extLst>
      <p:ext uri="{BB962C8B-B14F-4D97-AF65-F5344CB8AC3E}">
        <p14:creationId xmlns:p14="http://schemas.microsoft.com/office/powerpoint/2010/main" val="3704752708"/>
      </p:ext>
    </p:extLst>
  </p:cSld>
  <p:clrMapOvr>
    <a:masterClrMapping/>
  </p:clrMapOvr>
  <p:transition spd="slow">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140</TotalTime>
  <Words>1607</Words>
  <Application>Microsoft Office PowerPoint</Application>
  <PresentationFormat>On-screen Show (16:9)</PresentationFormat>
  <Paragraphs>101</Paragraphs>
  <Slides>25</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Candara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Renewed Mind in a Reprobate World</dc:title>
  <dc:subject>PptxGenJS Presentation</dc:subject>
  <dc:creator>Coffey</dc:creator>
  <cp:lastModifiedBy>Barry Coffey</cp:lastModifiedBy>
  <cp:revision>16</cp:revision>
  <dcterms:created xsi:type="dcterms:W3CDTF">2026-05-13T15:33:39Z</dcterms:created>
  <dcterms:modified xsi:type="dcterms:W3CDTF">2026-05-13T23:22:46Z</dcterms:modified>
</cp:coreProperties>
</file>