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6"/>
  </p:notesMasterIdLst>
  <p:sldIdLst>
    <p:sldId id="256" r:id="rId2"/>
    <p:sldId id="319" r:id="rId3"/>
    <p:sldId id="320" r:id="rId4"/>
    <p:sldId id="322" r:id="rId5"/>
    <p:sldId id="321" r:id="rId6"/>
    <p:sldId id="323" r:id="rId7"/>
    <p:sldId id="257" r:id="rId8"/>
    <p:sldId id="258" r:id="rId9"/>
    <p:sldId id="312" r:id="rId10"/>
    <p:sldId id="263" r:id="rId11"/>
    <p:sldId id="314" r:id="rId12"/>
    <p:sldId id="316" r:id="rId13"/>
    <p:sldId id="315" r:id="rId14"/>
    <p:sldId id="324" r:id="rId15"/>
    <p:sldId id="259" r:id="rId16"/>
    <p:sldId id="262" r:id="rId17"/>
    <p:sldId id="281" r:id="rId18"/>
    <p:sldId id="282" r:id="rId19"/>
    <p:sldId id="283" r:id="rId20"/>
    <p:sldId id="260" r:id="rId21"/>
    <p:sldId id="261" r:id="rId22"/>
    <p:sldId id="313" r:id="rId23"/>
    <p:sldId id="296" r:id="rId24"/>
    <p:sldId id="273" r:id="rId25"/>
    <p:sldId id="277" r:id="rId26"/>
    <p:sldId id="264" r:id="rId27"/>
    <p:sldId id="306" r:id="rId28"/>
    <p:sldId id="265" r:id="rId29"/>
    <p:sldId id="266" r:id="rId30"/>
    <p:sldId id="267" r:id="rId31"/>
    <p:sldId id="280" r:id="rId32"/>
    <p:sldId id="291" r:id="rId33"/>
    <p:sldId id="268" r:id="rId34"/>
    <p:sldId id="269" r:id="rId35"/>
    <p:sldId id="311" r:id="rId36"/>
    <p:sldId id="317" r:id="rId37"/>
    <p:sldId id="271" r:id="rId38"/>
    <p:sldId id="285" r:id="rId39"/>
    <p:sldId id="286" r:id="rId40"/>
    <p:sldId id="287" r:id="rId41"/>
    <p:sldId id="304" r:id="rId42"/>
    <p:sldId id="318" r:id="rId43"/>
    <p:sldId id="305" r:id="rId44"/>
    <p:sldId id="307" r:id="rId45"/>
    <p:sldId id="309" r:id="rId46"/>
    <p:sldId id="310" r:id="rId47"/>
    <p:sldId id="279" r:id="rId48"/>
    <p:sldId id="290" r:id="rId49"/>
    <p:sldId id="292" r:id="rId50"/>
    <p:sldId id="293" r:id="rId51"/>
    <p:sldId id="294" r:id="rId52"/>
    <p:sldId id="301" r:id="rId53"/>
    <p:sldId id="302" r:id="rId54"/>
    <p:sldId id="303" r:id="rId55"/>
  </p:sldIdLst>
  <p:sldSz cx="12192000" cy="6858000"/>
  <p:notesSz cx="6858000" cy="9144000"/>
  <p:embeddedFontLst>
    <p:embeddedFont>
      <p:font typeface="Brush Script MT" panose="03060802040406070304" pitchFamily="66" charset="0"/>
      <p:italic r:id="rId57"/>
    </p:embeddedFont>
    <p:embeddedFont>
      <p:font typeface="Californian FB" panose="0207040306080B030204" pitchFamily="18" charset="0"/>
      <p:regular r:id="rId58"/>
      <p:bold r:id="rId59"/>
      <p:italic r:id="rId60"/>
    </p:embeddedFont>
    <p:embeddedFont>
      <p:font typeface="Candara" panose="020E050203030302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gZqyW9U1sN1+nUY3k8xg2qqvnP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708" y="267"/>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ndara" panose="020E0502030303020204" pitchFamily="34" charset="0"/>
              </a:rPr>
              <a:t>1</a:t>
            </a:fld>
            <a:endParaRPr dirty="0">
              <a:latin typeface="Candara" panose="020E0502030303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688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4AF3F7-DF0D-40E4-8F9C-A02134B558E1}" type="slidenum">
              <a:rPr lang="en-US" smtClean="0">
                <a:latin typeface="Candara" panose="020E0502030303020204" pitchFamily="34" charset="0"/>
              </a:rPr>
              <a:pPr/>
              <a:t>24</a:t>
            </a:fld>
            <a:endParaRPr lang="en-US" dirty="0">
              <a:latin typeface="Candara" panose="020E0502030303020204" pitchFamily="34" charset="0"/>
            </a:endParaRPr>
          </a:p>
        </p:txBody>
      </p:sp>
    </p:spTree>
    <p:extLst>
      <p:ext uri="{BB962C8B-B14F-4D97-AF65-F5344CB8AC3E}">
        <p14:creationId xmlns:p14="http://schemas.microsoft.com/office/powerpoint/2010/main" val="1720477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D7CED8B5-F588-B246-71D0-AC2D60139C5B}"/>
            </a:ext>
          </a:extLst>
        </p:cNvPr>
        <p:cNvGrpSpPr/>
        <p:nvPr/>
      </p:nvGrpSpPr>
      <p:grpSpPr>
        <a:xfrm>
          <a:off x="0" y="0"/>
          <a:ext cx="0" cy="0"/>
          <a:chOff x="0" y="0"/>
          <a:chExt cx="0" cy="0"/>
        </a:xfrm>
      </p:grpSpPr>
      <p:sp>
        <p:nvSpPr>
          <p:cNvPr id="88" name="Google Shape;88;p1:notes">
            <a:extLst>
              <a:ext uri="{FF2B5EF4-FFF2-40B4-BE49-F238E27FC236}">
                <a16:creationId xmlns:a16="http://schemas.microsoft.com/office/drawing/2014/main" id="{E8D1716D-5366-237D-FBD7-E22E4FC149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a:extLst>
              <a:ext uri="{FF2B5EF4-FFF2-40B4-BE49-F238E27FC236}">
                <a16:creationId xmlns:a16="http://schemas.microsoft.com/office/drawing/2014/main" id="{1FEC60AF-C6B2-9528-AD37-AD2C109F92A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0E89AFD0-490C-AF60-0E94-8FF0026DB885}"/>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ndara" panose="020E0502030303020204" pitchFamily="34" charset="0"/>
              </a:rPr>
              <a:t>6</a:t>
            </a:fld>
            <a:endParaRPr dirty="0">
              <a:latin typeface="Candara" panose="020E0502030303020204" pitchFamily="34" charset="0"/>
            </a:endParaRPr>
          </a:p>
        </p:txBody>
      </p:sp>
    </p:spTree>
    <p:extLst>
      <p:ext uri="{BB962C8B-B14F-4D97-AF65-F5344CB8AC3E}">
        <p14:creationId xmlns:p14="http://schemas.microsoft.com/office/powerpoint/2010/main" val="1721039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441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191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6042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1147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106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32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1320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135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58" descr="horizon.png"/>
          <p:cNvPicPr preferRelativeResize="0"/>
          <p:nvPr/>
        </p:nvPicPr>
        <p:blipFill rotWithShape="1">
          <a:blip r:embed="rId2">
            <a:alphaModFix/>
          </a:blip>
          <a:srcRect/>
          <a:stretch/>
        </p:blipFill>
        <p:spPr>
          <a:xfrm>
            <a:off x="0" y="0"/>
            <a:ext cx="12192000" cy="4572000"/>
          </a:xfrm>
          <a:prstGeom prst="rect">
            <a:avLst/>
          </a:prstGeom>
          <a:noFill/>
          <a:ln>
            <a:noFill/>
          </a:ln>
        </p:spPr>
      </p:pic>
      <p:sp>
        <p:nvSpPr>
          <p:cNvPr id="18" name="Google Shape;18;p58"/>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03-28-2026</a:t>
            </a:r>
            <a:endParaRPr/>
          </a:p>
        </p:txBody>
      </p:sp>
      <p:sp>
        <p:nvSpPr>
          <p:cNvPr id="19" name="Google Shape;19;p58"/>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LIVING ABOVE CARES</a:t>
            </a:r>
            <a:endParaRPr/>
          </a:p>
        </p:txBody>
      </p:sp>
      <p:sp>
        <p:nvSpPr>
          <p:cNvPr id="20" name="Google Shape;20;p58"/>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58"/>
          <p:cNvSpPr txBox="1">
            <a:spLocks noGrp="1"/>
          </p:cNvSpPr>
          <p:nvPr>
            <p:ph type="subTitle" idx="1"/>
          </p:nvPr>
        </p:nvSpPr>
        <p:spPr>
          <a:xfrm>
            <a:off x="16256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340"/>
              </a:spcBef>
              <a:spcAft>
                <a:spcPts val="0"/>
              </a:spcAft>
              <a:buSzPts val="1700"/>
              <a:buNone/>
              <a:defRPr sz="1700">
                <a:solidFill>
                  <a:schemeClr val="lt2"/>
                </a:solidFill>
              </a:defRPr>
            </a:lvl1pPr>
            <a:lvl2pPr lvl="1" algn="ctr">
              <a:lnSpc>
                <a:spcPct val="100000"/>
              </a:lnSpc>
              <a:spcBef>
                <a:spcPts val="600"/>
              </a:spcBef>
              <a:spcAft>
                <a:spcPts val="0"/>
              </a:spcAft>
              <a:buSzPts val="1700"/>
              <a:buNone/>
              <a:defRPr>
                <a:solidFill>
                  <a:schemeClr val="lt1"/>
                </a:solidFill>
              </a:defRPr>
            </a:lvl2pPr>
            <a:lvl3pPr lvl="2" algn="ctr">
              <a:lnSpc>
                <a:spcPct val="100000"/>
              </a:lnSpc>
              <a:spcBef>
                <a:spcPts val="600"/>
              </a:spcBef>
              <a:spcAft>
                <a:spcPts val="0"/>
              </a:spcAft>
              <a:buSzPts val="1700"/>
              <a:buNone/>
              <a:defRPr>
                <a:solidFill>
                  <a:schemeClr val="lt1"/>
                </a:solidFill>
              </a:defRPr>
            </a:lvl3pPr>
            <a:lvl4pPr lvl="3" algn="ctr">
              <a:lnSpc>
                <a:spcPct val="100000"/>
              </a:lnSpc>
              <a:spcBef>
                <a:spcPts val="600"/>
              </a:spcBef>
              <a:spcAft>
                <a:spcPts val="0"/>
              </a:spcAft>
              <a:buSzPts val="1700"/>
              <a:buNone/>
              <a:defRPr>
                <a:solidFill>
                  <a:schemeClr val="lt1"/>
                </a:solidFill>
              </a:defRPr>
            </a:lvl4pPr>
            <a:lvl5pPr lvl="4" algn="ctr">
              <a:lnSpc>
                <a:spcPct val="100000"/>
              </a:lnSpc>
              <a:spcBef>
                <a:spcPts val="600"/>
              </a:spcBef>
              <a:spcAft>
                <a:spcPts val="0"/>
              </a:spcAft>
              <a:buSzPts val="1700"/>
              <a:buNone/>
              <a:defRPr>
                <a:solidFill>
                  <a:schemeClr val="lt1"/>
                </a:solidFill>
              </a:defRPr>
            </a:lvl5pPr>
            <a:lvl6pPr lvl="5" algn="ctr">
              <a:lnSpc>
                <a:spcPct val="100000"/>
              </a:lnSpc>
              <a:spcBef>
                <a:spcPts val="600"/>
              </a:spcBef>
              <a:spcAft>
                <a:spcPts val="0"/>
              </a:spcAft>
              <a:buSzPts val="1700"/>
              <a:buNone/>
              <a:defRPr>
                <a:solidFill>
                  <a:schemeClr val="lt1"/>
                </a:solidFill>
              </a:defRPr>
            </a:lvl6pPr>
            <a:lvl7pPr lvl="6" algn="ctr">
              <a:lnSpc>
                <a:spcPct val="100000"/>
              </a:lnSpc>
              <a:spcBef>
                <a:spcPts val="600"/>
              </a:spcBef>
              <a:spcAft>
                <a:spcPts val="0"/>
              </a:spcAft>
              <a:buSzPts val="1700"/>
              <a:buNone/>
              <a:defRPr>
                <a:solidFill>
                  <a:schemeClr val="lt1"/>
                </a:solidFill>
              </a:defRPr>
            </a:lvl7pPr>
            <a:lvl8pPr lvl="7" algn="ctr">
              <a:lnSpc>
                <a:spcPct val="100000"/>
              </a:lnSpc>
              <a:spcBef>
                <a:spcPts val="600"/>
              </a:spcBef>
              <a:spcAft>
                <a:spcPts val="0"/>
              </a:spcAft>
              <a:buSzPts val="1700"/>
              <a:buNone/>
              <a:defRPr>
                <a:solidFill>
                  <a:schemeClr val="lt1"/>
                </a:solidFill>
              </a:defRPr>
            </a:lvl8pPr>
            <a:lvl9pPr lvl="8" algn="ctr">
              <a:lnSpc>
                <a:spcPct val="100000"/>
              </a:lnSpc>
              <a:spcBef>
                <a:spcPts val="600"/>
              </a:spcBef>
              <a:spcAft>
                <a:spcPts val="600"/>
              </a:spcAft>
              <a:buSzPts val="1700"/>
              <a:buNone/>
              <a:defRPr>
                <a:solidFill>
                  <a:schemeClr val="lt1"/>
                </a:solidFill>
              </a:defRPr>
            </a:lvl9pPr>
          </a:lstStyle>
          <a:p>
            <a:endParaRPr/>
          </a:p>
        </p:txBody>
      </p:sp>
      <p:sp>
        <p:nvSpPr>
          <p:cNvPr id="22" name="Google Shape;22;p58"/>
          <p:cNvSpPr txBox="1">
            <a:spLocks noGrp="1"/>
          </p:cNvSpPr>
          <p:nvPr>
            <p:ph type="ctrTitle"/>
          </p:nvPr>
        </p:nvSpPr>
        <p:spPr>
          <a:xfrm>
            <a:off x="914400" y="2007889"/>
            <a:ext cx="103632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3200"/>
              <a:buFont typeface="Candar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67"/>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7"/>
          <p:cNvSpPr txBox="1">
            <a:spLocks noGrp="1"/>
          </p:cNvSpPr>
          <p:nvPr>
            <p:ph type="body" idx="1"/>
          </p:nvPr>
        </p:nvSpPr>
        <p:spPr>
          <a:xfrm rot="5400000">
            <a:off x="3833019" y="-1420018"/>
            <a:ext cx="4525963" cy="1056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78" name="Google Shape;78;p6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03-28-2026</a:t>
            </a:r>
            <a:endParaRPr/>
          </a:p>
        </p:txBody>
      </p:sp>
      <p:sp>
        <p:nvSpPr>
          <p:cNvPr id="79" name="Google Shape;79;p6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LIVING ABOVE CARES</a:t>
            </a:r>
            <a:endParaRPr/>
          </a:p>
        </p:txBody>
      </p:sp>
      <p:sp>
        <p:nvSpPr>
          <p:cNvPr id="80" name="Google Shape;80;p6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68"/>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8"/>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84" name="Google Shape;84;p68"/>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03-28-2026</a:t>
            </a:r>
            <a:endParaRPr/>
          </a:p>
        </p:txBody>
      </p:sp>
      <p:sp>
        <p:nvSpPr>
          <p:cNvPr id="85" name="Google Shape;85;p68"/>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LIVING ABOVE CARES</a:t>
            </a:r>
            <a:endParaRPr/>
          </a:p>
        </p:txBody>
      </p:sp>
      <p:sp>
        <p:nvSpPr>
          <p:cNvPr id="86" name="Google Shape;86;p68"/>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59"/>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03-28-2026</a:t>
            </a:r>
            <a:endParaRPr/>
          </a:p>
        </p:txBody>
      </p:sp>
      <p:sp>
        <p:nvSpPr>
          <p:cNvPr id="25" name="Google Shape;25;p59"/>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LIVING ABOVE CARES</a:t>
            </a:r>
            <a:endParaRPr/>
          </a:p>
        </p:txBody>
      </p:sp>
      <p:sp>
        <p:nvSpPr>
          <p:cNvPr id="26" name="Google Shape;26;p59"/>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60"/>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0"/>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03-28-2026</a:t>
            </a:r>
            <a:endParaRPr/>
          </a:p>
        </p:txBody>
      </p:sp>
      <p:sp>
        <p:nvSpPr>
          <p:cNvPr id="30" name="Google Shape;30;p60"/>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LIVING ABOVE CARES</a:t>
            </a:r>
            <a:endParaRPr/>
          </a:p>
        </p:txBody>
      </p:sp>
      <p:sp>
        <p:nvSpPr>
          <p:cNvPr id="31" name="Google Shape;31;p60"/>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60"/>
          <p:cNvSpPr txBox="1">
            <a:spLocks noGrp="1"/>
          </p:cNvSpPr>
          <p:nvPr>
            <p:ph type="body" idx="1"/>
          </p:nvPr>
        </p:nvSpPr>
        <p:spPr>
          <a:xfrm>
            <a:off x="812800" y="1600200"/>
            <a:ext cx="10566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3"/>
        <p:cNvGrpSpPr/>
        <p:nvPr/>
      </p:nvGrpSpPr>
      <p:grpSpPr>
        <a:xfrm>
          <a:off x="0" y="0"/>
          <a:ext cx="0" cy="0"/>
          <a:chOff x="0" y="0"/>
          <a:chExt cx="0" cy="0"/>
        </a:xfrm>
      </p:grpSpPr>
      <p:sp>
        <p:nvSpPr>
          <p:cNvPr id="34" name="Google Shape;34;p61"/>
          <p:cNvSpPr txBox="1">
            <a:spLocks noGrp="1"/>
          </p:cNvSpPr>
          <p:nvPr>
            <p:ph type="title"/>
          </p:nvPr>
        </p:nvSpPr>
        <p:spPr>
          <a:xfrm>
            <a:off x="812801" y="4962526"/>
            <a:ext cx="10513484"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1"/>
              </a:buClr>
              <a:buSzPts val="3200"/>
              <a:buFont typeface="Candara"/>
              <a:buNone/>
              <a:defRPr sz="3200" b="0" i="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1"/>
          <p:cNvSpPr txBox="1">
            <a:spLocks noGrp="1"/>
          </p:cNvSpPr>
          <p:nvPr>
            <p:ph type="body" idx="1"/>
          </p:nvPr>
        </p:nvSpPr>
        <p:spPr>
          <a:xfrm>
            <a:off x="812801" y="3462339"/>
            <a:ext cx="10513484"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a:solidFill>
                  <a:schemeClr val="lt2"/>
                </a:solidFill>
              </a:defRPr>
            </a:lvl1pPr>
            <a:lvl2pPr marL="914400" lvl="1" indent="-228600" algn="l">
              <a:lnSpc>
                <a:spcPct val="100000"/>
              </a:lnSpc>
              <a:spcBef>
                <a:spcPts val="600"/>
              </a:spcBef>
              <a:spcAft>
                <a:spcPts val="0"/>
              </a:spcAft>
              <a:buSzPts val="1800"/>
              <a:buNone/>
              <a:defRPr sz="1800">
                <a:solidFill>
                  <a:schemeClr val="lt1"/>
                </a:solidFill>
              </a:defRPr>
            </a:lvl2pPr>
            <a:lvl3pPr marL="1371600" lvl="2" indent="-228600" algn="l">
              <a:lnSpc>
                <a:spcPct val="100000"/>
              </a:lnSpc>
              <a:spcBef>
                <a:spcPts val="600"/>
              </a:spcBef>
              <a:spcAft>
                <a:spcPts val="0"/>
              </a:spcAft>
              <a:buSzPts val="1600"/>
              <a:buNone/>
              <a:defRPr sz="1600">
                <a:solidFill>
                  <a:schemeClr val="lt1"/>
                </a:solidFill>
              </a:defRPr>
            </a:lvl3pPr>
            <a:lvl4pPr marL="1828800" lvl="3" indent="-228600" algn="l">
              <a:lnSpc>
                <a:spcPct val="100000"/>
              </a:lnSpc>
              <a:spcBef>
                <a:spcPts val="600"/>
              </a:spcBef>
              <a:spcAft>
                <a:spcPts val="0"/>
              </a:spcAft>
              <a:buSzPts val="1400"/>
              <a:buNone/>
              <a:defRPr sz="1400">
                <a:solidFill>
                  <a:schemeClr val="lt1"/>
                </a:solidFill>
              </a:defRPr>
            </a:lvl4pPr>
            <a:lvl5pPr marL="2286000" lvl="4" indent="-228600" algn="l">
              <a:lnSpc>
                <a:spcPct val="100000"/>
              </a:lnSpc>
              <a:spcBef>
                <a:spcPts val="600"/>
              </a:spcBef>
              <a:spcAft>
                <a:spcPts val="0"/>
              </a:spcAft>
              <a:buSzPts val="1400"/>
              <a:buNone/>
              <a:defRPr sz="1400">
                <a:solidFill>
                  <a:schemeClr val="lt1"/>
                </a:solidFill>
              </a:defRPr>
            </a:lvl5pPr>
            <a:lvl6pPr marL="2743200" lvl="5" indent="-228600" algn="l">
              <a:lnSpc>
                <a:spcPct val="100000"/>
              </a:lnSpc>
              <a:spcBef>
                <a:spcPts val="600"/>
              </a:spcBef>
              <a:spcAft>
                <a:spcPts val="0"/>
              </a:spcAft>
              <a:buSzPts val="1400"/>
              <a:buNone/>
              <a:defRPr sz="1400">
                <a:solidFill>
                  <a:schemeClr val="lt1"/>
                </a:solidFill>
              </a:defRPr>
            </a:lvl6pPr>
            <a:lvl7pPr marL="3200400" lvl="6" indent="-228600" algn="l">
              <a:lnSpc>
                <a:spcPct val="100000"/>
              </a:lnSpc>
              <a:spcBef>
                <a:spcPts val="600"/>
              </a:spcBef>
              <a:spcAft>
                <a:spcPts val="0"/>
              </a:spcAft>
              <a:buSzPts val="1400"/>
              <a:buNone/>
              <a:defRPr sz="1400">
                <a:solidFill>
                  <a:schemeClr val="lt1"/>
                </a:solidFill>
              </a:defRPr>
            </a:lvl7pPr>
            <a:lvl8pPr marL="3657600" lvl="7" indent="-228600" algn="l">
              <a:lnSpc>
                <a:spcPct val="100000"/>
              </a:lnSpc>
              <a:spcBef>
                <a:spcPts val="600"/>
              </a:spcBef>
              <a:spcAft>
                <a:spcPts val="0"/>
              </a:spcAft>
              <a:buSzPts val="1400"/>
              <a:buNone/>
              <a:defRPr sz="1400">
                <a:solidFill>
                  <a:schemeClr val="lt1"/>
                </a:solidFill>
              </a:defRPr>
            </a:lvl8pPr>
            <a:lvl9pPr marL="4114800" lvl="8" indent="-228600" algn="l">
              <a:lnSpc>
                <a:spcPct val="100000"/>
              </a:lnSpc>
              <a:spcBef>
                <a:spcPts val="600"/>
              </a:spcBef>
              <a:spcAft>
                <a:spcPts val="600"/>
              </a:spcAft>
              <a:buSzPts val="1400"/>
              <a:buNone/>
              <a:defRPr sz="1400">
                <a:solidFill>
                  <a:schemeClr val="lt1"/>
                </a:solidFill>
              </a:defRPr>
            </a:lvl9pPr>
          </a:lstStyle>
          <a:p>
            <a:endParaRPr/>
          </a:p>
        </p:txBody>
      </p:sp>
      <p:sp>
        <p:nvSpPr>
          <p:cNvPr id="36" name="Google Shape;36;p61"/>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03-28-2026</a:t>
            </a:r>
            <a:endParaRPr/>
          </a:p>
        </p:txBody>
      </p:sp>
      <p:sp>
        <p:nvSpPr>
          <p:cNvPr id="37" name="Google Shape;37;p61"/>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LIVING ABOVE CARES</a:t>
            </a:r>
            <a:endParaRPr/>
          </a:p>
        </p:txBody>
      </p:sp>
      <p:sp>
        <p:nvSpPr>
          <p:cNvPr id="38" name="Google Shape;38;p61"/>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62"/>
          <p:cNvSpPr txBox="1">
            <a:spLocks noGrp="1"/>
          </p:cNvSpPr>
          <p:nvPr>
            <p:ph type="body" idx="1"/>
          </p:nvPr>
        </p:nvSpPr>
        <p:spPr>
          <a:xfrm>
            <a:off x="812800" y="1600200"/>
            <a:ext cx="4978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36550" algn="l">
              <a:lnSpc>
                <a:spcPct val="100000"/>
              </a:lnSpc>
              <a:spcBef>
                <a:spcPts val="600"/>
              </a:spcBef>
              <a:spcAft>
                <a:spcPts val="0"/>
              </a:spcAft>
              <a:buSzPts val="1700"/>
              <a:buChar char="•"/>
              <a:defRPr/>
            </a:lvl5pPr>
            <a:lvl6pPr marL="2743200" lvl="5" indent="-336550" algn="l">
              <a:lnSpc>
                <a:spcPct val="100000"/>
              </a:lnSpc>
              <a:spcBef>
                <a:spcPts val="600"/>
              </a:spcBef>
              <a:spcAft>
                <a:spcPts val="0"/>
              </a:spcAft>
              <a:buClr>
                <a:schemeClr val="lt2"/>
              </a:buClr>
              <a:buSzPts val="1700"/>
              <a:buFont typeface="Arial"/>
              <a:buChar char="•"/>
              <a:defRPr/>
            </a:lvl6pPr>
            <a:lvl7pPr marL="3200400" lvl="6" indent="-336550" algn="l">
              <a:lnSpc>
                <a:spcPct val="100000"/>
              </a:lnSpc>
              <a:spcBef>
                <a:spcPts val="600"/>
              </a:spcBef>
              <a:spcAft>
                <a:spcPts val="0"/>
              </a:spcAft>
              <a:buClr>
                <a:schemeClr val="lt2"/>
              </a:buClr>
              <a:buSzPts val="1700"/>
              <a:buFont typeface="Arial"/>
              <a:buChar char="•"/>
              <a:defRPr/>
            </a:lvl7pPr>
            <a:lvl8pPr marL="3657600" lvl="7" indent="-336550" algn="l">
              <a:lnSpc>
                <a:spcPct val="100000"/>
              </a:lnSpc>
              <a:spcBef>
                <a:spcPts val="600"/>
              </a:spcBef>
              <a:spcAft>
                <a:spcPts val="0"/>
              </a:spcAft>
              <a:buClr>
                <a:schemeClr val="lt2"/>
              </a:buClr>
              <a:buSzPts val="1700"/>
              <a:buFont typeface="Arial"/>
              <a:buChar char="•"/>
              <a:defRPr/>
            </a:lvl8pPr>
            <a:lvl9pPr marL="4114800" lvl="8" indent="-336550" algn="l">
              <a:lnSpc>
                <a:spcPct val="100000"/>
              </a:lnSpc>
              <a:spcBef>
                <a:spcPts val="600"/>
              </a:spcBef>
              <a:spcAft>
                <a:spcPts val="600"/>
              </a:spcAft>
              <a:buClr>
                <a:schemeClr val="lt2"/>
              </a:buClr>
              <a:buSzPts val="1700"/>
              <a:buFont typeface="Arial"/>
              <a:buChar char="•"/>
              <a:defRPr/>
            </a:lvl9pPr>
          </a:lstStyle>
          <a:p>
            <a:endParaRPr/>
          </a:p>
        </p:txBody>
      </p:sp>
      <p:sp>
        <p:nvSpPr>
          <p:cNvPr id="41" name="Google Shape;41;p62"/>
          <p:cNvSpPr txBox="1">
            <a:spLocks noGrp="1"/>
          </p:cNvSpPr>
          <p:nvPr>
            <p:ph type="body" idx="2"/>
          </p:nvPr>
        </p:nvSpPr>
        <p:spPr>
          <a:xfrm>
            <a:off x="6400800" y="1600200"/>
            <a:ext cx="4978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2" name="Google Shape;42;p62"/>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2"/>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03-28-2026</a:t>
            </a:r>
            <a:endParaRPr/>
          </a:p>
        </p:txBody>
      </p:sp>
      <p:sp>
        <p:nvSpPr>
          <p:cNvPr id="44" name="Google Shape;44;p62"/>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LIVING ABOVE CARES</a:t>
            </a:r>
            <a:endParaRPr/>
          </a:p>
        </p:txBody>
      </p:sp>
      <p:sp>
        <p:nvSpPr>
          <p:cNvPr id="45" name="Google Shape;45;p62"/>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3"/>
          <p:cNvSpPr txBox="1">
            <a:spLocks noGrp="1"/>
          </p:cNvSpPr>
          <p:nvPr>
            <p:ph type="body" idx="1"/>
          </p:nvPr>
        </p:nvSpPr>
        <p:spPr>
          <a:xfrm>
            <a:off x="6400800" y="2209800"/>
            <a:ext cx="4978400" cy="3505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8" name="Google Shape;48;p63"/>
          <p:cNvSpPr txBox="1">
            <a:spLocks noGrp="1"/>
          </p:cNvSpPr>
          <p:nvPr>
            <p:ph type="body" idx="2"/>
          </p:nvPr>
        </p:nvSpPr>
        <p:spPr>
          <a:xfrm>
            <a:off x="812800" y="2209800"/>
            <a:ext cx="4978400" cy="3505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9" name="Google Shape;49;p63"/>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30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3"/>
          <p:cNvSpPr txBox="1">
            <a:spLocks noGrp="1"/>
          </p:cNvSpPr>
          <p:nvPr>
            <p:ph type="body" idx="3"/>
          </p:nvPr>
        </p:nvSpPr>
        <p:spPr>
          <a:xfrm>
            <a:off x="812800" y="1600200"/>
            <a:ext cx="4978400" cy="57467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b="0" i="0">
                <a:solidFill>
                  <a:schemeClr val="lt2"/>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51" name="Google Shape;51;p63"/>
          <p:cNvSpPr txBox="1">
            <a:spLocks noGrp="1"/>
          </p:cNvSpPr>
          <p:nvPr>
            <p:ph type="body" idx="4"/>
          </p:nvPr>
        </p:nvSpPr>
        <p:spPr>
          <a:xfrm>
            <a:off x="6400800" y="1600200"/>
            <a:ext cx="4978400" cy="57467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b="0" i="0">
                <a:solidFill>
                  <a:schemeClr val="lt2"/>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52" name="Google Shape;52;p63"/>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03-28-2026</a:t>
            </a:r>
            <a:endParaRPr/>
          </a:p>
        </p:txBody>
      </p:sp>
      <p:sp>
        <p:nvSpPr>
          <p:cNvPr id="53" name="Google Shape;53;p63"/>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LIVING ABOVE CARES</a:t>
            </a:r>
            <a:endParaRPr/>
          </a:p>
        </p:txBody>
      </p:sp>
      <p:sp>
        <p:nvSpPr>
          <p:cNvPr id="54" name="Google Shape;54;p63"/>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4"/>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03-28-2026</a:t>
            </a:r>
            <a:endParaRPr/>
          </a:p>
        </p:txBody>
      </p:sp>
      <p:sp>
        <p:nvSpPr>
          <p:cNvPr id="58" name="Google Shape;58;p6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LIVING ABOVE CARES</a:t>
            </a:r>
            <a:endParaRPr/>
          </a:p>
        </p:txBody>
      </p:sp>
      <p:sp>
        <p:nvSpPr>
          <p:cNvPr id="59" name="Google Shape;59;p6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65"/>
          <p:cNvSpPr txBox="1">
            <a:spLocks noGrp="1"/>
          </p:cNvSpPr>
          <p:nvPr>
            <p:ph type="body" idx="1"/>
          </p:nvPr>
        </p:nvSpPr>
        <p:spPr>
          <a:xfrm>
            <a:off x="5283200" y="1447800"/>
            <a:ext cx="6197600" cy="426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62" name="Google Shape;62;p65"/>
          <p:cNvSpPr txBox="1">
            <a:spLocks noGrp="1"/>
          </p:cNvSpPr>
          <p:nvPr>
            <p:ph type="title"/>
          </p:nvPr>
        </p:nvSpPr>
        <p:spPr>
          <a:xfrm>
            <a:off x="816864" y="1447800"/>
            <a:ext cx="3962400" cy="10972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Font typeface="Candara"/>
              <a:buNone/>
              <a:defRPr sz="18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5"/>
          <p:cNvSpPr txBox="1">
            <a:spLocks noGrp="1"/>
          </p:cNvSpPr>
          <p:nvPr>
            <p:ph type="body" idx="2"/>
          </p:nvPr>
        </p:nvSpPr>
        <p:spPr>
          <a:xfrm>
            <a:off x="816864" y="2547892"/>
            <a:ext cx="3962400" cy="3167109"/>
          </a:xfrm>
          <a:prstGeom prst="rect">
            <a:avLst/>
          </a:prstGeom>
          <a:noFill/>
          <a:ln>
            <a:noFill/>
          </a:ln>
        </p:spPr>
        <p:txBody>
          <a:bodyPr spcFirstLastPara="1" wrap="square" lIns="91425" tIns="9125"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64" name="Google Shape;64;p65"/>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03-28-2026</a:t>
            </a:r>
            <a:endParaRPr/>
          </a:p>
        </p:txBody>
      </p:sp>
      <p:sp>
        <p:nvSpPr>
          <p:cNvPr id="65" name="Google Shape;65;p65"/>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LIVING ABOVE CARES</a:t>
            </a:r>
            <a:endParaRPr/>
          </a:p>
        </p:txBody>
      </p:sp>
      <p:sp>
        <p:nvSpPr>
          <p:cNvPr id="66" name="Google Shape;66;p6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7"/>
        <p:cNvGrpSpPr/>
        <p:nvPr/>
      </p:nvGrpSpPr>
      <p:grpSpPr>
        <a:xfrm>
          <a:off x="0" y="0"/>
          <a:ext cx="0" cy="0"/>
          <a:chOff x="0" y="0"/>
          <a:chExt cx="0" cy="0"/>
        </a:xfrm>
      </p:grpSpPr>
      <p:pic>
        <p:nvPicPr>
          <p:cNvPr id="68" name="Google Shape;68;p66" descr="horizon.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9" name="Google Shape;69;p66"/>
          <p:cNvSpPr txBox="1">
            <a:spLocks noGrp="1"/>
          </p:cNvSpPr>
          <p:nvPr>
            <p:ph type="title"/>
          </p:nvPr>
        </p:nvSpPr>
        <p:spPr>
          <a:xfrm>
            <a:off x="812800" y="1447800"/>
            <a:ext cx="3962400" cy="10972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Font typeface="Candara"/>
              <a:buNone/>
              <a:defRPr sz="18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6"/>
          <p:cNvSpPr>
            <a:spLocks noGrp="1"/>
          </p:cNvSpPr>
          <p:nvPr>
            <p:ph type="pic" idx="2"/>
          </p:nvPr>
        </p:nvSpPr>
        <p:spPr>
          <a:xfrm>
            <a:off x="6209792" y="1447800"/>
            <a:ext cx="4559808" cy="3474720"/>
          </a:xfrm>
          <a:prstGeom prst="rect">
            <a:avLst/>
          </a:prstGeom>
          <a:noFill/>
          <a:ln>
            <a:noFill/>
          </a:ln>
        </p:spPr>
      </p:sp>
      <p:sp>
        <p:nvSpPr>
          <p:cNvPr id="71" name="Google Shape;71;p66"/>
          <p:cNvSpPr txBox="1">
            <a:spLocks noGrp="1"/>
          </p:cNvSpPr>
          <p:nvPr>
            <p:ph type="body" idx="1"/>
          </p:nvPr>
        </p:nvSpPr>
        <p:spPr>
          <a:xfrm>
            <a:off x="812800" y="2547891"/>
            <a:ext cx="3962400" cy="2405109"/>
          </a:xfrm>
          <a:prstGeom prst="rect">
            <a:avLst/>
          </a:prstGeom>
          <a:noFill/>
          <a:ln>
            <a:noFill/>
          </a:ln>
        </p:spPr>
        <p:txBody>
          <a:bodyPr spcFirstLastPara="1" wrap="square" lIns="91425" tIns="9125"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72" name="Google Shape;72;p66"/>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03-28-2026</a:t>
            </a:r>
            <a:endParaRPr/>
          </a:p>
        </p:txBody>
      </p:sp>
      <p:sp>
        <p:nvSpPr>
          <p:cNvPr id="73" name="Google Shape;73;p66"/>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LIVING ABOVE CARES</a:t>
            </a:r>
            <a:endParaRPr/>
          </a:p>
        </p:txBody>
      </p:sp>
      <p:sp>
        <p:nvSpPr>
          <p:cNvPr id="74" name="Google Shape;74;p66"/>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B3B3B"/>
            </a:gs>
            <a:gs pos="31000">
              <a:schemeClr val="dk1"/>
            </a:gs>
            <a:gs pos="100000">
              <a:schemeClr val="dk1"/>
            </a:gs>
          </a:gsLst>
          <a:lin ang="5400000" scaled="0"/>
        </a:gradFill>
        <a:effectLst/>
      </p:bgPr>
    </p:bg>
    <p:spTree>
      <p:nvGrpSpPr>
        <p:cNvPr id="1" name="Shape 9"/>
        <p:cNvGrpSpPr/>
        <p:nvPr/>
      </p:nvGrpSpPr>
      <p:grpSpPr>
        <a:xfrm>
          <a:off x="0" y="0"/>
          <a:ext cx="0" cy="0"/>
          <a:chOff x="0" y="0"/>
          <a:chExt cx="0" cy="0"/>
        </a:xfrm>
      </p:grpSpPr>
      <p:pic>
        <p:nvPicPr>
          <p:cNvPr id="10" name="Google Shape;10;p57" descr="horizon.png"/>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11" name="Google Shape;11;p57"/>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000"/>
              <a:buFont typeface="Candara"/>
              <a:buNone/>
              <a:defRPr sz="3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57"/>
          <p:cNvSpPr txBox="1">
            <a:spLocks noGrp="1"/>
          </p:cNvSpPr>
          <p:nvPr>
            <p:ph type="body" idx="1"/>
          </p:nvPr>
        </p:nvSpPr>
        <p:spPr>
          <a:xfrm>
            <a:off x="812800" y="1600201"/>
            <a:ext cx="10566400" cy="4525963"/>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100000"/>
              </a:lnSpc>
              <a:spcBef>
                <a:spcPts val="34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1pPr>
            <a:lvl2pPr marL="914400" marR="0" lvl="1"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2pPr>
            <a:lvl3pPr marL="1371600" marR="0" lvl="2"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3pPr>
            <a:lvl4pPr marL="1828800" marR="0" lvl="3"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4pPr>
            <a:lvl5pPr marL="2286000" marR="0" lvl="4"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5pPr>
            <a:lvl6pPr marL="2743200" marR="0" lvl="5"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6pPr>
            <a:lvl7pPr marL="3200400" marR="0" lvl="6"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7pPr>
            <a:lvl8pPr marL="3657600" marR="0" lvl="7"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8pPr>
            <a:lvl9pPr marL="4114800" marR="0" lvl="8" indent="-336550" algn="l" rtl="0">
              <a:lnSpc>
                <a:spcPct val="100000"/>
              </a:lnSpc>
              <a:spcBef>
                <a:spcPts val="600"/>
              </a:spcBef>
              <a:spcAft>
                <a:spcPts val="60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9pPr>
          </a:lstStyle>
          <a:p>
            <a:endParaRPr/>
          </a:p>
        </p:txBody>
      </p:sp>
      <p:sp>
        <p:nvSpPr>
          <p:cNvPr id="13" name="Google Shape;13;p5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9pPr>
          </a:lstStyle>
          <a:p>
            <a:r>
              <a:rPr lang="en-US"/>
              <a:t>03-28-2026</a:t>
            </a:r>
            <a:endParaRPr/>
          </a:p>
        </p:txBody>
      </p:sp>
      <p:sp>
        <p:nvSpPr>
          <p:cNvPr id="14" name="Google Shape;14;p5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9pPr>
          </a:lstStyle>
          <a:p>
            <a:r>
              <a:rPr lang="en-US"/>
              <a:t>LIVING ABOVE CARES</a:t>
            </a:r>
            <a:endParaRPr/>
          </a:p>
        </p:txBody>
      </p:sp>
      <p:sp>
        <p:nvSpPr>
          <p:cNvPr id="15" name="Google Shape;15;p5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Candara"/>
                <a:ea typeface="Candara"/>
                <a:cs typeface="Candara"/>
                <a:sym typeface="Candara"/>
              </a:defRPr>
            </a:lvl1pPr>
            <a:lvl2pPr marL="0" marR="0" lvl="1" indent="0" algn="r" rtl="0">
              <a:spcBef>
                <a:spcPts val="0"/>
              </a:spcBef>
              <a:buNone/>
              <a:defRPr sz="1100" b="0" i="0" u="none" strike="noStrike" cap="none">
                <a:solidFill>
                  <a:schemeClr val="lt1"/>
                </a:solidFill>
                <a:latin typeface="Candara"/>
                <a:ea typeface="Candara"/>
                <a:cs typeface="Candara"/>
                <a:sym typeface="Candara"/>
              </a:defRPr>
            </a:lvl2pPr>
            <a:lvl3pPr marL="0" marR="0" lvl="2" indent="0" algn="r" rtl="0">
              <a:spcBef>
                <a:spcPts val="0"/>
              </a:spcBef>
              <a:buNone/>
              <a:defRPr sz="1100" b="0" i="0" u="none" strike="noStrike" cap="none">
                <a:solidFill>
                  <a:schemeClr val="lt1"/>
                </a:solidFill>
                <a:latin typeface="Candara"/>
                <a:ea typeface="Candara"/>
                <a:cs typeface="Candara"/>
                <a:sym typeface="Candara"/>
              </a:defRPr>
            </a:lvl3pPr>
            <a:lvl4pPr marL="0" marR="0" lvl="3" indent="0" algn="r" rtl="0">
              <a:spcBef>
                <a:spcPts val="0"/>
              </a:spcBef>
              <a:buNone/>
              <a:defRPr sz="1100" b="0" i="0" u="none" strike="noStrike" cap="none">
                <a:solidFill>
                  <a:schemeClr val="lt1"/>
                </a:solidFill>
                <a:latin typeface="Candara"/>
                <a:ea typeface="Candara"/>
                <a:cs typeface="Candara"/>
                <a:sym typeface="Candara"/>
              </a:defRPr>
            </a:lvl4pPr>
            <a:lvl5pPr marL="0" marR="0" lvl="4" indent="0" algn="r" rtl="0">
              <a:spcBef>
                <a:spcPts val="0"/>
              </a:spcBef>
              <a:buNone/>
              <a:defRPr sz="1100" b="0" i="0" u="none" strike="noStrike" cap="none">
                <a:solidFill>
                  <a:schemeClr val="lt1"/>
                </a:solidFill>
                <a:latin typeface="Candara"/>
                <a:ea typeface="Candara"/>
                <a:cs typeface="Candara"/>
                <a:sym typeface="Candara"/>
              </a:defRPr>
            </a:lvl5pPr>
            <a:lvl6pPr marL="0" marR="0" lvl="5" indent="0" algn="r" rtl="0">
              <a:spcBef>
                <a:spcPts val="0"/>
              </a:spcBef>
              <a:buNone/>
              <a:defRPr sz="1100" b="0" i="0" u="none" strike="noStrike" cap="none">
                <a:solidFill>
                  <a:schemeClr val="lt1"/>
                </a:solidFill>
                <a:latin typeface="Candara"/>
                <a:ea typeface="Candara"/>
                <a:cs typeface="Candara"/>
                <a:sym typeface="Candara"/>
              </a:defRPr>
            </a:lvl6pPr>
            <a:lvl7pPr marL="0" marR="0" lvl="6" indent="0" algn="r" rtl="0">
              <a:spcBef>
                <a:spcPts val="0"/>
              </a:spcBef>
              <a:buNone/>
              <a:defRPr sz="1100" b="0" i="0" u="none" strike="noStrike" cap="none">
                <a:solidFill>
                  <a:schemeClr val="lt1"/>
                </a:solidFill>
                <a:latin typeface="Candara"/>
                <a:ea typeface="Candara"/>
                <a:cs typeface="Candara"/>
                <a:sym typeface="Candara"/>
              </a:defRPr>
            </a:lvl7pPr>
            <a:lvl8pPr marL="0" marR="0" lvl="7" indent="0" algn="r" rtl="0">
              <a:spcBef>
                <a:spcPts val="0"/>
              </a:spcBef>
              <a:buNone/>
              <a:defRPr sz="1100" b="0" i="0" u="none" strike="noStrike" cap="none">
                <a:solidFill>
                  <a:schemeClr val="lt1"/>
                </a:solidFill>
                <a:latin typeface="Candara"/>
                <a:ea typeface="Candara"/>
                <a:cs typeface="Candara"/>
                <a:sym typeface="Candara"/>
              </a:defRPr>
            </a:lvl8pPr>
            <a:lvl9pPr marL="0" marR="0" lvl="8" indent="0" algn="r" rtl="0">
              <a:spcBef>
                <a:spcPts val="0"/>
              </a:spcBef>
              <a:buNone/>
              <a:defRPr sz="1100" b="0"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receptaustin.org/1peter_verse_by_verse__313-22#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1714500" y="281440"/>
            <a:ext cx="8762999" cy="297105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7200"/>
              <a:buFont typeface="Candara"/>
              <a:buNone/>
            </a:pPr>
            <a:r>
              <a:rPr lang="en-US" sz="8800" dirty="0">
                <a:latin typeface="Californian FB" panose="0207040306080B030204" pitchFamily="18" charset="0"/>
                <a:sym typeface="Candara"/>
              </a:rPr>
              <a:t>LIVING ABOVE YOUR </a:t>
            </a:r>
            <a:r>
              <a:rPr lang="en-US" sz="8000" dirty="0">
                <a:latin typeface="Californian FB" panose="0207040306080B030204" pitchFamily="18" charset="0"/>
                <a:sym typeface="Candara"/>
              </a:rPr>
              <a:t>CARES</a:t>
            </a:r>
            <a:br>
              <a:rPr lang="en-US" sz="6600" dirty="0">
                <a:latin typeface="Candara"/>
                <a:ea typeface="Candara"/>
                <a:cs typeface="Candara"/>
                <a:sym typeface="Candara"/>
              </a:rPr>
            </a:br>
            <a:endParaRPr dirty="0"/>
          </a:p>
        </p:txBody>
      </p:sp>
      <p:sp>
        <p:nvSpPr>
          <p:cNvPr id="93" name="Google Shape;93;p1"/>
          <p:cNvSpPr txBox="1">
            <a:spLocks noGrp="1"/>
          </p:cNvSpPr>
          <p:nvPr>
            <p:ph type="subTitle" idx="1"/>
          </p:nvPr>
        </p:nvSpPr>
        <p:spPr>
          <a:xfrm>
            <a:off x="1295400" y="4597400"/>
            <a:ext cx="9855199" cy="1766078"/>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sz="3600" b="1" dirty="0">
                <a:solidFill>
                  <a:schemeClr val="tx2">
                    <a:lumMod val="40000"/>
                    <a:lumOff val="60000"/>
                  </a:schemeClr>
                </a:solidFill>
              </a:rPr>
              <a:t>PSALM 55:22</a:t>
            </a:r>
            <a:endParaRPr lang="en-US" sz="2800" dirty="0">
              <a:solidFill>
                <a:schemeClr val="tx2">
                  <a:lumMod val="40000"/>
                  <a:lumOff val="60000"/>
                </a:schemeClr>
              </a:solidFill>
            </a:endParaRPr>
          </a:p>
          <a:p>
            <a:pPr marL="0" lvl="0" indent="0">
              <a:spcBef>
                <a:spcPts val="0"/>
              </a:spcBef>
            </a:pPr>
            <a:r>
              <a:rPr lang="en-US" sz="2800" i="1" dirty="0">
                <a:solidFill>
                  <a:schemeClr val="tx2">
                    <a:lumMod val="40000"/>
                    <a:lumOff val="60000"/>
                  </a:schemeClr>
                </a:solidFill>
              </a:rPr>
              <a:t>       Cast thy burden upon the LORD, and he shall sustain thee: he shall never suffer the righteous to be moved.</a:t>
            </a:r>
            <a:endParaRPr lang="en-US" sz="2800" dirty="0">
              <a:solidFill>
                <a:schemeClr val="tx2">
                  <a:lumMod val="40000"/>
                  <a:lumOff val="60000"/>
                </a:schemeClr>
              </a:solidFill>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148" name="Google Shape;148;p8"/>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149" name="Google Shape;149;p8"/>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50" name="Google Shape;150;p8"/>
          <p:cNvSpPr/>
          <p:nvPr/>
        </p:nvSpPr>
        <p:spPr>
          <a:xfrm>
            <a:off x="230909" y="223522"/>
            <a:ext cx="11665527"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ndara"/>
                <a:ea typeface="Candara"/>
                <a:cs typeface="Candara"/>
                <a:sym typeface="Candara"/>
              </a:rPr>
              <a:t>WATCHMAN.WHAT.OF.THE.NIGHT</a:t>
            </a:r>
            <a:endParaRPr dirty="0">
              <a:latin typeface="Candara" panose="020E0502030303020204" pitchFamily="34" charset="0"/>
            </a:endParaRPr>
          </a:p>
          <a:p>
            <a:pPr marL="0" marR="0" lvl="0" indent="0" algn="l" rtl="0">
              <a:spcBef>
                <a:spcPts val="0"/>
              </a:spcBef>
              <a:spcAft>
                <a:spcPts val="0"/>
              </a:spcAft>
              <a:buNone/>
            </a:pPr>
            <a:r>
              <a:rPr lang="en-US" sz="4000" dirty="0">
                <a:solidFill>
                  <a:schemeClr val="lt1"/>
                </a:solidFill>
                <a:latin typeface="Candara"/>
                <a:ea typeface="Candara"/>
                <a:cs typeface="Candara"/>
                <a:sym typeface="Candara"/>
              </a:rPr>
              <a:t>	6 </a:t>
            </a:r>
            <a:r>
              <a:rPr lang="en-US" sz="4000" dirty="0">
                <a:solidFill>
                  <a:schemeClr val="bg1"/>
                </a:solidFill>
                <a:latin typeface="Candara"/>
                <a:ea typeface="Candara"/>
                <a:cs typeface="Candara"/>
                <a:sym typeface="Candara"/>
              </a:rPr>
              <a:t>There is </a:t>
            </a:r>
            <a:r>
              <a:rPr lang="en-US" sz="4000" u="sng" dirty="0">
                <a:solidFill>
                  <a:schemeClr val="bg1"/>
                </a:solidFill>
                <a:latin typeface="Candara"/>
                <a:ea typeface="Candara"/>
                <a:cs typeface="Candara"/>
                <a:sym typeface="Candara"/>
              </a:rPr>
              <a:t>none of us</a:t>
            </a:r>
            <a:r>
              <a:rPr lang="en-US" sz="4000" dirty="0">
                <a:solidFill>
                  <a:schemeClr val="bg1"/>
                </a:solidFill>
                <a:latin typeface="Candara"/>
                <a:ea typeface="Candara"/>
                <a:cs typeface="Candara"/>
                <a:sym typeface="Candara"/>
              </a:rPr>
              <a:t> that is immune from troubles. </a:t>
            </a:r>
            <a:r>
              <a:rPr lang="en-US" sz="4000" dirty="0">
                <a:solidFill>
                  <a:schemeClr val="lt1"/>
                </a:solidFill>
                <a:latin typeface="Candara"/>
                <a:ea typeface="Candara"/>
                <a:cs typeface="Candara"/>
                <a:sym typeface="Candara"/>
              </a:rPr>
              <a:t>God has not promised to excuse us from all sickness, </a:t>
            </a:r>
            <a:r>
              <a:rPr lang="en-US" sz="4000" u="sng" dirty="0">
                <a:solidFill>
                  <a:schemeClr val="lt1"/>
                </a:solidFill>
                <a:latin typeface="Candara"/>
                <a:ea typeface="Candara"/>
                <a:cs typeface="Candara"/>
                <a:sym typeface="Candara"/>
              </a:rPr>
              <a:t>but it is written that His strength is sufficient</a:t>
            </a:r>
            <a:r>
              <a:rPr lang="en-US" sz="4000" dirty="0">
                <a:solidFill>
                  <a:schemeClr val="lt1"/>
                </a:solidFill>
                <a:latin typeface="Candara"/>
                <a:ea typeface="Candara"/>
                <a:cs typeface="Candara"/>
                <a:sym typeface="Candara"/>
              </a:rPr>
              <a:t>. </a:t>
            </a:r>
            <a:endParaRPr dirty="0">
              <a:latin typeface="Candara" panose="020E0502030303020204" pitchFamily="34" charset="0"/>
            </a:endParaRPr>
          </a:p>
          <a:p>
            <a:pPr marL="0" marR="0" lvl="0" indent="0" algn="l" rtl="0">
              <a:spcBef>
                <a:spcPts val="0"/>
              </a:spcBef>
              <a:spcAft>
                <a:spcPts val="0"/>
              </a:spcAft>
              <a:buNone/>
            </a:pPr>
            <a:r>
              <a:rPr lang="en-US" sz="4000" dirty="0">
                <a:solidFill>
                  <a:schemeClr val="lt1"/>
                </a:solidFill>
                <a:latin typeface="Candara"/>
                <a:ea typeface="Candara"/>
                <a:cs typeface="Candara"/>
                <a:sym typeface="Candara"/>
              </a:rPr>
              <a:t>	And He will never put so much upon us, but what He will give us grace to bear. So we have that consolation of knowing.</a:t>
            </a:r>
            <a:endParaRPr dirty="0">
              <a:latin typeface="Candara" panose="020E0502030303020204" pitchFamily="34" charset="0"/>
            </a:endParaRPr>
          </a:p>
          <a:p>
            <a:pPr marL="0" marR="0" lvl="0" indent="0" algn="r" rtl="0">
              <a:spcBef>
                <a:spcPts val="0"/>
              </a:spcBef>
              <a:spcAft>
                <a:spcPts val="0"/>
              </a:spcAft>
              <a:buNone/>
            </a:pPr>
            <a:r>
              <a:rPr lang="en-US" sz="4000" dirty="0">
                <a:solidFill>
                  <a:schemeClr val="lt1"/>
                </a:solidFill>
                <a:latin typeface="Candara"/>
                <a:ea typeface="Candara"/>
                <a:cs typeface="Candara"/>
                <a:sym typeface="Candara"/>
              </a:rPr>
              <a:t>58-1130</a:t>
            </a:r>
            <a:endParaRPr dirty="0">
              <a:latin typeface="Candara" panose="020E0502030303020204" pitchFamily="34" charset="0"/>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036F49-67AB-533C-C1CF-80ED11015200}"/>
              </a:ext>
            </a:extLst>
          </p:cNvPr>
          <p:cNvSpPr>
            <a:spLocks noGrp="1"/>
          </p:cNvSpPr>
          <p:nvPr>
            <p:ph type="dt" idx="10"/>
          </p:nvPr>
        </p:nvSpPr>
        <p:spPr/>
        <p:txBody>
          <a:bodyPr/>
          <a:lstStyle/>
          <a:p>
            <a:r>
              <a:rPr lang="en-US"/>
              <a:t>03-28-2026</a:t>
            </a:r>
          </a:p>
        </p:txBody>
      </p:sp>
      <p:sp>
        <p:nvSpPr>
          <p:cNvPr id="3" name="Footer Placeholder 2">
            <a:extLst>
              <a:ext uri="{FF2B5EF4-FFF2-40B4-BE49-F238E27FC236}">
                <a16:creationId xmlns:a16="http://schemas.microsoft.com/office/drawing/2014/main" id="{770971A3-3C05-39F8-968F-D127C92EBE44}"/>
              </a:ext>
            </a:extLst>
          </p:cNvPr>
          <p:cNvSpPr>
            <a:spLocks noGrp="1"/>
          </p:cNvSpPr>
          <p:nvPr>
            <p:ph type="ftr" idx="11"/>
          </p:nvPr>
        </p:nvSpPr>
        <p:spPr/>
        <p:txBody>
          <a:bodyPr/>
          <a:lstStyle/>
          <a:p>
            <a:r>
              <a:rPr lang="en-US"/>
              <a:t>LIVING ABOVE CARES</a:t>
            </a:r>
          </a:p>
        </p:txBody>
      </p:sp>
      <p:sp>
        <p:nvSpPr>
          <p:cNvPr id="4" name="Slide Number Placeholder 3">
            <a:extLst>
              <a:ext uri="{FF2B5EF4-FFF2-40B4-BE49-F238E27FC236}">
                <a16:creationId xmlns:a16="http://schemas.microsoft.com/office/drawing/2014/main" id="{F7B40227-E956-151C-4DC1-7DC114DE0E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6" name="TextBox 5">
            <a:extLst>
              <a:ext uri="{FF2B5EF4-FFF2-40B4-BE49-F238E27FC236}">
                <a16:creationId xmlns:a16="http://schemas.microsoft.com/office/drawing/2014/main" id="{606C9CF5-A4CC-F18B-8158-CE5FA45118B6}"/>
              </a:ext>
            </a:extLst>
          </p:cNvPr>
          <p:cNvSpPr txBox="1"/>
          <p:nvPr/>
        </p:nvSpPr>
        <p:spPr>
          <a:xfrm>
            <a:off x="196850" y="136524"/>
            <a:ext cx="11817350" cy="6894195"/>
          </a:xfrm>
          <a:prstGeom prst="rect">
            <a:avLst/>
          </a:prstGeom>
          <a:noFill/>
        </p:spPr>
        <p:txBody>
          <a:bodyPr wrap="square">
            <a:spAutoFit/>
          </a:bodyPr>
          <a:lstStyle/>
          <a:p>
            <a:pPr>
              <a:buNone/>
            </a:pPr>
            <a:r>
              <a:rPr lang="en-US" sz="5400" b="1" dirty="0">
                <a:solidFill>
                  <a:schemeClr val="bg1"/>
                </a:solidFill>
                <a:latin typeface="Candara" panose="020E0502030303020204" pitchFamily="34" charset="0"/>
              </a:rPr>
              <a:t>The Bottom Line</a:t>
            </a:r>
            <a:endParaRPr lang="en-US" sz="5400" dirty="0">
              <a:solidFill>
                <a:schemeClr val="bg1"/>
              </a:solidFill>
              <a:latin typeface="Candara" panose="020E0502030303020204" pitchFamily="34" charset="0"/>
            </a:endParaRPr>
          </a:p>
          <a:p>
            <a:pPr>
              <a:buNone/>
            </a:pPr>
            <a:r>
              <a:rPr lang="en-US" sz="3600" dirty="0">
                <a:solidFill>
                  <a:schemeClr val="bg1"/>
                </a:solidFill>
                <a:latin typeface="Candara" panose="020E0502030303020204" pitchFamily="34" charset="0"/>
              </a:rPr>
              <a:t>	This is a real, measurable, multi-generational shift, not simply "</a:t>
            </a:r>
            <a:r>
              <a:rPr lang="en-US" sz="3600" i="1" dirty="0">
                <a:solidFill>
                  <a:schemeClr val="bg1"/>
                </a:solidFill>
                <a:latin typeface="Candara" panose="020E0502030303020204" pitchFamily="34" charset="0"/>
              </a:rPr>
              <a:t>kids these days complaining</a:t>
            </a:r>
            <a:r>
              <a:rPr lang="en-US" sz="3600" dirty="0">
                <a:solidFill>
                  <a:schemeClr val="bg1"/>
                </a:solidFill>
                <a:latin typeface="Candara" panose="020E0502030303020204" pitchFamily="34" charset="0"/>
              </a:rPr>
              <a:t>." The causes are layered: </a:t>
            </a:r>
          </a:p>
          <a:p>
            <a:pPr>
              <a:buNone/>
            </a:pPr>
            <a:r>
              <a:rPr lang="en-US" sz="3600" dirty="0">
                <a:solidFill>
                  <a:schemeClr val="bg1"/>
                </a:solidFill>
                <a:latin typeface="Candara" panose="020E0502030303020204" pitchFamily="34" charset="0"/>
              </a:rPr>
              <a:t>1. Technology that was designed to capture attention, </a:t>
            </a:r>
          </a:p>
          <a:p>
            <a:pPr>
              <a:buNone/>
            </a:pPr>
            <a:r>
              <a:rPr lang="en-US" sz="3600" dirty="0">
                <a:solidFill>
                  <a:schemeClr val="bg1"/>
                </a:solidFill>
                <a:latin typeface="Candara" panose="020E0502030303020204" pitchFamily="34" charset="0"/>
              </a:rPr>
              <a:t>2. The erosion of deep community and face-to-face</a:t>
            </a:r>
          </a:p>
          <a:p>
            <a:pPr>
              <a:buNone/>
            </a:pPr>
            <a:r>
              <a:rPr lang="en-US" sz="3600" dirty="0">
                <a:solidFill>
                  <a:schemeClr val="bg1"/>
                </a:solidFill>
                <a:latin typeface="Candara" panose="020E0502030303020204" pitchFamily="34" charset="0"/>
              </a:rPr>
              <a:t>	relationship, </a:t>
            </a:r>
          </a:p>
          <a:p>
            <a:pPr>
              <a:buNone/>
            </a:pPr>
            <a:r>
              <a:rPr lang="en-US" sz="3600" dirty="0">
                <a:solidFill>
                  <a:schemeClr val="bg1"/>
                </a:solidFill>
                <a:latin typeface="Candara" panose="020E0502030303020204" pitchFamily="34" charset="0"/>
              </a:rPr>
              <a:t>3. The COVID years, </a:t>
            </a:r>
          </a:p>
          <a:p>
            <a:pPr>
              <a:buNone/>
            </a:pPr>
            <a:r>
              <a:rPr lang="en-US" sz="3600" dirty="0">
                <a:solidFill>
                  <a:schemeClr val="bg1"/>
                </a:solidFill>
                <a:latin typeface="Candara" panose="020E0502030303020204" pitchFamily="34" charset="0"/>
              </a:rPr>
              <a:t>4. Economic uncertainty, and </a:t>
            </a:r>
          </a:p>
          <a:p>
            <a:pPr>
              <a:buNone/>
            </a:pPr>
            <a:r>
              <a:rPr lang="en-US" sz="3600" dirty="0">
                <a:solidFill>
                  <a:schemeClr val="bg1"/>
                </a:solidFill>
                <a:latin typeface="Candara" panose="020E0502030303020204" pitchFamily="34" charset="0"/>
              </a:rPr>
              <a:t>5. The collapse of extended family structures that once 	absorbed stress across generations. </a:t>
            </a:r>
          </a:p>
          <a:p>
            <a:pPr>
              <a:buNone/>
            </a:pPr>
            <a:endParaRPr lang="en-US" sz="3200" dirty="0">
              <a:solidFill>
                <a:schemeClr val="bg1"/>
              </a:solidFill>
              <a:latin typeface="Candara" panose="020E0502030303020204" pitchFamily="34" charset="0"/>
            </a:endParaRPr>
          </a:p>
          <a:p>
            <a:pPr>
              <a:buNone/>
            </a:pPr>
            <a:r>
              <a:rPr lang="en-US" sz="3200" dirty="0">
                <a:solidFill>
                  <a:schemeClr val="bg1"/>
                </a:solidFill>
                <a:latin typeface="Candara" panose="020E0502030303020204" pitchFamily="34" charset="0"/>
              </a:rPr>
              <a:t>	</a:t>
            </a:r>
          </a:p>
        </p:txBody>
      </p:sp>
    </p:spTree>
    <p:extLst>
      <p:ext uri="{BB962C8B-B14F-4D97-AF65-F5344CB8AC3E}">
        <p14:creationId xmlns:p14="http://schemas.microsoft.com/office/powerpoint/2010/main" val="89136886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D3264C-EF60-401C-986B-EC1CB5B3C15A}"/>
              </a:ext>
            </a:extLst>
          </p:cNvPr>
          <p:cNvSpPr>
            <a:spLocks noGrp="1"/>
          </p:cNvSpPr>
          <p:nvPr>
            <p:ph type="dt" idx="10"/>
          </p:nvPr>
        </p:nvSpPr>
        <p:spPr/>
        <p:txBody>
          <a:bodyPr/>
          <a:lstStyle/>
          <a:p>
            <a:r>
              <a:rPr lang="en-US"/>
              <a:t>03-28-2026</a:t>
            </a:r>
          </a:p>
        </p:txBody>
      </p:sp>
      <p:sp>
        <p:nvSpPr>
          <p:cNvPr id="3" name="Footer Placeholder 2">
            <a:extLst>
              <a:ext uri="{FF2B5EF4-FFF2-40B4-BE49-F238E27FC236}">
                <a16:creationId xmlns:a16="http://schemas.microsoft.com/office/drawing/2014/main" id="{58804563-BFB7-A82F-A439-43AF174B36E1}"/>
              </a:ext>
            </a:extLst>
          </p:cNvPr>
          <p:cNvSpPr>
            <a:spLocks noGrp="1"/>
          </p:cNvSpPr>
          <p:nvPr>
            <p:ph type="ftr" idx="11"/>
          </p:nvPr>
        </p:nvSpPr>
        <p:spPr/>
        <p:txBody>
          <a:bodyPr/>
          <a:lstStyle/>
          <a:p>
            <a:r>
              <a:rPr lang="en-US"/>
              <a:t>LIVING ABOVE CARES</a:t>
            </a:r>
          </a:p>
        </p:txBody>
      </p:sp>
      <p:sp>
        <p:nvSpPr>
          <p:cNvPr id="4" name="Slide Number Placeholder 3">
            <a:extLst>
              <a:ext uri="{FF2B5EF4-FFF2-40B4-BE49-F238E27FC236}">
                <a16:creationId xmlns:a16="http://schemas.microsoft.com/office/drawing/2014/main" id="{A82907CE-3D8A-CD95-1352-1C45BA7E97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6" name="TextBox 5">
            <a:extLst>
              <a:ext uri="{FF2B5EF4-FFF2-40B4-BE49-F238E27FC236}">
                <a16:creationId xmlns:a16="http://schemas.microsoft.com/office/drawing/2014/main" id="{DF3EF8B2-A359-AFBB-CD90-C5580E7DAEF4}"/>
              </a:ext>
            </a:extLst>
          </p:cNvPr>
          <p:cNvSpPr txBox="1"/>
          <p:nvPr/>
        </p:nvSpPr>
        <p:spPr>
          <a:xfrm>
            <a:off x="273050" y="234951"/>
            <a:ext cx="11811000" cy="5968813"/>
          </a:xfrm>
          <a:prstGeom prst="rect">
            <a:avLst/>
          </a:prstGeom>
          <a:noFill/>
        </p:spPr>
        <p:txBody>
          <a:bodyPr wrap="square">
            <a:spAutoFit/>
          </a:bodyPr>
          <a:lstStyle/>
          <a:p>
            <a:pPr marL="0" marR="0">
              <a:lnSpc>
                <a:spcPct val="115000"/>
              </a:lnSpc>
              <a:spcAft>
                <a:spcPts val="800"/>
              </a:spcAft>
              <a:buNone/>
            </a:pPr>
            <a:r>
              <a:rPr lang="en-US" sz="4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 Social Media and Smartphones</a:t>
            </a:r>
            <a:endParaRPr lang="en-US" sz="4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4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This is probably the most discussed factor. Studies show a correlation between heavy social media use and depression, anxiety, loneliness, and suicidal thoughts. </a:t>
            </a:r>
            <a:r>
              <a:rPr lang="en-US" sz="4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platforms are designed to be addictive, using algorithms that feed users content based on their preferences and interactions, keeping them engaged for longer periods.</a:t>
            </a:r>
            <a:r>
              <a:rPr lang="en-US" sz="4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endParaRPr lang="en-US" sz="4000" dirty="0">
              <a:solidFill>
                <a:schemeClr val="bg1"/>
              </a:solidFill>
            </a:endParaRPr>
          </a:p>
        </p:txBody>
      </p:sp>
    </p:spTree>
    <p:extLst>
      <p:ext uri="{BB962C8B-B14F-4D97-AF65-F5344CB8AC3E}">
        <p14:creationId xmlns:p14="http://schemas.microsoft.com/office/powerpoint/2010/main" val="3464153188"/>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2464CC-F0AC-ED3A-111C-71450F10512C}"/>
              </a:ext>
            </a:extLst>
          </p:cNvPr>
          <p:cNvSpPr>
            <a:spLocks noGrp="1"/>
          </p:cNvSpPr>
          <p:nvPr>
            <p:ph type="dt" idx="10"/>
          </p:nvPr>
        </p:nvSpPr>
        <p:spPr/>
        <p:txBody>
          <a:bodyPr/>
          <a:lstStyle/>
          <a:p>
            <a:r>
              <a:rPr lang="en-US"/>
              <a:t>03-28-2026</a:t>
            </a:r>
          </a:p>
        </p:txBody>
      </p:sp>
      <p:sp>
        <p:nvSpPr>
          <p:cNvPr id="3" name="Footer Placeholder 2">
            <a:extLst>
              <a:ext uri="{FF2B5EF4-FFF2-40B4-BE49-F238E27FC236}">
                <a16:creationId xmlns:a16="http://schemas.microsoft.com/office/drawing/2014/main" id="{9BC9BEB6-6939-5568-CD7B-86065B5EAE88}"/>
              </a:ext>
            </a:extLst>
          </p:cNvPr>
          <p:cNvSpPr>
            <a:spLocks noGrp="1"/>
          </p:cNvSpPr>
          <p:nvPr>
            <p:ph type="ftr" idx="11"/>
          </p:nvPr>
        </p:nvSpPr>
        <p:spPr/>
        <p:txBody>
          <a:bodyPr/>
          <a:lstStyle/>
          <a:p>
            <a:r>
              <a:rPr lang="en-US"/>
              <a:t>LIVING ABOVE CARES</a:t>
            </a:r>
          </a:p>
        </p:txBody>
      </p:sp>
      <p:sp>
        <p:nvSpPr>
          <p:cNvPr id="4" name="Slide Number Placeholder 3">
            <a:extLst>
              <a:ext uri="{FF2B5EF4-FFF2-40B4-BE49-F238E27FC236}">
                <a16:creationId xmlns:a16="http://schemas.microsoft.com/office/drawing/2014/main" id="{00568B0F-3ACB-7CBE-9024-0BBEBB3E70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6" name="TextBox 5">
            <a:extLst>
              <a:ext uri="{FF2B5EF4-FFF2-40B4-BE49-F238E27FC236}">
                <a16:creationId xmlns:a16="http://schemas.microsoft.com/office/drawing/2014/main" id="{6857D0DA-30EE-A90D-5236-4C1B80241D92}"/>
              </a:ext>
            </a:extLst>
          </p:cNvPr>
          <p:cNvSpPr txBox="1"/>
          <p:nvPr/>
        </p:nvSpPr>
        <p:spPr>
          <a:xfrm>
            <a:off x="317500" y="203201"/>
            <a:ext cx="11620500" cy="4401205"/>
          </a:xfrm>
          <a:prstGeom prst="rect">
            <a:avLst/>
          </a:prstGeom>
          <a:noFill/>
        </p:spPr>
        <p:txBody>
          <a:bodyPr wrap="square">
            <a:spAutoFit/>
          </a:bodyPr>
          <a:lstStyle/>
          <a:p>
            <a:pPr>
              <a:buNone/>
            </a:pPr>
            <a:r>
              <a:rPr lang="en-US" sz="4000" dirty="0">
                <a:solidFill>
                  <a:schemeClr val="bg1"/>
                </a:solidFill>
                <a:latin typeface="Candara" panose="020E0502030303020204" pitchFamily="34" charset="0"/>
              </a:rPr>
              <a:t>	Viewed through the lens of Psalm 55:22, it is worth noting that what the data describes is a generation carrying enormous </a:t>
            </a:r>
            <a:r>
              <a:rPr lang="en-US" sz="4000" i="1" dirty="0" err="1">
                <a:solidFill>
                  <a:schemeClr val="bg1"/>
                </a:solidFill>
                <a:latin typeface="Candara" panose="020E0502030303020204" pitchFamily="34" charset="0"/>
              </a:rPr>
              <a:t>yehâb</a:t>
            </a:r>
            <a:r>
              <a:rPr lang="en-US" sz="4000" dirty="0">
                <a:solidFill>
                  <a:schemeClr val="bg1"/>
                </a:solidFill>
                <a:latin typeface="Candara" panose="020E0502030303020204" pitchFamily="34" charset="0"/>
              </a:rPr>
              <a:t> — assigned burdens — with fewer and fewer people around them to share the weight, and with tools (phones, social media) that </a:t>
            </a:r>
            <a:r>
              <a:rPr lang="en-US" sz="4000" i="1" dirty="0">
                <a:solidFill>
                  <a:schemeClr val="bg1"/>
                </a:solidFill>
                <a:latin typeface="Candara" panose="020E0502030303020204" pitchFamily="34" charset="0"/>
              </a:rPr>
              <a:t>promise</a:t>
            </a:r>
            <a:r>
              <a:rPr lang="en-US" sz="4000" dirty="0">
                <a:solidFill>
                  <a:schemeClr val="bg1"/>
                </a:solidFill>
                <a:latin typeface="Candara" panose="020E0502030303020204" pitchFamily="34" charset="0"/>
              </a:rPr>
              <a:t> relief but often deepen the isolation.</a:t>
            </a:r>
          </a:p>
        </p:txBody>
      </p:sp>
    </p:spTree>
    <p:extLst>
      <p:ext uri="{BB962C8B-B14F-4D97-AF65-F5344CB8AC3E}">
        <p14:creationId xmlns:p14="http://schemas.microsoft.com/office/powerpoint/2010/main" val="4014712296"/>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62452-946A-469F-5EC2-646EEDF147F9}"/>
              </a:ext>
            </a:extLst>
          </p:cNvPr>
          <p:cNvSpPr>
            <a:spLocks noGrp="1"/>
          </p:cNvSpPr>
          <p:nvPr>
            <p:ph type="dt" idx="10"/>
          </p:nvPr>
        </p:nvSpPr>
        <p:spPr/>
        <p:txBody>
          <a:bodyPr/>
          <a:lstStyle/>
          <a:p>
            <a:r>
              <a:rPr lang="en-US"/>
              <a:t>03-28-2026</a:t>
            </a:r>
          </a:p>
        </p:txBody>
      </p:sp>
      <p:sp>
        <p:nvSpPr>
          <p:cNvPr id="3" name="Footer Placeholder 2">
            <a:extLst>
              <a:ext uri="{FF2B5EF4-FFF2-40B4-BE49-F238E27FC236}">
                <a16:creationId xmlns:a16="http://schemas.microsoft.com/office/drawing/2014/main" id="{8FC514E1-120F-6739-FA17-227482CB53AC}"/>
              </a:ext>
            </a:extLst>
          </p:cNvPr>
          <p:cNvSpPr>
            <a:spLocks noGrp="1"/>
          </p:cNvSpPr>
          <p:nvPr>
            <p:ph type="ftr" idx="11"/>
          </p:nvPr>
        </p:nvSpPr>
        <p:spPr/>
        <p:txBody>
          <a:bodyPr/>
          <a:lstStyle/>
          <a:p>
            <a:r>
              <a:rPr lang="en-US"/>
              <a:t>LIVING ABOVE CARES</a:t>
            </a:r>
          </a:p>
        </p:txBody>
      </p:sp>
      <p:sp>
        <p:nvSpPr>
          <p:cNvPr id="4" name="Slide Number Placeholder 3">
            <a:extLst>
              <a:ext uri="{FF2B5EF4-FFF2-40B4-BE49-F238E27FC236}">
                <a16:creationId xmlns:a16="http://schemas.microsoft.com/office/drawing/2014/main" id="{9165A042-3C99-F623-55A8-E9B28CCACE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6" name="TextBox 5">
            <a:extLst>
              <a:ext uri="{FF2B5EF4-FFF2-40B4-BE49-F238E27FC236}">
                <a16:creationId xmlns:a16="http://schemas.microsoft.com/office/drawing/2014/main" id="{AFDD5F44-42C4-60EA-7AF5-BEE5D657F0D8}"/>
              </a:ext>
            </a:extLst>
          </p:cNvPr>
          <p:cNvSpPr txBox="1"/>
          <p:nvPr/>
        </p:nvSpPr>
        <p:spPr>
          <a:xfrm>
            <a:off x="203200" y="215900"/>
            <a:ext cx="11747500" cy="5788829"/>
          </a:xfrm>
          <a:prstGeom prst="rect">
            <a:avLst/>
          </a:prstGeom>
          <a:noFill/>
        </p:spPr>
        <p:txBody>
          <a:bodyPr wrap="square">
            <a:spAutoFit/>
          </a:bodyPr>
          <a:lstStyle/>
          <a:p>
            <a:pPr marL="0" marR="0">
              <a:lnSpc>
                <a:spcPct val="115000"/>
              </a:lnSpc>
              <a:spcAft>
                <a:spcPts val="800"/>
              </a:spcAft>
              <a:buNone/>
            </a:pP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“One document stated: "</a:t>
            </a: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If we </a:t>
            </a:r>
            <a:r>
              <a:rPr lang="en-US" sz="3600" b="1" kern="100" dirty="0" err="1">
                <a:solidFill>
                  <a:schemeClr val="bg1"/>
                </a:solidFill>
                <a:effectLst/>
                <a:latin typeface="Candara" panose="020E0502030303020204" pitchFamily="34" charset="0"/>
                <a:ea typeface="Aptos" panose="020B0004020202020204" pitchFamily="34" charset="0"/>
                <a:cs typeface="Times New Roman" panose="02020603050405020304" pitchFamily="18" charset="0"/>
              </a:rPr>
              <a:t>wanna</a:t>
            </a: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win big with teens, we must bring them in as tweens</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Another internal memo showed that 11-year-olds were four times as likely to keep coming back to Instagram, compared with competing apps, despite the platform requiring users to be at least 13 years old. </a:t>
            </a: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The Addictive Features at Issue: </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Her case argued that Meta and YouTube made deliberate design choices — for example, "infinite scroll" — to make their platforms more addictive to children in order to boost profits. </a:t>
            </a:r>
          </a:p>
        </p:txBody>
      </p:sp>
    </p:spTree>
    <p:extLst>
      <p:ext uri="{BB962C8B-B14F-4D97-AF65-F5344CB8AC3E}">
        <p14:creationId xmlns:p14="http://schemas.microsoft.com/office/powerpoint/2010/main" val="1445161675"/>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115" name="Google Shape;115;p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116" name="Google Shape;116;p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17" name="Google Shape;117;p4"/>
          <p:cNvSpPr/>
          <p:nvPr/>
        </p:nvSpPr>
        <p:spPr>
          <a:xfrm>
            <a:off x="92363" y="90345"/>
            <a:ext cx="11970327" cy="630942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ndara"/>
                <a:ea typeface="Candara"/>
                <a:cs typeface="Candara"/>
                <a:sym typeface="Candara"/>
              </a:rPr>
              <a:t>PSALM 42:6-9</a:t>
            </a:r>
            <a:endParaRPr dirty="0">
              <a:latin typeface="Candara" panose="020E0502030303020204" pitchFamily="34" charset="0"/>
            </a:endParaRPr>
          </a:p>
          <a:p>
            <a:pPr marL="0" marR="0" lvl="0" indent="0" algn="l" rtl="0">
              <a:spcBef>
                <a:spcPts val="0"/>
              </a:spcBef>
              <a:spcAft>
                <a:spcPts val="0"/>
              </a:spcAft>
              <a:buNone/>
            </a:pPr>
            <a:r>
              <a:rPr lang="en-US" sz="3200" dirty="0">
                <a:solidFill>
                  <a:schemeClr val="lt1"/>
                </a:solidFill>
                <a:latin typeface="Candara"/>
                <a:ea typeface="Candara"/>
                <a:cs typeface="Candara"/>
                <a:sym typeface="Candara"/>
              </a:rPr>
              <a:t>	</a:t>
            </a:r>
            <a:r>
              <a:rPr lang="en-US" sz="3600" i="1" dirty="0">
                <a:solidFill>
                  <a:schemeClr val="lt1"/>
                </a:solidFill>
                <a:latin typeface="Candara"/>
                <a:ea typeface="Candara"/>
                <a:cs typeface="Candara"/>
                <a:sym typeface="Candara"/>
              </a:rPr>
              <a:t>O my God, my soul is </a:t>
            </a:r>
            <a:r>
              <a:rPr lang="en-US" sz="3600" i="1" u="sng" dirty="0">
                <a:solidFill>
                  <a:schemeClr val="lt1"/>
                </a:solidFill>
                <a:latin typeface="Candara"/>
                <a:ea typeface="Candara"/>
                <a:cs typeface="Candara"/>
                <a:sym typeface="Candara"/>
              </a:rPr>
              <a:t>cast down within me</a:t>
            </a:r>
            <a:r>
              <a:rPr lang="en-US" sz="3600" i="1" dirty="0">
                <a:solidFill>
                  <a:schemeClr val="lt1"/>
                </a:solidFill>
                <a:latin typeface="Candara"/>
                <a:ea typeface="Candara"/>
                <a:cs typeface="Candara"/>
                <a:sym typeface="Candara"/>
              </a:rPr>
              <a:t>: </a:t>
            </a:r>
            <a:r>
              <a:rPr lang="en-US" sz="3600" i="1" dirty="0">
                <a:solidFill>
                  <a:srgbClr val="B0BFCD"/>
                </a:solidFill>
                <a:latin typeface="Candara"/>
                <a:ea typeface="Candara"/>
                <a:cs typeface="Candara"/>
                <a:sym typeface="Candara"/>
              </a:rPr>
              <a:t>(</a:t>
            </a:r>
            <a:r>
              <a:rPr lang="en-US" sz="2800" b="0" i="0" u="sng" strike="noStrike" dirty="0" err="1">
                <a:solidFill>
                  <a:srgbClr val="B0BFCD"/>
                </a:solidFill>
                <a:latin typeface="Candara" panose="020E0502030303020204" pitchFamily="34" charset="0"/>
                <a:sym typeface="Arial"/>
                <a:hlinkClick r:id="rId3">
                  <a:extLst>
                    <a:ext uri="{A12FA001-AC4F-418D-AE19-62706E023703}">
                      <ahyp:hlinkClr xmlns:ahyp="http://schemas.microsoft.com/office/drawing/2018/hyperlinkcolor" val="tx"/>
                    </a:ext>
                  </a:extLst>
                </a:hlinkClick>
              </a:rPr>
              <a:t>tarasso</a:t>
            </a:r>
            <a:r>
              <a:rPr lang="en-US" sz="2800" b="0" i="0" dirty="0">
                <a:solidFill>
                  <a:srgbClr val="B0BFCD"/>
                </a:solidFill>
                <a:latin typeface="Candara" panose="020E0502030303020204" pitchFamily="34" charset="0"/>
                <a:sym typeface="Arial"/>
              </a:rPr>
              <a:t> - shaken, troubled, agitated, distressed, acute mental/spiritual agitation) </a:t>
            </a:r>
            <a:r>
              <a:rPr lang="en-US" sz="3600" i="1" dirty="0">
                <a:solidFill>
                  <a:schemeClr val="lt1"/>
                </a:solidFill>
                <a:latin typeface="Candara"/>
                <a:ea typeface="Candara"/>
                <a:cs typeface="Candara"/>
                <a:sym typeface="Candara"/>
              </a:rPr>
              <a:t>therefore will I remember thee from the land of Jordan, and of the </a:t>
            </a:r>
            <a:r>
              <a:rPr lang="en-US" sz="3600" i="1" dirty="0" err="1">
                <a:solidFill>
                  <a:schemeClr val="lt1"/>
                </a:solidFill>
                <a:latin typeface="Candara"/>
                <a:ea typeface="Candara"/>
                <a:cs typeface="Candara"/>
                <a:sym typeface="Candara"/>
              </a:rPr>
              <a:t>Hermonites</a:t>
            </a:r>
            <a:r>
              <a:rPr lang="en-US" sz="3600" i="1" dirty="0">
                <a:solidFill>
                  <a:schemeClr val="lt1"/>
                </a:solidFill>
                <a:latin typeface="Candara"/>
                <a:ea typeface="Candara"/>
                <a:cs typeface="Candara"/>
                <a:sym typeface="Candara"/>
              </a:rPr>
              <a:t>, from the hill Mizar. 7 Deep calleth unto deep at the noise of thy waterspouts: all thy waves and thy billows are gone over me. 8 Yet the LORD will command his lovingkindness in the daytime, and in the night his song shall be with me, and my prayer unto the God of my life. 9 I will say unto God my rock, Why hast thou forgotten me? why go I mourning because of the oppression of the enemy?</a:t>
            </a:r>
            <a:endParaRPr sz="3200" i="1" dirty="0">
              <a:solidFill>
                <a:schemeClr val="lt1"/>
              </a:solidFill>
              <a:latin typeface="Candara"/>
              <a:ea typeface="Candara"/>
              <a:cs typeface="Candara"/>
              <a:sym typeface="Candara"/>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609600" y="107490"/>
            <a:ext cx="9891252"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00"/>
              </a:buClr>
              <a:buSzPts val="6000"/>
              <a:buFont typeface="Candara"/>
              <a:buNone/>
            </a:pPr>
            <a:r>
              <a:rPr lang="en-US" sz="6000">
                <a:solidFill>
                  <a:srgbClr val="FFFF00"/>
                </a:solidFill>
              </a:rPr>
              <a:t>THE ATTACKS OF THE ENEMY</a:t>
            </a:r>
            <a:endParaRPr/>
          </a:p>
        </p:txBody>
      </p:sp>
      <p:sp>
        <p:nvSpPr>
          <p:cNvPr id="139" name="Google Shape;139;p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140" name="Google Shape;140;p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141" name="Google Shape;141;p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42" name="Google Shape;142;p7"/>
          <p:cNvSpPr txBox="1">
            <a:spLocks noGrp="1"/>
          </p:cNvSpPr>
          <p:nvPr>
            <p:ph type="body" idx="1"/>
          </p:nvPr>
        </p:nvSpPr>
        <p:spPr>
          <a:xfrm>
            <a:off x="2448232" y="1452716"/>
            <a:ext cx="7924800" cy="4114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5400"/>
              <a:buChar char="•"/>
            </a:pPr>
            <a:r>
              <a:rPr lang="en-US" sz="5400"/>
              <a:t>Physical Diseases</a:t>
            </a:r>
            <a:endParaRPr/>
          </a:p>
          <a:p>
            <a:pPr marL="342900" lvl="0" indent="-342900" algn="l" rtl="0">
              <a:lnSpc>
                <a:spcPct val="100000"/>
              </a:lnSpc>
              <a:spcBef>
                <a:spcPts val="1680"/>
              </a:spcBef>
              <a:spcAft>
                <a:spcPts val="0"/>
              </a:spcAft>
              <a:buSzPts val="5400"/>
              <a:buChar char="•"/>
            </a:pPr>
            <a:r>
              <a:rPr lang="en-US" sz="5400"/>
              <a:t>Mental Disease</a:t>
            </a:r>
            <a:endParaRPr/>
          </a:p>
          <a:p>
            <a:pPr marL="342900" lvl="0" indent="-342900" algn="l" rtl="0">
              <a:lnSpc>
                <a:spcPct val="100000"/>
              </a:lnSpc>
              <a:spcBef>
                <a:spcPts val="1680"/>
              </a:spcBef>
              <a:spcAft>
                <a:spcPts val="0"/>
              </a:spcAft>
              <a:buSzPts val="5400"/>
              <a:buChar char="•"/>
            </a:pPr>
            <a:r>
              <a:rPr lang="en-US" sz="5400"/>
              <a:t>Spiritual Warfare</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6"/>
          <p:cNvSpPr/>
          <p:nvPr/>
        </p:nvSpPr>
        <p:spPr>
          <a:xfrm>
            <a:off x="175491" y="136524"/>
            <a:ext cx="11850253"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FROM.THAT.TIME</a:t>
            </a:r>
            <a:endParaRPr dirty="0">
              <a:latin typeface="Candara" panose="020E0502030303020204" pitchFamily="34" charset="0"/>
            </a:endParaRPr>
          </a:p>
          <a:p>
            <a:pPr marL="0" marR="0" lvl="0" indent="0" algn="l" rtl="0">
              <a:spcBef>
                <a:spcPts val="0"/>
              </a:spcBef>
              <a:spcAft>
                <a:spcPts val="0"/>
              </a:spcAft>
              <a:buNone/>
            </a:pPr>
            <a:r>
              <a:rPr lang="en-US" sz="4000" dirty="0">
                <a:solidFill>
                  <a:schemeClr val="lt1"/>
                </a:solidFill>
                <a:latin typeface="Candara"/>
                <a:ea typeface="Candara"/>
                <a:cs typeface="Candara"/>
                <a:sym typeface="Candara"/>
              </a:rPr>
              <a:t>	29  …Now, there is times, and things that happen that changes the whole course of our life. We know that. We're all aware. </a:t>
            </a:r>
            <a:endParaRPr dirty="0">
              <a:latin typeface="Candara" panose="020E0502030303020204" pitchFamily="34" charset="0"/>
            </a:endParaRPr>
          </a:p>
          <a:p>
            <a:pPr marL="0" marR="0" lvl="0" indent="0" algn="l" rtl="0">
              <a:spcBef>
                <a:spcPts val="0"/>
              </a:spcBef>
              <a:spcAft>
                <a:spcPts val="0"/>
              </a:spcAft>
              <a:buNone/>
            </a:pPr>
            <a:r>
              <a:rPr lang="en-US" sz="4000" dirty="0">
                <a:solidFill>
                  <a:srgbClr val="FFFF00"/>
                </a:solidFill>
                <a:latin typeface="Candara"/>
                <a:ea typeface="Candara"/>
                <a:cs typeface="Candara"/>
                <a:sym typeface="Candara"/>
              </a:rPr>
              <a:t>	</a:t>
            </a:r>
            <a:r>
              <a:rPr lang="en-US" sz="4000" b="1" dirty="0">
                <a:solidFill>
                  <a:schemeClr val="bg1"/>
                </a:solidFill>
                <a:latin typeface="Candara"/>
                <a:ea typeface="Candara"/>
                <a:cs typeface="Candara"/>
                <a:sym typeface="Candara"/>
              </a:rPr>
              <a:t>Certain things take place along life's journey that changes the whole course of life for us.</a:t>
            </a:r>
            <a:endParaRPr b="1" dirty="0">
              <a:solidFill>
                <a:schemeClr val="bg1"/>
              </a:solidFill>
              <a:latin typeface="Candara" panose="020E0502030303020204" pitchFamily="34" charset="0"/>
            </a:endParaRPr>
          </a:p>
          <a:p>
            <a:pPr marL="0" marR="0" lvl="0" indent="0" algn="r" rtl="0">
              <a:spcBef>
                <a:spcPts val="0"/>
              </a:spcBef>
              <a:spcAft>
                <a:spcPts val="0"/>
              </a:spcAft>
              <a:buNone/>
            </a:pPr>
            <a:r>
              <a:rPr lang="en-US" sz="4000" dirty="0">
                <a:solidFill>
                  <a:schemeClr val="lt1"/>
                </a:solidFill>
                <a:latin typeface="Candara"/>
                <a:ea typeface="Candara"/>
                <a:cs typeface="Candara"/>
                <a:sym typeface="Candara"/>
              </a:rPr>
              <a:t>62-0713</a:t>
            </a:r>
            <a:endParaRPr sz="4000" dirty="0">
              <a:solidFill>
                <a:srgbClr val="FFFF00"/>
              </a:solidFill>
              <a:latin typeface="Candara"/>
              <a:ea typeface="Candara"/>
              <a:cs typeface="Candara"/>
              <a:sym typeface="Candara"/>
            </a:endParaRPr>
          </a:p>
        </p:txBody>
      </p:sp>
      <p:sp>
        <p:nvSpPr>
          <p:cNvPr id="294" name="Google Shape;294;p26"/>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295" name="Google Shape;295;p26"/>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296" name="Google Shape;296;p26"/>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302" name="Google Shape;302;p2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303" name="Google Shape;303;p2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304" name="Google Shape;304;p27"/>
          <p:cNvSpPr/>
          <p:nvPr/>
        </p:nvSpPr>
        <p:spPr>
          <a:xfrm>
            <a:off x="120073" y="114777"/>
            <a:ext cx="11951854" cy="5755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lt1"/>
                </a:solidFill>
                <a:latin typeface="Candara"/>
                <a:ea typeface="Candara"/>
                <a:cs typeface="Candara"/>
                <a:sym typeface="Candara"/>
              </a:rPr>
              <a:t>(Example) </a:t>
            </a:r>
            <a:r>
              <a:rPr lang="en-US" sz="4400" b="1" dirty="0">
                <a:solidFill>
                  <a:schemeClr val="lt1"/>
                </a:solidFill>
                <a:latin typeface="Candara"/>
                <a:ea typeface="Candara"/>
                <a:cs typeface="Candara"/>
                <a:sym typeface="Candara"/>
              </a:rPr>
              <a:t>PERSEVERANT</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269 Now you looking this way, as we talk. And do you believe what the Bible says is true…? You believe that this is the hour that Jesus is to come; that the Church has come from justification, sanctification, baptism of the Holy Spirit, just like the pyramid like that coming? </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272 Now, what's your trouble, you've had an accident. In that accident</a:t>
            </a:r>
            <a:r>
              <a:rPr lang="en-US" sz="3600" dirty="0">
                <a:solidFill>
                  <a:srgbClr val="FFFF00"/>
                </a:solidFill>
                <a:latin typeface="Candara"/>
                <a:ea typeface="Candara"/>
                <a:cs typeface="Candara"/>
                <a:sym typeface="Candara"/>
              </a:rPr>
              <a:t>, you were gassed with carbon monoxide gas. </a:t>
            </a:r>
            <a:r>
              <a:rPr lang="en-US" sz="3600" dirty="0">
                <a:solidFill>
                  <a:schemeClr val="lt1"/>
                </a:solidFill>
                <a:latin typeface="Candara"/>
                <a:ea typeface="Candara"/>
                <a:cs typeface="Candara"/>
                <a:sym typeface="Candara"/>
              </a:rPr>
              <a:t>It poisoned you in your liver, and you had trouble with that. </a:t>
            </a:r>
            <a:endParaRPr dirty="0">
              <a:latin typeface="Candara" panose="020E0502030303020204" pitchFamily="34" charset="0"/>
            </a:endParaRPr>
          </a:p>
        </p:txBody>
      </p:sp>
    </p:spTree>
    <p:extLst>
      <p:ext uri="{BB962C8B-B14F-4D97-AF65-F5344CB8AC3E}">
        <p14:creationId xmlns:p14="http://schemas.microsoft.com/office/powerpoint/2010/main" val="2991473716"/>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8"/>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310" name="Google Shape;310;p28"/>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311" name="Google Shape;311;p28"/>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12" name="Google Shape;312;p28"/>
          <p:cNvSpPr/>
          <p:nvPr/>
        </p:nvSpPr>
        <p:spPr>
          <a:xfrm>
            <a:off x="230909" y="121920"/>
            <a:ext cx="11684000"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ndara"/>
                <a:ea typeface="Candara"/>
                <a:cs typeface="Candara"/>
                <a:sym typeface="Candara"/>
              </a:rPr>
              <a:t>	You had trouble with your stomach. You had trouble with your heart. ["Right."] And it's made you so nervous until you built yourself in a complex. You're poor, must go back to work. </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But you're afraid to go back to work, you're afraid of that carbon monoxide gas. But it's going to be all right. Now, remember, if He'll tell me who you are, will you accept it and go on back and be of a good cheer? Your name is Mr. Wagner. Go on back, on your road.</a:t>
            </a:r>
            <a:endParaRPr dirty="0">
              <a:latin typeface="Candara" panose="020E0502030303020204" pitchFamily="34" charset="0"/>
            </a:endParaRPr>
          </a:p>
          <a:p>
            <a:pPr marL="0" marR="0" lvl="0" indent="0" algn="r" rtl="0">
              <a:spcBef>
                <a:spcPts val="0"/>
              </a:spcBef>
              <a:spcAft>
                <a:spcPts val="0"/>
              </a:spcAft>
              <a:buNone/>
            </a:pPr>
            <a:r>
              <a:rPr lang="en-US" sz="3600" dirty="0">
                <a:solidFill>
                  <a:schemeClr val="lt1"/>
                </a:solidFill>
                <a:latin typeface="Candara"/>
                <a:ea typeface="Candara"/>
                <a:cs typeface="Candara"/>
                <a:sym typeface="Candara"/>
              </a:rPr>
              <a:t>64-0305</a:t>
            </a:r>
            <a:endParaRPr dirty="0">
              <a:latin typeface="Candara" panose="020E0502030303020204" pitchFamily="34" charset="0"/>
            </a:endParaRPr>
          </a:p>
        </p:txBody>
      </p:sp>
    </p:spTree>
    <p:extLst>
      <p:ext uri="{BB962C8B-B14F-4D97-AF65-F5344CB8AC3E}">
        <p14:creationId xmlns:p14="http://schemas.microsoft.com/office/powerpoint/2010/main" val="155965345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F36158-37E5-A320-96FD-67B8667F915D}"/>
              </a:ext>
            </a:extLst>
          </p:cNvPr>
          <p:cNvSpPr txBox="1"/>
          <p:nvPr/>
        </p:nvSpPr>
        <p:spPr>
          <a:xfrm>
            <a:off x="608083" y="136524"/>
            <a:ext cx="10566400" cy="1143000"/>
          </a:xfrm>
          <a:prstGeom prst="rect">
            <a:avLst/>
          </a:prstGeom>
          <a:noFill/>
          <a:ln>
            <a:noFill/>
          </a:ln>
        </p:spPr>
        <p:txBody>
          <a:bodyPr spcFirstLastPara="1" wrap="square" lIns="91425" tIns="45700" rIns="91425" bIns="45700" rtlCol="0" anchor="ctr" anchorCtr="0">
            <a:noAutofit/>
          </a:bodyPr>
          <a:lstStyle/>
          <a:p>
            <a:pPr>
              <a:spcAft>
                <a:spcPts val="600"/>
              </a:spcAft>
              <a:buClr>
                <a:schemeClr val="lt1"/>
              </a:buClr>
              <a:buSzPts val="1800"/>
            </a:pPr>
            <a:r>
              <a:rPr lang="en-US" sz="8000" b="0" u="none" strike="noStrike" cap="none" dirty="0">
                <a:solidFill>
                  <a:schemeClr val="lt1"/>
                </a:solidFill>
                <a:latin typeface="Brush Script MT" panose="03060802040406070304" pitchFamily="66" charset="0"/>
              </a:rPr>
              <a:t>Birthdays &amp; Anniversaries</a:t>
            </a:r>
          </a:p>
        </p:txBody>
      </p:sp>
      <p:sp>
        <p:nvSpPr>
          <p:cNvPr id="2" name="Date Placeholder 1">
            <a:extLst>
              <a:ext uri="{FF2B5EF4-FFF2-40B4-BE49-F238E27FC236}">
                <a16:creationId xmlns:a16="http://schemas.microsoft.com/office/drawing/2014/main" id="{24068065-9B79-B5D0-8EDA-A34AF40E08A9}"/>
              </a:ext>
            </a:extLst>
          </p:cNvPr>
          <p:cNvSpPr>
            <a:spLocks noGrp="1"/>
          </p:cNvSpPr>
          <p:nvPr>
            <p:ph type="dt" idx="10"/>
          </p:nvPr>
        </p:nvSpPr>
        <p:spPr>
          <a:xfrm>
            <a:off x="7620000" y="6356351"/>
            <a:ext cx="2032000" cy="365125"/>
          </a:xfrm>
        </p:spPr>
        <p:txBody>
          <a:bodyPr spcFirstLastPara="1" wrap="square" lIns="91425" tIns="45700" rIns="91425" bIns="45700" anchor="ctr" anchorCtr="0">
            <a:normAutofit/>
          </a:bodyPr>
          <a:lstStyle/>
          <a:p>
            <a:pPr>
              <a:spcAft>
                <a:spcPts val="600"/>
              </a:spcAft>
            </a:pPr>
            <a:r>
              <a:rPr lang="en-US"/>
              <a:t>03-28-2026</a:t>
            </a:r>
          </a:p>
        </p:txBody>
      </p:sp>
      <p:sp>
        <p:nvSpPr>
          <p:cNvPr id="3" name="Footer Placeholder 2">
            <a:extLst>
              <a:ext uri="{FF2B5EF4-FFF2-40B4-BE49-F238E27FC236}">
                <a16:creationId xmlns:a16="http://schemas.microsoft.com/office/drawing/2014/main" id="{92BB361E-B795-4135-E6A7-3136BDF0137D}"/>
              </a:ext>
            </a:extLst>
          </p:cNvPr>
          <p:cNvSpPr>
            <a:spLocks noGrp="1"/>
          </p:cNvSpPr>
          <p:nvPr>
            <p:ph type="ftr" idx="11"/>
          </p:nvPr>
        </p:nvSpPr>
        <p:spPr>
          <a:xfrm>
            <a:off x="812800" y="6356351"/>
            <a:ext cx="3860800" cy="365125"/>
          </a:xfrm>
        </p:spPr>
        <p:txBody>
          <a:bodyPr spcFirstLastPara="1" wrap="square" lIns="91425" tIns="45700" rIns="91425" bIns="45700" anchor="ctr" anchorCtr="0">
            <a:normAutofit/>
          </a:bodyPr>
          <a:lstStyle/>
          <a:p>
            <a:pPr>
              <a:spcAft>
                <a:spcPts val="600"/>
              </a:spcAft>
            </a:pPr>
            <a:r>
              <a:rPr lang="en-US"/>
              <a:t>LIVING ABOVE CARES</a:t>
            </a:r>
          </a:p>
        </p:txBody>
      </p:sp>
      <p:sp>
        <p:nvSpPr>
          <p:cNvPr id="4" name="Slide Number Placeholder 3">
            <a:extLst>
              <a:ext uri="{FF2B5EF4-FFF2-40B4-BE49-F238E27FC236}">
                <a16:creationId xmlns:a16="http://schemas.microsoft.com/office/drawing/2014/main" id="{4AAF77B3-E2FD-FEB9-E48D-1CE941815ACE}"/>
              </a:ext>
            </a:extLst>
          </p:cNvPr>
          <p:cNvSpPr>
            <a:spLocks noGrp="1"/>
          </p:cNvSpPr>
          <p:nvPr>
            <p:ph type="sldNum" idx="12"/>
          </p:nvPr>
        </p:nvSpPr>
        <p:spPr>
          <a:xfrm>
            <a:off x="10058400" y="6356351"/>
            <a:ext cx="1320800" cy="365125"/>
          </a:xfrm>
        </p:spPr>
        <p:txBody>
          <a:bodyPr spcFirstLastPara="1" wrap="square" lIns="91425" tIns="45700" rIns="91425" bIns="45700" anchor="ctr" anchorCtr="0">
            <a:normAutofit/>
          </a:bodyPr>
          <a:lstStyle/>
          <a:p>
            <a:pPr>
              <a:spcAft>
                <a:spcPts val="600"/>
              </a:spcAft>
            </a:pPr>
            <a:fld id="{00000000-1234-1234-1234-123412341234}" type="slidenum">
              <a:rPr lang="en-US" smtClean="0"/>
              <a:pPr>
                <a:spcAft>
                  <a:spcPts val="600"/>
                </a:spcAft>
              </a:pPr>
              <a:t>2</a:t>
            </a:fld>
            <a:endParaRPr lang="en-US"/>
          </a:p>
        </p:txBody>
      </p:sp>
      <p:pic>
        <p:nvPicPr>
          <p:cNvPr id="8" name="Picture 7" descr="Have a Beautiful Birthday&#10;&#10;AI-generated content may be incorrect.">
            <a:extLst>
              <a:ext uri="{FF2B5EF4-FFF2-40B4-BE49-F238E27FC236}">
                <a16:creationId xmlns:a16="http://schemas.microsoft.com/office/drawing/2014/main" id="{A4B895ED-9BE2-8A5B-2BA8-C89296F10BCF}"/>
              </a:ext>
            </a:extLst>
          </p:cNvPr>
          <p:cNvPicPr>
            <a:picLocks noChangeAspect="1"/>
          </p:cNvPicPr>
          <p:nvPr/>
        </p:nvPicPr>
        <p:blipFill>
          <a:blip r:embed="rId2" cstate="hqprint">
            <a:extLst>
              <a:ext uri="{28A0092B-C50C-407E-A947-70E740481C1C}">
                <a14:useLocalDpi xmlns:a14="http://schemas.microsoft.com/office/drawing/2010/main"/>
              </a:ext>
            </a:extLst>
          </a:blip>
          <a:srcRect r="-3" b="-3"/>
          <a:stretch>
            <a:fillRect/>
          </a:stretch>
        </p:blipFill>
        <p:spPr>
          <a:xfrm>
            <a:off x="812800" y="1608138"/>
            <a:ext cx="3055619" cy="4352544"/>
          </a:xfrm>
          <a:prstGeom prst="rect">
            <a:avLst/>
          </a:prstGeom>
          <a:noFill/>
          <a:ln>
            <a:noFill/>
          </a:ln>
        </p:spPr>
      </p:pic>
      <p:sp>
        <p:nvSpPr>
          <p:cNvPr id="6" name="TextBox 5">
            <a:extLst>
              <a:ext uri="{FF2B5EF4-FFF2-40B4-BE49-F238E27FC236}">
                <a16:creationId xmlns:a16="http://schemas.microsoft.com/office/drawing/2014/main" id="{DAADBE3C-4994-E274-7AD4-EF506F36AD5C}"/>
              </a:ext>
            </a:extLst>
          </p:cNvPr>
          <p:cNvSpPr txBox="1"/>
          <p:nvPr/>
        </p:nvSpPr>
        <p:spPr>
          <a:xfrm>
            <a:off x="4249418" y="1608138"/>
            <a:ext cx="7774259" cy="4352544"/>
          </a:xfrm>
          <a:prstGeom prst="rect">
            <a:avLst/>
          </a:prstGeom>
          <a:noFill/>
          <a:ln>
            <a:noFill/>
          </a:ln>
        </p:spPr>
        <p:txBody>
          <a:bodyPr rtlCol="0" anchor="t">
            <a:normAutofit/>
          </a:bodyPr>
          <a:lstStyle/>
          <a:p>
            <a:pPr>
              <a:spcAft>
                <a:spcPts val="600"/>
              </a:spcAft>
            </a:pPr>
            <a:r>
              <a:rPr lang="en-US" sz="3600" b="0" i="0" u="none" strike="noStrike" cap="none" dirty="0">
                <a:solidFill>
                  <a:schemeClr val="lt1"/>
                </a:solidFill>
                <a:latin typeface="Candara" panose="020E0502030303020204" pitchFamily="34" charset="0"/>
              </a:rPr>
              <a:t>Mar. 20</a:t>
            </a:r>
            <a:r>
              <a:rPr lang="en-US" sz="3600" b="0" i="0" u="none" strike="noStrike" cap="none" baseline="30000" dirty="0">
                <a:solidFill>
                  <a:schemeClr val="lt1"/>
                </a:solidFill>
                <a:latin typeface="Candara" panose="020E0502030303020204" pitchFamily="34" charset="0"/>
              </a:rPr>
              <a:t>th</a:t>
            </a:r>
            <a:r>
              <a:rPr lang="en-US" sz="3600" b="0" i="0" u="none" strike="noStrike" cap="none" dirty="0">
                <a:solidFill>
                  <a:schemeClr val="lt1"/>
                </a:solidFill>
                <a:latin typeface="Candara" panose="020E0502030303020204" pitchFamily="34" charset="0"/>
              </a:rPr>
              <a:t> Aaron </a:t>
            </a:r>
            <a:r>
              <a:rPr lang="en-US" sz="3600" b="0" i="0" u="none" strike="noStrike" cap="none" dirty="0" err="1">
                <a:solidFill>
                  <a:schemeClr val="lt1"/>
                </a:solidFill>
                <a:latin typeface="Candara" panose="020E0502030303020204" pitchFamily="34" charset="0"/>
              </a:rPr>
              <a:t>Nengomazha</a:t>
            </a:r>
            <a:endParaRPr lang="en-US" sz="3600" b="0" i="0" u="none" strike="noStrike" cap="none" dirty="0">
              <a:solidFill>
                <a:schemeClr val="lt1"/>
              </a:solidFill>
              <a:latin typeface="Candara" panose="020E0502030303020204" pitchFamily="34" charset="0"/>
            </a:endParaRPr>
          </a:p>
          <a:p>
            <a:pPr>
              <a:spcAft>
                <a:spcPts val="600"/>
              </a:spcAft>
            </a:pPr>
            <a:r>
              <a:rPr lang="en-US" sz="3600" b="0" i="0" u="none" strike="noStrike" cap="none" dirty="0">
                <a:solidFill>
                  <a:schemeClr val="lt1"/>
                </a:solidFill>
                <a:latin typeface="Candara" panose="020E0502030303020204" pitchFamily="34" charset="0"/>
              </a:rPr>
              <a:t>Mar. 25</a:t>
            </a:r>
            <a:r>
              <a:rPr lang="en-US" sz="3600" b="0" i="0" u="none" strike="noStrike" cap="none" baseline="30000" dirty="0">
                <a:solidFill>
                  <a:schemeClr val="lt1"/>
                </a:solidFill>
                <a:latin typeface="Candara" panose="020E0502030303020204" pitchFamily="34" charset="0"/>
              </a:rPr>
              <a:t>th</a:t>
            </a:r>
            <a:r>
              <a:rPr lang="en-US" sz="3600" b="0" i="0" u="none" strike="noStrike" cap="none" dirty="0">
                <a:solidFill>
                  <a:schemeClr val="lt1"/>
                </a:solidFill>
                <a:latin typeface="Candara" panose="020E0502030303020204" pitchFamily="34" charset="0"/>
              </a:rPr>
              <a:t> Chris Clayville</a:t>
            </a:r>
          </a:p>
          <a:p>
            <a:pPr>
              <a:spcAft>
                <a:spcPts val="600"/>
              </a:spcAft>
            </a:pPr>
            <a:r>
              <a:rPr lang="en-US" sz="3600" b="0" i="0" u="none" strike="noStrike" cap="none" dirty="0">
                <a:solidFill>
                  <a:schemeClr val="lt1"/>
                </a:solidFill>
                <a:latin typeface="Candara" panose="020E0502030303020204" pitchFamily="34" charset="0"/>
              </a:rPr>
              <a:t>Mar. 29</a:t>
            </a:r>
            <a:r>
              <a:rPr lang="en-US" sz="3600" b="0" i="0" u="none" strike="noStrike" cap="none" baseline="30000" dirty="0">
                <a:solidFill>
                  <a:schemeClr val="lt1"/>
                </a:solidFill>
                <a:latin typeface="Candara" panose="020E0502030303020204" pitchFamily="34" charset="0"/>
              </a:rPr>
              <a:t>th</a:t>
            </a:r>
            <a:r>
              <a:rPr lang="en-US" sz="3600" b="0" i="0" u="none" strike="noStrike" cap="none" dirty="0">
                <a:solidFill>
                  <a:schemeClr val="lt1"/>
                </a:solidFill>
                <a:latin typeface="Candara" panose="020E0502030303020204" pitchFamily="34" charset="0"/>
              </a:rPr>
              <a:t> Mike &amp; Angela Pritchard</a:t>
            </a:r>
          </a:p>
          <a:p>
            <a:pPr>
              <a:spcAft>
                <a:spcPts val="600"/>
              </a:spcAft>
            </a:pPr>
            <a:r>
              <a:rPr lang="en-US" sz="3600" b="0" i="0" u="none" strike="noStrike" cap="none" dirty="0">
                <a:solidFill>
                  <a:schemeClr val="lt1"/>
                </a:solidFill>
                <a:latin typeface="Candara" panose="020E0502030303020204" pitchFamily="34" charset="0"/>
              </a:rPr>
              <a:t>Mar. 31</a:t>
            </a:r>
            <a:r>
              <a:rPr lang="en-US" sz="3600" b="0" i="0" u="none" strike="noStrike" cap="none" baseline="30000" dirty="0">
                <a:solidFill>
                  <a:schemeClr val="lt1"/>
                </a:solidFill>
                <a:latin typeface="Candara" panose="020E0502030303020204" pitchFamily="34" charset="0"/>
              </a:rPr>
              <a:t>st</a:t>
            </a:r>
            <a:r>
              <a:rPr lang="en-US" sz="3600" b="0" i="0" u="none" strike="noStrike" cap="none" dirty="0">
                <a:solidFill>
                  <a:schemeClr val="lt1"/>
                </a:solidFill>
                <a:latin typeface="Candara" panose="020E0502030303020204" pitchFamily="34" charset="0"/>
              </a:rPr>
              <a:t> Noah Cockman</a:t>
            </a:r>
          </a:p>
          <a:p>
            <a:pPr>
              <a:spcAft>
                <a:spcPts val="600"/>
              </a:spcAft>
            </a:pPr>
            <a:r>
              <a:rPr lang="en-US" sz="3600" b="0" i="0" u="none" strike="noStrike" cap="none" dirty="0">
                <a:solidFill>
                  <a:schemeClr val="lt1"/>
                </a:solidFill>
                <a:latin typeface="Candara" panose="020E0502030303020204" pitchFamily="34" charset="0"/>
              </a:rPr>
              <a:t>April 1</a:t>
            </a:r>
            <a:r>
              <a:rPr lang="en-US" sz="3600" b="0" i="0" u="none" strike="noStrike" cap="none" baseline="30000" dirty="0">
                <a:solidFill>
                  <a:schemeClr val="lt1"/>
                </a:solidFill>
                <a:latin typeface="Candara" panose="020E0502030303020204" pitchFamily="34" charset="0"/>
              </a:rPr>
              <a:t>st</a:t>
            </a:r>
            <a:r>
              <a:rPr lang="en-US" sz="3600" b="0" i="0" u="none" strike="noStrike" cap="none" dirty="0">
                <a:solidFill>
                  <a:schemeClr val="lt1"/>
                </a:solidFill>
                <a:latin typeface="Candara" panose="020E0502030303020204" pitchFamily="34" charset="0"/>
              </a:rPr>
              <a:t> Ted &amp; Suzanne Doucette</a:t>
            </a:r>
          </a:p>
          <a:p>
            <a:pPr>
              <a:spcAft>
                <a:spcPts val="600"/>
              </a:spcAft>
            </a:pPr>
            <a:r>
              <a:rPr lang="en-US" sz="3600" b="0" i="0" u="none" strike="noStrike" cap="none" dirty="0">
                <a:solidFill>
                  <a:schemeClr val="lt1"/>
                </a:solidFill>
                <a:latin typeface="Candara" panose="020E0502030303020204" pitchFamily="34" charset="0"/>
              </a:rPr>
              <a:t>April 4</a:t>
            </a:r>
            <a:r>
              <a:rPr lang="en-US" sz="3600" b="0" i="0" u="none" strike="noStrike" cap="none" baseline="30000" dirty="0">
                <a:solidFill>
                  <a:schemeClr val="lt1"/>
                </a:solidFill>
                <a:latin typeface="Candara" panose="020E0502030303020204" pitchFamily="34" charset="0"/>
              </a:rPr>
              <a:t>th</a:t>
            </a:r>
            <a:r>
              <a:rPr lang="en-US" sz="3600" b="0" i="0" u="none" strike="noStrike" cap="none" dirty="0">
                <a:solidFill>
                  <a:schemeClr val="lt1"/>
                </a:solidFill>
                <a:latin typeface="Candara" panose="020E0502030303020204" pitchFamily="34" charset="0"/>
              </a:rPr>
              <a:t> Tendai Esau</a:t>
            </a:r>
          </a:p>
          <a:p>
            <a:pPr>
              <a:spcAft>
                <a:spcPts val="600"/>
              </a:spcAft>
            </a:pPr>
            <a:endParaRPr lang="en-US" sz="3600" b="0" i="0" u="none" strike="noStrike" cap="none" dirty="0">
              <a:solidFill>
                <a:schemeClr val="lt1"/>
              </a:solidFill>
              <a:latin typeface="Candara" panose="020E0502030303020204" pitchFamily="34" charset="0"/>
            </a:endParaRPr>
          </a:p>
          <a:p>
            <a:pPr>
              <a:spcAft>
                <a:spcPts val="600"/>
              </a:spcAft>
            </a:pPr>
            <a:endParaRPr lang="en-US" sz="3600" b="0" i="0" u="none" strike="noStrike" cap="none" dirty="0">
              <a:solidFill>
                <a:schemeClr val="lt1"/>
              </a:solidFill>
              <a:latin typeface="Candara" panose="020E0502030303020204" pitchFamily="34" charset="0"/>
            </a:endParaRPr>
          </a:p>
        </p:txBody>
      </p:sp>
    </p:spTree>
    <p:extLst>
      <p:ext uri="{BB962C8B-B14F-4D97-AF65-F5344CB8AC3E}">
        <p14:creationId xmlns:p14="http://schemas.microsoft.com/office/powerpoint/2010/main" val="168270252"/>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123" name="Google Shape;123;p5"/>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124" name="Google Shape;124;p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125" name="Google Shape;125;p5"/>
          <p:cNvSpPr txBox="1"/>
          <p:nvPr/>
        </p:nvSpPr>
        <p:spPr>
          <a:xfrm>
            <a:off x="138545" y="0"/>
            <a:ext cx="11914910" cy="5755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ndara"/>
                <a:ea typeface="Candara"/>
                <a:cs typeface="Candara"/>
                <a:sym typeface="Candara"/>
              </a:rPr>
              <a:t>WHAT.DOES.THOU.HERE</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56 Meda and I were riding around. And going around, riding around over the roads, thinking. "</a:t>
            </a:r>
            <a:r>
              <a:rPr lang="en-US" sz="3600" i="1" dirty="0">
                <a:solidFill>
                  <a:schemeClr val="lt1"/>
                </a:solidFill>
                <a:latin typeface="Candara"/>
                <a:ea typeface="Candara"/>
                <a:cs typeface="Candara"/>
                <a:sym typeface="Candara"/>
              </a:rPr>
              <a:t>Oh God, something must be done. I just got to get a hold of You somewhere</a:t>
            </a:r>
            <a:r>
              <a:rPr lang="en-US" sz="3600" dirty="0">
                <a:solidFill>
                  <a:schemeClr val="lt1"/>
                </a:solidFill>
                <a:latin typeface="Candara"/>
                <a:ea typeface="Candara"/>
                <a:cs typeface="Candara"/>
                <a:sym typeface="Candara"/>
              </a:rPr>
              <a:t>." 		The hour's pressing. The end time is here… See the presence of the enemy, the shaking, the nervous condition, the tension of their world…Let's mount up with wings as an eagle now, fly into the arms of Him that's the same yesterday, today, and forever.									</a:t>
            </a:r>
            <a:r>
              <a:rPr lang="en-US" sz="3200" dirty="0">
                <a:solidFill>
                  <a:schemeClr val="lt1"/>
                </a:solidFill>
                <a:latin typeface="Candara"/>
                <a:ea typeface="Candara"/>
                <a:cs typeface="Candara"/>
                <a:sym typeface="Candara"/>
              </a:rPr>
              <a:t>59-0301</a:t>
            </a:r>
            <a:endParaRPr dirty="0">
              <a:latin typeface="Candara" panose="020E0502030303020204" pitchFamily="34" charset="0"/>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131" name="Google Shape;131;p6"/>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132" name="Google Shape;132;p6"/>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33" name="Google Shape;133;p6"/>
          <p:cNvSpPr/>
          <p:nvPr/>
        </p:nvSpPr>
        <p:spPr>
          <a:xfrm>
            <a:off x="175492" y="0"/>
            <a:ext cx="11804072" cy="63094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THE.BREACH</a:t>
            </a:r>
            <a:endParaRPr dirty="0">
              <a:latin typeface="Candara" panose="020E0502030303020204" pitchFamily="34" charset="0"/>
            </a:endParaRPr>
          </a:p>
          <a:p>
            <a:pPr marL="0" marR="0" lvl="0" indent="0" algn="l" rtl="0">
              <a:spcBef>
                <a:spcPts val="0"/>
              </a:spcBef>
              <a:spcAft>
                <a:spcPts val="0"/>
              </a:spcAft>
              <a:buNone/>
            </a:pPr>
            <a:r>
              <a:rPr lang="en-US" sz="4000" dirty="0">
                <a:solidFill>
                  <a:schemeClr val="lt1"/>
                </a:solidFill>
                <a:latin typeface="Candara"/>
                <a:ea typeface="Candara"/>
                <a:cs typeface="Candara"/>
                <a:sym typeface="Candara"/>
              </a:rPr>
              <a:t>	79-3 “</a:t>
            </a:r>
            <a:r>
              <a:rPr lang="en-US" sz="4000" i="1" dirty="0">
                <a:solidFill>
                  <a:schemeClr val="lt1"/>
                </a:solidFill>
                <a:latin typeface="Candara"/>
                <a:ea typeface="Candara"/>
                <a:cs typeface="Candara"/>
                <a:sym typeface="Candara"/>
              </a:rPr>
              <a:t>For we know that the whole creation </a:t>
            </a:r>
            <a:r>
              <a:rPr lang="en-US" sz="4000" i="1" dirty="0" err="1">
                <a:solidFill>
                  <a:schemeClr val="lt1"/>
                </a:solidFill>
                <a:latin typeface="Candara"/>
                <a:ea typeface="Candara"/>
                <a:cs typeface="Candara"/>
                <a:sym typeface="Candara"/>
              </a:rPr>
              <a:t>groaneth</a:t>
            </a:r>
            <a:r>
              <a:rPr lang="en-US" sz="4000" i="1" dirty="0">
                <a:solidFill>
                  <a:schemeClr val="lt1"/>
                </a:solidFill>
                <a:latin typeface="Candara"/>
                <a:ea typeface="Candara"/>
                <a:cs typeface="Candara"/>
                <a:sym typeface="Candara"/>
              </a:rPr>
              <a:t> and </a:t>
            </a:r>
            <a:r>
              <a:rPr lang="en-US" sz="4000" i="1" dirty="0" err="1">
                <a:solidFill>
                  <a:schemeClr val="lt1"/>
                </a:solidFill>
                <a:latin typeface="Candara"/>
                <a:ea typeface="Candara"/>
                <a:cs typeface="Candara"/>
                <a:sym typeface="Candara"/>
              </a:rPr>
              <a:t>travaileth</a:t>
            </a:r>
            <a:r>
              <a:rPr lang="en-US" sz="4000" i="1" dirty="0">
                <a:solidFill>
                  <a:schemeClr val="lt1"/>
                </a:solidFill>
                <a:latin typeface="Candara"/>
                <a:ea typeface="Candara"/>
                <a:cs typeface="Candara"/>
                <a:sym typeface="Candara"/>
              </a:rPr>
              <a:t> in pain together until now…”</a:t>
            </a:r>
            <a:r>
              <a:rPr lang="en-US" sz="4000" dirty="0">
                <a:solidFill>
                  <a:schemeClr val="lt1"/>
                </a:solidFill>
                <a:latin typeface="Candara"/>
                <a:ea typeface="Candara"/>
                <a:cs typeface="Candara"/>
                <a:sym typeface="Candara"/>
              </a:rPr>
              <a:t> We understand this will take place at the first resurrection. See, nature is groaning; </a:t>
            </a:r>
            <a:r>
              <a:rPr lang="en-US" sz="4000" u="sng" dirty="0">
                <a:solidFill>
                  <a:schemeClr val="lt1"/>
                </a:solidFill>
                <a:latin typeface="Candara"/>
                <a:ea typeface="Candara"/>
                <a:cs typeface="Candara"/>
                <a:sym typeface="Candara"/>
              </a:rPr>
              <a:t>we are groaning; everything is groaning, because we realize there's something not right</a:t>
            </a:r>
            <a:r>
              <a:rPr lang="en-US" sz="4000" dirty="0">
                <a:solidFill>
                  <a:schemeClr val="lt1"/>
                </a:solidFill>
                <a:latin typeface="Candara"/>
                <a:ea typeface="Candara"/>
                <a:cs typeface="Candara"/>
                <a:sym typeface="Candara"/>
              </a:rPr>
              <a:t>. And the only way you can groan and wait for it, is because there has been new life come in here that speaks of a new world.</a:t>
            </a:r>
            <a:endParaRPr dirty="0">
              <a:latin typeface="Candara" panose="020E0502030303020204" pitchFamily="34" charset="0"/>
            </a:endParaRPr>
          </a:p>
          <a:p>
            <a:pPr marL="0" marR="0" lvl="0" indent="0" algn="r" rtl="0">
              <a:spcBef>
                <a:spcPts val="0"/>
              </a:spcBef>
              <a:spcAft>
                <a:spcPts val="0"/>
              </a:spcAft>
              <a:buNone/>
            </a:pPr>
            <a:r>
              <a:rPr lang="en-US" sz="3600" b="1" dirty="0">
                <a:solidFill>
                  <a:schemeClr val="lt1"/>
                </a:solidFill>
                <a:latin typeface="Candara"/>
                <a:ea typeface="Candara"/>
                <a:cs typeface="Candara"/>
                <a:sym typeface="Candara"/>
              </a:rPr>
              <a:t>63-0317</a:t>
            </a:r>
            <a:endParaRPr sz="3600" dirty="0">
              <a:solidFill>
                <a:schemeClr val="lt1"/>
              </a:solidFill>
              <a:latin typeface="Candara"/>
              <a:ea typeface="Candara"/>
              <a:cs typeface="Candara"/>
              <a:sym typeface="Candara"/>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FD7EA3-E0E9-501E-EF21-6F8C8E483B4E}"/>
              </a:ext>
            </a:extLst>
          </p:cNvPr>
          <p:cNvPicPr>
            <a:picLocks noChangeAspect="1"/>
          </p:cNvPicPr>
          <p:nvPr/>
        </p:nvPicPr>
        <p:blipFill rotWithShape="1">
          <a:blip r:embed="rId2">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6" name="TextBox 5">
            <a:extLst>
              <a:ext uri="{FF2B5EF4-FFF2-40B4-BE49-F238E27FC236}">
                <a16:creationId xmlns:a16="http://schemas.microsoft.com/office/drawing/2014/main" id="{36FA4440-A0BE-9429-4ACD-AC386BB210C5}"/>
              </a:ext>
            </a:extLst>
          </p:cNvPr>
          <p:cNvSpPr txBox="1"/>
          <p:nvPr/>
        </p:nvSpPr>
        <p:spPr>
          <a:xfrm>
            <a:off x="330200" y="216953"/>
            <a:ext cx="11266786" cy="4095855"/>
          </a:xfrm>
          <a:prstGeom prst="rect">
            <a:avLst/>
          </a:prstGeom>
        </p:spPr>
        <p:txBody>
          <a:bodyPr vert="horz" lIns="91440" tIns="45720" rIns="91440" bIns="45720" rtlCol="0">
            <a:normAutofit/>
          </a:bodyPr>
          <a:lstStyle/>
          <a:p>
            <a:pPr marL="0" marR="0" defTabSz="914400">
              <a:lnSpc>
                <a:spcPct val="85000"/>
              </a:lnSpc>
              <a:spcBef>
                <a:spcPts val="0"/>
              </a:spcBef>
              <a:spcAft>
                <a:spcPts val="600"/>
              </a:spcAft>
              <a:buFont typeface="Arial" pitchFamily="34" charset="0"/>
              <a:buChar char=" "/>
            </a:pPr>
            <a:r>
              <a:rPr lang="en-US" sz="5400" b="1" dirty="0">
                <a:solidFill>
                  <a:schemeClr val="bg1"/>
                </a:solidFill>
                <a:effectLst/>
                <a:latin typeface="Candara" panose="020E0502030303020204" pitchFamily="34" charset="0"/>
              </a:rPr>
              <a:t>LEADING.OF.THE.SPIRIT     </a:t>
            </a:r>
          </a:p>
          <a:p>
            <a:pPr marL="0" marR="0" defTabSz="914400">
              <a:lnSpc>
                <a:spcPct val="85000"/>
              </a:lnSpc>
              <a:spcBef>
                <a:spcPts val="0"/>
              </a:spcBef>
              <a:spcAft>
                <a:spcPts val="600"/>
              </a:spcAft>
              <a:buFont typeface="Arial" pitchFamily="34" charset="0"/>
              <a:buChar char=" "/>
            </a:pPr>
            <a:r>
              <a:rPr lang="en-US" sz="4000" dirty="0">
                <a:solidFill>
                  <a:schemeClr val="bg1"/>
                </a:solidFill>
                <a:effectLst/>
                <a:latin typeface="Candara" panose="020E0502030303020204" pitchFamily="34" charset="0"/>
              </a:rPr>
              <a:t>      71 My brother, knowing that life is very short for you unless something can happen. You have cancer, blackness gathering over you. </a:t>
            </a:r>
            <a:r>
              <a:rPr lang="en-US" sz="4000" b="1" dirty="0">
                <a:solidFill>
                  <a:schemeClr val="bg1"/>
                </a:solidFill>
                <a:effectLst/>
                <a:latin typeface="Candara" panose="020E0502030303020204" pitchFamily="34" charset="0"/>
              </a:rPr>
              <a:t>The devil knows that if you could just use a little faith, he's whipped.</a:t>
            </a:r>
          </a:p>
          <a:p>
            <a:pPr defTabSz="914400">
              <a:lnSpc>
                <a:spcPct val="85000"/>
              </a:lnSpc>
              <a:spcAft>
                <a:spcPts val="600"/>
              </a:spcAft>
              <a:buFont typeface="Arial" pitchFamily="34" charset="0"/>
              <a:buChar char=" "/>
            </a:pPr>
            <a:r>
              <a:rPr lang="en-US" sz="2400" dirty="0">
                <a:solidFill>
                  <a:schemeClr val="bg1"/>
                </a:solidFill>
                <a:effectLst/>
                <a:latin typeface="Candara" panose="020E0502030303020204" pitchFamily="34" charset="0"/>
              </a:rPr>
              <a:t>55-0807</a:t>
            </a:r>
          </a:p>
          <a:p>
            <a:pPr marL="0" marR="0" defTabSz="914400">
              <a:lnSpc>
                <a:spcPct val="85000"/>
              </a:lnSpc>
              <a:spcBef>
                <a:spcPts val="0"/>
              </a:spcBef>
              <a:spcAft>
                <a:spcPts val="600"/>
              </a:spcAft>
              <a:buFont typeface="Arial" pitchFamily="34" charset="0"/>
              <a:buChar char=" "/>
            </a:pPr>
            <a:endParaRPr lang="en-US" sz="4000" dirty="0">
              <a:solidFill>
                <a:schemeClr val="bg1"/>
              </a:solidFill>
              <a:effectLst/>
              <a:latin typeface="Candara" panose="020E0502030303020204" pitchFamily="34" charset="0"/>
            </a:endParaRPr>
          </a:p>
        </p:txBody>
      </p:sp>
      <p:sp>
        <p:nvSpPr>
          <p:cNvPr id="2" name="Date Placeholder 1">
            <a:extLst>
              <a:ext uri="{FF2B5EF4-FFF2-40B4-BE49-F238E27FC236}">
                <a16:creationId xmlns:a16="http://schemas.microsoft.com/office/drawing/2014/main" id="{68425DFD-EED3-A24C-AB13-6B543A316EE1}"/>
              </a:ext>
            </a:extLst>
          </p:cNvPr>
          <p:cNvSpPr>
            <a:spLocks noGrp="1"/>
          </p:cNvSpPr>
          <p:nvPr>
            <p:ph type="dt" sz="half" idx="10"/>
          </p:nvPr>
        </p:nvSpPr>
        <p:spPr>
          <a:xfrm>
            <a:off x="685800" y="6412447"/>
            <a:ext cx="4114800" cy="228600"/>
          </a:xfrm>
        </p:spPr>
        <p:txBody>
          <a:bodyPr vert="horz" lIns="91440" tIns="45720" rIns="91440" bIns="45720" rtlCol="0" anchor="ctr">
            <a:normAutofit fontScale="47500" lnSpcReduction="20000"/>
          </a:bodyPr>
          <a:lstStyle/>
          <a:p>
            <a:pPr defTabSz="914400">
              <a:lnSpc>
                <a:spcPct val="90000"/>
              </a:lnSpc>
              <a:spcAft>
                <a:spcPts val="600"/>
              </a:spcAft>
            </a:pPr>
            <a:r>
              <a:rPr lang="en-US"/>
              <a:t>2/18/2024</a:t>
            </a:r>
          </a:p>
        </p:txBody>
      </p:sp>
      <p:sp>
        <p:nvSpPr>
          <p:cNvPr id="3" name="Footer Placeholder 2">
            <a:extLst>
              <a:ext uri="{FF2B5EF4-FFF2-40B4-BE49-F238E27FC236}">
                <a16:creationId xmlns:a16="http://schemas.microsoft.com/office/drawing/2014/main" id="{2A43554B-B6AE-DCBA-27E6-92404E07916B}"/>
              </a:ext>
            </a:extLst>
          </p:cNvPr>
          <p:cNvSpPr>
            <a:spLocks noGrp="1"/>
          </p:cNvSpPr>
          <p:nvPr>
            <p:ph type="ftr" sz="quarter" idx="11"/>
          </p:nvPr>
        </p:nvSpPr>
        <p:spPr>
          <a:xfrm>
            <a:off x="685800" y="6554697"/>
            <a:ext cx="5029200" cy="228600"/>
          </a:xfrm>
        </p:spPr>
        <p:txBody>
          <a:bodyPr vert="horz" lIns="91440" tIns="45720" rIns="91440" bIns="45720" rtlCol="0" anchor="ctr">
            <a:normAutofit fontScale="47500" lnSpcReduction="20000"/>
          </a:bodyPr>
          <a:lstStyle/>
          <a:p>
            <a:pPr defTabSz="914400">
              <a:lnSpc>
                <a:spcPct val="90000"/>
              </a:lnSpc>
              <a:spcAft>
                <a:spcPts val="600"/>
              </a:spcAft>
            </a:pPr>
            <a:r>
              <a:rPr lang="en-US" kern="1200" cap="all" baseline="0" dirty="0">
                <a:solidFill>
                  <a:schemeClr val="tx1">
                    <a:alpha val="80000"/>
                  </a:schemeClr>
                </a:solidFill>
                <a:latin typeface="Candara" panose="020E0502030303020204" pitchFamily="34" charset="0"/>
                <a:ea typeface="+mn-ea"/>
                <a:cs typeface="+mn-cs"/>
              </a:rPr>
              <a:t>Little Faith</a:t>
            </a:r>
          </a:p>
        </p:txBody>
      </p:sp>
      <p:sp>
        <p:nvSpPr>
          <p:cNvPr id="4" name="Slide Number Placeholder 3">
            <a:extLst>
              <a:ext uri="{FF2B5EF4-FFF2-40B4-BE49-F238E27FC236}">
                <a16:creationId xmlns:a16="http://schemas.microsoft.com/office/drawing/2014/main" id="{11DE7BF6-74B6-4A17-6302-ABBBF35A25A9}"/>
              </a:ext>
            </a:extLst>
          </p:cNvPr>
          <p:cNvSpPr>
            <a:spLocks noGrp="1"/>
          </p:cNvSpPr>
          <p:nvPr>
            <p:ph type="sldNum" sz="quarter" idx="12"/>
          </p:nvPr>
        </p:nvSpPr>
        <p:spPr>
          <a:xfrm>
            <a:off x="8763926" y="5876412"/>
            <a:ext cx="2926080" cy="1397039"/>
          </a:xfrm>
        </p:spPr>
        <p:txBody>
          <a:bodyPr vert="horz" lIns="91440" tIns="45720" rIns="91440" bIns="45720" rtlCol="0" anchor="b">
            <a:normAutofit lnSpcReduction="10000"/>
          </a:bodyPr>
          <a:lstStyle/>
          <a:p>
            <a:pPr defTabSz="914400">
              <a:lnSpc>
                <a:spcPct val="90000"/>
              </a:lnSpc>
              <a:spcAft>
                <a:spcPts val="600"/>
              </a:spcAft>
            </a:pPr>
            <a:fld id="{4FAB73BC-B049-4115-A692-8D63A059BFB8}" type="slidenum">
              <a:rPr lang="en-US" sz="9500">
                <a:solidFill>
                  <a:schemeClr val="tx1">
                    <a:alpha val="20000"/>
                  </a:schemeClr>
                </a:solidFill>
              </a:rPr>
              <a:pPr defTabSz="914400">
                <a:lnSpc>
                  <a:spcPct val="90000"/>
                </a:lnSpc>
                <a:spcAft>
                  <a:spcPts val="600"/>
                </a:spcAft>
              </a:pPr>
              <a:t>22</a:t>
            </a:fld>
            <a:endParaRPr lang="en-US" sz="9500">
              <a:solidFill>
                <a:schemeClr val="tx1">
                  <a:alpha val="20000"/>
                </a:schemeClr>
              </a:solidFill>
            </a:endParaRPr>
          </a:p>
        </p:txBody>
      </p:sp>
    </p:spTree>
    <p:extLst>
      <p:ext uri="{BB962C8B-B14F-4D97-AF65-F5344CB8AC3E}">
        <p14:creationId xmlns:p14="http://schemas.microsoft.com/office/powerpoint/2010/main" val="1665843782"/>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F7198E-6CE6-A6D7-469E-FD3A99CD37B9}"/>
              </a:ext>
            </a:extLst>
          </p:cNvPr>
          <p:cNvSpPr>
            <a:spLocks noGrp="1"/>
          </p:cNvSpPr>
          <p:nvPr>
            <p:ph type="dt" sz="half" idx="10"/>
          </p:nvPr>
        </p:nvSpPr>
        <p:spPr/>
        <p:txBody>
          <a:bodyPr/>
          <a:lstStyle/>
          <a:p>
            <a:r>
              <a:rPr lang="en-US"/>
              <a:t>2/18/2024</a:t>
            </a:r>
            <a:endParaRPr lang="en-US" dirty="0"/>
          </a:p>
        </p:txBody>
      </p:sp>
      <p:sp>
        <p:nvSpPr>
          <p:cNvPr id="3" name="Footer Placeholder 2">
            <a:extLst>
              <a:ext uri="{FF2B5EF4-FFF2-40B4-BE49-F238E27FC236}">
                <a16:creationId xmlns:a16="http://schemas.microsoft.com/office/drawing/2014/main" id="{D678C61B-C2B8-1AD4-F1AE-AED14D53613C}"/>
              </a:ext>
            </a:extLst>
          </p:cNvPr>
          <p:cNvSpPr>
            <a:spLocks noGrp="1"/>
          </p:cNvSpPr>
          <p:nvPr>
            <p:ph type="ftr" sz="quarter" idx="11"/>
          </p:nvPr>
        </p:nvSpPr>
        <p:spPr/>
        <p:txBody>
          <a:bodyPr/>
          <a:lstStyle/>
          <a:p>
            <a:r>
              <a:rPr lang="en-US"/>
              <a:t>Little Faith</a:t>
            </a:r>
            <a:endParaRPr lang="en-US" dirty="0"/>
          </a:p>
        </p:txBody>
      </p:sp>
      <p:sp>
        <p:nvSpPr>
          <p:cNvPr id="4" name="Slide Number Placeholder 3">
            <a:extLst>
              <a:ext uri="{FF2B5EF4-FFF2-40B4-BE49-F238E27FC236}">
                <a16:creationId xmlns:a16="http://schemas.microsoft.com/office/drawing/2014/main" id="{1F9565E5-22F9-B51B-7585-68D36C726971}"/>
              </a:ext>
            </a:extLst>
          </p:cNvPr>
          <p:cNvSpPr>
            <a:spLocks noGrp="1"/>
          </p:cNvSpPr>
          <p:nvPr>
            <p:ph type="sldNum" sz="quarter" idx="12"/>
          </p:nvPr>
        </p:nvSpPr>
        <p:spPr/>
        <p:txBody>
          <a:bodyPr/>
          <a:lstStyle/>
          <a:p>
            <a:fld id="{4FAB73BC-B049-4115-A692-8D63A059BFB8}" type="slidenum">
              <a:rPr lang="en-US" smtClean="0"/>
              <a:t>23</a:t>
            </a:fld>
            <a:endParaRPr lang="en-US" dirty="0"/>
          </a:p>
        </p:txBody>
      </p:sp>
      <p:sp>
        <p:nvSpPr>
          <p:cNvPr id="6" name="TextBox 5">
            <a:extLst>
              <a:ext uri="{FF2B5EF4-FFF2-40B4-BE49-F238E27FC236}">
                <a16:creationId xmlns:a16="http://schemas.microsoft.com/office/drawing/2014/main" id="{50C263BE-999C-A872-4AE7-AA1D81B42CEE}"/>
              </a:ext>
            </a:extLst>
          </p:cNvPr>
          <p:cNvSpPr txBox="1"/>
          <p:nvPr/>
        </p:nvSpPr>
        <p:spPr>
          <a:xfrm>
            <a:off x="87086" y="74703"/>
            <a:ext cx="12104914" cy="6309420"/>
          </a:xfrm>
          <a:prstGeom prst="rect">
            <a:avLst/>
          </a:prstGeom>
          <a:noFill/>
        </p:spPr>
        <p:txBody>
          <a:bodyPr wrap="square">
            <a:spAutoFit/>
          </a:bodyPr>
          <a:lstStyle/>
          <a:p>
            <a:pPr marL="0" marR="0">
              <a:spcBef>
                <a:spcPts val="0"/>
              </a:spcBef>
              <a:spcAft>
                <a:spcPts val="0"/>
              </a:spcAft>
            </a:pPr>
            <a:r>
              <a:rPr lang="en-US" sz="4400" b="1" dirty="0">
                <a:solidFill>
                  <a:schemeClr val="bg1"/>
                </a:solidFill>
                <a:effectLst/>
                <a:latin typeface="Candara" panose="020E0502030303020204" pitchFamily="34" charset="0"/>
                <a:ea typeface="Times New Roman" panose="02020603050405020304" pitchFamily="18" charset="0"/>
              </a:rPr>
              <a:t>FAITH.WITHOUT.WORKS.IS.DEAD    </a:t>
            </a:r>
            <a:r>
              <a:rPr lang="en-US" sz="3600" dirty="0">
                <a:solidFill>
                  <a:schemeClr val="bg1"/>
                </a:solidFill>
                <a:effectLst/>
                <a:latin typeface="Candara" panose="020E0502030303020204" pitchFamily="34" charset="0"/>
                <a:ea typeface="Times New Roman" panose="02020603050405020304" pitchFamily="18" charset="0"/>
              </a:rPr>
              <a:t>50-0822  </a:t>
            </a:r>
            <a:endParaRPr lang="en-US" sz="3600" dirty="0">
              <a:solidFill>
                <a:schemeClr val="bg1"/>
              </a:solidFill>
              <a:latin typeface="Candara" panose="020E0502030303020204" pitchFamily="34" charset="0"/>
              <a:ea typeface="Times New Roman" panose="02020603050405020304" pitchFamily="18" charset="0"/>
            </a:endParaRPr>
          </a:p>
          <a:p>
            <a:pPr marL="0" marR="0">
              <a:spcBef>
                <a:spcPts val="0"/>
              </a:spcBef>
              <a:spcAft>
                <a:spcPts val="0"/>
              </a:spcAft>
            </a:pPr>
            <a:r>
              <a:rPr lang="en-US" sz="3600" dirty="0">
                <a:solidFill>
                  <a:schemeClr val="bg1"/>
                </a:solidFill>
                <a:effectLst/>
                <a:latin typeface="Candara" panose="020E0502030303020204" pitchFamily="34" charset="0"/>
                <a:ea typeface="Times New Roman" panose="02020603050405020304" pitchFamily="18" charset="0"/>
              </a:rPr>
              <a:t>	45   …I wished I could just take the faith that's in my heart and spread it out to you now… “Bro Branham, I don't know whether I can move my hand or not." You'll never move it as long as you think that. Believe that He's done it, and go say He's done it, and act like He's done it. Move it an inch. If you can't move it, move it a little bit farther. </a:t>
            </a:r>
            <a:r>
              <a:rPr lang="en-US" sz="3600" dirty="0">
                <a:solidFill>
                  <a:schemeClr val="bg1"/>
                </a:solidFill>
                <a:latin typeface="Candara" panose="020E0502030303020204" pitchFamily="34" charset="0"/>
                <a:ea typeface="Times New Roman" panose="02020603050405020304" pitchFamily="18" charset="0"/>
              </a:rPr>
              <a:t>N</a:t>
            </a:r>
            <a:r>
              <a:rPr lang="en-US" sz="3600" dirty="0">
                <a:solidFill>
                  <a:schemeClr val="bg1"/>
                </a:solidFill>
                <a:effectLst/>
                <a:latin typeface="Candara" panose="020E0502030303020204" pitchFamily="34" charset="0"/>
                <a:ea typeface="Times New Roman" panose="02020603050405020304" pitchFamily="18" charset="0"/>
              </a:rPr>
              <a:t>ext day a little farther. Satan said, "That's far as you can go." Say, Oh, no, I'm going on." Keep on with it. Stay with it.</a:t>
            </a:r>
            <a:endParaRPr lang="en-US" sz="2800" dirty="0">
              <a:solidFill>
                <a:schemeClr val="bg1"/>
              </a:solidFill>
              <a:effectLst/>
              <a:latin typeface="Candara" panose="020E0502030303020204" pitchFamily="34" charset="0"/>
              <a:ea typeface="Times New Roman" panose="02020603050405020304" pitchFamily="18" charset="0"/>
            </a:endParaRPr>
          </a:p>
          <a:p>
            <a:pPr marL="0" marR="0">
              <a:spcBef>
                <a:spcPts val="0"/>
              </a:spcBef>
              <a:spcAft>
                <a:spcPts val="0"/>
              </a:spcAft>
            </a:pPr>
            <a:r>
              <a:rPr lang="en-US" sz="3600" b="1" u="sng" dirty="0">
                <a:solidFill>
                  <a:schemeClr val="bg1"/>
                </a:solidFill>
                <a:effectLst/>
                <a:latin typeface="Candara" panose="020E0502030303020204" pitchFamily="34" charset="0"/>
                <a:ea typeface="Times New Roman" panose="02020603050405020304" pitchFamily="18" charset="0"/>
              </a:rPr>
              <a:t>	Great faith will bring you right now. A little faith will bring you on anyhow if you'll stay with it.</a:t>
            </a:r>
            <a:endParaRPr lang="en-US" sz="2800" b="1" dirty="0">
              <a:solidFill>
                <a:schemeClr val="bg1"/>
              </a:solidFill>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1836223140"/>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780" y="76200"/>
            <a:ext cx="11903978" cy="5847755"/>
          </a:xfrm>
          <a:prstGeom prst="rect">
            <a:avLst/>
          </a:prstGeom>
        </p:spPr>
        <p:txBody>
          <a:bodyPr wrap="square">
            <a:spAutoFit/>
          </a:bodyPr>
          <a:lstStyle/>
          <a:p>
            <a:r>
              <a:rPr lang="en-US" sz="5400" b="1" dirty="0">
                <a:solidFill>
                  <a:schemeClr val="bg1"/>
                </a:solidFill>
                <a:latin typeface="Candara" panose="020E0502030303020204" pitchFamily="34" charset="0"/>
                <a:ea typeface="Cambria" charset="0"/>
                <a:cs typeface="Cambria" charset="0"/>
              </a:rPr>
              <a:t>PREPARATION</a:t>
            </a:r>
          </a:p>
          <a:p>
            <a:r>
              <a:rPr lang="en-US" sz="4000" dirty="0">
                <a:solidFill>
                  <a:schemeClr val="bg1"/>
                </a:solidFill>
                <a:latin typeface="Candara" panose="020E0502030303020204" pitchFamily="34" charset="0"/>
                <a:ea typeface="Cambria" charset="0"/>
                <a:cs typeface="Cambria" charset="0"/>
              </a:rPr>
              <a:t>	47 You say, "</a:t>
            </a:r>
            <a:r>
              <a:rPr lang="en-US" sz="4000" i="1" dirty="0">
                <a:solidFill>
                  <a:schemeClr val="bg1"/>
                </a:solidFill>
                <a:latin typeface="Candara" panose="020E0502030303020204" pitchFamily="34" charset="0"/>
                <a:ea typeface="Cambria" charset="0"/>
                <a:cs typeface="Cambria" charset="0"/>
              </a:rPr>
              <a:t>Bro. Branham, I hardly got enough faith to get out here</a:t>
            </a:r>
            <a:r>
              <a:rPr lang="en-US" sz="4000" dirty="0">
                <a:solidFill>
                  <a:schemeClr val="bg1"/>
                </a:solidFill>
                <a:latin typeface="Candara" panose="020E0502030303020204" pitchFamily="34" charset="0"/>
                <a:ea typeface="Cambria" charset="0"/>
                <a:cs typeface="Cambria" charset="0"/>
              </a:rPr>
              <a:t>.” One time there was a little boy came to Jesus. The whole 5,000 people there was hungry</a:t>
            </a:r>
            <a:r>
              <a:rPr lang="is-IS" sz="4000" dirty="0">
                <a:solidFill>
                  <a:schemeClr val="bg1"/>
                </a:solidFill>
                <a:latin typeface="Candara" panose="020E0502030303020204" pitchFamily="34" charset="0"/>
                <a:ea typeface="Cambria" charset="0"/>
                <a:cs typeface="Cambria" charset="0"/>
              </a:rPr>
              <a:t>… </a:t>
            </a:r>
            <a:r>
              <a:rPr lang="en-US" sz="4000" dirty="0">
                <a:solidFill>
                  <a:schemeClr val="bg1"/>
                </a:solidFill>
                <a:latin typeface="Candara" panose="020E0502030303020204" pitchFamily="34" charset="0"/>
                <a:ea typeface="Cambria" charset="0"/>
                <a:cs typeface="Cambria" charset="0"/>
              </a:rPr>
              <a:t>Wasn't very much in his hands. </a:t>
            </a:r>
            <a:r>
              <a:rPr lang="en-US" sz="4000" b="1" dirty="0">
                <a:solidFill>
                  <a:schemeClr val="bg1"/>
                </a:solidFill>
                <a:latin typeface="Candara" panose="020E0502030303020204" pitchFamily="34" charset="0"/>
                <a:ea typeface="Cambria" charset="0"/>
                <a:cs typeface="Cambria" charset="0"/>
              </a:rPr>
              <a:t>But when it once got into Jesus' hands, it fed thousands</a:t>
            </a:r>
            <a:r>
              <a:rPr lang="en-US" sz="4000" dirty="0">
                <a:solidFill>
                  <a:schemeClr val="bg1"/>
                </a:solidFill>
                <a:latin typeface="Candara" panose="020E0502030303020204" pitchFamily="34" charset="0"/>
                <a:ea typeface="Cambria" charset="0"/>
                <a:cs typeface="Cambria" charset="0"/>
              </a:rPr>
              <a:t>. </a:t>
            </a:r>
          </a:p>
          <a:p>
            <a:r>
              <a:rPr lang="en-US" sz="4000" dirty="0">
                <a:solidFill>
                  <a:schemeClr val="bg1"/>
                </a:solidFill>
                <a:latin typeface="Candara" panose="020E0502030303020204" pitchFamily="34" charset="0"/>
                <a:ea typeface="Cambria" charset="0"/>
                <a:cs typeface="Cambria" charset="0"/>
              </a:rPr>
              <a:t>	That </a:t>
            </a:r>
            <a:r>
              <a:rPr lang="en-US" sz="4000" b="1" dirty="0">
                <a:solidFill>
                  <a:schemeClr val="bg1"/>
                </a:solidFill>
                <a:latin typeface="Candara" panose="020E0502030303020204" pitchFamily="34" charset="0"/>
                <a:ea typeface="Cambria" charset="0"/>
                <a:cs typeface="Cambria" charset="0"/>
              </a:rPr>
              <a:t>little faith </a:t>
            </a:r>
            <a:r>
              <a:rPr lang="en-US" sz="4000" dirty="0">
                <a:solidFill>
                  <a:schemeClr val="bg1"/>
                </a:solidFill>
                <a:latin typeface="Candara" panose="020E0502030303020204" pitchFamily="34" charset="0"/>
                <a:ea typeface="Cambria" charset="0"/>
                <a:cs typeface="Cambria" charset="0"/>
              </a:rPr>
              <a:t>that you've got tonight, just enough to get you out to church, turn it loose. Put it in His hands and say, "Lord, I don't care if they call me</a:t>
            </a:r>
          </a:p>
        </p:txBody>
      </p:sp>
      <p:sp>
        <p:nvSpPr>
          <p:cNvPr id="3" name="Date Placeholder 2"/>
          <p:cNvSpPr>
            <a:spLocks noGrp="1"/>
          </p:cNvSpPr>
          <p:nvPr>
            <p:ph type="dt" sz="half" idx="10"/>
          </p:nvPr>
        </p:nvSpPr>
        <p:spPr/>
        <p:txBody>
          <a:bodyPr/>
          <a:lstStyle/>
          <a:p>
            <a:r>
              <a:rPr lang="en-US"/>
              <a:t>1/11/17</a:t>
            </a:r>
          </a:p>
        </p:txBody>
      </p:sp>
      <p:sp>
        <p:nvSpPr>
          <p:cNvPr id="4" name="Footer Placeholder 3"/>
          <p:cNvSpPr>
            <a:spLocks noGrp="1"/>
          </p:cNvSpPr>
          <p:nvPr>
            <p:ph type="ftr" sz="quarter" idx="11"/>
          </p:nvPr>
        </p:nvSpPr>
        <p:spPr/>
        <p:txBody>
          <a:bodyPr/>
          <a:lstStyle/>
          <a:p>
            <a:r>
              <a:rPr lang="en-US"/>
              <a:t>Little Faith</a:t>
            </a:r>
          </a:p>
        </p:txBody>
      </p:sp>
      <p:sp>
        <p:nvSpPr>
          <p:cNvPr id="5" name="Slide Number Placeholder 4"/>
          <p:cNvSpPr>
            <a:spLocks noGrp="1"/>
          </p:cNvSpPr>
          <p:nvPr>
            <p:ph type="sldNum" sz="quarter" idx="12"/>
          </p:nvPr>
        </p:nvSpPr>
        <p:spPr/>
        <p:txBody>
          <a:bodyPr/>
          <a:lstStyle/>
          <a:p>
            <a:fld id="{49088029-B041-4CF2-B9B3-C4E9DB15334A}" type="slidenum">
              <a:rPr lang="en-US" smtClean="0"/>
              <a:pPr/>
              <a:t>24</a:t>
            </a:fld>
            <a:endParaRPr lang="en-US"/>
          </a:p>
        </p:txBody>
      </p:sp>
    </p:spTree>
    <p:extLst>
      <p:ext uri="{BB962C8B-B14F-4D97-AF65-F5344CB8AC3E}">
        <p14:creationId xmlns:p14="http://schemas.microsoft.com/office/powerpoint/2010/main" val="836517858"/>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1/11/17</a:t>
            </a:r>
          </a:p>
        </p:txBody>
      </p:sp>
      <p:sp>
        <p:nvSpPr>
          <p:cNvPr id="3" name="Footer Placeholder 2"/>
          <p:cNvSpPr>
            <a:spLocks noGrp="1"/>
          </p:cNvSpPr>
          <p:nvPr>
            <p:ph type="ftr" sz="quarter" idx="11"/>
          </p:nvPr>
        </p:nvSpPr>
        <p:spPr/>
        <p:txBody>
          <a:bodyPr/>
          <a:lstStyle/>
          <a:p>
            <a:r>
              <a:rPr lang="en-US"/>
              <a:t>Little Faith</a:t>
            </a:r>
          </a:p>
        </p:txBody>
      </p:sp>
      <p:sp>
        <p:nvSpPr>
          <p:cNvPr id="4" name="Slide Number Placeholder 3"/>
          <p:cNvSpPr>
            <a:spLocks noGrp="1"/>
          </p:cNvSpPr>
          <p:nvPr>
            <p:ph type="sldNum" sz="quarter" idx="12"/>
          </p:nvPr>
        </p:nvSpPr>
        <p:spPr/>
        <p:txBody>
          <a:bodyPr/>
          <a:lstStyle/>
          <a:p>
            <a:fld id="{49088029-B041-4CF2-B9B3-C4E9DB15334A}" type="slidenum">
              <a:rPr lang="en-US" smtClean="0"/>
              <a:pPr/>
              <a:t>25</a:t>
            </a:fld>
            <a:endParaRPr lang="en-US"/>
          </a:p>
        </p:txBody>
      </p:sp>
      <p:sp>
        <p:nvSpPr>
          <p:cNvPr id="5" name="Rectangle 4"/>
          <p:cNvSpPr/>
          <p:nvPr/>
        </p:nvSpPr>
        <p:spPr>
          <a:xfrm>
            <a:off x="151001" y="152400"/>
            <a:ext cx="11895589" cy="6247864"/>
          </a:xfrm>
          <a:prstGeom prst="rect">
            <a:avLst/>
          </a:prstGeom>
        </p:spPr>
        <p:txBody>
          <a:bodyPr wrap="square">
            <a:spAutoFit/>
          </a:bodyPr>
          <a:lstStyle/>
          <a:p>
            <a:r>
              <a:rPr lang="en-US" sz="4000" dirty="0">
                <a:solidFill>
                  <a:schemeClr val="bg1"/>
                </a:solidFill>
                <a:latin typeface="Candara" panose="020E0502030303020204" pitchFamily="34" charset="0"/>
                <a:ea typeface="Cambria" charset="0"/>
                <a:cs typeface="Cambria" charset="0"/>
              </a:rPr>
              <a:t>holy- roller, or whatever they want to, I'm accepting the baptism of the Holy Ghost right now. God kindle a fire in my heart; let me come forth."</a:t>
            </a:r>
          </a:p>
          <a:p>
            <a:r>
              <a:rPr lang="en-US" sz="4000" dirty="0">
                <a:solidFill>
                  <a:schemeClr val="bg1"/>
                </a:solidFill>
                <a:latin typeface="Candara" panose="020E0502030303020204" pitchFamily="34" charset="0"/>
                <a:ea typeface="Cambria" charset="0"/>
                <a:cs typeface="Cambria" charset="0"/>
              </a:rPr>
              <a:t>	</a:t>
            </a:r>
            <a:r>
              <a:rPr lang="en-US" sz="4000" b="1" dirty="0">
                <a:solidFill>
                  <a:schemeClr val="bg1"/>
                </a:solidFill>
                <a:latin typeface="Candara" panose="020E0502030303020204" pitchFamily="34" charset="0"/>
                <a:ea typeface="Cambria" charset="0"/>
                <a:cs typeface="Cambria" charset="0"/>
              </a:rPr>
              <a:t>You don't have to wait for the Holy Ghost to come. It's been here two thousand years. </a:t>
            </a:r>
            <a:r>
              <a:rPr lang="en-US" sz="4000" dirty="0">
                <a:solidFill>
                  <a:schemeClr val="bg1"/>
                </a:solidFill>
                <a:latin typeface="Candara" panose="020E0502030303020204" pitchFamily="34" charset="0"/>
                <a:ea typeface="Cambria" charset="0"/>
                <a:cs typeface="Cambria" charset="0"/>
              </a:rPr>
              <a:t>"</a:t>
            </a:r>
            <a:r>
              <a:rPr lang="en-US" sz="4000" i="1" dirty="0">
                <a:solidFill>
                  <a:schemeClr val="bg1"/>
                </a:solidFill>
                <a:latin typeface="Candara" panose="020E0502030303020204" pitchFamily="34" charset="0"/>
                <a:ea typeface="Cambria" charset="0"/>
                <a:cs typeface="Cambria" charset="0"/>
              </a:rPr>
              <a:t>While Peter yet </a:t>
            </a:r>
            <a:r>
              <a:rPr lang="en-US" sz="4000" i="1" dirty="0" err="1">
                <a:solidFill>
                  <a:schemeClr val="bg1"/>
                </a:solidFill>
                <a:latin typeface="Candara" panose="020E0502030303020204" pitchFamily="34" charset="0"/>
                <a:ea typeface="Cambria" charset="0"/>
                <a:cs typeface="Cambria" charset="0"/>
              </a:rPr>
              <a:t>spake</a:t>
            </a:r>
            <a:r>
              <a:rPr lang="en-US" sz="4000" i="1" dirty="0">
                <a:solidFill>
                  <a:schemeClr val="bg1"/>
                </a:solidFill>
                <a:latin typeface="Candara" panose="020E0502030303020204" pitchFamily="34" charset="0"/>
                <a:ea typeface="Cambria" charset="0"/>
                <a:cs typeface="Cambria" charset="0"/>
              </a:rPr>
              <a:t> these words, the Holy Ghost fell on them that believed."  </a:t>
            </a:r>
          </a:p>
          <a:p>
            <a:r>
              <a:rPr lang="en-US" sz="4000" i="1" dirty="0">
                <a:solidFill>
                  <a:schemeClr val="bg1"/>
                </a:solidFill>
                <a:latin typeface="Candara" panose="020E0502030303020204" pitchFamily="34" charset="0"/>
                <a:ea typeface="Cambria" charset="0"/>
                <a:cs typeface="Cambria" charset="0"/>
              </a:rPr>
              <a:t>	</a:t>
            </a:r>
            <a:r>
              <a:rPr lang="en-US" sz="4000" dirty="0">
                <a:solidFill>
                  <a:schemeClr val="bg1"/>
                </a:solidFill>
                <a:latin typeface="Candara" panose="020E0502030303020204" pitchFamily="34" charset="0"/>
                <a:ea typeface="Cambria" charset="0"/>
                <a:cs typeface="Cambria" charset="0"/>
              </a:rPr>
              <a:t>The waiting was just for the day of Pentecost to come.</a:t>
            </a:r>
          </a:p>
          <a:p>
            <a:pPr algn="r"/>
            <a:r>
              <a:rPr lang="en-US" sz="4000" dirty="0">
                <a:solidFill>
                  <a:schemeClr val="bg1"/>
                </a:solidFill>
                <a:latin typeface="Candara" panose="020E0502030303020204" pitchFamily="34" charset="0"/>
                <a:ea typeface="Cambria" charset="0"/>
                <a:cs typeface="Cambria" charset="0"/>
              </a:rPr>
              <a:t>53-1111</a:t>
            </a:r>
          </a:p>
        </p:txBody>
      </p:sp>
    </p:spTree>
    <p:extLst>
      <p:ext uri="{BB962C8B-B14F-4D97-AF65-F5344CB8AC3E}">
        <p14:creationId xmlns:p14="http://schemas.microsoft.com/office/powerpoint/2010/main" val="621290376"/>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156" name="Google Shape;156;p9"/>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157" name="Google Shape;157;p9"/>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158" name="Google Shape;158;p9"/>
          <p:cNvSpPr/>
          <p:nvPr/>
        </p:nvSpPr>
        <p:spPr>
          <a:xfrm>
            <a:off x="138545" y="0"/>
            <a:ext cx="11859491" cy="5816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MARK 4:35-38*</a:t>
            </a:r>
            <a:endParaRPr dirty="0">
              <a:latin typeface="Candara" panose="020E0502030303020204" pitchFamily="34" charset="0"/>
            </a:endParaRPr>
          </a:p>
          <a:p>
            <a:pPr marL="0" marR="0" lvl="0" indent="0" algn="l" rtl="0">
              <a:spcBef>
                <a:spcPts val="0"/>
              </a:spcBef>
              <a:spcAft>
                <a:spcPts val="0"/>
              </a:spcAft>
              <a:buNone/>
            </a:pPr>
            <a:r>
              <a:rPr lang="en-US" sz="3600" i="1" dirty="0">
                <a:solidFill>
                  <a:schemeClr val="lt1"/>
                </a:solidFill>
                <a:latin typeface="Candara"/>
                <a:ea typeface="Candara"/>
                <a:cs typeface="Candara"/>
                <a:sym typeface="Candara"/>
              </a:rPr>
              <a:t>	And the same day, when the even was come, he saith unto them, Let us pass over unto the other side. 36 And when they had sent away the multitude, they took him even as he was in the ship. And there were also with him other little ships. 37 And there arose a great storm of wind, and the waves beat into the ship, so that it was now full. 38 And he was in the hinder part of the ship, </a:t>
            </a:r>
            <a:r>
              <a:rPr lang="en-US" sz="3600" i="1" u="sng" dirty="0">
                <a:solidFill>
                  <a:schemeClr val="lt1"/>
                </a:solidFill>
                <a:latin typeface="Candara"/>
                <a:ea typeface="Candara"/>
                <a:cs typeface="Candara"/>
                <a:sym typeface="Candara"/>
              </a:rPr>
              <a:t>asleep on a pillow: and they awake him</a:t>
            </a:r>
            <a:r>
              <a:rPr lang="en-US" sz="3600" i="1" dirty="0">
                <a:solidFill>
                  <a:schemeClr val="lt1"/>
                </a:solidFill>
                <a:latin typeface="Candara"/>
                <a:ea typeface="Candara"/>
                <a:cs typeface="Candara"/>
                <a:sym typeface="Candara"/>
              </a:rPr>
              <a:t>, and say unto him, Master, </a:t>
            </a:r>
            <a:r>
              <a:rPr lang="en-US" sz="3600" i="1" dirty="0" err="1">
                <a:solidFill>
                  <a:schemeClr val="lt1"/>
                </a:solidFill>
                <a:latin typeface="Candara"/>
                <a:ea typeface="Candara"/>
                <a:cs typeface="Candara"/>
                <a:sym typeface="Candara"/>
              </a:rPr>
              <a:t>carest</a:t>
            </a:r>
            <a:r>
              <a:rPr lang="en-US" sz="3600" i="1" dirty="0">
                <a:solidFill>
                  <a:schemeClr val="lt1"/>
                </a:solidFill>
                <a:latin typeface="Candara"/>
                <a:ea typeface="Candara"/>
                <a:cs typeface="Candara"/>
                <a:sym typeface="Candara"/>
              </a:rPr>
              <a:t> thou not that we perish? </a:t>
            </a:r>
            <a:endParaRPr dirty="0">
              <a:latin typeface="Candara" panose="020E0502030303020204" pitchFamily="34" charset="0"/>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1"/>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496" name="Google Shape;496;p51"/>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497" name="Google Shape;497;p51"/>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498" name="Google Shape;498;p51"/>
          <p:cNvSpPr/>
          <p:nvPr/>
        </p:nvSpPr>
        <p:spPr>
          <a:xfrm>
            <a:off x="158619" y="75566"/>
            <a:ext cx="11868539" cy="68941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chemeClr val="bg1"/>
                </a:solidFill>
                <a:latin typeface="Candara"/>
                <a:ea typeface="Candara"/>
                <a:cs typeface="Candara"/>
                <a:sym typeface="Candara"/>
              </a:rPr>
              <a:t>I.KNOW</a:t>
            </a:r>
            <a:endParaRPr dirty="0">
              <a:solidFill>
                <a:schemeClr val="bg1"/>
              </a:solidFill>
              <a:latin typeface="Candara" panose="020E0502030303020204" pitchFamily="34" charset="0"/>
            </a:endParaRPr>
          </a:p>
          <a:p>
            <a:pPr marL="0" marR="0" lvl="0" indent="0" algn="l" rtl="0">
              <a:spcBef>
                <a:spcPts val="0"/>
              </a:spcBef>
              <a:spcAft>
                <a:spcPts val="0"/>
              </a:spcAft>
              <a:buNone/>
            </a:pPr>
            <a:r>
              <a:rPr lang="en-US" sz="3200" dirty="0">
                <a:solidFill>
                  <a:schemeClr val="bg1"/>
                </a:solidFill>
                <a:latin typeface="Candara"/>
                <a:ea typeface="Candara"/>
                <a:cs typeface="Candara"/>
                <a:sym typeface="Candara"/>
              </a:rPr>
              <a:t>	  27</a:t>
            </a:r>
            <a:r>
              <a:rPr lang="en-US" sz="3600" dirty="0">
                <a:solidFill>
                  <a:schemeClr val="bg1"/>
                </a:solidFill>
                <a:latin typeface="Candara"/>
                <a:ea typeface="Candara"/>
                <a:cs typeface="Candara"/>
                <a:sym typeface="Candara"/>
              </a:rPr>
              <a:t> And sometimes we have </a:t>
            </a:r>
            <a:r>
              <a:rPr lang="en-US" sz="3600" u="sng" dirty="0">
                <a:solidFill>
                  <a:schemeClr val="bg1"/>
                </a:solidFill>
                <a:latin typeface="Candara"/>
                <a:ea typeface="Candara"/>
                <a:cs typeface="Candara"/>
                <a:sym typeface="Candara"/>
              </a:rPr>
              <a:t>more troubles when we become a Christian than we did when we were sinners</a:t>
            </a:r>
            <a:r>
              <a:rPr lang="en-US" sz="3600" dirty="0">
                <a:solidFill>
                  <a:schemeClr val="bg1"/>
                </a:solidFill>
                <a:latin typeface="Candara"/>
                <a:ea typeface="Candara"/>
                <a:cs typeface="Candara"/>
                <a:sym typeface="Candara"/>
              </a:rPr>
              <a:t>. </a:t>
            </a:r>
            <a:r>
              <a:rPr lang="en-US" sz="3600" i="1" dirty="0">
                <a:solidFill>
                  <a:schemeClr val="bg1"/>
                </a:solidFill>
                <a:latin typeface="Candara"/>
                <a:ea typeface="Candara"/>
                <a:cs typeface="Candara"/>
                <a:sym typeface="Candara"/>
              </a:rPr>
              <a:t>"Many is the afflictions of the righteous…"</a:t>
            </a:r>
            <a:r>
              <a:rPr lang="en-US" sz="3600" dirty="0">
                <a:solidFill>
                  <a:schemeClr val="bg1"/>
                </a:solidFill>
                <a:latin typeface="Candara"/>
                <a:ea typeface="Candara"/>
                <a:cs typeface="Candara"/>
                <a:sym typeface="Candara"/>
              </a:rPr>
              <a:t> God promised many afflictions, strange feelings, strange things that would be beyond our understanding, but it's always done for our good. Just can't understand it, because if we did, it would not be of faith; we’d go with an understanding. But we believe by faith His Word, that it's going to work some good thing for us.... And there's none of us immune from them.  </a:t>
            </a:r>
            <a:r>
              <a:rPr lang="en-US" sz="3200" dirty="0">
                <a:solidFill>
                  <a:schemeClr val="bg1"/>
                </a:solidFill>
                <a:latin typeface="Candara"/>
                <a:ea typeface="Candara"/>
                <a:cs typeface="Candara"/>
                <a:sym typeface="Candara"/>
              </a:rPr>
              <a:t>																					60-0417</a:t>
            </a:r>
            <a:endParaRPr dirty="0">
              <a:solidFill>
                <a:schemeClr val="bg1"/>
              </a:solidFill>
              <a:latin typeface="Candara" panose="020E0502030303020204" pitchFamily="34" charset="0"/>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164" name="Google Shape;164;p10"/>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165" name="Google Shape;165;p10"/>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166" name="Google Shape;166;p10"/>
          <p:cNvSpPr/>
          <p:nvPr/>
        </p:nvSpPr>
        <p:spPr>
          <a:xfrm>
            <a:off x="212436" y="136523"/>
            <a:ext cx="11785600"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dirty="0">
                <a:solidFill>
                  <a:srgbClr val="FFFF00"/>
                </a:solidFill>
                <a:latin typeface="Candara"/>
                <a:ea typeface="Candara"/>
                <a:cs typeface="Candara"/>
                <a:sym typeface="Candara"/>
              </a:rPr>
              <a:t>Fatalism: </a:t>
            </a:r>
            <a:r>
              <a:rPr lang="en-US" sz="4800" b="1" dirty="0">
                <a:solidFill>
                  <a:srgbClr val="FFFF00"/>
                </a:solidFill>
                <a:latin typeface="Candara"/>
                <a:ea typeface="Candara"/>
                <a:cs typeface="Candara"/>
                <a:sym typeface="Candara"/>
              </a:rPr>
              <a:t>(w)</a:t>
            </a:r>
            <a:endParaRPr dirty="0">
              <a:latin typeface="Candara" panose="020E0502030303020204" pitchFamily="34" charset="0"/>
            </a:endParaRPr>
          </a:p>
          <a:p>
            <a:pPr marL="0" marR="0" lvl="0" indent="0" algn="l" rtl="0">
              <a:spcBef>
                <a:spcPts val="0"/>
              </a:spcBef>
              <a:spcAft>
                <a:spcPts val="0"/>
              </a:spcAft>
              <a:buNone/>
            </a:pPr>
            <a:r>
              <a:rPr lang="en-US" sz="4000" dirty="0">
                <a:solidFill>
                  <a:schemeClr val="lt1"/>
                </a:solidFill>
                <a:latin typeface="Candara"/>
                <a:ea typeface="Candara"/>
                <a:cs typeface="Candara"/>
                <a:sym typeface="Candara"/>
              </a:rPr>
              <a:t>	A submissive mental attitude resulting from acceptance of the thinking that everything that happens is predetermined and inevitable; </a:t>
            </a:r>
            <a:endParaRPr dirty="0">
              <a:latin typeface="Candara" panose="020E0502030303020204" pitchFamily="34" charset="0"/>
            </a:endParaRPr>
          </a:p>
          <a:p>
            <a:pPr marL="0" marR="0" lvl="0" indent="0" algn="l" rtl="0">
              <a:spcBef>
                <a:spcPts val="0"/>
              </a:spcBef>
              <a:spcAft>
                <a:spcPts val="0"/>
              </a:spcAft>
              <a:buNone/>
            </a:pPr>
            <a:r>
              <a:rPr lang="en-US" sz="4000" dirty="0">
                <a:solidFill>
                  <a:schemeClr val="lt1"/>
                </a:solidFill>
                <a:latin typeface="Candara"/>
                <a:ea typeface="Candara"/>
                <a:cs typeface="Candara"/>
                <a:sym typeface="Candara"/>
              </a:rPr>
              <a:t>	A doctrine holding that all events are </a:t>
            </a:r>
            <a:r>
              <a:rPr lang="en-US" sz="4000" dirty="0" err="1">
                <a:solidFill>
                  <a:schemeClr val="lt1"/>
                </a:solidFill>
                <a:latin typeface="Candara"/>
                <a:ea typeface="Candara"/>
                <a:cs typeface="Candara"/>
                <a:sym typeface="Candara"/>
              </a:rPr>
              <a:t>predeter</a:t>
            </a:r>
            <a:r>
              <a:rPr lang="en-US" sz="4000" dirty="0">
                <a:solidFill>
                  <a:schemeClr val="lt1"/>
                </a:solidFill>
                <a:latin typeface="Candara"/>
                <a:ea typeface="Candara"/>
                <a:cs typeface="Candara"/>
                <a:sym typeface="Candara"/>
              </a:rPr>
              <a:t>-mined in advance for all time and human beings are powerless to change them.</a:t>
            </a:r>
            <a:br>
              <a:rPr lang="en-US" sz="3600" dirty="0">
                <a:solidFill>
                  <a:schemeClr val="lt1"/>
                </a:solidFill>
                <a:latin typeface="Candara"/>
                <a:ea typeface="Candara"/>
                <a:cs typeface="Candara"/>
                <a:sym typeface="Candara"/>
              </a:rPr>
            </a:br>
            <a:endParaRPr sz="3600" dirty="0">
              <a:solidFill>
                <a:schemeClr val="lt1"/>
              </a:solidFill>
              <a:latin typeface="Candara"/>
              <a:ea typeface="Candara"/>
              <a:cs typeface="Candara"/>
              <a:sym typeface="Candara"/>
            </a:endParaRP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172" name="Google Shape;172;p11"/>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173" name="Google Shape;173;p11"/>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174" name="Google Shape;174;p11"/>
          <p:cNvSpPr/>
          <p:nvPr/>
        </p:nvSpPr>
        <p:spPr>
          <a:xfrm>
            <a:off x="221673" y="136524"/>
            <a:ext cx="11767127" cy="52014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ndara"/>
                <a:ea typeface="Candara"/>
                <a:cs typeface="Candara"/>
                <a:sym typeface="Candara"/>
              </a:rPr>
              <a:t>RESURRECTION.OF.LAZARUS</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69 …When they went in and laid down, it not their business to worry. Wasn't nothing to eat, no corn fields to get into. No place to grow any corn, there was nothing but a big old desert, not even a sprig of grass. "</a:t>
            </a:r>
            <a:r>
              <a:rPr lang="en-US" sz="3600" i="1" dirty="0">
                <a:solidFill>
                  <a:schemeClr val="lt1"/>
                </a:solidFill>
                <a:latin typeface="Candara"/>
                <a:ea typeface="Candara"/>
                <a:cs typeface="Candara"/>
                <a:sym typeface="Candara"/>
              </a:rPr>
              <a:t>How we going to get anything to eat</a:t>
            </a:r>
            <a:r>
              <a:rPr lang="en-US" sz="3600" dirty="0">
                <a:solidFill>
                  <a:schemeClr val="lt1"/>
                </a:solidFill>
                <a:latin typeface="Candara"/>
                <a:ea typeface="Candara"/>
                <a:cs typeface="Candara"/>
                <a:sym typeface="Candara"/>
              </a:rPr>
              <a:t>?"</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a:t>
            </a:r>
            <a:r>
              <a:rPr lang="en-US" sz="3600" b="1" u="sng" dirty="0">
                <a:solidFill>
                  <a:schemeClr val="lt1"/>
                </a:solidFill>
                <a:latin typeface="Candara"/>
                <a:ea typeface="Candara"/>
                <a:cs typeface="Candara"/>
                <a:sym typeface="Candara"/>
              </a:rPr>
              <a:t>That's not your question</a:t>
            </a:r>
            <a:r>
              <a:rPr lang="en-US" sz="3600" u="sng" dirty="0">
                <a:solidFill>
                  <a:schemeClr val="lt1"/>
                </a:solidFill>
                <a:latin typeface="Candara"/>
                <a:ea typeface="Candara"/>
                <a:cs typeface="Candara"/>
                <a:sym typeface="Candara"/>
              </a:rPr>
              <a:t>; </a:t>
            </a:r>
            <a:r>
              <a:rPr lang="en-US" sz="3600" b="1" u="sng" dirty="0">
                <a:solidFill>
                  <a:schemeClr val="lt1"/>
                </a:solidFill>
                <a:latin typeface="Candara"/>
                <a:ea typeface="Candara"/>
                <a:cs typeface="Candara"/>
                <a:sym typeface="Candara"/>
              </a:rPr>
              <a:t>that's God's question</a:t>
            </a:r>
            <a:r>
              <a:rPr lang="en-US" sz="3600" dirty="0">
                <a:solidFill>
                  <a:schemeClr val="lt1"/>
                </a:solidFill>
                <a:latin typeface="Candara"/>
                <a:ea typeface="Candara"/>
                <a:cs typeface="Candara"/>
                <a:sym typeface="Candara"/>
              </a:rPr>
              <a:t>. He said, "</a:t>
            </a:r>
            <a:r>
              <a:rPr lang="en-US" sz="3600" i="1" dirty="0">
                <a:solidFill>
                  <a:schemeClr val="lt1"/>
                </a:solidFill>
                <a:latin typeface="Candara"/>
                <a:ea typeface="Candara"/>
                <a:cs typeface="Candara"/>
                <a:sym typeface="Candara"/>
              </a:rPr>
              <a:t>I will take care of you. I'm the Lord. I'm Jehovah-</a:t>
            </a:r>
            <a:r>
              <a:rPr lang="en-US" sz="3600" i="1" dirty="0" err="1">
                <a:solidFill>
                  <a:schemeClr val="lt1"/>
                </a:solidFill>
                <a:latin typeface="Candara"/>
                <a:ea typeface="Candara"/>
                <a:cs typeface="Candara"/>
                <a:sym typeface="Candara"/>
              </a:rPr>
              <a:t>jireh</a:t>
            </a:r>
            <a:r>
              <a:rPr lang="en-US" sz="3600" i="1" dirty="0">
                <a:solidFill>
                  <a:schemeClr val="lt1"/>
                </a:solidFill>
                <a:latin typeface="Candara"/>
                <a:ea typeface="Candara"/>
                <a:cs typeface="Candara"/>
                <a:sym typeface="Candara"/>
              </a:rPr>
              <a:t>…  I'll make a way when there is no way. I am the way.“</a:t>
            </a:r>
            <a:endParaRPr dirty="0">
              <a:latin typeface="Candara" panose="020E0502030303020204" pitchFamily="34" charset="0"/>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372B80-AC91-C768-735E-53CA566CF938}"/>
              </a:ext>
            </a:extLst>
          </p:cNvPr>
          <p:cNvSpPr>
            <a:spLocks noGrp="1"/>
          </p:cNvSpPr>
          <p:nvPr>
            <p:ph type="dt" idx="10"/>
          </p:nvPr>
        </p:nvSpPr>
        <p:spPr/>
        <p:txBody>
          <a:bodyPr/>
          <a:lstStyle/>
          <a:p>
            <a:r>
              <a:rPr lang="en-US"/>
              <a:t>03-28-2026</a:t>
            </a:r>
          </a:p>
        </p:txBody>
      </p:sp>
      <p:sp>
        <p:nvSpPr>
          <p:cNvPr id="4" name="Footer Placeholder 3">
            <a:extLst>
              <a:ext uri="{FF2B5EF4-FFF2-40B4-BE49-F238E27FC236}">
                <a16:creationId xmlns:a16="http://schemas.microsoft.com/office/drawing/2014/main" id="{2250AE45-1C67-6BDD-5CA1-70739C291B84}"/>
              </a:ext>
            </a:extLst>
          </p:cNvPr>
          <p:cNvSpPr>
            <a:spLocks noGrp="1"/>
          </p:cNvSpPr>
          <p:nvPr>
            <p:ph type="ftr" idx="11"/>
          </p:nvPr>
        </p:nvSpPr>
        <p:spPr/>
        <p:txBody>
          <a:bodyPr/>
          <a:lstStyle/>
          <a:p>
            <a:r>
              <a:rPr lang="en-US"/>
              <a:t>LIVING ABOVE CARES</a:t>
            </a:r>
          </a:p>
        </p:txBody>
      </p:sp>
      <p:sp>
        <p:nvSpPr>
          <p:cNvPr id="5" name="Slide Number Placeholder 4">
            <a:extLst>
              <a:ext uri="{FF2B5EF4-FFF2-40B4-BE49-F238E27FC236}">
                <a16:creationId xmlns:a16="http://schemas.microsoft.com/office/drawing/2014/main" id="{8F0847AF-53C8-3089-FAB0-8994299F0D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7" name="TextBox 6">
            <a:extLst>
              <a:ext uri="{FF2B5EF4-FFF2-40B4-BE49-F238E27FC236}">
                <a16:creationId xmlns:a16="http://schemas.microsoft.com/office/drawing/2014/main" id="{1EAA8CAA-0E3A-B590-CD55-7418FFACA506}"/>
              </a:ext>
            </a:extLst>
          </p:cNvPr>
          <p:cNvSpPr txBox="1"/>
          <p:nvPr/>
        </p:nvSpPr>
        <p:spPr>
          <a:xfrm>
            <a:off x="158750" y="136524"/>
            <a:ext cx="11817350" cy="6145272"/>
          </a:xfrm>
          <a:prstGeom prst="rect">
            <a:avLst/>
          </a:prstGeom>
          <a:noFill/>
        </p:spPr>
        <p:txBody>
          <a:bodyPr wrap="square">
            <a:spAutoFit/>
          </a:bodyPr>
          <a:lstStyle/>
          <a:p>
            <a:pPr marL="0" marR="0">
              <a:spcAft>
                <a:spcPts val="800"/>
              </a:spcAft>
              <a:buNone/>
            </a:pPr>
            <a:r>
              <a:rPr lang="en-US" sz="60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A.SUPER.SIGN</a:t>
            </a:r>
            <a:r>
              <a:rPr lang="en-US" sz="6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a:p>
            <a:pPr>
              <a:spcAft>
                <a:spcPts val="800"/>
              </a:spcAft>
            </a:pPr>
            <a:r>
              <a:rPr lang="en-US" sz="40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8   Now, we're hoping someday soon, the Lord willing, to have a nice, big tabernacle, where we'll have all kinds of Sunday school rooms for the classes… </a:t>
            </a:r>
          </a:p>
          <a:p>
            <a:pPr>
              <a:spcAft>
                <a:spcPts val="800"/>
              </a:spcAft>
            </a:pPr>
            <a:r>
              <a:rPr lang="en-US" sz="40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There'll be no interfering in the services, at all, walking or tromping around. These little fellows are restless, and they don't understand. We have to understand them; they can't understand us. 	</a:t>
            </a:r>
            <a:r>
              <a:rPr lang="en-US" sz="40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59-1227</a:t>
            </a:r>
            <a:endPar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53134807"/>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180" name="Google Shape;180;p12"/>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181" name="Google Shape;181;p12"/>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182" name="Google Shape;182;p12"/>
          <p:cNvSpPr/>
          <p:nvPr/>
        </p:nvSpPr>
        <p:spPr>
          <a:xfrm>
            <a:off x="221673" y="152400"/>
            <a:ext cx="11757891" cy="61863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ndara"/>
                <a:ea typeface="Candara"/>
                <a:cs typeface="Candara"/>
                <a:sym typeface="Candara"/>
              </a:rPr>
              <a:t>	Next morning when they went out, there laid bread laying all over the ground: Manna… Now, that was the beginning of the journey of the first church of the natural. Now, look at the beginning of the journey of the second Church in the spiritual. When the day of Pentecost was fully come, they come out of their the churches everywhere… </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How long was it to stay? That manna fell until they entered the promised land. </a:t>
            </a:r>
            <a:r>
              <a:rPr lang="en-US" sz="3600" dirty="0">
                <a:solidFill>
                  <a:srgbClr val="FFFF00"/>
                </a:solidFill>
                <a:latin typeface="Candara"/>
                <a:ea typeface="Candara"/>
                <a:cs typeface="Candara"/>
                <a:sym typeface="Candara"/>
              </a:rPr>
              <a:t>And the Holy Ghost is here from the day of Pentecost, and will stay with us until the day we enter the promised land.</a:t>
            </a:r>
            <a:endParaRPr dirty="0">
              <a:latin typeface="Candara" panose="020E0502030303020204" pitchFamily="34" charset="0"/>
            </a:endParaRPr>
          </a:p>
          <a:p>
            <a:pPr marL="0" marR="0" lvl="0" indent="0" algn="r" rtl="0">
              <a:spcBef>
                <a:spcPts val="0"/>
              </a:spcBef>
              <a:spcAft>
                <a:spcPts val="0"/>
              </a:spcAft>
              <a:buNone/>
            </a:pPr>
            <a:r>
              <a:rPr lang="en-US" sz="3600" dirty="0">
                <a:solidFill>
                  <a:schemeClr val="lt1"/>
                </a:solidFill>
                <a:latin typeface="Candara"/>
                <a:ea typeface="Candara"/>
                <a:cs typeface="Candara"/>
                <a:sym typeface="Candara"/>
              </a:rPr>
              <a:t>53-1122</a:t>
            </a:r>
            <a:endParaRPr dirty="0">
              <a:latin typeface="Candara" panose="020E0502030303020204" pitchFamily="34" charset="0"/>
            </a:endParaRP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5"/>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286" name="Google Shape;286;p25"/>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287" name="Google Shape;287;p2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288" name="Google Shape;288;p25"/>
          <p:cNvSpPr/>
          <p:nvPr/>
        </p:nvSpPr>
        <p:spPr>
          <a:xfrm>
            <a:off x="175491" y="91440"/>
            <a:ext cx="11859491" cy="58477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ndara"/>
                <a:ea typeface="Candara"/>
                <a:cs typeface="Candara"/>
                <a:sym typeface="Candara"/>
              </a:rPr>
              <a:t>EARNESTLY.CONTENDING.FOR.THE.FAITH</a:t>
            </a:r>
            <a:endParaRPr dirty="0">
              <a:latin typeface="Candara" panose="020E0502030303020204" pitchFamily="34" charset="0"/>
            </a:endParaRPr>
          </a:p>
          <a:p>
            <a:pPr marL="0" marR="0" lvl="0" indent="0" algn="l" rtl="0">
              <a:spcBef>
                <a:spcPts val="0"/>
              </a:spcBef>
              <a:spcAft>
                <a:spcPts val="0"/>
              </a:spcAft>
              <a:buNone/>
            </a:pPr>
            <a:r>
              <a:rPr lang="en-US" sz="4000" dirty="0">
                <a:solidFill>
                  <a:schemeClr val="lt1"/>
                </a:solidFill>
                <a:latin typeface="Candara"/>
                <a:ea typeface="Candara"/>
                <a:cs typeface="Candara"/>
                <a:sym typeface="Candara"/>
              </a:rPr>
              <a:t>	</a:t>
            </a:r>
            <a:r>
              <a:rPr lang="en-US" sz="3800" dirty="0">
                <a:solidFill>
                  <a:schemeClr val="lt1"/>
                </a:solidFill>
                <a:latin typeface="Candara"/>
                <a:ea typeface="Candara"/>
                <a:cs typeface="Candara"/>
                <a:sym typeface="Candara"/>
              </a:rPr>
              <a:t>55  The lady's a stranger. I do not know you. We are strangers. But I notice around you, you have phobia of wintertime. </a:t>
            </a:r>
            <a:endParaRPr dirty="0">
              <a:latin typeface="Candara" panose="020E0502030303020204" pitchFamily="34" charset="0"/>
            </a:endParaRPr>
          </a:p>
          <a:p>
            <a:pPr marL="0" marR="0" lvl="0" indent="0" algn="l" rtl="0">
              <a:spcBef>
                <a:spcPts val="0"/>
              </a:spcBef>
              <a:spcAft>
                <a:spcPts val="0"/>
              </a:spcAft>
              <a:buNone/>
            </a:pPr>
            <a:r>
              <a:rPr lang="en-US" sz="3800" dirty="0">
                <a:solidFill>
                  <a:schemeClr val="lt1"/>
                </a:solidFill>
                <a:latin typeface="Candara"/>
                <a:ea typeface="Candara"/>
                <a:cs typeface="Candara"/>
                <a:sym typeface="Candara"/>
              </a:rPr>
              <a:t>	</a:t>
            </a:r>
            <a:r>
              <a:rPr lang="en-US" sz="3800" dirty="0">
                <a:solidFill>
                  <a:srgbClr val="FFFF00"/>
                </a:solidFill>
                <a:latin typeface="Candara"/>
                <a:ea typeface="Candara"/>
                <a:cs typeface="Candara"/>
                <a:sym typeface="Candara"/>
              </a:rPr>
              <a:t>When wintertime comes, you resent it, get scared. </a:t>
            </a:r>
            <a:r>
              <a:rPr lang="en-US" sz="3800" dirty="0">
                <a:solidFill>
                  <a:schemeClr val="lt1"/>
                </a:solidFill>
                <a:latin typeface="Candara"/>
                <a:ea typeface="Candara"/>
                <a:cs typeface="Candara"/>
                <a:sym typeface="Candara"/>
              </a:rPr>
              <a:t>It makes you all upset. And it makes you constipated, and you can't eat right. I curse that devil, in the Name of Jesus Christ. Go home; it won't bother you no more. It has left you. Amen. God bless you.</a:t>
            </a:r>
            <a:endParaRPr dirty="0">
              <a:latin typeface="Candara" panose="020E0502030303020204" pitchFamily="34" charset="0"/>
            </a:endParaRPr>
          </a:p>
          <a:p>
            <a:pPr marL="0" marR="0" lvl="0" indent="0" algn="r" rtl="0">
              <a:spcBef>
                <a:spcPts val="0"/>
              </a:spcBef>
              <a:spcAft>
                <a:spcPts val="0"/>
              </a:spcAft>
              <a:buNone/>
            </a:pPr>
            <a:r>
              <a:rPr lang="en-US" sz="2400" dirty="0">
                <a:solidFill>
                  <a:schemeClr val="lt1"/>
                </a:solidFill>
                <a:latin typeface="Candara"/>
                <a:ea typeface="Candara"/>
                <a:cs typeface="Candara"/>
                <a:sym typeface="Candara"/>
              </a:rPr>
              <a:t>55-0815</a:t>
            </a:r>
            <a:endParaRPr dirty="0">
              <a:latin typeface="Candara" panose="020E0502030303020204" pitchFamily="34" charset="0"/>
            </a:endParaRPr>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6"/>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376" name="Google Shape;376;p36"/>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377" name="Google Shape;377;p36"/>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378" name="Google Shape;378;p36"/>
          <p:cNvSpPr/>
          <p:nvPr/>
        </p:nvSpPr>
        <p:spPr>
          <a:xfrm>
            <a:off x="157018" y="76200"/>
            <a:ext cx="11887200" cy="5139869"/>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lt1"/>
                </a:solidFill>
                <a:latin typeface="Candara"/>
                <a:ea typeface="Candara"/>
                <a:cs typeface="Candara"/>
                <a:sym typeface="Candara"/>
              </a:rPr>
              <a:t>GOD.REVEALING.HIMSELF.TO.HIS.PEOPLE</a:t>
            </a:r>
            <a:r>
              <a:rPr lang="en-US" sz="3200" b="1" dirty="0">
                <a:solidFill>
                  <a:schemeClr val="lt1"/>
                </a:solidFill>
                <a:latin typeface="Candara"/>
                <a:ea typeface="Candara"/>
                <a:cs typeface="Candara"/>
                <a:sym typeface="Candara"/>
              </a:rPr>
              <a:t> </a:t>
            </a:r>
            <a:r>
              <a:rPr lang="en-US" sz="2400" dirty="0">
                <a:solidFill>
                  <a:schemeClr val="lt1"/>
                </a:solidFill>
                <a:latin typeface="Candara"/>
                <a:ea typeface="Candara"/>
                <a:cs typeface="Candara"/>
                <a:sym typeface="Candara"/>
              </a:rPr>
              <a:t> </a:t>
            </a:r>
            <a:endParaRPr dirty="0">
              <a:latin typeface="Candara" panose="020E0502030303020204" pitchFamily="34" charset="0"/>
            </a:endParaRPr>
          </a:p>
          <a:p>
            <a:pPr marL="0" marR="0" lvl="0" indent="0" algn="l" rtl="0">
              <a:spcBef>
                <a:spcPts val="0"/>
              </a:spcBef>
              <a:spcAft>
                <a:spcPts val="0"/>
              </a:spcAft>
              <a:buNone/>
            </a:pPr>
            <a:r>
              <a:rPr lang="en-US" sz="3200" dirty="0">
                <a:solidFill>
                  <a:schemeClr val="lt1"/>
                </a:solidFill>
                <a:latin typeface="Candara"/>
                <a:ea typeface="Candara"/>
                <a:cs typeface="Candara"/>
                <a:sym typeface="Candara"/>
              </a:rPr>
              <a:t>	</a:t>
            </a:r>
            <a:r>
              <a:rPr lang="en-US" sz="3600" dirty="0">
                <a:solidFill>
                  <a:schemeClr val="lt1"/>
                </a:solidFill>
                <a:latin typeface="Candara"/>
                <a:ea typeface="Candara"/>
                <a:cs typeface="Candara"/>
                <a:sym typeface="Candara"/>
              </a:rPr>
              <a:t>36 Sister. You have troubles, </a:t>
            </a:r>
            <a:r>
              <a:rPr lang="en-US" sz="3600" u="sng" dirty="0">
                <a:solidFill>
                  <a:schemeClr val="lt1"/>
                </a:solidFill>
                <a:latin typeface="Candara"/>
                <a:ea typeface="Candara"/>
                <a:cs typeface="Candara"/>
                <a:sym typeface="Candara"/>
              </a:rPr>
              <a:t>inward troubles</a:t>
            </a:r>
            <a:r>
              <a:rPr lang="en-US" sz="3600" dirty="0">
                <a:solidFill>
                  <a:schemeClr val="lt1"/>
                </a:solidFill>
                <a:latin typeface="Candara"/>
                <a:ea typeface="Candara"/>
                <a:cs typeface="Candara"/>
                <a:sym typeface="Candara"/>
              </a:rPr>
              <a:t>… Yes, it's a nervous condition, mental nervousness. You feel like you're going lose your mind. Upset, aren't you? It works on you; worst time is evening. Sometimes you go set in a chair. </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You are doing something when you were praying too. I believe you were washing dishes when you were praying. When you heard about the meeting, you prayed then you'd get a card. You come tonight and your card was called…</a:t>
            </a:r>
            <a:endParaRPr sz="3200" dirty="0">
              <a:solidFill>
                <a:schemeClr val="lt1"/>
              </a:solidFill>
              <a:latin typeface="Candara"/>
              <a:ea typeface="Candara"/>
              <a:cs typeface="Candara"/>
              <a:sym typeface="Candara"/>
            </a:endParaRPr>
          </a:p>
        </p:txBody>
      </p:sp>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188" name="Google Shape;188;p13"/>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189" name="Google Shape;189;p13"/>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190" name="Google Shape;190;p13"/>
          <p:cNvSpPr txBox="1"/>
          <p:nvPr/>
        </p:nvSpPr>
        <p:spPr>
          <a:xfrm>
            <a:off x="230909" y="136525"/>
            <a:ext cx="11748655" cy="64324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1) I PETER 5:6</a:t>
            </a:r>
            <a:endParaRPr sz="4800" b="1" i="1" dirty="0">
              <a:solidFill>
                <a:schemeClr val="lt1"/>
              </a:solidFill>
              <a:latin typeface="Candara"/>
              <a:ea typeface="Candara"/>
              <a:cs typeface="Candara"/>
              <a:sym typeface="Candara"/>
            </a:endParaRPr>
          </a:p>
          <a:p>
            <a:pPr marL="0" marR="0" lvl="0" indent="0" algn="l" rtl="0">
              <a:spcBef>
                <a:spcPts val="0"/>
              </a:spcBef>
              <a:spcAft>
                <a:spcPts val="0"/>
              </a:spcAft>
              <a:buNone/>
            </a:pPr>
            <a:r>
              <a:rPr lang="en-US" sz="4000" i="1" dirty="0">
                <a:solidFill>
                  <a:schemeClr val="lt1"/>
                </a:solidFill>
                <a:latin typeface="Candara"/>
                <a:ea typeface="Candara"/>
                <a:cs typeface="Candara"/>
                <a:sym typeface="Candara"/>
              </a:rPr>
              <a:t>     Humble yourselves therefore under the mighty hand of God, that he may exalt you in due time: 7 Casting all your care </a:t>
            </a:r>
            <a:r>
              <a:rPr lang="en-US" sz="3200" dirty="0">
                <a:solidFill>
                  <a:schemeClr val="lt1"/>
                </a:solidFill>
                <a:latin typeface="Candara"/>
                <a:ea typeface="Candara"/>
                <a:cs typeface="Candara"/>
                <a:sym typeface="Candara"/>
              </a:rPr>
              <a:t>[anxiety] </a:t>
            </a:r>
            <a:r>
              <a:rPr lang="en-US" sz="4000" i="1" dirty="0">
                <a:solidFill>
                  <a:schemeClr val="lt1"/>
                </a:solidFill>
                <a:latin typeface="Candara"/>
                <a:ea typeface="Candara"/>
                <a:cs typeface="Candara"/>
                <a:sym typeface="Candara"/>
              </a:rPr>
              <a:t>upon him; for he </a:t>
            </a:r>
            <a:r>
              <a:rPr lang="en-US" sz="4000" i="1" dirty="0" err="1">
                <a:solidFill>
                  <a:schemeClr val="lt1"/>
                </a:solidFill>
                <a:latin typeface="Candara"/>
                <a:ea typeface="Candara"/>
                <a:cs typeface="Candara"/>
                <a:sym typeface="Candara"/>
              </a:rPr>
              <a:t>careth</a:t>
            </a:r>
            <a:r>
              <a:rPr lang="en-US" sz="4000" i="1" dirty="0">
                <a:solidFill>
                  <a:schemeClr val="lt1"/>
                </a:solidFill>
                <a:latin typeface="Candara"/>
                <a:ea typeface="Candara"/>
                <a:cs typeface="Candara"/>
                <a:sym typeface="Candara"/>
              </a:rPr>
              <a:t> for you. </a:t>
            </a:r>
            <a:endParaRPr dirty="0">
              <a:latin typeface="Candara" panose="020E0502030303020204" pitchFamily="34" charset="0"/>
            </a:endParaRPr>
          </a:p>
          <a:p>
            <a:pPr marL="0" marR="0" lvl="0" indent="0" algn="l" rtl="0">
              <a:spcBef>
                <a:spcPts val="0"/>
              </a:spcBef>
              <a:spcAft>
                <a:spcPts val="0"/>
              </a:spcAft>
              <a:buNone/>
            </a:pPr>
            <a:endParaRPr sz="4000" i="1" dirty="0">
              <a:solidFill>
                <a:schemeClr val="lt1"/>
              </a:solidFill>
              <a:latin typeface="Candara"/>
              <a:ea typeface="Candara"/>
              <a:cs typeface="Candara"/>
              <a:sym typeface="Candara"/>
            </a:endParaRPr>
          </a:p>
          <a:p>
            <a:pPr marL="0" marR="0" lvl="0" indent="0" algn="l" rtl="0">
              <a:spcBef>
                <a:spcPts val="0"/>
              </a:spcBef>
              <a:spcAft>
                <a:spcPts val="0"/>
              </a:spcAft>
              <a:buNone/>
            </a:pPr>
            <a:r>
              <a:rPr lang="en-US" sz="4800" b="1" i="1" dirty="0">
                <a:solidFill>
                  <a:schemeClr val="lt1"/>
                </a:solidFill>
                <a:latin typeface="Candara"/>
                <a:ea typeface="Candara"/>
                <a:cs typeface="Candara"/>
                <a:sym typeface="Candara"/>
              </a:rPr>
              <a:t>PSALM 55:22</a:t>
            </a:r>
            <a:endParaRPr dirty="0">
              <a:latin typeface="Candara" panose="020E0502030303020204" pitchFamily="34" charset="0"/>
            </a:endParaRPr>
          </a:p>
          <a:p>
            <a:pPr marL="0" marR="0" lvl="0" indent="0" algn="l" rtl="0">
              <a:spcBef>
                <a:spcPts val="0"/>
              </a:spcBef>
              <a:spcAft>
                <a:spcPts val="0"/>
              </a:spcAft>
              <a:buNone/>
            </a:pPr>
            <a:r>
              <a:rPr lang="en-US" sz="4000" i="1" dirty="0">
                <a:solidFill>
                  <a:schemeClr val="lt1"/>
                </a:solidFill>
                <a:latin typeface="Candara"/>
                <a:ea typeface="Candara"/>
                <a:cs typeface="Candara"/>
                <a:sym typeface="Candara"/>
              </a:rPr>
              <a:t>       Cast thy burden </a:t>
            </a:r>
            <a:r>
              <a:rPr lang="en-US" sz="3200" dirty="0">
                <a:solidFill>
                  <a:schemeClr val="lt1"/>
                </a:solidFill>
                <a:latin typeface="Candara"/>
                <a:ea typeface="Candara"/>
                <a:cs typeface="Candara"/>
                <a:sym typeface="Candara"/>
              </a:rPr>
              <a:t>[lot, thing assigned] </a:t>
            </a:r>
            <a:r>
              <a:rPr lang="en-US" sz="4000" i="1" dirty="0">
                <a:solidFill>
                  <a:schemeClr val="lt1"/>
                </a:solidFill>
                <a:latin typeface="Candara"/>
                <a:ea typeface="Candara"/>
                <a:cs typeface="Candara"/>
                <a:sym typeface="Candara"/>
              </a:rPr>
              <a:t>upon the LORD, and he shall sustain thee: he shall never suffer the righteous to be moved.</a:t>
            </a:r>
            <a:endParaRPr dirty="0">
              <a:latin typeface="Candara" panose="020E0502030303020204" pitchFamily="34" charset="0"/>
            </a:endParaRPr>
          </a:p>
          <a:p>
            <a:pPr marL="0" marR="0" lvl="0" indent="0" algn="l" rtl="0">
              <a:spcBef>
                <a:spcPts val="0"/>
              </a:spcBef>
              <a:spcAft>
                <a:spcPts val="0"/>
              </a:spcAft>
              <a:buNone/>
            </a:pPr>
            <a:endParaRPr sz="1800" i="1" dirty="0">
              <a:solidFill>
                <a:schemeClr val="lt1"/>
              </a:solidFill>
              <a:latin typeface="Candara"/>
              <a:ea typeface="Candara"/>
              <a:cs typeface="Candara"/>
              <a:sym typeface="Candara"/>
            </a:endParaRPr>
          </a:p>
          <a:p>
            <a:pPr marL="0" marR="0" lvl="0" indent="0" algn="l" rtl="0">
              <a:spcBef>
                <a:spcPts val="0"/>
              </a:spcBef>
              <a:spcAft>
                <a:spcPts val="0"/>
              </a:spcAft>
              <a:buNone/>
            </a:pPr>
            <a:endParaRPr sz="1800" i="1" dirty="0">
              <a:solidFill>
                <a:schemeClr val="lt1"/>
              </a:solidFill>
              <a:latin typeface="Candara"/>
              <a:ea typeface="Candara"/>
              <a:cs typeface="Candara"/>
              <a:sym typeface="Candara"/>
            </a:endParaRPr>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196" name="Google Shape;196;p1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197" name="Google Shape;197;p1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198" name="Google Shape;198;p14"/>
          <p:cNvSpPr/>
          <p:nvPr/>
        </p:nvSpPr>
        <p:spPr>
          <a:xfrm>
            <a:off x="193964" y="152401"/>
            <a:ext cx="11794836" cy="5755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lt1"/>
                </a:solidFill>
                <a:latin typeface="Candara"/>
                <a:ea typeface="Candara"/>
                <a:cs typeface="Candara"/>
                <a:sym typeface="Candara"/>
              </a:rPr>
              <a:t>ACCEPTING.GOD'S.PROVIDED.WAY.</a:t>
            </a:r>
            <a:endParaRPr dirty="0">
              <a:latin typeface="Candara" panose="020E0502030303020204" pitchFamily="34" charset="0"/>
            </a:endParaRPr>
          </a:p>
          <a:p>
            <a:pPr marL="0" marR="0" lvl="0" indent="0" algn="l" rtl="0">
              <a:spcBef>
                <a:spcPts val="0"/>
              </a:spcBef>
              <a:spcAft>
                <a:spcPts val="0"/>
              </a:spcAft>
              <a:buNone/>
            </a:pPr>
            <a:r>
              <a:rPr lang="en-US" sz="4000" b="1" dirty="0">
                <a:solidFill>
                  <a:schemeClr val="lt1"/>
                </a:solidFill>
                <a:latin typeface="Candara"/>
                <a:ea typeface="Candara"/>
                <a:cs typeface="Candara"/>
                <a:sym typeface="Candara"/>
              </a:rPr>
              <a:t>AT.THE.END.TIME</a:t>
            </a:r>
            <a:r>
              <a:rPr lang="en-US" sz="3600" dirty="0">
                <a:solidFill>
                  <a:schemeClr val="lt1"/>
                </a:solidFill>
                <a:latin typeface="Candara"/>
                <a:ea typeface="Candara"/>
                <a:cs typeface="Candara"/>
                <a:sym typeface="Candara"/>
              </a:rPr>
              <a:t>     </a:t>
            </a:r>
            <a:r>
              <a:rPr lang="en-US" sz="2800" dirty="0">
                <a:solidFill>
                  <a:schemeClr val="lt1"/>
                </a:solidFill>
                <a:latin typeface="Candara"/>
                <a:ea typeface="Candara"/>
                <a:cs typeface="Candara"/>
                <a:sym typeface="Candara"/>
              </a:rPr>
              <a:t>63-0115</a:t>
            </a:r>
            <a:endParaRPr sz="3600" dirty="0">
              <a:solidFill>
                <a:schemeClr val="lt1"/>
              </a:solidFill>
              <a:latin typeface="Candara"/>
              <a:ea typeface="Candara"/>
              <a:cs typeface="Candara"/>
              <a:sym typeface="Candara"/>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189  </a:t>
            </a:r>
            <a:r>
              <a:rPr lang="en-US" sz="3600" dirty="0">
                <a:solidFill>
                  <a:srgbClr val="FFFF00"/>
                </a:solidFill>
                <a:latin typeface="Candara"/>
                <a:ea typeface="Candara"/>
                <a:cs typeface="Candara"/>
                <a:sym typeface="Candara"/>
              </a:rPr>
              <a:t>Cry for your needs. </a:t>
            </a:r>
            <a:r>
              <a:rPr lang="en-US" sz="3600" dirty="0">
                <a:solidFill>
                  <a:schemeClr val="lt1"/>
                </a:solidFill>
                <a:latin typeface="Candara"/>
                <a:ea typeface="Candara"/>
                <a:cs typeface="Candara"/>
                <a:sym typeface="Candara"/>
              </a:rPr>
              <a:t>That's God's provided way. Didn't Jesus explain it when He said the unjust judge, to the woman that cried day and night? How much more will the Heavenly Father give them the Spirit who cry out for It, day and night? Seek, keep seeking. Knock, keep knocking. 	</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a:t>
            </a:r>
            <a:r>
              <a:rPr lang="en-US" sz="3600" b="1" dirty="0">
                <a:solidFill>
                  <a:schemeClr val="lt1"/>
                </a:solidFill>
                <a:latin typeface="Candara"/>
                <a:ea typeface="Candara"/>
                <a:cs typeface="Candara"/>
                <a:sym typeface="Candara"/>
              </a:rPr>
              <a:t>Just keep on till He opens</a:t>
            </a:r>
            <a:r>
              <a:rPr lang="en-US" sz="3600" dirty="0">
                <a:solidFill>
                  <a:schemeClr val="lt1"/>
                </a:solidFill>
                <a:latin typeface="Candara"/>
                <a:ea typeface="Candara"/>
                <a:cs typeface="Candara"/>
                <a:sym typeface="Candara"/>
              </a:rPr>
              <a:t>. Stay out with it. Cry until the promised Word is vindicated, then you got it. You don't have to worry no more. </a:t>
            </a:r>
            <a:endParaRPr dirty="0">
              <a:latin typeface="Candara" panose="020E0502030303020204" pitchFamily="34" charset="0"/>
            </a:endParaRPr>
          </a:p>
        </p:txBody>
      </p:sp>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6"/>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536" name="Google Shape;536;p56"/>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537" name="Google Shape;537;p56"/>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538" name="Google Shape;538;p56"/>
          <p:cNvPicPr preferRelativeResize="0"/>
          <p:nvPr/>
        </p:nvPicPr>
        <p:blipFill rotWithShape="1">
          <a:blip r:embed="rId3">
            <a:alphaModFix/>
          </a:blip>
          <a:srcRect/>
          <a:stretch/>
        </p:blipFill>
        <p:spPr>
          <a:xfrm>
            <a:off x="1524000" y="1"/>
            <a:ext cx="9144000" cy="6179003"/>
          </a:xfrm>
          <a:prstGeom prst="rect">
            <a:avLst/>
          </a:prstGeom>
          <a:noFill/>
          <a:ln>
            <a:noFill/>
          </a:ln>
        </p:spPr>
      </p:pic>
      <p:sp>
        <p:nvSpPr>
          <p:cNvPr id="539" name="Google Shape;539;p56"/>
          <p:cNvSpPr/>
          <p:nvPr/>
        </p:nvSpPr>
        <p:spPr>
          <a:xfrm>
            <a:off x="1695451" y="28086"/>
            <a:ext cx="8786812"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Candara"/>
                <a:ea typeface="Candara"/>
                <a:cs typeface="Candara"/>
                <a:sym typeface="Candara"/>
              </a:rPr>
              <a:t>ISAIAH 53:5</a:t>
            </a:r>
            <a:endParaRPr dirty="0">
              <a:latin typeface="Candara" panose="020E0502030303020204" pitchFamily="34" charset="0"/>
            </a:endParaRPr>
          </a:p>
          <a:p>
            <a:pPr marL="0" marR="0" lvl="0" indent="0" algn="ctr" rtl="0">
              <a:spcBef>
                <a:spcPts val="0"/>
              </a:spcBef>
              <a:spcAft>
                <a:spcPts val="0"/>
              </a:spcAft>
              <a:buNone/>
            </a:pPr>
            <a:r>
              <a:rPr lang="en-US" sz="3200" i="1" dirty="0">
                <a:solidFill>
                  <a:schemeClr val="lt1"/>
                </a:solidFill>
                <a:latin typeface="Candara"/>
                <a:ea typeface="Candara"/>
                <a:cs typeface="Candara"/>
                <a:sym typeface="Candara"/>
              </a:rPr>
              <a:t>But he was wounded for our transgressions, he was bruised for our iniquities: the chastisement of our peace was upon him; and with his stripes we are healed.</a:t>
            </a:r>
            <a:endParaRPr dirty="0">
              <a:latin typeface="Candara" panose="020E0502030303020204" pitchFamily="34" charset="0"/>
            </a:endParaRPr>
          </a:p>
        </p:txBody>
      </p:sp>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3897A4-EEF7-D477-615E-EDCB240D2A67}"/>
              </a:ext>
            </a:extLst>
          </p:cNvPr>
          <p:cNvSpPr>
            <a:spLocks noGrp="1"/>
          </p:cNvSpPr>
          <p:nvPr>
            <p:ph type="dt" idx="10"/>
          </p:nvPr>
        </p:nvSpPr>
        <p:spPr/>
        <p:txBody>
          <a:bodyPr/>
          <a:lstStyle/>
          <a:p>
            <a:r>
              <a:rPr lang="en-US"/>
              <a:t>03-28-2026</a:t>
            </a:r>
          </a:p>
        </p:txBody>
      </p:sp>
      <p:sp>
        <p:nvSpPr>
          <p:cNvPr id="3" name="Footer Placeholder 2">
            <a:extLst>
              <a:ext uri="{FF2B5EF4-FFF2-40B4-BE49-F238E27FC236}">
                <a16:creationId xmlns:a16="http://schemas.microsoft.com/office/drawing/2014/main" id="{F3AFF68C-C46F-5B0A-D8DA-0B4B3D595B59}"/>
              </a:ext>
            </a:extLst>
          </p:cNvPr>
          <p:cNvSpPr>
            <a:spLocks noGrp="1"/>
          </p:cNvSpPr>
          <p:nvPr>
            <p:ph type="ftr" idx="11"/>
          </p:nvPr>
        </p:nvSpPr>
        <p:spPr/>
        <p:txBody>
          <a:bodyPr/>
          <a:lstStyle/>
          <a:p>
            <a:r>
              <a:rPr lang="en-US"/>
              <a:t>LIVING ABOVE CARES</a:t>
            </a:r>
          </a:p>
        </p:txBody>
      </p:sp>
      <p:sp>
        <p:nvSpPr>
          <p:cNvPr id="4" name="Slide Number Placeholder 3">
            <a:extLst>
              <a:ext uri="{FF2B5EF4-FFF2-40B4-BE49-F238E27FC236}">
                <a16:creationId xmlns:a16="http://schemas.microsoft.com/office/drawing/2014/main" id="{5286432E-1B0F-428E-FAF4-15B3FF506B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1878930951"/>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6"/>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212" name="Google Shape;212;p16"/>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213" name="Google Shape;213;p16"/>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214" name="Google Shape;214;p16"/>
          <p:cNvSpPr txBox="1"/>
          <p:nvPr/>
        </p:nvSpPr>
        <p:spPr>
          <a:xfrm>
            <a:off x="221673" y="136524"/>
            <a:ext cx="11822545" cy="58477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chemeClr val="lt1"/>
                </a:solidFill>
                <a:latin typeface="Candara"/>
                <a:ea typeface="Candara"/>
                <a:cs typeface="Candara"/>
                <a:sym typeface="Candara"/>
              </a:rPr>
              <a:t>PRINCIPLES.OF.DIVINE.HEALING</a:t>
            </a:r>
            <a:endParaRPr sz="1800" dirty="0">
              <a:latin typeface="Candara" panose="020E0502030303020204" pitchFamily="34" charset="0"/>
            </a:endParaRPr>
          </a:p>
          <a:p>
            <a:pPr marL="0" marR="0" lvl="0" indent="0" algn="l" rtl="0">
              <a:spcBef>
                <a:spcPts val="0"/>
              </a:spcBef>
              <a:spcAft>
                <a:spcPts val="0"/>
              </a:spcAft>
              <a:buNone/>
            </a:pPr>
            <a:r>
              <a:rPr lang="en-US" sz="4000" dirty="0">
                <a:solidFill>
                  <a:schemeClr val="lt1"/>
                </a:solidFill>
                <a:latin typeface="Candara"/>
                <a:ea typeface="Candara"/>
                <a:cs typeface="Candara"/>
                <a:sym typeface="Candara"/>
              </a:rPr>
              <a:t>	92  You feel a lot different now, that nervousness has left you, that tension. Many times they say, "</a:t>
            </a:r>
            <a:r>
              <a:rPr lang="en-US" sz="4000" i="1" dirty="0">
                <a:solidFill>
                  <a:schemeClr val="lt1"/>
                </a:solidFill>
                <a:latin typeface="Candara"/>
                <a:ea typeface="Candara"/>
                <a:cs typeface="Candara"/>
                <a:sym typeface="Candara"/>
              </a:rPr>
              <a:t>Get next to yourself</a:t>
            </a:r>
            <a:r>
              <a:rPr lang="en-US" sz="4000" dirty="0">
                <a:solidFill>
                  <a:schemeClr val="lt1"/>
                </a:solidFill>
                <a:latin typeface="Candara"/>
                <a:ea typeface="Candara"/>
                <a:cs typeface="Candara"/>
                <a:sym typeface="Candara"/>
              </a:rPr>
              <a:t>." </a:t>
            </a:r>
            <a:r>
              <a:rPr lang="en-US" sz="4000" u="sng" spc="-150" dirty="0">
                <a:solidFill>
                  <a:schemeClr val="lt1"/>
                </a:solidFill>
                <a:latin typeface="Candara"/>
                <a:ea typeface="Candara"/>
                <a:cs typeface="Candara"/>
                <a:sym typeface="Candara"/>
              </a:rPr>
              <a:t>That isn't to be done. It's something that causes that</a:t>
            </a:r>
            <a:r>
              <a:rPr lang="en-US" sz="4000" spc="-150" dirty="0">
                <a:solidFill>
                  <a:schemeClr val="lt1"/>
                </a:solidFill>
                <a:latin typeface="Candara"/>
                <a:ea typeface="Candara"/>
                <a:cs typeface="Candara"/>
                <a:sym typeface="Candara"/>
              </a:rPr>
              <a:t>.</a:t>
            </a:r>
            <a:r>
              <a:rPr lang="en-US" sz="4000" dirty="0">
                <a:solidFill>
                  <a:schemeClr val="lt1"/>
                </a:solidFill>
                <a:latin typeface="Candara"/>
                <a:ea typeface="Candara"/>
                <a:cs typeface="Candara"/>
                <a:sym typeface="Candara"/>
              </a:rPr>
              <a:t> When you're standing here awhile ago, a black cloud come floating up against me, '</a:t>
            </a:r>
            <a:r>
              <a:rPr lang="en-US" sz="4000" dirty="0" err="1">
                <a:solidFill>
                  <a:schemeClr val="lt1"/>
                </a:solidFill>
                <a:latin typeface="Candara"/>
                <a:ea typeface="Candara"/>
                <a:cs typeface="Candara"/>
                <a:sym typeface="Candara"/>
              </a:rPr>
              <a:t>Whewww</a:t>
            </a:r>
            <a:r>
              <a:rPr lang="en-US" sz="4000" dirty="0">
                <a:solidFill>
                  <a:schemeClr val="lt1"/>
                </a:solidFill>
                <a:latin typeface="Candara"/>
                <a:ea typeface="Candara"/>
                <a:cs typeface="Candara"/>
                <a:sym typeface="Candara"/>
              </a:rPr>
              <a:t>”  </a:t>
            </a:r>
            <a:r>
              <a:rPr lang="en-US" sz="3200" dirty="0">
                <a:solidFill>
                  <a:schemeClr val="lt1"/>
                </a:solidFill>
                <a:latin typeface="Candara"/>
                <a:ea typeface="Candara"/>
                <a:cs typeface="Candara"/>
                <a:sym typeface="Candara"/>
              </a:rPr>
              <a:t>[Bro. Branham makes a blowing sound]." </a:t>
            </a:r>
          </a:p>
          <a:p>
            <a:pPr marL="0" marR="0" lvl="0" indent="0" algn="l" rtl="0">
              <a:spcBef>
                <a:spcPts val="0"/>
              </a:spcBef>
              <a:spcAft>
                <a:spcPts val="0"/>
              </a:spcAft>
              <a:buNone/>
            </a:pPr>
            <a:r>
              <a:rPr lang="en-US" sz="3200" dirty="0">
                <a:solidFill>
                  <a:schemeClr val="lt1"/>
                </a:solidFill>
                <a:latin typeface="Candara"/>
                <a:ea typeface="Candara"/>
                <a:cs typeface="Candara"/>
                <a:sym typeface="Candara"/>
              </a:rPr>
              <a:t>	</a:t>
            </a:r>
            <a:r>
              <a:rPr lang="en-US" sz="4000" dirty="0">
                <a:solidFill>
                  <a:schemeClr val="lt1"/>
                </a:solidFill>
                <a:latin typeface="Candara"/>
                <a:ea typeface="Candara"/>
                <a:cs typeface="Candara"/>
                <a:sym typeface="Candara"/>
              </a:rPr>
              <a:t>Now it's gone from you. Go and the peace of God be upon you, </a:t>
            </a:r>
            <a:r>
              <a:rPr lang="en-US" sz="4000" dirty="0" err="1">
                <a:solidFill>
                  <a:schemeClr val="lt1"/>
                </a:solidFill>
                <a:latin typeface="Candara"/>
                <a:ea typeface="Candara"/>
                <a:cs typeface="Candara"/>
                <a:sym typeface="Candara"/>
              </a:rPr>
              <a:t>'cause</a:t>
            </a:r>
            <a:r>
              <a:rPr lang="en-US" sz="4000" dirty="0">
                <a:solidFill>
                  <a:schemeClr val="lt1"/>
                </a:solidFill>
                <a:latin typeface="Candara"/>
                <a:ea typeface="Candara"/>
                <a:cs typeface="Candara"/>
                <a:sym typeface="Candara"/>
              </a:rPr>
              <a:t> you're going to be well.   </a:t>
            </a:r>
            <a:r>
              <a:rPr lang="en-US" sz="3600" dirty="0">
                <a:solidFill>
                  <a:schemeClr val="lt1"/>
                </a:solidFill>
                <a:latin typeface="Candara"/>
                <a:ea typeface="Candara"/>
                <a:cs typeface="Candara"/>
                <a:sym typeface="Candara"/>
              </a:rPr>
              <a:t>51-0923 </a:t>
            </a:r>
            <a:endParaRPr dirty="0">
              <a:latin typeface="Candara" panose="020E0502030303020204" pitchFamily="34" charset="0"/>
            </a:endParaRPr>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0"/>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326" name="Google Shape;326;p30"/>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327" name="Google Shape;327;p30"/>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328" name="Google Shape;328;p30"/>
          <p:cNvSpPr/>
          <p:nvPr/>
        </p:nvSpPr>
        <p:spPr>
          <a:xfrm>
            <a:off x="175491" y="136525"/>
            <a:ext cx="11841018" cy="58169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ROMANS 8:26-31</a:t>
            </a:r>
            <a:endParaRPr dirty="0">
              <a:latin typeface="Candara" panose="020E0502030303020204" pitchFamily="34" charset="0"/>
            </a:endParaRPr>
          </a:p>
          <a:p>
            <a:pPr marL="0" marR="0" lvl="0" indent="0" algn="l" rtl="0">
              <a:spcBef>
                <a:spcPts val="0"/>
              </a:spcBef>
              <a:spcAft>
                <a:spcPts val="0"/>
              </a:spcAft>
              <a:buNone/>
            </a:pPr>
            <a:r>
              <a:rPr lang="en-US" sz="3600" i="1" dirty="0">
                <a:solidFill>
                  <a:schemeClr val="lt1"/>
                </a:solidFill>
                <a:latin typeface="Candara"/>
                <a:ea typeface="Candara"/>
                <a:cs typeface="Candara"/>
                <a:sym typeface="Candara"/>
              </a:rPr>
              <a:t>	Likewise the Spirit also </a:t>
            </a:r>
            <a:r>
              <a:rPr lang="en-US" sz="3600" i="1" dirty="0" err="1">
                <a:solidFill>
                  <a:schemeClr val="lt1"/>
                </a:solidFill>
                <a:latin typeface="Candara"/>
                <a:ea typeface="Candara"/>
                <a:cs typeface="Candara"/>
                <a:sym typeface="Candara"/>
              </a:rPr>
              <a:t>helpeth</a:t>
            </a:r>
            <a:r>
              <a:rPr lang="en-US" sz="3600" i="1" dirty="0">
                <a:solidFill>
                  <a:schemeClr val="lt1"/>
                </a:solidFill>
                <a:latin typeface="Candara"/>
                <a:ea typeface="Candara"/>
                <a:cs typeface="Candara"/>
                <a:sym typeface="Candara"/>
              </a:rPr>
              <a:t> our </a:t>
            </a:r>
            <a:r>
              <a:rPr lang="en-US" sz="3600" i="1" u="sng" dirty="0">
                <a:solidFill>
                  <a:schemeClr val="lt1"/>
                </a:solidFill>
                <a:latin typeface="Candara"/>
                <a:ea typeface="Candara"/>
                <a:cs typeface="Candara"/>
                <a:sym typeface="Candara"/>
              </a:rPr>
              <a:t>infirmities</a:t>
            </a:r>
            <a:r>
              <a:rPr lang="en-US" sz="3600" i="1" dirty="0">
                <a:solidFill>
                  <a:schemeClr val="lt1"/>
                </a:solidFill>
                <a:latin typeface="Candara"/>
                <a:ea typeface="Candara"/>
                <a:cs typeface="Candara"/>
                <a:sym typeface="Candara"/>
              </a:rPr>
              <a:t>: for we know not what we should pray for as we ought: but the Spirit itself maketh intercession for us with groanings which cannot be uttered. </a:t>
            </a:r>
            <a:endParaRPr dirty="0">
              <a:latin typeface="Candara" panose="020E0502030303020204" pitchFamily="34" charset="0"/>
            </a:endParaRPr>
          </a:p>
          <a:p>
            <a:pPr marL="0" marR="0" lvl="0" indent="0" algn="l" rtl="0">
              <a:spcBef>
                <a:spcPts val="0"/>
              </a:spcBef>
              <a:spcAft>
                <a:spcPts val="0"/>
              </a:spcAft>
              <a:buNone/>
            </a:pPr>
            <a:r>
              <a:rPr lang="en-US" sz="3600" i="1" dirty="0">
                <a:solidFill>
                  <a:schemeClr val="lt1"/>
                </a:solidFill>
                <a:latin typeface="Candara"/>
                <a:ea typeface="Candara"/>
                <a:cs typeface="Candara"/>
                <a:sym typeface="Candara"/>
              </a:rPr>
              <a:t>	27 And he that </a:t>
            </a:r>
            <a:r>
              <a:rPr lang="en-US" sz="3600" i="1" dirty="0" err="1">
                <a:solidFill>
                  <a:schemeClr val="lt1"/>
                </a:solidFill>
                <a:latin typeface="Candara"/>
                <a:ea typeface="Candara"/>
                <a:cs typeface="Candara"/>
                <a:sym typeface="Candara"/>
              </a:rPr>
              <a:t>searcheth</a:t>
            </a:r>
            <a:r>
              <a:rPr lang="en-US" sz="3600" i="1" dirty="0">
                <a:solidFill>
                  <a:schemeClr val="lt1"/>
                </a:solidFill>
                <a:latin typeface="Candara"/>
                <a:ea typeface="Candara"/>
                <a:cs typeface="Candara"/>
                <a:sym typeface="Candara"/>
              </a:rPr>
              <a:t> the hearts </a:t>
            </a:r>
            <a:r>
              <a:rPr lang="en-US" sz="3600" i="1" dirty="0" err="1">
                <a:solidFill>
                  <a:schemeClr val="lt1"/>
                </a:solidFill>
                <a:latin typeface="Candara"/>
                <a:ea typeface="Candara"/>
                <a:cs typeface="Candara"/>
                <a:sym typeface="Candara"/>
              </a:rPr>
              <a:t>knoweth</a:t>
            </a:r>
            <a:r>
              <a:rPr lang="en-US" sz="3600" i="1" dirty="0">
                <a:solidFill>
                  <a:schemeClr val="lt1"/>
                </a:solidFill>
                <a:latin typeface="Candara"/>
                <a:ea typeface="Candara"/>
                <a:cs typeface="Candara"/>
                <a:sym typeface="Candara"/>
              </a:rPr>
              <a:t> what is the mind of the Spirit, because he maketh intercession for the saints according to the will of God. 28 And we know that all things work together for good to them that love God, to them who are the called according to his purpose. </a:t>
            </a:r>
            <a:endParaRPr dirty="0">
              <a:latin typeface="Candara" panose="020E0502030303020204" pitchFamily="34" charset="0"/>
            </a:endParaRPr>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1"/>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334" name="Google Shape;334;p31"/>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335" name="Google Shape;335;p31"/>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336" name="Google Shape;336;p31"/>
          <p:cNvSpPr/>
          <p:nvPr/>
        </p:nvSpPr>
        <p:spPr>
          <a:xfrm>
            <a:off x="147782" y="136526"/>
            <a:ext cx="11887200"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1" dirty="0">
                <a:solidFill>
                  <a:schemeClr val="lt1"/>
                </a:solidFill>
                <a:latin typeface="Candara"/>
                <a:ea typeface="Candara"/>
                <a:cs typeface="Candara"/>
                <a:sym typeface="Candara"/>
              </a:rPr>
              <a:t>	29 For whom he did foreknow, he also did predestinate to be conformed to the image of his Son, that he might be the firstborn among many brethren. 30 Moreover whom he did predestinate, them he also called: and whom he called, them he also justified: and whom he justified, them he also glorified. </a:t>
            </a:r>
            <a:endParaRPr dirty="0">
              <a:latin typeface="Candara" panose="020E0502030303020204" pitchFamily="34" charset="0"/>
            </a:endParaRPr>
          </a:p>
          <a:p>
            <a:pPr marL="0" marR="0" lvl="0" indent="0" algn="l" rtl="0">
              <a:spcBef>
                <a:spcPts val="0"/>
              </a:spcBef>
              <a:spcAft>
                <a:spcPts val="0"/>
              </a:spcAft>
              <a:buNone/>
            </a:pPr>
            <a:r>
              <a:rPr lang="en-US" sz="4000" i="1" dirty="0">
                <a:solidFill>
                  <a:schemeClr val="lt1"/>
                </a:solidFill>
                <a:latin typeface="Candara"/>
                <a:ea typeface="Candara"/>
                <a:cs typeface="Candara"/>
                <a:sym typeface="Candara"/>
              </a:rPr>
              <a:t>	31 What shall we then say to these things? If God be for us, who can be against us? </a:t>
            </a:r>
            <a:endParaRPr dirty="0">
              <a:latin typeface="Candara" panose="020E0502030303020204" pitchFamily="34" charset="0"/>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9077B3-6D0B-335C-A04F-CE504CE5BA20}"/>
              </a:ext>
            </a:extLst>
          </p:cNvPr>
          <p:cNvSpPr>
            <a:spLocks noGrp="1"/>
          </p:cNvSpPr>
          <p:nvPr>
            <p:ph type="dt" idx="10"/>
          </p:nvPr>
        </p:nvSpPr>
        <p:spPr/>
        <p:txBody>
          <a:bodyPr/>
          <a:lstStyle/>
          <a:p>
            <a:r>
              <a:rPr lang="en-US"/>
              <a:t>03-28-2026</a:t>
            </a:r>
          </a:p>
        </p:txBody>
      </p:sp>
      <p:sp>
        <p:nvSpPr>
          <p:cNvPr id="3" name="Footer Placeholder 2">
            <a:extLst>
              <a:ext uri="{FF2B5EF4-FFF2-40B4-BE49-F238E27FC236}">
                <a16:creationId xmlns:a16="http://schemas.microsoft.com/office/drawing/2014/main" id="{FAA1F655-6AB1-75F7-27F0-599E876FA000}"/>
              </a:ext>
            </a:extLst>
          </p:cNvPr>
          <p:cNvSpPr>
            <a:spLocks noGrp="1"/>
          </p:cNvSpPr>
          <p:nvPr>
            <p:ph type="ftr" idx="11"/>
          </p:nvPr>
        </p:nvSpPr>
        <p:spPr/>
        <p:txBody>
          <a:bodyPr/>
          <a:lstStyle/>
          <a:p>
            <a:r>
              <a:rPr lang="en-US"/>
              <a:t>LIVING ABOVE CARES</a:t>
            </a:r>
          </a:p>
        </p:txBody>
      </p:sp>
      <p:sp>
        <p:nvSpPr>
          <p:cNvPr id="4" name="Slide Number Placeholder 3">
            <a:extLst>
              <a:ext uri="{FF2B5EF4-FFF2-40B4-BE49-F238E27FC236}">
                <a16:creationId xmlns:a16="http://schemas.microsoft.com/office/drawing/2014/main" id="{BB96CDC2-1848-73AE-E9C9-72673BC2EA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6" name="TextBox 5">
            <a:extLst>
              <a:ext uri="{FF2B5EF4-FFF2-40B4-BE49-F238E27FC236}">
                <a16:creationId xmlns:a16="http://schemas.microsoft.com/office/drawing/2014/main" id="{4B36A4C8-53BE-DB4A-DA3C-76F55A8108E5}"/>
              </a:ext>
            </a:extLst>
          </p:cNvPr>
          <p:cNvSpPr txBox="1"/>
          <p:nvPr/>
        </p:nvSpPr>
        <p:spPr>
          <a:xfrm>
            <a:off x="222250" y="28574"/>
            <a:ext cx="11874500" cy="6329938"/>
          </a:xfrm>
          <a:prstGeom prst="rect">
            <a:avLst/>
          </a:prstGeom>
          <a:noFill/>
        </p:spPr>
        <p:txBody>
          <a:bodyPr wrap="square">
            <a:spAutoFit/>
          </a:bodyPr>
          <a:lstStyle/>
          <a:p>
            <a:pPr marL="0" marR="0">
              <a:spcAft>
                <a:spcPts val="800"/>
              </a:spcAft>
              <a:buNone/>
            </a:pPr>
            <a:r>
              <a:rPr lang="en-US" sz="44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GOD.HIDING.HIMSELF.IN.SIMPLICITY     </a:t>
            </a:r>
          </a:p>
          <a:p>
            <a:pPr marL="0" marR="0">
              <a:spcAft>
                <a:spcPts val="800"/>
              </a:spcAft>
              <a:buNone/>
            </a:pPr>
            <a:r>
              <a:rPr lang="en-US" sz="3200" b="1"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32  Now, there's little children, little babies, they don't know no different.  The only way they can get what they want is cry for it. </a:t>
            </a:r>
            <a:r>
              <a:rPr lang="en-US" sz="32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S</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ometimes it's a drink of water</a:t>
            </a:r>
            <a:r>
              <a:rPr lang="en-US" sz="32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[or]</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they need attention. And so we have by the grace of God dedicated room; it was called on the list a "cry room," where the mothers can take their baby.</a:t>
            </a:r>
          </a:p>
          <a:p>
            <a:pPr>
              <a:spcAft>
                <a:spcPts val="800"/>
              </a:spcAft>
            </a:pP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(Now, maybe I won't even notice it, being anointed,) but other people setting near, and it bothers them. And they come to hear the service. So the mothers, if your little baby starts whimpering, you can't help that. You should, you ought to bring it. A real mother wants to take her baby to church, and that's the thing you should do. 											</a:t>
            </a:r>
            <a:r>
              <a:rPr lang="en-US" sz="32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63-0317</a:t>
            </a:r>
            <a:endPar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64768553"/>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2"/>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342" name="Google Shape;342;p32"/>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343" name="Google Shape;343;p32"/>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344" name="Google Shape;344;p32"/>
          <p:cNvSpPr/>
          <p:nvPr/>
        </p:nvSpPr>
        <p:spPr>
          <a:xfrm>
            <a:off x="120073" y="0"/>
            <a:ext cx="11905672" cy="695575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Candara"/>
                <a:ea typeface="Candara"/>
                <a:cs typeface="Candara"/>
                <a:sym typeface="Candara"/>
              </a:rPr>
              <a:t>ROMANS 8:26-31</a:t>
            </a:r>
            <a:endParaRPr dirty="0">
              <a:latin typeface="Candara" panose="020E0502030303020204" pitchFamily="34" charset="0"/>
            </a:endParaRPr>
          </a:p>
          <a:p>
            <a:pPr marL="0" marR="0" lvl="0" indent="0" algn="l" rtl="0">
              <a:spcBef>
                <a:spcPts val="0"/>
              </a:spcBef>
              <a:spcAft>
                <a:spcPts val="0"/>
              </a:spcAft>
              <a:buNone/>
            </a:pPr>
            <a:r>
              <a:rPr lang="en-US" sz="2400" i="1" dirty="0">
                <a:solidFill>
                  <a:schemeClr val="lt1"/>
                </a:solidFill>
                <a:latin typeface="Candara"/>
                <a:ea typeface="Candara"/>
                <a:cs typeface="Candara"/>
                <a:sym typeface="Candara"/>
              </a:rPr>
              <a:t>	</a:t>
            </a:r>
            <a:r>
              <a:rPr lang="en-US" sz="2800" i="1" dirty="0">
                <a:solidFill>
                  <a:schemeClr val="lt1"/>
                </a:solidFill>
                <a:latin typeface="Candara"/>
                <a:ea typeface="Candara"/>
                <a:cs typeface="Candara"/>
                <a:sym typeface="Candara"/>
              </a:rPr>
              <a:t>Likewise the Spirit also </a:t>
            </a:r>
            <a:r>
              <a:rPr lang="en-US" sz="2800" i="1" dirty="0" err="1">
                <a:solidFill>
                  <a:schemeClr val="lt1"/>
                </a:solidFill>
                <a:latin typeface="Candara"/>
                <a:ea typeface="Candara"/>
                <a:cs typeface="Candara"/>
                <a:sym typeface="Candara"/>
              </a:rPr>
              <a:t>helpeth</a:t>
            </a:r>
            <a:r>
              <a:rPr lang="en-US" sz="2800" i="1" dirty="0">
                <a:solidFill>
                  <a:schemeClr val="lt1"/>
                </a:solidFill>
                <a:latin typeface="Candara"/>
                <a:ea typeface="Candara"/>
                <a:cs typeface="Candara"/>
                <a:sym typeface="Candara"/>
              </a:rPr>
              <a:t> our </a:t>
            </a:r>
            <a:r>
              <a:rPr lang="en-US" sz="2800" i="1" u="sng" dirty="0">
                <a:solidFill>
                  <a:schemeClr val="lt1"/>
                </a:solidFill>
                <a:latin typeface="Candara"/>
                <a:ea typeface="Candara"/>
                <a:cs typeface="Candara"/>
                <a:sym typeface="Candara"/>
              </a:rPr>
              <a:t>infirmities</a:t>
            </a:r>
            <a:r>
              <a:rPr lang="en-US" sz="2800" i="1" dirty="0">
                <a:solidFill>
                  <a:schemeClr val="lt1"/>
                </a:solidFill>
                <a:latin typeface="Candara"/>
                <a:ea typeface="Candara"/>
                <a:cs typeface="Candara"/>
                <a:sym typeface="Candara"/>
              </a:rPr>
              <a:t>: for we know not what we should pray for as we ought: but the Spirit itself maketh intercession for us with groanings which cannot be uttered. 27 And he that </a:t>
            </a:r>
            <a:r>
              <a:rPr lang="en-US" sz="2800" i="1" dirty="0" err="1">
                <a:solidFill>
                  <a:schemeClr val="lt1"/>
                </a:solidFill>
                <a:latin typeface="Candara"/>
                <a:ea typeface="Candara"/>
                <a:cs typeface="Candara"/>
                <a:sym typeface="Candara"/>
              </a:rPr>
              <a:t>searcheth</a:t>
            </a:r>
            <a:r>
              <a:rPr lang="en-US" sz="2800" i="1" dirty="0">
                <a:solidFill>
                  <a:schemeClr val="lt1"/>
                </a:solidFill>
                <a:latin typeface="Candara"/>
                <a:ea typeface="Candara"/>
                <a:cs typeface="Candara"/>
                <a:sym typeface="Candara"/>
              </a:rPr>
              <a:t> the hearts </a:t>
            </a:r>
            <a:r>
              <a:rPr lang="en-US" sz="2800" i="1" dirty="0" err="1">
                <a:solidFill>
                  <a:schemeClr val="lt1"/>
                </a:solidFill>
                <a:latin typeface="Candara"/>
                <a:ea typeface="Candara"/>
                <a:cs typeface="Candara"/>
                <a:sym typeface="Candara"/>
              </a:rPr>
              <a:t>knoweth</a:t>
            </a:r>
            <a:r>
              <a:rPr lang="en-US" sz="2800" i="1" dirty="0">
                <a:solidFill>
                  <a:schemeClr val="lt1"/>
                </a:solidFill>
                <a:latin typeface="Candara"/>
                <a:ea typeface="Candara"/>
                <a:cs typeface="Candara"/>
                <a:sym typeface="Candara"/>
              </a:rPr>
              <a:t> what is the mind of the Spirit, because he maketh intercession for the saints according to the will of God. </a:t>
            </a:r>
            <a:endParaRPr dirty="0">
              <a:latin typeface="Candara" panose="020E0502030303020204" pitchFamily="34" charset="0"/>
            </a:endParaRPr>
          </a:p>
          <a:p>
            <a:pPr marL="0" marR="0" lvl="0" indent="0" algn="l" rtl="0">
              <a:spcBef>
                <a:spcPts val="0"/>
              </a:spcBef>
              <a:spcAft>
                <a:spcPts val="0"/>
              </a:spcAft>
              <a:buNone/>
            </a:pPr>
            <a:endParaRPr sz="2400" i="1" dirty="0">
              <a:solidFill>
                <a:schemeClr val="lt1"/>
              </a:solidFill>
              <a:latin typeface="Candara"/>
              <a:ea typeface="Candara"/>
              <a:cs typeface="Candara"/>
              <a:sym typeface="Candara"/>
            </a:endParaRPr>
          </a:p>
          <a:p>
            <a:pPr marL="0" marR="0" lvl="0" indent="0" algn="ctr" rtl="0">
              <a:spcBef>
                <a:spcPts val="0"/>
              </a:spcBef>
              <a:spcAft>
                <a:spcPts val="0"/>
              </a:spcAft>
              <a:buNone/>
            </a:pPr>
            <a:r>
              <a:rPr lang="en-US" sz="3200" i="1" dirty="0">
                <a:solidFill>
                  <a:schemeClr val="lt1"/>
                </a:solidFill>
                <a:latin typeface="Candara"/>
                <a:ea typeface="Candara"/>
                <a:cs typeface="Candara"/>
                <a:sym typeface="Candara"/>
              </a:rPr>
              <a:t>28 And we know that all things work together for good to them that love God, to them who are the called according to his purpose. </a:t>
            </a:r>
            <a:endParaRPr dirty="0">
              <a:latin typeface="Candara" panose="020E0502030303020204" pitchFamily="34" charset="0"/>
            </a:endParaRPr>
          </a:p>
          <a:p>
            <a:pPr marL="0" marR="0" lvl="0" indent="0" algn="ctr" rtl="0">
              <a:spcBef>
                <a:spcPts val="0"/>
              </a:spcBef>
              <a:spcAft>
                <a:spcPts val="0"/>
              </a:spcAft>
              <a:buNone/>
            </a:pPr>
            <a:endParaRPr sz="2400" i="1" dirty="0">
              <a:solidFill>
                <a:schemeClr val="lt1"/>
              </a:solidFill>
              <a:latin typeface="Candara"/>
              <a:ea typeface="Candara"/>
              <a:cs typeface="Candara"/>
              <a:sym typeface="Candara"/>
            </a:endParaRPr>
          </a:p>
          <a:p>
            <a:pPr marL="0" marR="0" lvl="0" indent="0" algn="l" rtl="0">
              <a:spcBef>
                <a:spcPts val="0"/>
              </a:spcBef>
              <a:spcAft>
                <a:spcPts val="0"/>
              </a:spcAft>
              <a:buNone/>
            </a:pPr>
            <a:r>
              <a:rPr lang="en-US" sz="2400" i="1" dirty="0">
                <a:solidFill>
                  <a:schemeClr val="lt1"/>
                </a:solidFill>
                <a:latin typeface="Candara"/>
                <a:ea typeface="Candara"/>
                <a:cs typeface="Candara"/>
                <a:sym typeface="Candara"/>
              </a:rPr>
              <a:t>	</a:t>
            </a:r>
            <a:r>
              <a:rPr lang="en-US" sz="2800" i="1" dirty="0">
                <a:solidFill>
                  <a:schemeClr val="lt1"/>
                </a:solidFill>
                <a:latin typeface="Candara"/>
                <a:ea typeface="Candara"/>
                <a:cs typeface="Candara"/>
                <a:sym typeface="Candara"/>
              </a:rPr>
              <a:t>29 For whom he did foreknow, he also did predestinate to be conformed to the image of his Son, that he might be the firstborn among many brethren. 30 Moreover whom he did predestinate, them he also called: and whom he called, them he also justified: and whom he justified, them he also glorified. 31 What shall we then say to these things? If God be for us, who can be against us? </a:t>
            </a:r>
            <a:endParaRPr dirty="0">
              <a:latin typeface="Candara" panose="020E0502030303020204" pitchFamily="34" charset="0"/>
            </a:endParaRPr>
          </a:p>
          <a:p>
            <a:pPr marL="0" marR="0" lvl="0" indent="0" algn="ctr" rtl="0">
              <a:spcBef>
                <a:spcPts val="0"/>
              </a:spcBef>
              <a:spcAft>
                <a:spcPts val="0"/>
              </a:spcAft>
              <a:buNone/>
            </a:pPr>
            <a:endParaRPr sz="1800" i="1" dirty="0">
              <a:solidFill>
                <a:schemeClr val="lt1"/>
              </a:solidFill>
              <a:latin typeface="Candara"/>
              <a:ea typeface="Candara"/>
              <a:cs typeface="Candara"/>
              <a:sym typeface="Candara"/>
            </a:endParaRPr>
          </a:p>
        </p:txBody>
      </p:sp>
      <p:cxnSp>
        <p:nvCxnSpPr>
          <p:cNvPr id="345" name="Google Shape;345;p32"/>
          <p:cNvCxnSpPr/>
          <p:nvPr/>
        </p:nvCxnSpPr>
        <p:spPr>
          <a:xfrm>
            <a:off x="1884728" y="2905044"/>
            <a:ext cx="8305101" cy="0"/>
          </a:xfrm>
          <a:prstGeom prst="straightConnector1">
            <a:avLst/>
          </a:prstGeom>
          <a:noFill/>
          <a:ln w="47625" cap="flat" cmpd="sng">
            <a:solidFill>
              <a:srgbClr val="FFFF00"/>
            </a:solidFill>
            <a:prstDash val="solid"/>
            <a:round/>
            <a:headEnd type="none" w="sm" len="sm"/>
            <a:tailEnd type="none" w="sm" len="sm"/>
          </a:ln>
        </p:spPr>
      </p:cxnSp>
      <p:cxnSp>
        <p:nvCxnSpPr>
          <p:cNvPr id="346" name="Google Shape;346;p32"/>
          <p:cNvCxnSpPr/>
          <p:nvPr/>
        </p:nvCxnSpPr>
        <p:spPr>
          <a:xfrm>
            <a:off x="1884728" y="4261481"/>
            <a:ext cx="8305101" cy="0"/>
          </a:xfrm>
          <a:prstGeom prst="straightConnector1">
            <a:avLst/>
          </a:prstGeom>
          <a:noFill/>
          <a:ln w="47625" cap="flat" cmpd="sng">
            <a:solidFill>
              <a:srgbClr val="FFFF00"/>
            </a:solidFill>
            <a:prstDash val="solid"/>
            <a:round/>
            <a:headEnd type="none" w="sm" len="sm"/>
            <a:tailEnd type="none" w="sm" len="sm"/>
          </a:ln>
        </p:spPr>
      </p:cxn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9"/>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480" name="Google Shape;480;p49"/>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481" name="Google Shape;481;p49"/>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482" name="Google Shape;482;p49"/>
          <p:cNvSpPr txBox="1"/>
          <p:nvPr/>
        </p:nvSpPr>
        <p:spPr>
          <a:xfrm>
            <a:off x="205273" y="136524"/>
            <a:ext cx="11905862" cy="5755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WHO.HAS.BELIEVED.OUR.REPORT</a:t>
            </a:r>
            <a:endParaRPr sz="4800" b="1" dirty="0">
              <a:latin typeface="Candara" panose="020E0502030303020204" pitchFamily="34" charset="0"/>
            </a:endParaRPr>
          </a:p>
          <a:p>
            <a:pPr marL="0" marR="0" lvl="0" indent="0" algn="l" rtl="0">
              <a:spcBef>
                <a:spcPts val="0"/>
              </a:spcBef>
              <a:spcAft>
                <a:spcPts val="0"/>
              </a:spcAft>
              <a:buNone/>
            </a:pPr>
            <a:r>
              <a:rPr lang="en-US" sz="4000" dirty="0">
                <a:solidFill>
                  <a:schemeClr val="lt1"/>
                </a:solidFill>
                <a:latin typeface="Candara"/>
                <a:ea typeface="Candara"/>
                <a:cs typeface="Candara"/>
                <a:sym typeface="Candara"/>
              </a:rPr>
              <a:t>	41 Are you the patient... It's nervous trouble. And one of the main things you need is Jesus Christ. Will you accept Him as your personal Saviour right now? O Father, have mercy on the woman… And now, </a:t>
            </a:r>
            <a:r>
              <a:rPr lang="en-US" sz="4000" dirty="0" err="1">
                <a:solidFill>
                  <a:schemeClr val="lt1"/>
                </a:solidFill>
                <a:latin typeface="Candara"/>
                <a:ea typeface="Candara"/>
                <a:cs typeface="Candara"/>
                <a:sym typeface="Candara"/>
              </a:rPr>
              <a:t>satan</a:t>
            </a:r>
            <a:r>
              <a:rPr lang="en-US" sz="4000" dirty="0">
                <a:solidFill>
                  <a:schemeClr val="lt1"/>
                </a:solidFill>
                <a:latin typeface="Candara"/>
                <a:ea typeface="Candara"/>
                <a:cs typeface="Candara"/>
                <a:sym typeface="Candara"/>
              </a:rPr>
              <a:t>, you had a right to hold her, as long as she was a sinner, but you don't have any right now. Come out of the woman, in the Name of Jesus Christ.</a:t>
            </a:r>
            <a:endParaRPr sz="4000" dirty="0">
              <a:latin typeface="Candara" panose="020E0502030303020204" pitchFamily="34" charset="0"/>
            </a:endParaRPr>
          </a:p>
          <a:p>
            <a:pPr lvl="0"/>
            <a:r>
              <a:rPr lang="en-US" sz="4000" dirty="0">
                <a:solidFill>
                  <a:schemeClr val="lt1"/>
                </a:solidFill>
                <a:latin typeface="Candara"/>
                <a:ea typeface="Candara"/>
                <a:cs typeface="Candara"/>
                <a:sym typeface="Candara"/>
              </a:rPr>
              <a:t>	</a:t>
            </a:r>
            <a:endParaRPr sz="4000" dirty="0">
              <a:latin typeface="Candara" panose="020E0502030303020204" pitchFamily="34" charset="0"/>
            </a:endParaRPr>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DFB9F1-2208-88F2-F683-36BC96952DC6}"/>
              </a:ext>
            </a:extLst>
          </p:cNvPr>
          <p:cNvSpPr>
            <a:spLocks noGrp="1"/>
          </p:cNvSpPr>
          <p:nvPr>
            <p:ph type="dt" idx="10"/>
          </p:nvPr>
        </p:nvSpPr>
        <p:spPr/>
        <p:txBody>
          <a:bodyPr/>
          <a:lstStyle/>
          <a:p>
            <a:r>
              <a:rPr lang="en-US"/>
              <a:t>03-28-2026</a:t>
            </a:r>
          </a:p>
        </p:txBody>
      </p:sp>
      <p:sp>
        <p:nvSpPr>
          <p:cNvPr id="3" name="Footer Placeholder 2">
            <a:extLst>
              <a:ext uri="{FF2B5EF4-FFF2-40B4-BE49-F238E27FC236}">
                <a16:creationId xmlns:a16="http://schemas.microsoft.com/office/drawing/2014/main" id="{7681D13F-C84A-EFB0-BDD9-0C02BDAC4E8C}"/>
              </a:ext>
            </a:extLst>
          </p:cNvPr>
          <p:cNvSpPr>
            <a:spLocks noGrp="1"/>
          </p:cNvSpPr>
          <p:nvPr>
            <p:ph type="ftr" idx="11"/>
          </p:nvPr>
        </p:nvSpPr>
        <p:spPr/>
        <p:txBody>
          <a:bodyPr/>
          <a:lstStyle/>
          <a:p>
            <a:r>
              <a:rPr lang="en-US"/>
              <a:t>LIVING ABOVE CARES</a:t>
            </a:r>
          </a:p>
        </p:txBody>
      </p:sp>
      <p:sp>
        <p:nvSpPr>
          <p:cNvPr id="4" name="Slide Number Placeholder 3">
            <a:extLst>
              <a:ext uri="{FF2B5EF4-FFF2-40B4-BE49-F238E27FC236}">
                <a16:creationId xmlns:a16="http://schemas.microsoft.com/office/drawing/2014/main" id="{294722CA-F6A7-1F89-97AE-F3FA22DBD9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
        <p:nvSpPr>
          <p:cNvPr id="6" name="TextBox 5">
            <a:extLst>
              <a:ext uri="{FF2B5EF4-FFF2-40B4-BE49-F238E27FC236}">
                <a16:creationId xmlns:a16="http://schemas.microsoft.com/office/drawing/2014/main" id="{2E5AA700-0657-020B-C2AB-283A43AE90ED}"/>
              </a:ext>
            </a:extLst>
          </p:cNvPr>
          <p:cNvSpPr txBox="1"/>
          <p:nvPr/>
        </p:nvSpPr>
        <p:spPr>
          <a:xfrm>
            <a:off x="222250" y="190500"/>
            <a:ext cx="11823700" cy="5632311"/>
          </a:xfrm>
          <a:prstGeom prst="rect">
            <a:avLst/>
          </a:prstGeom>
          <a:noFill/>
        </p:spPr>
        <p:txBody>
          <a:bodyPr wrap="square">
            <a:spAutoFit/>
          </a:bodyPr>
          <a:lstStyle/>
          <a:p>
            <a:pPr lvl="0"/>
            <a:r>
              <a:rPr lang="en-US" sz="3600" dirty="0">
                <a:solidFill>
                  <a:schemeClr val="lt1"/>
                </a:solidFill>
                <a:latin typeface="Candara"/>
                <a:ea typeface="Candara"/>
                <a:cs typeface="Candara"/>
                <a:sym typeface="Candara"/>
              </a:rPr>
              <a:t>	Now, lady, You're saved now. You've accepted Him as your Saviour. You've been having all kinds of mental trouble, and Satan has set into you to take you to… a nervous breakdown. And now, you can go home, be well, and serve God all your life, reverently. Now, if God let me know what was wrong with you, He will let me know what will be and what was for you. </a:t>
            </a:r>
            <a:r>
              <a:rPr lang="en-US" sz="3600" u="sng" dirty="0">
                <a:solidFill>
                  <a:schemeClr val="lt1"/>
                </a:solidFill>
                <a:latin typeface="Candara"/>
                <a:ea typeface="Candara"/>
                <a:cs typeface="Candara"/>
                <a:sym typeface="Candara"/>
              </a:rPr>
              <a:t>But you done the greatest thing that you ever done in your life, when you got to the platform. Now, not because I was here, but because that you accepted Jesus Christ</a:t>
            </a:r>
            <a:r>
              <a:rPr lang="en-US" sz="3600" dirty="0">
                <a:solidFill>
                  <a:schemeClr val="lt1"/>
                </a:solidFill>
                <a:latin typeface="Candara"/>
                <a:ea typeface="Candara"/>
                <a:cs typeface="Candara"/>
                <a:sym typeface="Candara"/>
              </a:rPr>
              <a:t>. God bless you. 						52-0720</a:t>
            </a:r>
            <a:endParaRPr lang="en-US" sz="3600" dirty="0">
              <a:latin typeface="Candara" panose="020E0502030303020204" pitchFamily="34" charset="0"/>
            </a:endParaRPr>
          </a:p>
        </p:txBody>
      </p:sp>
    </p:spTree>
    <p:extLst>
      <p:ext uri="{BB962C8B-B14F-4D97-AF65-F5344CB8AC3E}">
        <p14:creationId xmlns:p14="http://schemas.microsoft.com/office/powerpoint/2010/main" val="3858051483"/>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0"/>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488" name="Google Shape;488;p50"/>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489" name="Google Shape;489;p50"/>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490" name="Google Shape;490;p50"/>
          <p:cNvSpPr/>
          <p:nvPr/>
        </p:nvSpPr>
        <p:spPr>
          <a:xfrm>
            <a:off x="102637" y="37882"/>
            <a:ext cx="11980506" cy="464742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400" b="1" dirty="0">
                <a:solidFill>
                  <a:schemeClr val="lt1"/>
                </a:solidFill>
                <a:latin typeface="Candara"/>
                <a:ea typeface="Candara"/>
                <a:cs typeface="Candara"/>
                <a:sym typeface="Candara"/>
              </a:rPr>
              <a:t>HEBREWS 2:16-18</a:t>
            </a:r>
            <a:r>
              <a:rPr lang="en-US" sz="3600" i="1" dirty="0">
                <a:solidFill>
                  <a:schemeClr val="lt1"/>
                </a:solidFill>
                <a:latin typeface="Candara"/>
                <a:ea typeface="Candara"/>
                <a:cs typeface="Candara"/>
                <a:sym typeface="Candara"/>
              </a:rPr>
              <a:t>  </a:t>
            </a:r>
            <a:endParaRPr dirty="0">
              <a:latin typeface="Candara" panose="020E0502030303020204" pitchFamily="34" charset="0"/>
            </a:endParaRPr>
          </a:p>
          <a:p>
            <a:pPr marL="0" marR="0" lvl="0" indent="0" algn="l" rtl="0">
              <a:spcBef>
                <a:spcPts val="0"/>
              </a:spcBef>
              <a:spcAft>
                <a:spcPts val="0"/>
              </a:spcAft>
              <a:buNone/>
            </a:pPr>
            <a:r>
              <a:rPr lang="en-US" sz="3600" i="1" dirty="0">
                <a:solidFill>
                  <a:schemeClr val="lt1"/>
                </a:solidFill>
                <a:latin typeface="Candara"/>
                <a:ea typeface="Candara"/>
                <a:cs typeface="Candara"/>
                <a:sym typeface="Candara"/>
              </a:rPr>
              <a:t>	For verily he took not on him the nature of angels; but he took on him the seed of Abraham. 17 Wherefore in all things it </a:t>
            </a:r>
            <a:r>
              <a:rPr lang="en-US" sz="3600" i="1" dirty="0" err="1">
                <a:solidFill>
                  <a:schemeClr val="lt1"/>
                </a:solidFill>
                <a:latin typeface="Candara"/>
                <a:ea typeface="Candara"/>
                <a:cs typeface="Candara"/>
                <a:sym typeface="Candara"/>
              </a:rPr>
              <a:t>behoved</a:t>
            </a:r>
            <a:r>
              <a:rPr lang="en-US" sz="3600" i="1" dirty="0">
                <a:solidFill>
                  <a:schemeClr val="lt1"/>
                </a:solidFill>
                <a:latin typeface="Candara"/>
                <a:ea typeface="Candara"/>
                <a:cs typeface="Candara"/>
                <a:sym typeface="Candara"/>
              </a:rPr>
              <a:t> him to be made like unto his brethren, that he might be a merciful and faithful high priest in things pertaining to God, to make reconciliation for the sins of the people. 18 For in that he himself hath suffered being tempted, he is able to </a:t>
            </a:r>
            <a:r>
              <a:rPr lang="en-US" sz="3600" i="1" dirty="0" err="1">
                <a:solidFill>
                  <a:schemeClr val="lt1"/>
                </a:solidFill>
                <a:latin typeface="Candara"/>
                <a:ea typeface="Candara"/>
                <a:cs typeface="Candara"/>
                <a:sym typeface="Candara"/>
              </a:rPr>
              <a:t>succour</a:t>
            </a:r>
            <a:r>
              <a:rPr lang="en-US" sz="3600" i="1" dirty="0">
                <a:solidFill>
                  <a:schemeClr val="lt1"/>
                </a:solidFill>
                <a:latin typeface="Candara"/>
                <a:ea typeface="Candara"/>
                <a:cs typeface="Candara"/>
                <a:sym typeface="Candara"/>
              </a:rPr>
              <a:t> them that are tempted.</a:t>
            </a:r>
            <a:endParaRPr sz="4800" dirty="0">
              <a:solidFill>
                <a:schemeClr val="lt1"/>
              </a:solidFill>
              <a:latin typeface="Candara"/>
              <a:ea typeface="Candara"/>
              <a:cs typeface="Candara"/>
              <a:sym typeface="Candara"/>
            </a:endParaRPr>
          </a:p>
        </p:txBody>
      </p:sp>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2"/>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504" name="Google Shape;504;p52"/>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505" name="Google Shape;505;p52"/>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506" name="Google Shape;506;p52"/>
          <p:cNvSpPr/>
          <p:nvPr/>
        </p:nvSpPr>
        <p:spPr>
          <a:xfrm>
            <a:off x="177281" y="65233"/>
            <a:ext cx="11840547" cy="72327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LUKE 18:1-8</a:t>
            </a:r>
            <a:endParaRPr dirty="0">
              <a:latin typeface="Candara" panose="020E0502030303020204" pitchFamily="34" charset="0"/>
            </a:endParaRPr>
          </a:p>
          <a:p>
            <a:pPr marL="0" marR="0" lvl="0" indent="0" algn="l" rtl="0">
              <a:spcBef>
                <a:spcPts val="0"/>
              </a:spcBef>
              <a:spcAft>
                <a:spcPts val="0"/>
              </a:spcAft>
              <a:buNone/>
            </a:pPr>
            <a:r>
              <a:rPr lang="en-US" sz="3200" i="1" dirty="0">
                <a:solidFill>
                  <a:schemeClr val="lt1"/>
                </a:solidFill>
                <a:latin typeface="Candara"/>
                <a:ea typeface="Candara"/>
                <a:cs typeface="Candara"/>
                <a:sym typeface="Candara"/>
              </a:rPr>
              <a:t>	And he </a:t>
            </a:r>
            <a:r>
              <a:rPr lang="en-US" sz="3200" i="1" dirty="0" err="1">
                <a:solidFill>
                  <a:schemeClr val="lt1"/>
                </a:solidFill>
                <a:latin typeface="Candara"/>
                <a:ea typeface="Candara"/>
                <a:cs typeface="Candara"/>
                <a:sym typeface="Candara"/>
              </a:rPr>
              <a:t>spake</a:t>
            </a:r>
            <a:r>
              <a:rPr lang="en-US" sz="3200" i="1" dirty="0">
                <a:solidFill>
                  <a:schemeClr val="lt1"/>
                </a:solidFill>
                <a:latin typeface="Candara"/>
                <a:ea typeface="Candara"/>
                <a:cs typeface="Candara"/>
                <a:sym typeface="Candara"/>
              </a:rPr>
              <a:t> a parable unto them to this end, that men ought always to pray, and not to </a:t>
            </a:r>
            <a:r>
              <a:rPr lang="en-US" sz="3200" i="1" u="sng" dirty="0">
                <a:solidFill>
                  <a:schemeClr val="lt1"/>
                </a:solidFill>
                <a:latin typeface="Candara"/>
                <a:ea typeface="Candara"/>
                <a:cs typeface="Candara"/>
                <a:sym typeface="Candara"/>
              </a:rPr>
              <a:t>faint</a:t>
            </a:r>
            <a:r>
              <a:rPr lang="en-US" sz="3200" i="1" dirty="0">
                <a:solidFill>
                  <a:schemeClr val="lt1"/>
                </a:solidFill>
                <a:latin typeface="Candara"/>
                <a:ea typeface="Candara"/>
                <a:cs typeface="Candara"/>
                <a:sym typeface="Candara"/>
              </a:rPr>
              <a:t>; 2 Saying, There was in a city a judge, which feared not God, neither regarded man: 3 And there was a widow in that city; and she came unto him, saying, Avenge me of mine adversary. 4 And he would not for a while: but afterward he said within himself, Though I fear not God, nor regard man; 5 Yet because this widow </a:t>
            </a:r>
            <a:r>
              <a:rPr lang="en-US" sz="3200" i="1" dirty="0" err="1">
                <a:solidFill>
                  <a:schemeClr val="lt1"/>
                </a:solidFill>
                <a:latin typeface="Candara"/>
                <a:ea typeface="Candara"/>
                <a:cs typeface="Candara"/>
                <a:sym typeface="Candara"/>
              </a:rPr>
              <a:t>troubleth</a:t>
            </a:r>
            <a:r>
              <a:rPr lang="en-US" sz="3200" i="1" dirty="0">
                <a:solidFill>
                  <a:schemeClr val="lt1"/>
                </a:solidFill>
                <a:latin typeface="Candara"/>
                <a:ea typeface="Candara"/>
                <a:cs typeface="Candara"/>
                <a:sym typeface="Candara"/>
              </a:rPr>
              <a:t> me, I will avenge her, lest by her continual coming she weary me. 6 And the Lord said, Hear what the unjust judge saith. 7 And shall not God avenge his own elect, which cry day and night unto him, though he bear long with them? 8 I tell you that he will avenge them speedily. Nevertheless when the Son of man cometh, shall he find faith on the earth? </a:t>
            </a:r>
            <a:endParaRPr dirty="0">
              <a:latin typeface="Candara" panose="020E0502030303020204" pitchFamily="34" charset="0"/>
            </a:endParaRPr>
          </a:p>
          <a:p>
            <a:pPr marL="0" marR="0" lvl="0" indent="0" algn="l" rtl="0">
              <a:spcBef>
                <a:spcPts val="0"/>
              </a:spcBef>
              <a:spcAft>
                <a:spcPts val="0"/>
              </a:spcAft>
              <a:buNone/>
            </a:pPr>
            <a:endParaRPr sz="3600" i="1" dirty="0">
              <a:solidFill>
                <a:schemeClr val="lt1"/>
              </a:solidFill>
              <a:latin typeface="Candara"/>
              <a:ea typeface="Candara"/>
              <a:cs typeface="Candara"/>
              <a:sym typeface="Candara"/>
            </a:endParaRPr>
          </a:p>
        </p:txBody>
      </p:sp>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520" name="Google Shape;520;p5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521" name="Google Shape;521;p5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522" name="Google Shape;522;p54"/>
          <p:cNvSpPr/>
          <p:nvPr/>
        </p:nvSpPr>
        <p:spPr>
          <a:xfrm>
            <a:off x="111967" y="0"/>
            <a:ext cx="11933853" cy="58169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MATTHEW 7:7-11</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a:t>
            </a:r>
            <a:r>
              <a:rPr lang="en-US" sz="3600" i="1" dirty="0">
                <a:solidFill>
                  <a:schemeClr val="lt1"/>
                </a:solidFill>
                <a:latin typeface="Candara"/>
                <a:ea typeface="Candara"/>
                <a:cs typeface="Candara"/>
                <a:sym typeface="Candara"/>
              </a:rPr>
              <a:t>Ask, and it shall be given you; seek, and ye shall find; knock, and it shall be opened unto you:  8 For every one that </a:t>
            </a:r>
            <a:r>
              <a:rPr lang="en-US" sz="3600" i="1" dirty="0" err="1">
                <a:solidFill>
                  <a:schemeClr val="lt1"/>
                </a:solidFill>
                <a:latin typeface="Candara"/>
                <a:ea typeface="Candara"/>
                <a:cs typeface="Candara"/>
                <a:sym typeface="Candara"/>
              </a:rPr>
              <a:t>asketh</a:t>
            </a:r>
            <a:r>
              <a:rPr lang="en-US" sz="3600" i="1" dirty="0">
                <a:solidFill>
                  <a:schemeClr val="lt1"/>
                </a:solidFill>
                <a:latin typeface="Candara"/>
                <a:ea typeface="Candara"/>
                <a:cs typeface="Candara"/>
                <a:sym typeface="Candara"/>
              </a:rPr>
              <a:t> </a:t>
            </a:r>
            <a:r>
              <a:rPr lang="en-US" sz="3600" i="1" dirty="0" err="1">
                <a:solidFill>
                  <a:schemeClr val="lt1"/>
                </a:solidFill>
                <a:latin typeface="Candara"/>
                <a:ea typeface="Candara"/>
                <a:cs typeface="Candara"/>
                <a:sym typeface="Candara"/>
              </a:rPr>
              <a:t>receiveth</a:t>
            </a:r>
            <a:r>
              <a:rPr lang="en-US" sz="3600" i="1" dirty="0">
                <a:solidFill>
                  <a:schemeClr val="lt1"/>
                </a:solidFill>
                <a:latin typeface="Candara"/>
                <a:ea typeface="Candara"/>
                <a:cs typeface="Candara"/>
                <a:sym typeface="Candara"/>
              </a:rPr>
              <a:t>; and he that </a:t>
            </a:r>
            <a:r>
              <a:rPr lang="en-US" sz="3600" i="1" dirty="0" err="1">
                <a:solidFill>
                  <a:schemeClr val="lt1"/>
                </a:solidFill>
                <a:latin typeface="Candara"/>
                <a:ea typeface="Candara"/>
                <a:cs typeface="Candara"/>
                <a:sym typeface="Candara"/>
              </a:rPr>
              <a:t>seeketh</a:t>
            </a:r>
            <a:r>
              <a:rPr lang="en-US" sz="3600" i="1" dirty="0">
                <a:solidFill>
                  <a:schemeClr val="lt1"/>
                </a:solidFill>
                <a:latin typeface="Candara"/>
                <a:ea typeface="Candara"/>
                <a:cs typeface="Candara"/>
                <a:sym typeface="Candara"/>
              </a:rPr>
              <a:t> </a:t>
            </a:r>
            <a:r>
              <a:rPr lang="en-US" sz="3600" i="1" dirty="0" err="1">
                <a:solidFill>
                  <a:schemeClr val="lt1"/>
                </a:solidFill>
                <a:latin typeface="Candara"/>
                <a:ea typeface="Candara"/>
                <a:cs typeface="Candara"/>
                <a:sym typeface="Candara"/>
              </a:rPr>
              <a:t>findeth</a:t>
            </a:r>
            <a:r>
              <a:rPr lang="en-US" sz="3600" i="1" dirty="0">
                <a:solidFill>
                  <a:schemeClr val="lt1"/>
                </a:solidFill>
                <a:latin typeface="Candara"/>
                <a:ea typeface="Candara"/>
                <a:cs typeface="Candara"/>
                <a:sym typeface="Candara"/>
              </a:rPr>
              <a:t>; and to him that </a:t>
            </a:r>
            <a:r>
              <a:rPr lang="en-US" sz="3600" i="1" dirty="0" err="1">
                <a:solidFill>
                  <a:schemeClr val="lt1"/>
                </a:solidFill>
                <a:latin typeface="Candara"/>
                <a:ea typeface="Candara"/>
                <a:cs typeface="Candara"/>
                <a:sym typeface="Candara"/>
              </a:rPr>
              <a:t>knocketh</a:t>
            </a:r>
            <a:r>
              <a:rPr lang="en-US" sz="3600" i="1" dirty="0">
                <a:solidFill>
                  <a:schemeClr val="lt1"/>
                </a:solidFill>
                <a:latin typeface="Candara"/>
                <a:ea typeface="Candara"/>
                <a:cs typeface="Candara"/>
                <a:sym typeface="Candara"/>
              </a:rPr>
              <a:t> it shall be opened. 9 Or what man is there of you, whom if his son ask bread, will he give him a stone? 10 Or if he ask a fish, will he give him a serpent? 11 If ye then, being evil, know how to give good gifts unto your children, how much more shall your Father which is in heaven give good things to them that ask him? </a:t>
            </a:r>
            <a:endParaRPr dirty="0">
              <a:latin typeface="Candara" panose="020E0502030303020204" pitchFamily="34" charset="0"/>
            </a:endParaRPr>
          </a:p>
        </p:txBody>
      </p:sp>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5"/>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528" name="Google Shape;528;p55"/>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529" name="Google Shape;529;p5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530" name="Google Shape;530;p55"/>
          <p:cNvSpPr/>
          <p:nvPr/>
        </p:nvSpPr>
        <p:spPr>
          <a:xfrm>
            <a:off x="214603" y="109729"/>
            <a:ext cx="11803225"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EXPECTATIONS</a:t>
            </a:r>
            <a:endParaRPr sz="1600" dirty="0">
              <a:latin typeface="Candara" panose="020E0502030303020204" pitchFamily="34" charset="0"/>
            </a:endParaRPr>
          </a:p>
          <a:p>
            <a:pPr marL="0" marR="0" lvl="0" indent="0" algn="l" rtl="0">
              <a:spcBef>
                <a:spcPts val="0"/>
              </a:spcBef>
              <a:spcAft>
                <a:spcPts val="0"/>
              </a:spcAft>
              <a:buNone/>
            </a:pPr>
            <a:r>
              <a:rPr lang="en-US" sz="4000" dirty="0">
                <a:solidFill>
                  <a:schemeClr val="lt1"/>
                </a:solidFill>
                <a:latin typeface="Candara"/>
                <a:ea typeface="Candara"/>
                <a:cs typeface="Candara"/>
                <a:sym typeface="Candara"/>
              </a:rPr>
              <a:t>		23  If they'd only realize who you are. </a:t>
            </a:r>
            <a:r>
              <a:rPr lang="en-US" sz="4000" b="1" dirty="0">
                <a:solidFill>
                  <a:schemeClr val="bg1"/>
                </a:solidFill>
                <a:latin typeface="Candara"/>
                <a:ea typeface="Candara"/>
                <a:cs typeface="Candara"/>
                <a:sym typeface="Candara"/>
              </a:rPr>
              <a:t>You're sons and daughters of God, heirs of the Kingdom. </a:t>
            </a:r>
            <a:r>
              <a:rPr lang="en-US" sz="4000" dirty="0">
                <a:solidFill>
                  <a:schemeClr val="lt1"/>
                </a:solidFill>
                <a:latin typeface="Candara"/>
                <a:ea typeface="Candara"/>
                <a:cs typeface="Candara"/>
                <a:sym typeface="Candara"/>
              </a:rPr>
              <a:t>Right now we are kings. Claim your legal rights. Don't let Satan press anything on you. You're of God. And he's has got no rights to hold it.</a:t>
            </a:r>
            <a:endParaRPr sz="1600" dirty="0">
              <a:latin typeface="Candara" panose="020E0502030303020204" pitchFamily="34" charset="0"/>
            </a:endParaRPr>
          </a:p>
          <a:p>
            <a:pPr marL="0" marR="0" lvl="0" indent="0" algn="r" rtl="0">
              <a:spcBef>
                <a:spcPts val="0"/>
              </a:spcBef>
              <a:spcAft>
                <a:spcPts val="0"/>
              </a:spcAft>
              <a:buNone/>
            </a:pPr>
            <a:r>
              <a:rPr lang="en-US" sz="4000" dirty="0">
                <a:solidFill>
                  <a:schemeClr val="lt1"/>
                </a:solidFill>
                <a:latin typeface="Candara"/>
                <a:ea typeface="Candara"/>
                <a:cs typeface="Candara"/>
                <a:sym typeface="Candara"/>
              </a:rPr>
              <a:t>53-0507</a:t>
            </a:r>
            <a:endParaRPr sz="1600" dirty="0">
              <a:latin typeface="Candara" panose="020E0502030303020204" pitchFamily="34" charset="0"/>
            </a:endParaRPr>
          </a:p>
        </p:txBody>
      </p:sp>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278" name="Google Shape;278;p2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279" name="Google Shape;279;p2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280" name="Google Shape;280;p24"/>
          <p:cNvSpPr/>
          <p:nvPr/>
        </p:nvSpPr>
        <p:spPr>
          <a:xfrm>
            <a:off x="147782" y="0"/>
            <a:ext cx="11896436" cy="59400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EXODUS 3:9</a:t>
            </a:r>
            <a:endParaRPr dirty="0">
              <a:latin typeface="Candara" panose="020E0502030303020204" pitchFamily="34" charset="0"/>
            </a:endParaRPr>
          </a:p>
          <a:p>
            <a:pPr marL="0" marR="0" lvl="0" indent="0" algn="l" rtl="0">
              <a:spcBef>
                <a:spcPts val="0"/>
              </a:spcBef>
              <a:spcAft>
                <a:spcPts val="0"/>
              </a:spcAft>
              <a:buNone/>
            </a:pPr>
            <a:r>
              <a:rPr lang="en-US" sz="4000" i="1" dirty="0">
                <a:solidFill>
                  <a:schemeClr val="lt1"/>
                </a:solidFill>
                <a:latin typeface="Candara"/>
                <a:ea typeface="Candara"/>
                <a:cs typeface="Candara"/>
                <a:sym typeface="Candara"/>
              </a:rPr>
              <a:t>	</a:t>
            </a:r>
            <a:r>
              <a:rPr lang="en-US" sz="3600" i="1" dirty="0">
                <a:solidFill>
                  <a:schemeClr val="lt1"/>
                </a:solidFill>
                <a:latin typeface="Candara"/>
                <a:ea typeface="Candara"/>
                <a:cs typeface="Candara"/>
                <a:sym typeface="Candara"/>
              </a:rPr>
              <a:t>Now therefore, behold, the cry of the children of Israel is come unto me: and I have also seen the oppression wherewith the Egyptians oppress </a:t>
            </a:r>
            <a:r>
              <a:rPr lang="en-US" sz="2800" dirty="0">
                <a:solidFill>
                  <a:schemeClr val="lt1"/>
                </a:solidFill>
                <a:latin typeface="Candara"/>
                <a:ea typeface="Candara"/>
                <a:cs typeface="Candara"/>
                <a:sym typeface="Candara"/>
              </a:rPr>
              <a:t>(pressure, distress) </a:t>
            </a:r>
            <a:r>
              <a:rPr lang="en-US" sz="3600" i="1" dirty="0">
                <a:solidFill>
                  <a:schemeClr val="lt1"/>
                </a:solidFill>
                <a:latin typeface="Candara"/>
                <a:ea typeface="Candara"/>
                <a:cs typeface="Candara"/>
                <a:sym typeface="Candara"/>
              </a:rPr>
              <a:t>them.</a:t>
            </a:r>
            <a:endParaRPr dirty="0">
              <a:latin typeface="Candara" panose="020E0502030303020204" pitchFamily="34" charset="0"/>
            </a:endParaRPr>
          </a:p>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EXODUS 23:9</a:t>
            </a:r>
            <a:endParaRPr dirty="0">
              <a:latin typeface="Candara" panose="020E0502030303020204" pitchFamily="34" charset="0"/>
            </a:endParaRPr>
          </a:p>
          <a:p>
            <a:pPr marL="0" marR="0" lvl="0" indent="0" algn="l" rtl="0">
              <a:spcBef>
                <a:spcPts val="0"/>
              </a:spcBef>
              <a:spcAft>
                <a:spcPts val="0"/>
              </a:spcAft>
              <a:buNone/>
            </a:pPr>
            <a:r>
              <a:rPr lang="en-US" sz="4000" i="1" dirty="0">
                <a:solidFill>
                  <a:schemeClr val="lt1"/>
                </a:solidFill>
                <a:latin typeface="Candara"/>
                <a:ea typeface="Candara"/>
                <a:cs typeface="Candara"/>
                <a:sym typeface="Candara"/>
              </a:rPr>
              <a:t>	</a:t>
            </a:r>
            <a:r>
              <a:rPr lang="en-US" sz="3600" i="1" dirty="0">
                <a:solidFill>
                  <a:schemeClr val="lt1"/>
                </a:solidFill>
                <a:latin typeface="Candara"/>
                <a:ea typeface="Candara"/>
                <a:cs typeface="Candara"/>
                <a:sym typeface="Candara"/>
              </a:rPr>
              <a:t>Also thou shalt not oppress a </a:t>
            </a:r>
            <a:r>
              <a:rPr lang="en-US" sz="3600" i="1" u="sng" dirty="0">
                <a:solidFill>
                  <a:schemeClr val="lt1"/>
                </a:solidFill>
                <a:latin typeface="Candara"/>
                <a:ea typeface="Candara"/>
                <a:cs typeface="Candara"/>
                <a:sym typeface="Candara"/>
              </a:rPr>
              <a:t>stranger</a:t>
            </a:r>
            <a:r>
              <a:rPr lang="en-US" sz="3600" i="1" dirty="0">
                <a:solidFill>
                  <a:schemeClr val="lt1"/>
                </a:solidFill>
                <a:latin typeface="Candara"/>
                <a:ea typeface="Candara"/>
                <a:cs typeface="Candara"/>
                <a:sym typeface="Candara"/>
              </a:rPr>
              <a:t>: for ye know the heart of a stranger, seeing ye were </a:t>
            </a:r>
            <a:r>
              <a:rPr lang="en-US" sz="3600" i="1" u="sng" dirty="0">
                <a:solidFill>
                  <a:schemeClr val="lt1"/>
                </a:solidFill>
                <a:latin typeface="Candara"/>
                <a:ea typeface="Candara"/>
                <a:cs typeface="Candara"/>
                <a:sym typeface="Candara"/>
              </a:rPr>
              <a:t>strangers</a:t>
            </a:r>
            <a:r>
              <a:rPr lang="en-US" sz="3600" i="1" dirty="0">
                <a:solidFill>
                  <a:schemeClr val="lt1"/>
                </a:solidFill>
                <a:latin typeface="Candara"/>
                <a:ea typeface="Candara"/>
                <a:cs typeface="Candara"/>
                <a:sym typeface="Candara"/>
              </a:rPr>
              <a:t> in the land of Egypt.</a:t>
            </a:r>
            <a:endParaRPr dirty="0">
              <a:latin typeface="Candara" panose="020E0502030303020204" pitchFamily="34" charset="0"/>
            </a:endParaRPr>
          </a:p>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	Ger</a:t>
            </a:r>
            <a:r>
              <a:rPr lang="en-US" sz="4000" dirty="0">
                <a:solidFill>
                  <a:schemeClr val="lt1"/>
                </a:solidFill>
                <a:latin typeface="Candara"/>
                <a:ea typeface="Candara"/>
                <a:cs typeface="Candara"/>
                <a:sym typeface="Candara"/>
              </a:rPr>
              <a:t> (Heb.) A newcomer lacking inherited rights.</a:t>
            </a:r>
            <a:endParaRPr dirty="0">
              <a:latin typeface="Candara" panose="020E0502030303020204" pitchFamily="34" charset="0"/>
            </a:endParaRPr>
          </a:p>
        </p:txBody>
      </p:sp>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5"/>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368" name="Google Shape;368;p35"/>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369" name="Google Shape;369;p3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
        <p:nvSpPr>
          <p:cNvPr id="370" name="Google Shape;370;p35"/>
          <p:cNvSpPr/>
          <p:nvPr/>
        </p:nvSpPr>
        <p:spPr>
          <a:xfrm>
            <a:off x="120073" y="136524"/>
            <a:ext cx="11905672" cy="56938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lt1"/>
                </a:solidFill>
                <a:latin typeface="Candara"/>
                <a:ea typeface="Candara"/>
                <a:cs typeface="Candara"/>
                <a:sym typeface="Candara"/>
              </a:rPr>
              <a:t>HANDWRITING.ON.THE.WALL</a:t>
            </a:r>
            <a:endParaRPr sz="3600" dirty="0">
              <a:solidFill>
                <a:schemeClr val="lt1"/>
              </a:solidFill>
              <a:latin typeface="Candara"/>
              <a:ea typeface="Candara"/>
              <a:cs typeface="Candara"/>
              <a:sym typeface="Candara"/>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21  </a:t>
            </a:r>
            <a:r>
              <a:rPr lang="en-US" sz="3600" dirty="0">
                <a:solidFill>
                  <a:srgbClr val="FFFF00"/>
                </a:solidFill>
                <a:latin typeface="Candara"/>
                <a:ea typeface="Candara"/>
                <a:cs typeface="Candara"/>
                <a:sym typeface="Candara"/>
              </a:rPr>
              <a:t>…The devil likes to work on you and oppress you. You know, that's a trick of the devil to oppress. </a:t>
            </a:r>
            <a:r>
              <a:rPr lang="en-US" sz="3600" dirty="0">
                <a:solidFill>
                  <a:schemeClr val="lt1"/>
                </a:solidFill>
                <a:latin typeface="Candara"/>
                <a:ea typeface="Candara"/>
                <a:cs typeface="Candara"/>
                <a:sym typeface="Candara"/>
              </a:rPr>
              <a:t>But when the Christian knows his legal rights, when you can quote God's Word, "</a:t>
            </a:r>
            <a:r>
              <a:rPr lang="en-US" sz="3600" i="1" dirty="0">
                <a:solidFill>
                  <a:schemeClr val="lt1"/>
                </a:solidFill>
                <a:latin typeface="Candara"/>
                <a:ea typeface="Candara"/>
                <a:cs typeface="Candara"/>
                <a:sym typeface="Candara"/>
              </a:rPr>
              <a:t>I'll never leave thee nor forsake thee," </a:t>
            </a:r>
            <a:r>
              <a:rPr lang="en-US" sz="3600" dirty="0">
                <a:solidFill>
                  <a:schemeClr val="lt1"/>
                </a:solidFill>
                <a:latin typeface="Candara"/>
                <a:ea typeface="Candara"/>
                <a:cs typeface="Candara"/>
                <a:sym typeface="Candara"/>
              </a:rPr>
              <a:t>that takes all the oppression away. </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And the clouds begin to clear back. But if you just know that God has promised and God's faithful, He can keep His promise or He'd never promised it.</a:t>
            </a:r>
            <a:endParaRPr dirty="0">
              <a:latin typeface="Candara" panose="020E0502030303020204" pitchFamily="34" charset="0"/>
            </a:endParaRPr>
          </a:p>
          <a:p>
            <a:pPr marL="0" marR="0" lvl="0" indent="0" algn="r" rtl="0">
              <a:spcBef>
                <a:spcPts val="0"/>
              </a:spcBef>
              <a:spcAft>
                <a:spcPts val="0"/>
              </a:spcAft>
              <a:buNone/>
            </a:pPr>
            <a:r>
              <a:rPr lang="en-US" sz="3600" dirty="0">
                <a:solidFill>
                  <a:schemeClr val="lt1"/>
                </a:solidFill>
                <a:latin typeface="Candara"/>
                <a:ea typeface="Candara"/>
                <a:cs typeface="Candara"/>
                <a:sym typeface="Candara"/>
              </a:rPr>
              <a:t>56-0902</a:t>
            </a:r>
            <a:endParaRPr dirty="0">
              <a:latin typeface="Candara" panose="020E0502030303020204" pitchFamily="34" charset="0"/>
            </a:endParaRPr>
          </a:p>
        </p:txBody>
      </p:sp>
    </p:spTree>
    <p:extLst>
      <p:ext uri="{BB962C8B-B14F-4D97-AF65-F5344CB8AC3E}">
        <p14:creationId xmlns:p14="http://schemas.microsoft.com/office/powerpoint/2010/main" val="198316125"/>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384" name="Google Shape;384;p3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385" name="Google Shape;385;p3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
        <p:nvSpPr>
          <p:cNvPr id="386" name="Google Shape;386;p37"/>
          <p:cNvSpPr/>
          <p:nvPr/>
        </p:nvSpPr>
        <p:spPr>
          <a:xfrm>
            <a:off x="129309" y="1"/>
            <a:ext cx="11905673" cy="5632311"/>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ndara"/>
                <a:ea typeface="Candara"/>
                <a:cs typeface="Candara"/>
                <a:sym typeface="Candara"/>
              </a:rPr>
              <a:t>	37 Now, you believe that God will hear my prayer? Ask God… Now, do you believe if I would tell you then, that it left you, you would know that I told you the truth, because I told you the truth on this side... </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And everything seems like </a:t>
            </a:r>
            <a:r>
              <a:rPr lang="en-US" sz="3600" u="sng" dirty="0">
                <a:solidFill>
                  <a:schemeClr val="lt1"/>
                </a:solidFill>
                <a:latin typeface="Candara"/>
                <a:ea typeface="Candara"/>
                <a:cs typeface="Candara"/>
                <a:sym typeface="Candara"/>
              </a:rPr>
              <a:t>a </a:t>
            </a:r>
            <a:r>
              <a:rPr lang="en-US" sz="3600" b="1" u="sng" dirty="0">
                <a:solidFill>
                  <a:schemeClr val="lt1"/>
                </a:solidFill>
                <a:latin typeface="Candara"/>
                <a:ea typeface="Candara"/>
                <a:cs typeface="Candara"/>
                <a:sym typeface="Candara"/>
              </a:rPr>
              <a:t>phobia</a:t>
            </a:r>
            <a:r>
              <a:rPr lang="en-US" sz="3600" u="sng" dirty="0">
                <a:solidFill>
                  <a:schemeClr val="lt1"/>
                </a:solidFill>
                <a:latin typeface="Candara"/>
                <a:ea typeface="Candara"/>
                <a:cs typeface="Candara"/>
                <a:sym typeface="Candara"/>
              </a:rPr>
              <a:t>; </a:t>
            </a:r>
            <a:r>
              <a:rPr lang="en-US" sz="3600" b="1" u="sng" dirty="0">
                <a:solidFill>
                  <a:schemeClr val="lt1"/>
                </a:solidFill>
                <a:latin typeface="Candara"/>
                <a:ea typeface="Candara"/>
                <a:cs typeface="Candara"/>
                <a:sym typeface="Candara"/>
              </a:rPr>
              <a:t>you get scared at things. </a:t>
            </a:r>
            <a:r>
              <a:rPr lang="en-US" sz="3600" u="sng" dirty="0">
                <a:solidFill>
                  <a:schemeClr val="lt1"/>
                </a:solidFill>
                <a:latin typeface="Candara"/>
                <a:ea typeface="Candara"/>
                <a:cs typeface="Candara"/>
                <a:sym typeface="Candara"/>
              </a:rPr>
              <a:t>And it isn't normal</a:t>
            </a:r>
            <a:r>
              <a:rPr lang="en-US" sz="3600" dirty="0">
                <a:solidFill>
                  <a:schemeClr val="lt1"/>
                </a:solidFill>
                <a:latin typeface="Candara"/>
                <a:ea typeface="Candara"/>
                <a:cs typeface="Candara"/>
                <a:sym typeface="Candara"/>
              </a:rPr>
              <a:t>… You're wanting to get well. And I'm going to ask Jesus now to heal you. I believe He will do it. You've had quite a struggle in life anyhow… I don't have to say it, </a:t>
            </a:r>
            <a:r>
              <a:rPr lang="en-US" sz="3600" dirty="0" err="1">
                <a:solidFill>
                  <a:schemeClr val="lt1"/>
                </a:solidFill>
                <a:latin typeface="Candara"/>
                <a:ea typeface="Candara"/>
                <a:cs typeface="Candara"/>
                <a:sym typeface="Candara"/>
              </a:rPr>
              <a:t>'cause</a:t>
            </a:r>
            <a:r>
              <a:rPr lang="en-US" sz="3600" dirty="0">
                <a:solidFill>
                  <a:schemeClr val="lt1"/>
                </a:solidFill>
                <a:latin typeface="Candara"/>
                <a:ea typeface="Candara"/>
                <a:cs typeface="Candara"/>
                <a:sym typeface="Candara"/>
              </a:rPr>
              <a:t> this is alive here. But you know what I'm speaking of.</a:t>
            </a:r>
            <a:endParaRPr dirty="0">
              <a:latin typeface="Candara" panose="020E0502030303020204" pitchFamily="34" charset="0"/>
            </a:endParaRPr>
          </a:p>
        </p:txBody>
      </p:sp>
    </p:spTree>
    <p:extLst>
      <p:ext uri="{BB962C8B-B14F-4D97-AF65-F5344CB8AC3E}">
        <p14:creationId xmlns:p14="http://schemas.microsoft.com/office/powerpoint/2010/main" val="573556067"/>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6436B-72A5-3005-7314-634414D64317}"/>
              </a:ext>
            </a:extLst>
          </p:cNvPr>
          <p:cNvSpPr>
            <a:spLocks noGrp="1"/>
          </p:cNvSpPr>
          <p:nvPr>
            <p:ph type="dt" idx="10"/>
          </p:nvPr>
        </p:nvSpPr>
        <p:spPr/>
        <p:txBody>
          <a:bodyPr/>
          <a:lstStyle/>
          <a:p>
            <a:r>
              <a:rPr lang="en-US"/>
              <a:t>03-28-2026</a:t>
            </a:r>
          </a:p>
        </p:txBody>
      </p:sp>
      <p:sp>
        <p:nvSpPr>
          <p:cNvPr id="3" name="Footer Placeholder 2">
            <a:extLst>
              <a:ext uri="{FF2B5EF4-FFF2-40B4-BE49-F238E27FC236}">
                <a16:creationId xmlns:a16="http://schemas.microsoft.com/office/drawing/2014/main" id="{726FAAF8-26D7-A525-663A-F767DA313210}"/>
              </a:ext>
            </a:extLst>
          </p:cNvPr>
          <p:cNvSpPr>
            <a:spLocks noGrp="1"/>
          </p:cNvSpPr>
          <p:nvPr>
            <p:ph type="ftr" idx="11"/>
          </p:nvPr>
        </p:nvSpPr>
        <p:spPr/>
        <p:txBody>
          <a:bodyPr/>
          <a:lstStyle/>
          <a:p>
            <a:r>
              <a:rPr lang="en-US"/>
              <a:t>LIVING ABOVE CARES</a:t>
            </a:r>
          </a:p>
        </p:txBody>
      </p:sp>
      <p:sp>
        <p:nvSpPr>
          <p:cNvPr id="4" name="Slide Number Placeholder 3">
            <a:extLst>
              <a:ext uri="{FF2B5EF4-FFF2-40B4-BE49-F238E27FC236}">
                <a16:creationId xmlns:a16="http://schemas.microsoft.com/office/drawing/2014/main" id="{57B78AFC-EB08-94FD-C9BF-2F54C7341E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6" name="TextBox 5">
            <a:extLst>
              <a:ext uri="{FF2B5EF4-FFF2-40B4-BE49-F238E27FC236}">
                <a16:creationId xmlns:a16="http://schemas.microsoft.com/office/drawing/2014/main" id="{D5D100DE-6799-7370-FD80-5049FB2F3C68}"/>
              </a:ext>
            </a:extLst>
          </p:cNvPr>
          <p:cNvSpPr txBox="1"/>
          <p:nvPr/>
        </p:nvSpPr>
        <p:spPr>
          <a:xfrm>
            <a:off x="273050" y="247650"/>
            <a:ext cx="11671300" cy="5437386"/>
          </a:xfrm>
          <a:prstGeom prst="rect">
            <a:avLst/>
          </a:prstGeom>
          <a:noFill/>
        </p:spPr>
        <p:txBody>
          <a:bodyPr wrap="square">
            <a:spAutoFit/>
          </a:bodyPr>
          <a:lstStyle/>
          <a:p>
            <a:pPr marL="0" marR="0">
              <a:spcAft>
                <a:spcPts val="800"/>
              </a:spcAft>
              <a:buNone/>
            </a:pPr>
            <a:r>
              <a:rPr lang="en-US" sz="54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CHURCH.ORDER</a:t>
            </a:r>
          </a:p>
          <a:p>
            <a:pPr>
              <a:spcAft>
                <a:spcPts val="800"/>
              </a:spcAft>
            </a:pPr>
            <a:r>
              <a:rPr lang="en-US" sz="4000" b="1"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69    There should be a little bitty baby class, there should be from about five years old. </a:t>
            </a:r>
          </a:p>
          <a:p>
            <a:pPr>
              <a:spcAft>
                <a:spcPts val="800"/>
              </a:spcAft>
            </a:pPr>
            <a:r>
              <a:rPr lang="en-US" sz="40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And all the others under that should be kept with the mother, and taken to the nursery if it's necessary during the time of the preaching, if they go to carrying on. That's what the nursery's out there for. 	     									</a:t>
            </a:r>
            <a:r>
              <a:rPr lang="en-US" sz="40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63-1226 </a:t>
            </a:r>
            <a:endPar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75524243"/>
      </p:ext>
    </p:extLst>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8"/>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392" name="Google Shape;392;p38"/>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393" name="Google Shape;393;p38"/>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394" name="Google Shape;394;p38"/>
          <p:cNvSpPr/>
          <p:nvPr/>
        </p:nvSpPr>
        <p:spPr>
          <a:xfrm>
            <a:off x="175491" y="152400"/>
            <a:ext cx="11776364" cy="5078313"/>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ndara"/>
                <a:ea typeface="Candara"/>
                <a:cs typeface="Candara"/>
                <a:sym typeface="Candara"/>
              </a:rPr>
              <a:t>	38  </a:t>
            </a:r>
            <a:r>
              <a:rPr lang="en-US" sz="3600" i="1" dirty="0">
                <a:solidFill>
                  <a:schemeClr val="lt1"/>
                </a:solidFill>
                <a:latin typeface="Candara"/>
                <a:ea typeface="Candara"/>
                <a:cs typeface="Candara"/>
                <a:sym typeface="Candara"/>
              </a:rPr>
              <a:t>“Our heavenly Father, by Your Spirit, look down through the stream of time. You're so lovely and kind… And our sister standing here, bound by </a:t>
            </a:r>
            <a:r>
              <a:rPr lang="en-US" sz="3600" i="1" u="sng" dirty="0">
                <a:solidFill>
                  <a:schemeClr val="lt1"/>
                </a:solidFill>
                <a:latin typeface="Candara"/>
                <a:ea typeface="Candara"/>
                <a:cs typeface="Candara"/>
                <a:sym typeface="Candara"/>
              </a:rPr>
              <a:t>an oppression of Satan</a:t>
            </a:r>
            <a:r>
              <a:rPr lang="en-US" sz="3600" i="1" dirty="0">
                <a:solidFill>
                  <a:schemeClr val="lt1"/>
                </a:solidFill>
                <a:latin typeface="Candara"/>
                <a:ea typeface="Candara"/>
                <a:cs typeface="Candara"/>
                <a:sym typeface="Candara"/>
              </a:rPr>
              <a:t>. Foul spirits have tried to put </a:t>
            </a:r>
            <a:r>
              <a:rPr lang="en-US" sz="3600" b="1" i="1" u="sng" dirty="0">
                <a:solidFill>
                  <a:schemeClr val="lt1"/>
                </a:solidFill>
                <a:latin typeface="Candara"/>
                <a:ea typeface="Candara"/>
                <a:cs typeface="Candara"/>
                <a:sym typeface="Candara"/>
              </a:rPr>
              <a:t>pride</a:t>
            </a:r>
            <a:r>
              <a:rPr lang="en-US" sz="3600" i="1" dirty="0">
                <a:solidFill>
                  <a:schemeClr val="lt1"/>
                </a:solidFill>
                <a:latin typeface="Candara"/>
                <a:ea typeface="Candara"/>
                <a:cs typeface="Candara"/>
                <a:sym typeface="Candara"/>
              </a:rPr>
              <a:t> upon her. But Thou art here to remove this curse of the enemy. Help me, dear God, this duel of faith against the enemy…” </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 I was trying to get her in the right mental attitude; she wouldn't have to be prayed for. The right mental attitude towards any promise of God will bring it to pass. </a:t>
            </a:r>
            <a:endParaRPr dirty="0">
              <a:latin typeface="Candara" panose="020E0502030303020204" pitchFamily="34" charset="0"/>
            </a:endParaRPr>
          </a:p>
        </p:txBody>
      </p:sp>
    </p:spTree>
    <p:extLst>
      <p:ext uri="{BB962C8B-B14F-4D97-AF65-F5344CB8AC3E}">
        <p14:creationId xmlns:p14="http://schemas.microsoft.com/office/powerpoint/2010/main" val="2637434323"/>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9"/>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400" name="Google Shape;400;p39"/>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401" name="Google Shape;401;p39"/>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
        <p:nvSpPr>
          <p:cNvPr id="402" name="Google Shape;402;p39"/>
          <p:cNvSpPr/>
          <p:nvPr/>
        </p:nvSpPr>
        <p:spPr>
          <a:xfrm>
            <a:off x="212436" y="228601"/>
            <a:ext cx="11730182"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ndara"/>
                <a:ea typeface="Candara"/>
                <a:cs typeface="Candara"/>
                <a:sym typeface="Candara"/>
              </a:rPr>
              <a:t>	And every Seed will bring forth of its kind. If you need salvation, the Seed's here. If you need healing, here's the Seed in the Word. </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The Word of God is a Seed. Put it in your heart. Don't dig it up every morning to see if it's sprouted, put it in there and leave it there. </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It's God's business to bring forth the harvest. You just leave it there; water it by faith and praise every day thanking God for it. </a:t>
            </a:r>
            <a:endParaRPr dirty="0">
              <a:latin typeface="Candara" panose="020E0502030303020204" pitchFamily="34" charset="0"/>
            </a:endParaRPr>
          </a:p>
        </p:txBody>
      </p:sp>
    </p:spTree>
    <p:extLst>
      <p:ext uri="{BB962C8B-B14F-4D97-AF65-F5344CB8AC3E}">
        <p14:creationId xmlns:p14="http://schemas.microsoft.com/office/powerpoint/2010/main" val="2687705839"/>
      </p:ext>
    </p:extLst>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6"/>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456" name="Google Shape;456;p46"/>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457" name="Google Shape;457;p46"/>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458" name="Google Shape;458;p46"/>
          <p:cNvSpPr txBox="1"/>
          <p:nvPr/>
        </p:nvSpPr>
        <p:spPr>
          <a:xfrm>
            <a:off x="92364" y="43458"/>
            <a:ext cx="12007272" cy="68634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ndara"/>
                <a:ea typeface="Candara"/>
                <a:cs typeface="Candara"/>
                <a:sym typeface="Candara"/>
              </a:rPr>
              <a:t>GOD.HAS.A.PROVIDED.WAY</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56 Now, this is the last night of the service. I want each one of you to give me your undivided attention and listen close now. We're trying to go in for the greatest victory of the meeting. Usually there's more people healed on the last night than there is in the rest of the meeting: their great anticipation. Satan fights harder. Everything goes wrong, seemingly, because Satan is trying to keep that people in tension and everything else, so that he can keep them away from this great time of strain that we're now entering into, as we'd say, "Going in for the kill now."</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a:t>
            </a:r>
            <a:endParaRPr sz="1800" dirty="0">
              <a:solidFill>
                <a:schemeClr val="lt1"/>
              </a:solidFill>
              <a:latin typeface="Candara"/>
              <a:ea typeface="Candara"/>
              <a:cs typeface="Candara"/>
              <a:sym typeface="Candara"/>
            </a:endParaRPr>
          </a:p>
        </p:txBody>
      </p:sp>
    </p:spTree>
    <p:extLst>
      <p:ext uri="{BB962C8B-B14F-4D97-AF65-F5344CB8AC3E}">
        <p14:creationId xmlns:p14="http://schemas.microsoft.com/office/powerpoint/2010/main" val="4223190988"/>
      </p:ext>
    </p:extLst>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464" name="Google Shape;464;p4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465" name="Google Shape;465;p4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
        <p:nvSpPr>
          <p:cNvPr id="466" name="Google Shape;466;p47"/>
          <p:cNvSpPr txBox="1"/>
          <p:nvPr/>
        </p:nvSpPr>
        <p:spPr>
          <a:xfrm>
            <a:off x="221673" y="136524"/>
            <a:ext cx="11748654"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ndara"/>
                <a:ea typeface="Candara"/>
                <a:cs typeface="Candara"/>
                <a:sym typeface="Candara"/>
              </a:rPr>
              <a:t>	He's already beat up in the corner. He's been exposed and all of his devises is exposed. And men and women has accepted Jesus Christ as their Saviour. People with cancer, and tumors, everything else, has been healed: doctors' statements proving it's the truth. And Satan, if he can interrupt your mind, that's all he has to do. But let's go in now for the great kill, to drive Satan and all of his powers plumb out of the building, that God can have the right of way and heal every sick person, for the glory of God.</a:t>
            </a:r>
            <a:endParaRPr dirty="0">
              <a:latin typeface="Candara" panose="020E0502030303020204" pitchFamily="34" charset="0"/>
            </a:endParaRPr>
          </a:p>
          <a:p>
            <a:pPr marL="0" marR="0" lvl="0" indent="0" algn="r" rtl="0">
              <a:spcBef>
                <a:spcPts val="0"/>
              </a:spcBef>
              <a:spcAft>
                <a:spcPts val="0"/>
              </a:spcAft>
              <a:buNone/>
            </a:pPr>
            <a:r>
              <a:rPr lang="en-US" sz="3600" dirty="0">
                <a:solidFill>
                  <a:schemeClr val="lt1"/>
                </a:solidFill>
                <a:latin typeface="Candara"/>
                <a:ea typeface="Candara"/>
                <a:cs typeface="Candara"/>
                <a:sym typeface="Candara"/>
              </a:rPr>
              <a:t>54-0404E</a:t>
            </a:r>
            <a:endParaRPr dirty="0">
              <a:latin typeface="Candara" panose="020E0502030303020204" pitchFamily="34" charset="0"/>
            </a:endParaRPr>
          </a:p>
        </p:txBody>
      </p:sp>
    </p:spTree>
    <p:extLst>
      <p:ext uri="{BB962C8B-B14F-4D97-AF65-F5344CB8AC3E}">
        <p14:creationId xmlns:p14="http://schemas.microsoft.com/office/powerpoint/2010/main" val="2449443987"/>
      </p:ext>
    </p:extLst>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8"/>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472" name="Google Shape;472;p48"/>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473" name="Google Shape;473;p48"/>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474" name="Google Shape;474;p48"/>
          <p:cNvSpPr/>
          <p:nvPr/>
        </p:nvSpPr>
        <p:spPr>
          <a:xfrm>
            <a:off x="214604" y="27307"/>
            <a:ext cx="11812555" cy="60016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JOB 23:14-16</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a:t>
            </a:r>
            <a:r>
              <a:rPr lang="en-US" sz="4000" i="1" dirty="0">
                <a:solidFill>
                  <a:schemeClr val="lt1"/>
                </a:solidFill>
                <a:latin typeface="Candara"/>
                <a:ea typeface="Candara"/>
                <a:cs typeface="Candara"/>
                <a:sym typeface="Candara"/>
              </a:rPr>
              <a:t>For he </a:t>
            </a:r>
            <a:r>
              <a:rPr lang="en-US" sz="4000" i="1" dirty="0" err="1">
                <a:solidFill>
                  <a:schemeClr val="lt1"/>
                </a:solidFill>
                <a:latin typeface="Candara"/>
                <a:ea typeface="Candara"/>
                <a:cs typeface="Candara"/>
                <a:sym typeface="Candara"/>
              </a:rPr>
              <a:t>performeth</a:t>
            </a:r>
            <a:r>
              <a:rPr lang="en-US" sz="4000" i="1" dirty="0">
                <a:solidFill>
                  <a:schemeClr val="lt1"/>
                </a:solidFill>
                <a:latin typeface="Candara"/>
                <a:ea typeface="Candara"/>
                <a:cs typeface="Candara"/>
                <a:sym typeface="Candara"/>
              </a:rPr>
              <a:t> the thing that is appointed for me: and many such things are with him. 15 Therefore am I troubled at his presence: when I consider, I am afraid of him. 16 </a:t>
            </a:r>
            <a:r>
              <a:rPr lang="en-US" sz="4000" i="1" dirty="0">
                <a:solidFill>
                  <a:srgbClr val="FFFF00"/>
                </a:solidFill>
                <a:latin typeface="Candara"/>
                <a:ea typeface="Candara"/>
                <a:cs typeface="Candara"/>
                <a:sym typeface="Candara"/>
              </a:rPr>
              <a:t>For God maketh my heart soft, </a:t>
            </a:r>
            <a:r>
              <a:rPr lang="en-US" sz="4000" i="1" dirty="0">
                <a:solidFill>
                  <a:schemeClr val="lt1"/>
                </a:solidFill>
                <a:latin typeface="Candara"/>
                <a:ea typeface="Candara"/>
                <a:cs typeface="Candara"/>
                <a:sym typeface="Candara"/>
              </a:rPr>
              <a:t>and the Almighty </a:t>
            </a:r>
            <a:r>
              <a:rPr lang="en-US" sz="4000" i="1" dirty="0" err="1">
                <a:solidFill>
                  <a:schemeClr val="lt1"/>
                </a:solidFill>
                <a:latin typeface="Candara"/>
                <a:ea typeface="Candara"/>
                <a:cs typeface="Candara"/>
                <a:sym typeface="Candara"/>
              </a:rPr>
              <a:t>troubleth</a:t>
            </a:r>
            <a:r>
              <a:rPr lang="en-US" sz="4000" i="1" dirty="0">
                <a:solidFill>
                  <a:schemeClr val="lt1"/>
                </a:solidFill>
                <a:latin typeface="Candara"/>
                <a:ea typeface="Candara"/>
                <a:cs typeface="Candara"/>
                <a:sym typeface="Candara"/>
              </a:rPr>
              <a:t> me: </a:t>
            </a:r>
            <a:r>
              <a:rPr lang="en-US" sz="3200" dirty="0">
                <a:solidFill>
                  <a:schemeClr val="lt1"/>
                </a:solidFill>
                <a:latin typeface="Candara"/>
                <a:ea typeface="Candara"/>
                <a:cs typeface="Candara"/>
                <a:sym typeface="Candara"/>
              </a:rPr>
              <a:t>(shock)</a:t>
            </a:r>
            <a:endParaRPr dirty="0">
              <a:latin typeface="Candara" panose="020E0502030303020204" pitchFamily="34" charset="0"/>
            </a:endParaRPr>
          </a:p>
          <a:p>
            <a:pPr marL="0" marR="0" lvl="0" indent="0" algn="l" rtl="0">
              <a:spcBef>
                <a:spcPts val="0"/>
              </a:spcBef>
              <a:spcAft>
                <a:spcPts val="0"/>
              </a:spcAft>
              <a:buNone/>
            </a:pPr>
            <a:endParaRPr sz="3200" dirty="0">
              <a:solidFill>
                <a:schemeClr val="lt1"/>
              </a:solidFill>
              <a:latin typeface="Candara"/>
              <a:ea typeface="Candara"/>
              <a:cs typeface="Candara"/>
              <a:sym typeface="Candara"/>
            </a:endParaRPr>
          </a:p>
          <a:p>
            <a:pPr marL="0" marR="0" lvl="0" indent="0" algn="l" rtl="0">
              <a:spcBef>
                <a:spcPts val="0"/>
              </a:spcBef>
              <a:spcAft>
                <a:spcPts val="0"/>
              </a:spcAft>
              <a:buNone/>
            </a:pPr>
            <a:r>
              <a:rPr lang="en-US" sz="3600" b="1" dirty="0">
                <a:solidFill>
                  <a:schemeClr val="lt1"/>
                </a:solidFill>
                <a:latin typeface="Candara"/>
                <a:ea typeface="Candara"/>
                <a:cs typeface="Candara"/>
                <a:sym typeface="Candara"/>
              </a:rPr>
              <a:t>Job 23:16 (NLT)</a:t>
            </a:r>
            <a:endParaRPr dirty="0">
              <a:latin typeface="Candara" panose="020E0502030303020204" pitchFamily="34" charset="0"/>
            </a:endParaRPr>
          </a:p>
          <a:p>
            <a:pPr marL="0" marR="0" lvl="0" indent="0" algn="l" rtl="0">
              <a:spcBef>
                <a:spcPts val="0"/>
              </a:spcBef>
              <a:spcAft>
                <a:spcPts val="0"/>
              </a:spcAft>
              <a:buNone/>
            </a:pPr>
            <a:r>
              <a:rPr lang="en-US" sz="3200" baseline="30000" dirty="0">
                <a:solidFill>
                  <a:schemeClr val="lt1"/>
                </a:solidFill>
                <a:latin typeface="Candara"/>
                <a:ea typeface="Candara"/>
                <a:cs typeface="Candara"/>
                <a:sym typeface="Candara"/>
              </a:rPr>
              <a:t> </a:t>
            </a:r>
            <a:r>
              <a:rPr lang="en-US" sz="3200" i="1" dirty="0">
                <a:solidFill>
                  <a:schemeClr val="lt1"/>
                </a:solidFill>
                <a:latin typeface="Candara"/>
                <a:ea typeface="Candara"/>
                <a:cs typeface="Candara"/>
                <a:sym typeface="Candara"/>
              </a:rPr>
              <a:t>God has made me faint at heart; the Almighty has terrified me.</a:t>
            </a:r>
            <a:endParaRPr dirty="0">
              <a:latin typeface="Candara" panose="020E0502030303020204" pitchFamily="34" charset="0"/>
            </a:endParaRPr>
          </a:p>
          <a:p>
            <a:pPr marL="0" marR="0" lvl="0" indent="0" algn="l" rtl="0">
              <a:spcBef>
                <a:spcPts val="0"/>
              </a:spcBef>
              <a:spcAft>
                <a:spcPts val="0"/>
              </a:spcAft>
              <a:buNone/>
            </a:pPr>
            <a:endParaRPr sz="3600" dirty="0">
              <a:solidFill>
                <a:schemeClr val="lt1"/>
              </a:solidFill>
              <a:latin typeface="Candara"/>
              <a:ea typeface="Candara"/>
              <a:cs typeface="Candara"/>
              <a:sym typeface="Candara"/>
            </a:endParaRPr>
          </a:p>
        </p:txBody>
      </p:sp>
    </p:spTree>
    <p:extLst>
      <p:ext uri="{BB962C8B-B14F-4D97-AF65-F5344CB8AC3E}">
        <p14:creationId xmlns:p14="http://schemas.microsoft.com/office/powerpoint/2010/main" val="30901889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62FA6885-B96F-AB43-6D12-4CABA61495E5}"/>
            </a:ext>
          </a:extLst>
        </p:cNvPr>
        <p:cNvGrpSpPr/>
        <p:nvPr/>
      </p:nvGrpSpPr>
      <p:grpSpPr>
        <a:xfrm>
          <a:off x="0" y="0"/>
          <a:ext cx="0" cy="0"/>
          <a:chOff x="0" y="0"/>
          <a:chExt cx="0" cy="0"/>
        </a:xfrm>
      </p:grpSpPr>
      <p:sp>
        <p:nvSpPr>
          <p:cNvPr id="92" name="Google Shape;92;p1">
            <a:extLst>
              <a:ext uri="{FF2B5EF4-FFF2-40B4-BE49-F238E27FC236}">
                <a16:creationId xmlns:a16="http://schemas.microsoft.com/office/drawing/2014/main" id="{5B51E512-ACF9-7219-EF62-02E14720EBCF}"/>
              </a:ext>
            </a:extLst>
          </p:cNvPr>
          <p:cNvSpPr txBox="1">
            <a:spLocks noGrp="1"/>
          </p:cNvSpPr>
          <p:nvPr>
            <p:ph type="ctrTitle"/>
          </p:nvPr>
        </p:nvSpPr>
        <p:spPr>
          <a:xfrm>
            <a:off x="1714500" y="281440"/>
            <a:ext cx="8762999" cy="297105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7200"/>
              <a:buFont typeface="Candara"/>
              <a:buNone/>
            </a:pPr>
            <a:r>
              <a:rPr lang="en-US" sz="8800" dirty="0">
                <a:latin typeface="Californian FB" panose="0207040306080B030204" pitchFamily="18" charset="0"/>
                <a:sym typeface="Candara"/>
              </a:rPr>
              <a:t>LIVING ABOVE YOUR </a:t>
            </a:r>
            <a:r>
              <a:rPr lang="en-US" sz="8000" dirty="0">
                <a:latin typeface="Californian FB" panose="0207040306080B030204" pitchFamily="18" charset="0"/>
                <a:sym typeface="Candara"/>
              </a:rPr>
              <a:t>CARES</a:t>
            </a:r>
            <a:br>
              <a:rPr lang="en-US" sz="6600" dirty="0">
                <a:latin typeface="Candara"/>
                <a:ea typeface="Candara"/>
                <a:cs typeface="Candara"/>
                <a:sym typeface="Candara"/>
              </a:rPr>
            </a:br>
            <a:endParaRPr dirty="0"/>
          </a:p>
        </p:txBody>
      </p:sp>
      <p:sp>
        <p:nvSpPr>
          <p:cNvPr id="93" name="Google Shape;93;p1">
            <a:extLst>
              <a:ext uri="{FF2B5EF4-FFF2-40B4-BE49-F238E27FC236}">
                <a16:creationId xmlns:a16="http://schemas.microsoft.com/office/drawing/2014/main" id="{EFDC16B8-04B7-6A40-90FD-E5D756B26AA1}"/>
              </a:ext>
            </a:extLst>
          </p:cNvPr>
          <p:cNvSpPr txBox="1">
            <a:spLocks noGrp="1"/>
          </p:cNvSpPr>
          <p:nvPr>
            <p:ph type="subTitle" idx="1"/>
          </p:nvPr>
        </p:nvSpPr>
        <p:spPr>
          <a:xfrm>
            <a:off x="1295400" y="4597400"/>
            <a:ext cx="9855199" cy="1766078"/>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sz="3600" b="1" dirty="0">
                <a:solidFill>
                  <a:schemeClr val="bg1"/>
                </a:solidFill>
              </a:rPr>
              <a:t>PSALM 55:22</a:t>
            </a:r>
            <a:endParaRPr lang="en-US" sz="2800" dirty="0">
              <a:solidFill>
                <a:schemeClr val="bg1"/>
              </a:solidFill>
            </a:endParaRPr>
          </a:p>
          <a:p>
            <a:pPr marL="0" lvl="0" indent="0">
              <a:spcBef>
                <a:spcPts val="0"/>
              </a:spcBef>
            </a:pPr>
            <a:r>
              <a:rPr lang="en-US" sz="2800" i="1" dirty="0">
                <a:solidFill>
                  <a:schemeClr val="bg1"/>
                </a:solidFill>
              </a:rPr>
              <a:t>       Cast thy burden upon the LORD, and he shall sustain thee: he shall never suffer the righteous to be moved.</a:t>
            </a:r>
            <a:endParaRPr lang="en-US" sz="2800" dirty="0">
              <a:solidFill>
                <a:schemeClr val="bg1"/>
              </a:solidFill>
            </a:endParaRPr>
          </a:p>
        </p:txBody>
      </p:sp>
    </p:spTree>
    <p:extLst>
      <p:ext uri="{BB962C8B-B14F-4D97-AF65-F5344CB8AC3E}">
        <p14:creationId xmlns:p14="http://schemas.microsoft.com/office/powerpoint/2010/main" val="1146085474"/>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99" name="Google Shape;99;p2"/>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100" name="Google Shape;100;p2"/>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01" name="Google Shape;101;p2"/>
          <p:cNvSpPr/>
          <p:nvPr/>
        </p:nvSpPr>
        <p:spPr>
          <a:xfrm>
            <a:off x="175491" y="0"/>
            <a:ext cx="11841018" cy="584771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5400" b="1" i="0" u="none" strike="noStrike" cap="none" dirty="0">
                <a:solidFill>
                  <a:schemeClr val="lt1"/>
                </a:solidFill>
                <a:latin typeface="Candara"/>
                <a:ea typeface="Candara"/>
                <a:cs typeface="Candara"/>
                <a:sym typeface="Candara"/>
              </a:rPr>
              <a:t>SHALOM</a:t>
            </a:r>
            <a:endParaRPr sz="5400" b="0" i="0" u="none" strike="noStrike" cap="none" dirty="0">
              <a:solidFill>
                <a:schemeClr val="lt1"/>
              </a:solidFill>
              <a:latin typeface="Candara"/>
              <a:ea typeface="Candara"/>
              <a:cs typeface="Candara"/>
              <a:sym typeface="Candara"/>
            </a:endParaRPr>
          </a:p>
          <a:p>
            <a:pPr marL="0" marR="0" lvl="0" indent="0" algn="l" rtl="0">
              <a:spcBef>
                <a:spcPts val="0"/>
              </a:spcBef>
              <a:spcAft>
                <a:spcPts val="0"/>
              </a:spcAft>
              <a:buNone/>
            </a:pPr>
            <a:r>
              <a:rPr lang="en-US" sz="4000" b="0" i="0" u="none" strike="noStrike" cap="none" dirty="0">
                <a:solidFill>
                  <a:schemeClr val="lt1"/>
                </a:solidFill>
                <a:latin typeface="Candara"/>
                <a:ea typeface="Candara"/>
                <a:cs typeface="Candara"/>
                <a:sym typeface="Candara"/>
              </a:rPr>
              <a:t>	38   We're facing two Scriptures, </a:t>
            </a:r>
            <a:r>
              <a:rPr lang="en-US" sz="3200" b="0" i="0" u="none" strike="noStrike" cap="none" dirty="0">
                <a:solidFill>
                  <a:schemeClr val="lt1"/>
                </a:solidFill>
                <a:latin typeface="Candara"/>
                <a:ea typeface="Candara"/>
                <a:cs typeface="Candara"/>
                <a:sym typeface="Candara"/>
              </a:rPr>
              <a:t>[Is. 61] </a:t>
            </a:r>
            <a:r>
              <a:rPr lang="en-US" sz="4000" b="0" i="0" u="none" strike="noStrike" cap="none" dirty="0">
                <a:solidFill>
                  <a:schemeClr val="lt1"/>
                </a:solidFill>
                <a:latin typeface="Candara"/>
                <a:ea typeface="Candara"/>
                <a:cs typeface="Candara"/>
                <a:sym typeface="Candara"/>
              </a:rPr>
              <a:t>a contrast one to the other. </a:t>
            </a:r>
            <a:r>
              <a:rPr lang="en-US" sz="4000" b="0" i="1" u="none" strike="noStrike" cap="none" dirty="0">
                <a:solidFill>
                  <a:schemeClr val="lt1"/>
                </a:solidFill>
                <a:latin typeface="Candara"/>
                <a:ea typeface="Candara"/>
                <a:cs typeface="Candara"/>
                <a:sym typeface="Candara"/>
              </a:rPr>
              <a:t>"Arise, and shine, for the glory of God has come upon you. Thy Light is here</a:t>
            </a:r>
            <a:r>
              <a:rPr lang="en-US" sz="4000" b="0" i="0" u="none" strike="noStrike" cap="none" dirty="0">
                <a:solidFill>
                  <a:schemeClr val="lt1"/>
                </a:solidFill>
                <a:latin typeface="Candara"/>
                <a:ea typeface="Candara"/>
                <a:cs typeface="Candara"/>
                <a:sym typeface="Candara"/>
              </a:rPr>
              <a:t>." The next verse </a:t>
            </a:r>
            <a:r>
              <a:rPr lang="en-US" sz="4000" b="0" i="1" u="none" strike="noStrike" cap="none" dirty="0">
                <a:solidFill>
                  <a:schemeClr val="lt1"/>
                </a:solidFill>
                <a:latin typeface="Candara"/>
                <a:ea typeface="Candara"/>
                <a:cs typeface="Candara"/>
                <a:sym typeface="Candara"/>
              </a:rPr>
              <a:t>"Gross darkness is upon this people.</a:t>
            </a:r>
            <a:r>
              <a:rPr lang="en-US" sz="4000" b="0" i="0" u="none" strike="noStrike" cap="none" dirty="0">
                <a:solidFill>
                  <a:schemeClr val="lt1"/>
                </a:solidFill>
                <a:latin typeface="Candara"/>
                <a:ea typeface="Candara"/>
                <a:cs typeface="Candara"/>
                <a:sym typeface="Candara"/>
              </a:rPr>
              <a:t>" 	</a:t>
            </a:r>
            <a:endParaRPr sz="1600" dirty="0">
              <a:latin typeface="Candara" panose="020E0502030303020204" pitchFamily="34" charset="0"/>
            </a:endParaRPr>
          </a:p>
          <a:p>
            <a:pPr marL="0" marR="0" lvl="0" indent="0" algn="l" rtl="0">
              <a:spcBef>
                <a:spcPts val="0"/>
              </a:spcBef>
              <a:spcAft>
                <a:spcPts val="0"/>
              </a:spcAft>
              <a:buNone/>
            </a:pPr>
            <a:r>
              <a:rPr lang="en-US" sz="4000" b="0" i="0" u="none" strike="noStrike" cap="none" dirty="0">
                <a:solidFill>
                  <a:schemeClr val="lt1"/>
                </a:solidFill>
                <a:latin typeface="Candara"/>
                <a:ea typeface="Candara"/>
                <a:cs typeface="Candara"/>
                <a:sym typeface="Candara"/>
              </a:rPr>
              <a:t>	The world is in one of the most </a:t>
            </a:r>
            <a:r>
              <a:rPr lang="en-US" sz="4000" b="1" i="0" u="sng" strike="noStrike" cap="none" dirty="0">
                <a:solidFill>
                  <a:schemeClr val="lt1"/>
                </a:solidFill>
                <a:latin typeface="Candara"/>
                <a:ea typeface="Candara"/>
                <a:cs typeface="Candara"/>
                <a:sym typeface="Candara"/>
              </a:rPr>
              <a:t>chaotic times of darkness</a:t>
            </a:r>
            <a:r>
              <a:rPr lang="en-US" sz="4000" b="0" i="0" u="none" strike="noStrike" cap="none" dirty="0">
                <a:solidFill>
                  <a:schemeClr val="lt1"/>
                </a:solidFill>
                <a:latin typeface="Candara"/>
                <a:ea typeface="Candara"/>
                <a:cs typeface="Candara"/>
                <a:sym typeface="Candara"/>
              </a:rPr>
              <a:t> that it's ever stood in, and yet it's standing in, again, </a:t>
            </a:r>
            <a:r>
              <a:rPr lang="en-US" sz="4000" b="1" i="0" u="sng" strike="noStrike" cap="none" dirty="0">
                <a:solidFill>
                  <a:schemeClr val="lt1"/>
                </a:solidFill>
                <a:latin typeface="Candara"/>
                <a:ea typeface="Candara"/>
                <a:cs typeface="Candara"/>
                <a:sym typeface="Candara"/>
              </a:rPr>
              <a:t>the most blessed Light</a:t>
            </a:r>
            <a:r>
              <a:rPr lang="en-US" sz="4000" b="0" i="0" u="sng" strike="noStrike" cap="none" dirty="0">
                <a:solidFill>
                  <a:schemeClr val="lt1"/>
                </a:solidFill>
                <a:latin typeface="Candara"/>
                <a:ea typeface="Candara"/>
                <a:cs typeface="Candara"/>
                <a:sym typeface="Candara"/>
              </a:rPr>
              <a:t> </a:t>
            </a:r>
            <a:r>
              <a:rPr lang="en-US" sz="4000" b="0" i="0" u="none" strike="noStrike" cap="none" dirty="0">
                <a:solidFill>
                  <a:schemeClr val="lt1"/>
                </a:solidFill>
                <a:latin typeface="Candara"/>
                <a:ea typeface="Candara"/>
                <a:cs typeface="Candara"/>
                <a:sym typeface="Candara"/>
              </a:rPr>
              <a:t>that it ever shined in.</a:t>
            </a:r>
            <a:endParaRPr sz="1600" dirty="0">
              <a:latin typeface="Candara" panose="020E0502030303020204" pitchFamily="34" charset="0"/>
            </a:endParaRPr>
          </a:p>
          <a:p>
            <a:pPr marL="0" marR="0" lvl="0" indent="0" algn="r" rtl="0">
              <a:spcBef>
                <a:spcPts val="0"/>
              </a:spcBef>
              <a:spcAft>
                <a:spcPts val="0"/>
              </a:spcAft>
              <a:buNone/>
            </a:pPr>
            <a:r>
              <a:rPr lang="en-US" sz="4000" b="0" i="0" u="none" strike="noStrike" cap="none" dirty="0">
                <a:solidFill>
                  <a:schemeClr val="lt1"/>
                </a:solidFill>
                <a:latin typeface="Candara"/>
                <a:ea typeface="Candara"/>
                <a:cs typeface="Candara"/>
                <a:sym typeface="Candara"/>
              </a:rPr>
              <a:t>64-0112</a:t>
            </a:r>
            <a:endParaRPr sz="4000" b="0" i="0" u="none" strike="noStrike" cap="none" dirty="0">
              <a:solidFill>
                <a:schemeClr val="lt1"/>
              </a:solidFill>
              <a:latin typeface="Candara"/>
              <a:ea typeface="Candara"/>
              <a:cs typeface="Candara"/>
              <a:sym typeface="Candara"/>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03-28-2026</a:t>
            </a:r>
            <a:endParaRPr/>
          </a:p>
        </p:txBody>
      </p:sp>
      <p:sp>
        <p:nvSpPr>
          <p:cNvPr id="107" name="Google Shape;107;p3"/>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LIVING ABOVE CARES</a:t>
            </a:r>
            <a:endParaRPr/>
          </a:p>
        </p:txBody>
      </p:sp>
      <p:sp>
        <p:nvSpPr>
          <p:cNvPr id="108" name="Google Shape;108;p3"/>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09" name="Google Shape;109;p3"/>
          <p:cNvSpPr/>
          <p:nvPr/>
        </p:nvSpPr>
        <p:spPr>
          <a:xfrm>
            <a:off x="314036" y="131798"/>
            <a:ext cx="11526982" cy="44627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cap="none" dirty="0">
                <a:solidFill>
                  <a:schemeClr val="lt1"/>
                </a:solidFill>
                <a:latin typeface="Candara"/>
                <a:ea typeface="Candara"/>
                <a:cs typeface="Candara"/>
                <a:sym typeface="Candara"/>
              </a:rPr>
              <a:t>TO.WHOM.WOULD.WE.GO</a:t>
            </a:r>
            <a:endParaRPr dirty="0">
              <a:latin typeface="Candara" panose="020E0502030303020204" pitchFamily="34" charset="0"/>
            </a:endParaRPr>
          </a:p>
          <a:p>
            <a:pPr marL="0" marR="0" lvl="0" indent="0" algn="l" rtl="0">
              <a:spcBef>
                <a:spcPts val="0"/>
              </a:spcBef>
              <a:spcAft>
                <a:spcPts val="0"/>
              </a:spcAft>
              <a:buNone/>
            </a:pPr>
            <a:r>
              <a:rPr lang="en-US" sz="3600" dirty="0">
                <a:solidFill>
                  <a:schemeClr val="lt1"/>
                </a:solidFill>
                <a:latin typeface="Candara"/>
                <a:ea typeface="Candara"/>
                <a:cs typeface="Candara"/>
                <a:sym typeface="Candara"/>
              </a:rPr>
              <a:t>	41 </a:t>
            </a:r>
            <a:r>
              <a:rPr lang="en-US" sz="4000" dirty="0">
                <a:solidFill>
                  <a:schemeClr val="lt1"/>
                </a:solidFill>
                <a:latin typeface="Candara"/>
                <a:ea typeface="Candara"/>
                <a:cs typeface="Candara"/>
                <a:sym typeface="Candara"/>
              </a:rPr>
              <a:t>...</a:t>
            </a:r>
            <a:r>
              <a:rPr lang="en-US" sz="4000" dirty="0">
                <a:solidFill>
                  <a:schemeClr val="bg1"/>
                </a:solidFill>
                <a:latin typeface="Candara"/>
                <a:ea typeface="Candara"/>
                <a:cs typeface="Candara"/>
                <a:sym typeface="Candara"/>
              </a:rPr>
              <a:t>It wasn't meant for you to have peace here. If you did, you'd get customized to the world. </a:t>
            </a:r>
            <a:r>
              <a:rPr lang="en-US" sz="4000" dirty="0">
                <a:solidFill>
                  <a:schemeClr val="lt1"/>
                </a:solidFill>
                <a:latin typeface="Candara"/>
                <a:ea typeface="Candara"/>
                <a:cs typeface="Candara"/>
                <a:sym typeface="Candara"/>
              </a:rPr>
              <a:t>God don't want you customized to this world. </a:t>
            </a:r>
            <a:endParaRPr dirty="0">
              <a:latin typeface="Candara" panose="020E0502030303020204" pitchFamily="34" charset="0"/>
            </a:endParaRPr>
          </a:p>
          <a:p>
            <a:pPr marL="0" marR="0" lvl="0" indent="0" algn="l" rtl="0">
              <a:spcBef>
                <a:spcPts val="0"/>
              </a:spcBef>
              <a:spcAft>
                <a:spcPts val="0"/>
              </a:spcAft>
              <a:buNone/>
            </a:pPr>
            <a:r>
              <a:rPr lang="en-US" sz="4000" dirty="0">
                <a:solidFill>
                  <a:schemeClr val="lt1"/>
                </a:solidFill>
                <a:latin typeface="Candara"/>
                <a:ea typeface="Candara"/>
                <a:cs typeface="Candara"/>
                <a:sym typeface="Candara"/>
              </a:rPr>
              <a:t>	He wants you to rest in Him. Come to Him, then you have peace.</a:t>
            </a:r>
            <a:endParaRPr dirty="0">
              <a:latin typeface="Candara" panose="020E0502030303020204" pitchFamily="34" charset="0"/>
            </a:endParaRPr>
          </a:p>
          <a:p>
            <a:pPr marL="0" marR="0" lvl="0" indent="0" algn="r" rtl="0">
              <a:spcBef>
                <a:spcPts val="0"/>
              </a:spcBef>
              <a:spcAft>
                <a:spcPts val="0"/>
              </a:spcAft>
              <a:buNone/>
            </a:pPr>
            <a:r>
              <a:rPr lang="en-US" sz="3600" dirty="0">
                <a:solidFill>
                  <a:schemeClr val="lt1"/>
                </a:solidFill>
                <a:latin typeface="Candara"/>
                <a:ea typeface="Candara"/>
                <a:cs typeface="Candara"/>
                <a:sym typeface="Candara"/>
              </a:rPr>
              <a:t>60-0606 </a:t>
            </a:r>
            <a:endParaRPr dirty="0">
              <a:latin typeface="Candara" panose="020E0502030303020204" pitchFamily="34" charset="0"/>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150" y="1"/>
            <a:ext cx="12007850" cy="6463308"/>
          </a:xfrm>
          <a:prstGeom prst="rect">
            <a:avLst/>
          </a:prstGeom>
        </p:spPr>
        <p:txBody>
          <a:bodyPr wrap="square">
            <a:spAutoFit/>
          </a:bodyPr>
          <a:lstStyle/>
          <a:p>
            <a:r>
              <a:rPr lang="en-US" sz="5400" b="1" dirty="0">
                <a:solidFill>
                  <a:schemeClr val="bg1"/>
                </a:solidFill>
                <a:latin typeface="Candara" panose="020E0502030303020204" pitchFamily="34" charset="0"/>
                <a:ea typeface="Cambria" charset="0"/>
                <a:cs typeface="Cambria" charset="0"/>
              </a:rPr>
              <a:t>DANIEL 7:23-25</a:t>
            </a:r>
          </a:p>
          <a:p>
            <a:r>
              <a:rPr lang="en-US" sz="4000" dirty="0">
                <a:solidFill>
                  <a:schemeClr val="bg1"/>
                </a:solidFill>
                <a:latin typeface="Candara" panose="020E0502030303020204" pitchFamily="34" charset="0"/>
                <a:ea typeface="Cambria" charset="0"/>
                <a:cs typeface="Cambria" charset="0"/>
              </a:rPr>
              <a:t>	</a:t>
            </a:r>
            <a:r>
              <a:rPr lang="en-US" sz="4000" i="1" dirty="0">
                <a:solidFill>
                  <a:schemeClr val="bg1"/>
                </a:solidFill>
                <a:latin typeface="Candara" panose="020E0502030303020204" pitchFamily="34" charset="0"/>
                <a:ea typeface="Cambria" charset="0"/>
                <a:cs typeface="Cambria" charset="0"/>
              </a:rPr>
              <a:t>Thus he said, The fourth beast shall be the fourth kingdom upon earth, which shall be diverse from all kingdoms, and shall devour the whole earth, and shall tread it down, and break it in pieces… </a:t>
            </a:r>
          </a:p>
          <a:p>
            <a:r>
              <a:rPr lang="en-US" sz="4000" i="1" dirty="0">
                <a:solidFill>
                  <a:schemeClr val="bg1"/>
                </a:solidFill>
                <a:latin typeface="Candara" panose="020E0502030303020204" pitchFamily="34" charset="0"/>
                <a:ea typeface="Cambria" charset="0"/>
                <a:cs typeface="Cambria" charset="0"/>
              </a:rPr>
              <a:t>	25 </a:t>
            </a:r>
            <a:r>
              <a:rPr lang="en-US" sz="4000" b="1" i="1" dirty="0">
                <a:solidFill>
                  <a:schemeClr val="bg1"/>
                </a:solidFill>
                <a:latin typeface="Candara" panose="020E0502030303020204" pitchFamily="34" charset="0"/>
                <a:ea typeface="Cambria" charset="0"/>
                <a:cs typeface="Cambria" charset="0"/>
              </a:rPr>
              <a:t>And he shall speak great words against the most High, and </a:t>
            </a:r>
            <a:r>
              <a:rPr lang="en-US" sz="4000" b="1" i="1" u="sng" dirty="0">
                <a:solidFill>
                  <a:schemeClr val="bg1"/>
                </a:solidFill>
                <a:latin typeface="Candara" panose="020E0502030303020204" pitchFamily="34" charset="0"/>
                <a:ea typeface="Cambria" charset="0"/>
                <a:cs typeface="Cambria" charset="0"/>
              </a:rPr>
              <a:t>shall wear out</a:t>
            </a:r>
            <a:r>
              <a:rPr lang="en-US" sz="4000" b="1" i="1" dirty="0">
                <a:solidFill>
                  <a:schemeClr val="bg1"/>
                </a:solidFill>
                <a:latin typeface="Candara" panose="020E0502030303020204" pitchFamily="34" charset="0"/>
                <a:ea typeface="Cambria" charset="0"/>
                <a:cs typeface="Cambria" charset="0"/>
              </a:rPr>
              <a:t> </a:t>
            </a:r>
            <a:r>
              <a:rPr lang="en-US" sz="3200" dirty="0">
                <a:solidFill>
                  <a:schemeClr val="bg1"/>
                </a:solidFill>
                <a:latin typeface="Candara" panose="020E0502030303020204" pitchFamily="34" charset="0"/>
                <a:ea typeface="Cambria" charset="0"/>
                <a:cs typeface="Cambria" charset="0"/>
              </a:rPr>
              <a:t>[exhaust, harass constantly] </a:t>
            </a:r>
            <a:r>
              <a:rPr lang="en-US" sz="4000" b="1" i="1" dirty="0">
                <a:solidFill>
                  <a:schemeClr val="bg1"/>
                </a:solidFill>
                <a:latin typeface="Candara" panose="020E0502030303020204" pitchFamily="34" charset="0"/>
                <a:ea typeface="Cambria" charset="0"/>
                <a:cs typeface="Cambria" charset="0"/>
              </a:rPr>
              <a:t>the saints of the most High</a:t>
            </a:r>
            <a:r>
              <a:rPr lang="en-US" sz="4000" i="1" dirty="0">
                <a:solidFill>
                  <a:schemeClr val="bg1"/>
                </a:solidFill>
                <a:latin typeface="Candara" panose="020E0502030303020204" pitchFamily="34" charset="0"/>
                <a:ea typeface="Cambria" charset="0"/>
                <a:cs typeface="Cambria" charset="0"/>
              </a:rPr>
              <a:t>, and think to change times and laws: and they shall be given into his hand until a time and times and the dividing of time.</a:t>
            </a:r>
          </a:p>
        </p:txBody>
      </p:sp>
      <p:sp>
        <p:nvSpPr>
          <p:cNvPr id="3" name="Date Placeholder 2"/>
          <p:cNvSpPr>
            <a:spLocks noGrp="1"/>
          </p:cNvSpPr>
          <p:nvPr>
            <p:ph type="dt" sz="half" idx="10"/>
          </p:nvPr>
        </p:nvSpPr>
        <p:spPr/>
        <p:txBody>
          <a:bodyPr/>
          <a:lstStyle/>
          <a:p>
            <a:r>
              <a:rPr lang="en-US"/>
              <a:t>1/11/17</a:t>
            </a:r>
          </a:p>
        </p:txBody>
      </p:sp>
      <p:sp>
        <p:nvSpPr>
          <p:cNvPr id="4" name="Footer Placeholder 3"/>
          <p:cNvSpPr>
            <a:spLocks noGrp="1"/>
          </p:cNvSpPr>
          <p:nvPr>
            <p:ph type="ftr" sz="quarter" idx="11"/>
          </p:nvPr>
        </p:nvSpPr>
        <p:spPr/>
        <p:txBody>
          <a:bodyPr/>
          <a:lstStyle/>
          <a:p>
            <a:r>
              <a:rPr lang="en-US"/>
              <a:t>Little Faith</a:t>
            </a:r>
          </a:p>
        </p:txBody>
      </p:sp>
      <p:sp>
        <p:nvSpPr>
          <p:cNvPr id="5" name="Slide Number Placeholder 4"/>
          <p:cNvSpPr>
            <a:spLocks noGrp="1"/>
          </p:cNvSpPr>
          <p:nvPr>
            <p:ph type="sldNum" sz="quarter" idx="12"/>
          </p:nvPr>
        </p:nvSpPr>
        <p:spPr/>
        <p:txBody>
          <a:bodyPr/>
          <a:lstStyle/>
          <a:p>
            <a:fld id="{49088029-B041-4CF2-B9B3-C4E9DB15334A}" type="slidenum">
              <a:rPr lang="en-US" smtClean="0"/>
              <a:pPr/>
              <a:t>9</a:t>
            </a:fld>
            <a:endParaRPr lang="en-US"/>
          </a:p>
        </p:txBody>
      </p:sp>
    </p:spTree>
    <p:extLst>
      <p:ext uri="{BB962C8B-B14F-4D97-AF65-F5344CB8AC3E}">
        <p14:creationId xmlns:p14="http://schemas.microsoft.com/office/powerpoint/2010/main" val="597147255"/>
      </p:ext>
    </p:extLst>
  </p:cSld>
  <p:clrMapOvr>
    <a:masterClrMapping/>
  </p:clrMapOvr>
  <p:transition spd="slow">
    <p:push/>
  </p:transition>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5275</Words>
  <Application>Microsoft Office PowerPoint</Application>
  <PresentationFormat>Widescreen</PresentationFormat>
  <Paragraphs>328</Paragraphs>
  <Slides>54</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Candara</vt:lpstr>
      <vt:lpstr>Brush Script MT</vt:lpstr>
      <vt:lpstr>Californian FB</vt:lpstr>
      <vt:lpstr>Calibri</vt:lpstr>
      <vt:lpstr>Aptos</vt:lpstr>
      <vt:lpstr>Arial</vt:lpstr>
      <vt:lpstr>Horizon</vt:lpstr>
      <vt:lpstr>LIVING ABOVE YOUR CARES </vt:lpstr>
      <vt:lpstr>PowerPoint Presentation</vt:lpstr>
      <vt:lpstr>PowerPoint Presentation</vt:lpstr>
      <vt:lpstr>PowerPoint Presentation</vt:lpstr>
      <vt:lpstr>PowerPoint Presentation</vt:lpstr>
      <vt:lpstr>LIVING ABOVE YOUR CARES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ATTACKS OF THE ENEMY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Barry Coffey</dc:creator>
  <cp:lastModifiedBy>Barry Coffey</cp:lastModifiedBy>
  <cp:revision>18</cp:revision>
  <dcterms:created xsi:type="dcterms:W3CDTF">2015-07-03T14:51:01Z</dcterms:created>
  <dcterms:modified xsi:type="dcterms:W3CDTF">2026-03-29T15:21:52Z</dcterms:modified>
</cp:coreProperties>
</file>