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57"/>
  </p:notesMasterIdLst>
  <p:handoutMasterIdLst>
    <p:handoutMasterId r:id="rId58"/>
  </p:handoutMasterIdLst>
  <p:sldIdLst>
    <p:sldId id="353" r:id="rId3"/>
    <p:sldId id="313" r:id="rId4"/>
    <p:sldId id="342" r:id="rId5"/>
    <p:sldId id="350" r:id="rId6"/>
    <p:sldId id="293" r:id="rId7"/>
    <p:sldId id="302" r:id="rId8"/>
    <p:sldId id="352" r:id="rId9"/>
    <p:sldId id="259" r:id="rId10"/>
    <p:sldId id="546" r:id="rId11"/>
    <p:sldId id="551" r:id="rId12"/>
    <p:sldId id="548" r:id="rId13"/>
    <p:sldId id="267" r:id="rId14"/>
    <p:sldId id="366" r:id="rId15"/>
    <p:sldId id="549" r:id="rId16"/>
    <p:sldId id="550" r:id="rId17"/>
    <p:sldId id="547" r:id="rId18"/>
    <p:sldId id="269" r:id="rId19"/>
    <p:sldId id="367" r:id="rId20"/>
    <p:sldId id="261" r:id="rId21"/>
    <p:sldId id="544" r:id="rId22"/>
    <p:sldId id="535" r:id="rId23"/>
    <p:sldId id="356" r:id="rId24"/>
    <p:sldId id="361" r:id="rId25"/>
    <p:sldId id="357" r:id="rId26"/>
    <p:sldId id="365" r:id="rId27"/>
    <p:sldId id="358" r:id="rId28"/>
    <p:sldId id="545" r:id="rId29"/>
    <p:sldId id="359" r:id="rId30"/>
    <p:sldId id="442" r:id="rId31"/>
    <p:sldId id="360" r:id="rId32"/>
    <p:sldId id="441" r:id="rId33"/>
    <p:sldId id="362" r:id="rId34"/>
    <p:sldId id="447" r:id="rId35"/>
    <p:sldId id="438" r:id="rId36"/>
    <p:sldId id="262" r:id="rId37"/>
    <p:sldId id="443" r:id="rId38"/>
    <p:sldId id="517" r:id="rId39"/>
    <p:sldId id="263" r:id="rId40"/>
    <p:sldId id="264" r:id="rId41"/>
    <p:sldId id="410" r:id="rId42"/>
    <p:sldId id="424" r:id="rId43"/>
    <p:sldId id="437" r:id="rId44"/>
    <p:sldId id="266" r:id="rId45"/>
    <p:sldId id="265" r:id="rId46"/>
    <p:sldId id="536" r:id="rId47"/>
    <p:sldId id="416" r:id="rId48"/>
    <p:sldId id="429" r:id="rId49"/>
    <p:sldId id="456" r:id="rId50"/>
    <p:sldId id="419" r:id="rId51"/>
    <p:sldId id="395" r:id="rId52"/>
    <p:sldId id="445" r:id="rId53"/>
    <p:sldId id="446" r:id="rId54"/>
    <p:sldId id="509" r:id="rId55"/>
    <p:sldId id="51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822" autoAdjust="0"/>
    <p:restoredTop sz="94660"/>
  </p:normalViewPr>
  <p:slideViewPr>
    <p:cSldViewPr>
      <p:cViewPr varScale="1">
        <p:scale>
          <a:sx n="102" d="100"/>
          <a:sy n="102" d="100"/>
        </p:scale>
        <p:origin x="156" y="318"/>
      </p:cViewPr>
      <p:guideLst>
        <p:guide pos="3840"/>
        <p:guide orient="horz" pos="21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3/25/2026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3/25/2026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21676-6A8E-E46D-73B5-286BE7CDE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2721E-3B52-598D-8D8D-0D8C26CF2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48DF5-42A8-83C5-C296-B786FAAC2F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E854B-1C91-4BA1-B5C1-66066C33A86D}"/>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26876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408308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40</a:t>
            </a:fld>
            <a:endParaRPr lang="en-US"/>
          </a:p>
        </p:txBody>
      </p:sp>
    </p:spTree>
    <p:extLst>
      <p:ext uri="{BB962C8B-B14F-4D97-AF65-F5344CB8AC3E}">
        <p14:creationId xmlns:p14="http://schemas.microsoft.com/office/powerpoint/2010/main" val="214541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1529-B5A0-4A6E-A343-2DC3B2271976}" type="slidenum">
              <a:rPr lang="en-US" smtClean="0"/>
              <a:pPr/>
              <a:t>42</a:t>
            </a:fld>
            <a:endParaRPr lang="en-US"/>
          </a:p>
        </p:txBody>
      </p:sp>
    </p:spTree>
    <p:extLst>
      <p:ext uri="{BB962C8B-B14F-4D97-AF65-F5344CB8AC3E}">
        <p14:creationId xmlns:p14="http://schemas.microsoft.com/office/powerpoint/2010/main" val="171480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250726-3DC5-426E-A812-935733179871}" type="slidenum">
              <a:rPr lang="en-US" smtClean="0"/>
              <a:pPr/>
              <a:t>5</a:t>
            </a:fld>
            <a:endParaRPr lang="en-US"/>
          </a:p>
        </p:txBody>
      </p:sp>
    </p:spTree>
    <p:extLst>
      <p:ext uri="{BB962C8B-B14F-4D97-AF65-F5344CB8AC3E}">
        <p14:creationId xmlns:p14="http://schemas.microsoft.com/office/powerpoint/2010/main" val="183032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88202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97904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37840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5248" y="1524000"/>
            <a:ext cx="8841504" cy="3200400"/>
          </a:xfrm>
        </p:spPr>
        <p:txBody>
          <a:bodyPr>
            <a:noAutofit/>
          </a:bodyPr>
          <a:lstStyle>
            <a:lvl1pPr>
              <a:defRPr sz="4051">
                <a:latin typeface="Candara" panose="020E0502030303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675250" y="4876800"/>
            <a:ext cx="7164665" cy="990600"/>
          </a:xfrm>
        </p:spPr>
        <p:txBody>
          <a:bodyPr lIns="91440">
            <a:normAutofit/>
          </a:bodyPr>
          <a:lstStyle>
            <a:lvl1pPr marL="0" indent="0" algn="l">
              <a:spcBef>
                <a:spcPts val="0"/>
              </a:spcBef>
              <a:buNone/>
              <a:defRPr sz="1500" cap="all" spc="188" baseline="0">
                <a:solidFill>
                  <a:schemeClr val="bg2">
                    <a:lumMod val="75000"/>
                  </a:schemeClr>
                </a:solidFill>
                <a:latin typeface="Candara" panose="020E0502030303020204" pitchFamily="34" charset="0"/>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198870770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4777" y="0"/>
            <a:ext cx="679722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dirty="0">
              <a:latin typeface="Candara" panose="020E0502030303020204" pitchFamily="34" charset="0"/>
            </a:endParaRPr>
          </a:p>
        </p:txBody>
      </p:sp>
      <p:sp>
        <p:nvSpPr>
          <p:cNvPr id="11" name="Rectangle 10"/>
          <p:cNvSpPr/>
          <p:nvPr/>
        </p:nvSpPr>
        <p:spPr>
          <a:xfrm>
            <a:off x="5486241" y="0"/>
            <a:ext cx="670575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dirty="0">
              <a:latin typeface="Candara" panose="020E0502030303020204" pitchFamily="34" charset="0"/>
            </a:endParaRPr>
          </a:p>
        </p:txBody>
      </p:sp>
      <p:sp>
        <p:nvSpPr>
          <p:cNvPr id="2" name="Title 1"/>
          <p:cNvSpPr>
            <a:spLocks noGrp="1"/>
          </p:cNvSpPr>
          <p:nvPr>
            <p:ph type="title"/>
          </p:nvPr>
        </p:nvSpPr>
        <p:spPr>
          <a:xfrm>
            <a:off x="608171" y="685800"/>
            <a:ext cx="4268312" cy="3886200"/>
          </a:xfrm>
        </p:spPr>
        <p:txBody>
          <a:bodyPr anchor="b">
            <a:noAutofit/>
          </a:bodyPr>
          <a:lstStyle>
            <a:lvl1pPr algn="l">
              <a:defRPr sz="3001" b="0">
                <a:latin typeface="Candara" panose="020E0502030303020204" pitchFamily="34" charset="0"/>
              </a:defRPr>
            </a:lvl1pPr>
          </a:lstStyle>
          <a:p>
            <a:r>
              <a:rPr lang="en-US" dirty="0"/>
              <a:t>Click to edit Master title style</a:t>
            </a:r>
            <a:endParaRPr dirty="0"/>
          </a:p>
        </p:txBody>
      </p:sp>
      <p:sp>
        <p:nvSpPr>
          <p:cNvPr id="3" name="Picture Placeholder 2"/>
          <p:cNvSpPr>
            <a:spLocks noGrp="1"/>
          </p:cNvSpPr>
          <p:nvPr>
            <p:ph type="pic" idx="1"/>
          </p:nvPr>
        </p:nvSpPr>
        <p:spPr>
          <a:xfrm>
            <a:off x="6096000" y="685800"/>
            <a:ext cx="5487829"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atin typeface="Candara" panose="020E0502030303020204" pitchFamily="34" charset="0"/>
              </a:defRPr>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608171" y="4724400"/>
            <a:ext cx="4268312" cy="1447800"/>
          </a:xfrm>
        </p:spPr>
        <p:txBody>
          <a:bodyPr>
            <a:normAutofit/>
          </a:bodyPr>
          <a:lstStyle>
            <a:lvl1pPr marL="0" indent="0">
              <a:spcBef>
                <a:spcPts val="900"/>
              </a:spcBef>
              <a:buNone/>
              <a:defRPr sz="1500">
                <a:latin typeface="Candara" panose="020E0502030303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7" name="Slide Number Placeholder 6"/>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213953695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21489960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8334" y="685801"/>
            <a:ext cx="1219519" cy="5486400"/>
          </a:xfrm>
        </p:spPr>
        <p:txBody>
          <a:bodyPr vert="eaVert"/>
          <a:lstStyle>
            <a:lvl1pPr>
              <a:defRPr>
                <a:latin typeface="Candara" panose="020E0502030303020204" pitchFamily="34"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1294151" y="685800"/>
            <a:ext cx="8155523" cy="5486400"/>
          </a:xfrm>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vl6pPr>
              <a:defRPr/>
            </a:lvl6pPr>
            <a:lvl7pPr>
              <a:defRPr/>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12720211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82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3-18-2026</a:t>
            </a:r>
          </a:p>
        </p:txBody>
      </p:sp>
      <p:sp>
        <p:nvSpPr>
          <p:cNvPr id="5" name="Footer Placeholder 4"/>
          <p:cNvSpPr>
            <a:spLocks noGrp="1"/>
          </p:cNvSpPr>
          <p:nvPr>
            <p:ph type="ftr" sz="quarter" idx="11"/>
          </p:nvPr>
        </p:nvSpPr>
        <p:spPr/>
        <p:txBody>
          <a:bodyPr/>
          <a:lstStyle/>
          <a:p>
            <a:r>
              <a:rPr lang="en-US"/>
              <a:t>Manhood 2: Principles to Live By</a:t>
            </a:r>
          </a:p>
        </p:txBody>
      </p:sp>
      <p:sp>
        <p:nvSpPr>
          <p:cNvPr id="6" name="Slide Number Placeholder 5"/>
          <p:cNvSpPr>
            <a:spLocks noGrp="1"/>
          </p:cNvSpPr>
          <p:nvPr>
            <p:ph type="sldNum" sz="quarter" idx="12"/>
          </p:nvPr>
        </p:nvSpPr>
        <p:spPr/>
        <p:txBody>
          <a:bodyPr/>
          <a:lstStyle/>
          <a:p>
            <a:fld id="{E219F1D4-52E8-4354-B800-1231891939AA}"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70630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4400869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4151" y="3429000"/>
            <a:ext cx="9603701" cy="2286000"/>
          </a:xfrm>
        </p:spPr>
        <p:txBody>
          <a:bodyPr anchor="b">
            <a:normAutofit/>
          </a:bodyPr>
          <a:lstStyle>
            <a:lvl1pPr algn="l">
              <a:defRPr sz="3601" b="0" cap="none" baseline="0">
                <a:latin typeface="Candara" panose="020E050203030302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294150" y="685800"/>
            <a:ext cx="7545765" cy="1066800"/>
          </a:xfrm>
        </p:spPr>
        <p:txBody>
          <a:bodyPr lIns="91440" anchor="t"/>
          <a:lstStyle>
            <a:lvl1pPr marL="0" indent="0">
              <a:spcBef>
                <a:spcPts val="0"/>
              </a:spcBef>
              <a:buNone/>
              <a:defRPr sz="1500" cap="all" spc="188" baseline="0">
                <a:solidFill>
                  <a:schemeClr val="bg2"/>
                </a:solidFill>
                <a:latin typeface="Candara" panose="020E0502030303020204" pitchFamily="34" charset="0"/>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35788911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endParaRPr dirty="0"/>
          </a:p>
        </p:txBody>
      </p:sp>
      <p:sp>
        <p:nvSpPr>
          <p:cNvPr id="3" name="Content Placeholder 2"/>
          <p:cNvSpPr>
            <a:spLocks noGrp="1"/>
          </p:cNvSpPr>
          <p:nvPr>
            <p:ph sz="half" idx="1"/>
          </p:nvPr>
        </p:nvSpPr>
        <p:spPr>
          <a:xfrm>
            <a:off x="1294151" y="1828800"/>
            <a:ext cx="4649409" cy="4343400"/>
          </a:xfrm>
        </p:spPr>
        <p:txBody>
          <a:bodyPr>
            <a:normAutofit/>
          </a:bodyPr>
          <a:lstStyle>
            <a:lvl1pPr>
              <a:defRPr sz="1800">
                <a:latin typeface="Candara" panose="020E0502030303020204" pitchFamily="34" charset="0"/>
              </a:defRPr>
            </a:lvl1pPr>
            <a:lvl2pPr>
              <a:defRPr sz="1500">
                <a:latin typeface="Candara" panose="020E0502030303020204" pitchFamily="34" charset="0"/>
              </a:defRPr>
            </a:lvl2pPr>
            <a:lvl3pPr>
              <a:defRPr sz="1350">
                <a:latin typeface="Candara" panose="020E0502030303020204" pitchFamily="34" charset="0"/>
              </a:defRPr>
            </a:lvl3pPr>
            <a:lvl4pPr>
              <a:defRPr sz="1200">
                <a:latin typeface="Candara" panose="020E0502030303020204" pitchFamily="34" charset="0"/>
              </a:defRPr>
            </a:lvl4pPr>
            <a:lvl5pPr>
              <a:defRPr sz="1200">
                <a:latin typeface="Candara" panose="020E0502030303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248439" y="1828801"/>
            <a:ext cx="4649413" cy="4343400"/>
          </a:xfrm>
        </p:spPr>
        <p:txBody>
          <a:bodyPr>
            <a:normAutofit/>
          </a:bodyPr>
          <a:lstStyle>
            <a:lvl1pPr>
              <a:defRPr sz="1800">
                <a:latin typeface="Candara" panose="020E0502030303020204" pitchFamily="34" charset="0"/>
              </a:defRPr>
            </a:lvl1pPr>
            <a:lvl2pPr>
              <a:defRPr sz="1500">
                <a:latin typeface="Candara" panose="020E0502030303020204" pitchFamily="34" charset="0"/>
              </a:defRPr>
            </a:lvl2pPr>
            <a:lvl3pPr>
              <a:defRPr sz="1350">
                <a:latin typeface="Candara" panose="020E0502030303020204" pitchFamily="34" charset="0"/>
              </a:defRPr>
            </a:lvl3pPr>
            <a:lvl4pPr>
              <a:defRPr sz="1200">
                <a:latin typeface="Candara" panose="020E0502030303020204" pitchFamily="34" charset="0"/>
              </a:defRPr>
            </a:lvl4pPr>
            <a:lvl5pPr>
              <a:defRPr sz="1200">
                <a:latin typeface="Candara" panose="020E0502030303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7" name="Slide Number Placeholder 6"/>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14138783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294149" y="1676400"/>
            <a:ext cx="4647587" cy="762000"/>
          </a:xfrm>
        </p:spPr>
        <p:txBody>
          <a:bodyPr anchor="ctr"/>
          <a:lstStyle>
            <a:lvl1pPr marL="0" indent="0">
              <a:spcBef>
                <a:spcPts val="0"/>
              </a:spcBef>
              <a:buNone/>
              <a:defRPr sz="1800" b="0">
                <a:latin typeface="Candara" panose="020E0502030303020204" pitchFamily="34" charset="0"/>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294151" y="2438400"/>
            <a:ext cx="4649409" cy="3733800"/>
          </a:xfrm>
        </p:spPr>
        <p:txBody>
          <a:bodyPr>
            <a:normAutofit/>
          </a:bodyPr>
          <a:lstStyle>
            <a:lvl1pPr>
              <a:defRPr sz="1500">
                <a:latin typeface="Candara" panose="020E0502030303020204" pitchFamily="34" charset="0"/>
              </a:defRPr>
            </a:lvl1pPr>
            <a:lvl2pPr>
              <a:defRPr sz="1350">
                <a:latin typeface="Candara" panose="020E0502030303020204" pitchFamily="34" charset="0"/>
              </a:defRPr>
            </a:lvl2pPr>
            <a:lvl3pPr>
              <a:defRPr sz="1200">
                <a:latin typeface="Candara" panose="020E0502030303020204" pitchFamily="34" charset="0"/>
              </a:defRPr>
            </a:lvl3pPr>
            <a:lvl4pPr>
              <a:defRPr sz="1050">
                <a:latin typeface="Candara" panose="020E0502030303020204" pitchFamily="34" charset="0"/>
              </a:defRPr>
            </a:lvl4pPr>
            <a:lvl5pPr>
              <a:defRPr sz="1050">
                <a:latin typeface="Candara" panose="020E0502030303020204" pitchFamily="34" charset="0"/>
              </a:defRPr>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248441" y="1676400"/>
            <a:ext cx="4649412" cy="762000"/>
          </a:xfrm>
        </p:spPr>
        <p:txBody>
          <a:bodyPr anchor="ctr"/>
          <a:lstStyle>
            <a:lvl1pPr marL="0" indent="0">
              <a:spcBef>
                <a:spcPts val="0"/>
              </a:spcBef>
              <a:buNone/>
              <a:defRPr sz="1800" b="0">
                <a:latin typeface="Candara" panose="020E0502030303020204" pitchFamily="34" charset="0"/>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248441" y="2438400"/>
            <a:ext cx="4649412" cy="3733800"/>
          </a:xfrm>
        </p:spPr>
        <p:txBody>
          <a:bodyPr>
            <a:normAutofit/>
          </a:bodyPr>
          <a:lstStyle>
            <a:lvl1pPr>
              <a:defRPr sz="1500">
                <a:latin typeface="Candara" panose="020E0502030303020204" pitchFamily="34" charset="0"/>
              </a:defRPr>
            </a:lvl1pPr>
            <a:lvl2pPr>
              <a:defRPr sz="1350">
                <a:latin typeface="Candara" panose="020E0502030303020204" pitchFamily="34" charset="0"/>
              </a:defRPr>
            </a:lvl2pPr>
            <a:lvl3pPr>
              <a:defRPr sz="1200">
                <a:latin typeface="Candara" panose="020E0502030303020204" pitchFamily="34" charset="0"/>
              </a:defRPr>
            </a:lvl3pPr>
            <a:lvl4pPr>
              <a:defRPr sz="1050">
                <a:latin typeface="Candara" panose="020E0502030303020204" pitchFamily="34" charset="0"/>
              </a:defRPr>
            </a:lvl4pPr>
            <a:lvl5pPr>
              <a:defRPr sz="1050">
                <a:latin typeface="Candara" panose="020E0502030303020204" pitchFamily="34" charset="0"/>
              </a:defRPr>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8" name="Footer Placeholder 7"/>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9" name="Slide Number Placeholder 8"/>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1956920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endParaRPr dirty="0"/>
          </a:p>
        </p:txBody>
      </p:sp>
      <p:sp>
        <p:nvSpPr>
          <p:cNvPr id="3" name="Date Placeholder 2"/>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4" name="Footer Placeholder 3"/>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5" name="Slide Number Placeholder 4"/>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10213112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3" name="Footer Placeholder 2"/>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4" name="Slide Number Placeholder 3"/>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25366312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171" y="0"/>
            <a:ext cx="4884835"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dirty="0">
              <a:latin typeface="Candara" panose="020E0502030303020204" pitchFamily="34" charset="0"/>
            </a:endParaRPr>
          </a:p>
        </p:txBody>
      </p:sp>
      <p:sp>
        <p:nvSpPr>
          <p:cNvPr id="11" name="Rectangle 10"/>
          <p:cNvSpPr/>
          <p:nvPr/>
        </p:nvSpPr>
        <p:spPr>
          <a:xfrm>
            <a:off x="699635" y="0"/>
            <a:ext cx="4701908"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dirty="0">
              <a:latin typeface="Candara" panose="020E0502030303020204" pitchFamily="34" charset="0"/>
            </a:endParaRPr>
          </a:p>
        </p:txBody>
      </p:sp>
      <p:sp>
        <p:nvSpPr>
          <p:cNvPr id="2" name="Title 1"/>
          <p:cNvSpPr>
            <a:spLocks noGrp="1"/>
          </p:cNvSpPr>
          <p:nvPr>
            <p:ph type="title"/>
          </p:nvPr>
        </p:nvSpPr>
        <p:spPr>
          <a:xfrm>
            <a:off x="1294150" y="685800"/>
            <a:ext cx="3582333" cy="3886200"/>
          </a:xfrm>
        </p:spPr>
        <p:txBody>
          <a:bodyPr anchor="b">
            <a:noAutofit/>
          </a:bodyPr>
          <a:lstStyle>
            <a:lvl1pPr algn="l">
              <a:defRPr sz="3001" b="0">
                <a:latin typeface="Candara" panose="020E050203030302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6096001" y="685800"/>
            <a:ext cx="5486399" cy="5486400"/>
          </a:xfrm>
        </p:spPr>
        <p:txBody>
          <a:bodyPr>
            <a:normAutofit/>
          </a:bodyPr>
          <a:lstStyle>
            <a:lvl1pPr>
              <a:defRPr sz="1800">
                <a:latin typeface="Candara" panose="020E0502030303020204" pitchFamily="34" charset="0"/>
              </a:defRPr>
            </a:lvl1pPr>
            <a:lvl2pPr>
              <a:defRPr sz="1500">
                <a:latin typeface="Candara" panose="020E0502030303020204" pitchFamily="34" charset="0"/>
              </a:defRPr>
            </a:lvl2pPr>
            <a:lvl3pPr>
              <a:defRPr sz="1350">
                <a:latin typeface="Candara" panose="020E0502030303020204" pitchFamily="34" charset="0"/>
              </a:defRPr>
            </a:lvl3pPr>
            <a:lvl4pPr>
              <a:defRPr sz="1200">
                <a:latin typeface="Candara" panose="020E0502030303020204" pitchFamily="34" charset="0"/>
              </a:defRPr>
            </a:lvl4pPr>
            <a:lvl5pPr>
              <a:defRPr sz="1200">
                <a:latin typeface="Candara" panose="020E0502030303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1294150" y="4724400"/>
            <a:ext cx="3582333" cy="1401764"/>
          </a:xfrm>
        </p:spPr>
        <p:txBody>
          <a:bodyPr>
            <a:normAutofit/>
          </a:bodyPr>
          <a:lstStyle>
            <a:lvl1pPr marL="0" indent="0">
              <a:spcBef>
                <a:spcPts val="900"/>
              </a:spcBef>
              <a:buNone/>
              <a:defRPr sz="1500">
                <a:latin typeface="Candara" panose="020E0502030303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7" name="Slide Number Placeholder 6"/>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12195758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171" y="0"/>
            <a:ext cx="4884835"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dirty="0">
              <a:latin typeface="Candara" panose="020E0502030303020204" pitchFamily="34" charset="0"/>
            </a:endParaRPr>
          </a:p>
        </p:txBody>
      </p:sp>
      <p:sp>
        <p:nvSpPr>
          <p:cNvPr id="13" name="Rectangle 12"/>
          <p:cNvSpPr/>
          <p:nvPr/>
        </p:nvSpPr>
        <p:spPr>
          <a:xfrm>
            <a:off x="699635" y="0"/>
            <a:ext cx="4701908"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dirty="0">
              <a:latin typeface="Candara" panose="020E0502030303020204" pitchFamily="34" charset="0"/>
            </a:endParaRPr>
          </a:p>
        </p:txBody>
      </p:sp>
      <p:sp>
        <p:nvSpPr>
          <p:cNvPr id="2" name="Title 1"/>
          <p:cNvSpPr>
            <a:spLocks noGrp="1"/>
          </p:cNvSpPr>
          <p:nvPr>
            <p:ph type="title"/>
          </p:nvPr>
        </p:nvSpPr>
        <p:spPr>
          <a:xfrm>
            <a:off x="1294150" y="685800"/>
            <a:ext cx="3582333" cy="3886200"/>
          </a:xfrm>
        </p:spPr>
        <p:txBody>
          <a:bodyPr anchor="b">
            <a:noAutofit/>
          </a:bodyPr>
          <a:lstStyle>
            <a:lvl1pPr algn="l">
              <a:defRPr sz="3001" b="0">
                <a:latin typeface="Candara" panose="020E0502030303020204" pitchFamily="34" charset="0"/>
              </a:defRPr>
            </a:lvl1pPr>
          </a:lstStyle>
          <a:p>
            <a:r>
              <a:rPr lang="en-US" dirty="0"/>
              <a:t>Click to edit Master title style</a:t>
            </a:r>
            <a:endParaRPr dirty="0"/>
          </a:p>
        </p:txBody>
      </p:sp>
      <p:sp>
        <p:nvSpPr>
          <p:cNvPr id="3" name="Picture Placeholder 2"/>
          <p:cNvSpPr>
            <a:spLocks noGrp="1"/>
          </p:cNvSpPr>
          <p:nvPr>
            <p:ph type="pic" idx="1"/>
          </p:nvPr>
        </p:nvSpPr>
        <p:spPr>
          <a:xfrm>
            <a:off x="6096000" y="685800"/>
            <a:ext cx="5487829"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1800">
                <a:latin typeface="Candara" panose="020E0502030303020204" pitchFamily="34" charset="0"/>
              </a:defRPr>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1294150" y="4724400"/>
            <a:ext cx="3582333" cy="1401764"/>
          </a:xfrm>
        </p:spPr>
        <p:txBody>
          <a:bodyPr>
            <a:normAutofit/>
          </a:bodyPr>
          <a:lstStyle>
            <a:lvl1pPr marL="0" indent="0">
              <a:spcBef>
                <a:spcPts val="900"/>
              </a:spcBef>
              <a:buNone/>
              <a:defRPr sz="1500">
                <a:latin typeface="Candara" panose="020E0502030303020204" pitchFamily="34" charset="0"/>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ndara" panose="020E0502030303020204" pitchFamily="34" charset="0"/>
              </a:defRPr>
            </a:lvl1pPr>
          </a:lstStyle>
          <a:p>
            <a:r>
              <a:rPr lang="en-US"/>
              <a:t>3-18-2026</a:t>
            </a:r>
            <a:endParaRPr lang="en-US" dirty="0"/>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r>
              <a:rPr lang="en-US"/>
              <a:t>Manhood 2: Principles to Live By</a:t>
            </a:r>
            <a:endParaRPr lang="en-US" dirty="0"/>
          </a:p>
        </p:txBody>
      </p:sp>
      <p:sp>
        <p:nvSpPr>
          <p:cNvPr id="7" name="Slide Number Placeholder 6"/>
          <p:cNvSpPr>
            <a:spLocks noGrp="1"/>
          </p:cNvSpPr>
          <p:nvPr>
            <p:ph type="sldNum" sz="quarter" idx="12"/>
          </p:nvPr>
        </p:nvSpPr>
        <p:spPr/>
        <p:txBody>
          <a:bodyPr/>
          <a:lstStyle>
            <a:lvl1pPr>
              <a:defRPr>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9719340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294151" y="1828800"/>
            <a:ext cx="9603701"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001496" y="6400801"/>
            <a:ext cx="1320403" cy="276226"/>
          </a:xfrm>
          <a:prstGeom prst="rect">
            <a:avLst/>
          </a:prstGeom>
        </p:spPr>
        <p:txBody>
          <a:bodyPr vert="horz" lIns="91440" tIns="45720" rIns="91440" bIns="45720" rtlCol="0" anchor="ctr"/>
          <a:lstStyle>
            <a:lvl1pPr algn="r">
              <a:defRPr sz="750">
                <a:solidFill>
                  <a:schemeClr val="tx1">
                    <a:tint val="75000"/>
                  </a:schemeClr>
                </a:solidFill>
                <a:latin typeface="Candara" panose="020E0502030303020204" pitchFamily="34" charset="0"/>
              </a:defRPr>
            </a:lvl1pPr>
          </a:lstStyle>
          <a:p>
            <a:r>
              <a:rPr lang="en-US"/>
              <a:t>3-18-2026</a:t>
            </a:r>
            <a:endParaRPr lang="en-US" dirty="0"/>
          </a:p>
        </p:txBody>
      </p:sp>
      <p:sp>
        <p:nvSpPr>
          <p:cNvPr id="5" name="Footer Placeholder 4"/>
          <p:cNvSpPr>
            <a:spLocks noGrp="1"/>
          </p:cNvSpPr>
          <p:nvPr>
            <p:ph type="ftr" sz="quarter" idx="3"/>
          </p:nvPr>
        </p:nvSpPr>
        <p:spPr>
          <a:xfrm>
            <a:off x="1294151" y="6400801"/>
            <a:ext cx="6326247" cy="276226"/>
          </a:xfrm>
          <a:prstGeom prst="rect">
            <a:avLst/>
          </a:prstGeom>
        </p:spPr>
        <p:txBody>
          <a:bodyPr vert="horz" lIns="91440" tIns="45720" rIns="91440" bIns="45720" rtlCol="0" anchor="ctr"/>
          <a:lstStyle>
            <a:lvl1pPr algn="l">
              <a:defRPr sz="750" cap="all" baseline="0">
                <a:solidFill>
                  <a:schemeClr val="tx1">
                    <a:tint val="75000"/>
                  </a:schemeClr>
                </a:solidFill>
                <a:latin typeface="Candara" panose="020E0502030303020204" pitchFamily="34" charset="0"/>
              </a:defRPr>
            </a:lvl1pPr>
          </a:lstStyle>
          <a:p>
            <a:r>
              <a:rPr lang="en-US"/>
              <a:t>Manhood 2: Principles to Live By</a:t>
            </a:r>
            <a:endParaRPr lang="en-US" dirty="0"/>
          </a:p>
        </p:txBody>
      </p:sp>
      <p:sp>
        <p:nvSpPr>
          <p:cNvPr id="6" name="Slide Number Placeholder 5"/>
          <p:cNvSpPr>
            <a:spLocks noGrp="1"/>
          </p:cNvSpPr>
          <p:nvPr>
            <p:ph type="sldNum" sz="quarter" idx="4"/>
          </p:nvPr>
        </p:nvSpPr>
        <p:spPr>
          <a:xfrm>
            <a:off x="9678332" y="6400801"/>
            <a:ext cx="1219520" cy="276226"/>
          </a:xfrm>
          <a:prstGeom prst="rect">
            <a:avLst/>
          </a:prstGeom>
        </p:spPr>
        <p:txBody>
          <a:bodyPr vert="horz" lIns="91440" tIns="45720" rIns="91440" bIns="45720" rtlCol="0" anchor="ctr"/>
          <a:lstStyle>
            <a:lvl1pPr algn="r">
              <a:defRPr sz="750">
                <a:solidFill>
                  <a:schemeClr val="tx1">
                    <a:tint val="75000"/>
                  </a:schemeClr>
                </a:solidFill>
                <a:latin typeface="Candara" panose="020E0502030303020204" pitchFamily="34" charset="0"/>
              </a:defRPr>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 id="2147483663" r:id="rId13"/>
    <p:sldLayoutId id="2147483664" r:id="rId14"/>
  </p:sldLayoutIdLst>
  <p:transition spd="slow">
    <p:wipe/>
  </p:transition>
  <p:hf hdr="0"/>
  <p:txStyles>
    <p:titleStyle>
      <a:lvl1pPr algn="l" defTabSz="685983" rtl="0" eaLnBrk="1" latinLnBrk="0" hangingPunct="1">
        <a:lnSpc>
          <a:spcPct val="80000"/>
        </a:lnSpc>
        <a:spcBef>
          <a:spcPct val="0"/>
        </a:spcBef>
        <a:buNone/>
        <a:defRPr sz="3001" kern="1200">
          <a:solidFill>
            <a:schemeClr val="tx1"/>
          </a:solidFill>
          <a:latin typeface="Candara" panose="020E0502030303020204" pitchFamily="34" charset="0"/>
          <a:ea typeface="+mj-ea"/>
          <a:cs typeface="+mj-cs"/>
        </a:defRPr>
      </a:lvl1pPr>
    </p:titleStyle>
    <p:bodyStyle>
      <a:lvl1pPr marL="171496" indent="-171496" algn="l" defTabSz="685983" rtl="0" eaLnBrk="1" latinLnBrk="0" hangingPunct="1">
        <a:lnSpc>
          <a:spcPct val="90000"/>
        </a:lnSpc>
        <a:spcBef>
          <a:spcPts val="1200"/>
        </a:spcBef>
        <a:buFont typeface="Arial" pitchFamily="34" charset="0"/>
        <a:buChar char="•"/>
        <a:defRPr sz="1800" kern="1200">
          <a:solidFill>
            <a:schemeClr val="tx1"/>
          </a:solidFill>
          <a:latin typeface="Candara" panose="020E0502030303020204" pitchFamily="34" charset="0"/>
          <a:ea typeface="+mn-ea"/>
          <a:cs typeface="+mn-cs"/>
        </a:defRPr>
      </a:lvl1pPr>
      <a:lvl2pPr marL="445889" indent="-171496" algn="l" defTabSz="685983" rtl="0" eaLnBrk="1" latinLnBrk="0" hangingPunct="1">
        <a:lnSpc>
          <a:spcPct val="90000"/>
        </a:lnSpc>
        <a:spcBef>
          <a:spcPts val="600"/>
        </a:spcBef>
        <a:buFont typeface="Century" pitchFamily="18" charset="0"/>
        <a:buChar char="–"/>
        <a:defRPr sz="1500" kern="1200">
          <a:solidFill>
            <a:schemeClr val="tx1"/>
          </a:solidFill>
          <a:latin typeface="Candara" panose="020E0502030303020204" pitchFamily="34" charset="0"/>
          <a:ea typeface="+mn-ea"/>
          <a:cs typeface="+mn-cs"/>
        </a:defRPr>
      </a:lvl2pPr>
      <a:lvl3pPr marL="720282" indent="-171496" algn="l" defTabSz="685983" rtl="0" eaLnBrk="1" latinLnBrk="0" hangingPunct="1">
        <a:lnSpc>
          <a:spcPct val="90000"/>
        </a:lnSpc>
        <a:spcBef>
          <a:spcPts val="450"/>
        </a:spcBef>
        <a:buFont typeface="Arial" pitchFamily="34" charset="0"/>
        <a:buChar char="•"/>
        <a:defRPr sz="1350" kern="1200">
          <a:solidFill>
            <a:schemeClr val="tx1"/>
          </a:solidFill>
          <a:latin typeface="Candara" panose="020E0502030303020204" pitchFamily="34" charset="0"/>
          <a:ea typeface="+mn-ea"/>
          <a:cs typeface="+mn-cs"/>
        </a:defRPr>
      </a:lvl3pPr>
      <a:lvl4pPr marL="994675" indent="-171496" algn="l" defTabSz="685983" rtl="0" eaLnBrk="1" latinLnBrk="0" hangingPunct="1">
        <a:lnSpc>
          <a:spcPct val="90000"/>
        </a:lnSpc>
        <a:spcBef>
          <a:spcPts val="450"/>
        </a:spcBef>
        <a:buFont typeface="Arial" pitchFamily="34" charset="0"/>
        <a:buChar char="–"/>
        <a:defRPr sz="1200" kern="1200">
          <a:solidFill>
            <a:schemeClr val="tx1"/>
          </a:solidFill>
          <a:latin typeface="Candara" panose="020E0502030303020204" pitchFamily="34" charset="0"/>
          <a:ea typeface="+mn-ea"/>
          <a:cs typeface="+mn-cs"/>
        </a:defRPr>
      </a:lvl4pPr>
      <a:lvl5pPr marL="1269068" indent="-171496" algn="l" defTabSz="685983" rtl="0" eaLnBrk="1" latinLnBrk="0" hangingPunct="1">
        <a:lnSpc>
          <a:spcPct val="90000"/>
        </a:lnSpc>
        <a:spcBef>
          <a:spcPts val="450"/>
        </a:spcBef>
        <a:buFont typeface="Arial" pitchFamily="34" charset="0"/>
        <a:buChar char="•"/>
        <a:defRPr sz="1200" kern="1200">
          <a:solidFill>
            <a:schemeClr val="tx1"/>
          </a:solidFill>
          <a:latin typeface="Candara" panose="020E0502030303020204" pitchFamily="34" charset="0"/>
          <a:ea typeface="+mn-ea"/>
          <a:cs typeface="+mn-cs"/>
        </a:defRPr>
      </a:lvl5pPr>
      <a:lvl6pPr marL="154346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6pPr>
      <a:lvl7pPr marL="1817855"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7pPr>
      <a:lvl8pPr marL="2092248"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8pPr>
      <a:lvl9pPr marL="2366641" indent="-171496" algn="l" defTabSz="685983" rtl="0" eaLnBrk="1" latinLnBrk="0" hangingPunct="1">
        <a:spcBef>
          <a:spcPts val="450"/>
        </a:spcBef>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a:effectLst/>
      </p:bgPr>
    </p:bg>
    <p:spTree>
      <p:nvGrpSpPr>
        <p:cNvPr id="1" name="">
          <a:extLst>
            <a:ext uri="{FF2B5EF4-FFF2-40B4-BE49-F238E27FC236}">
              <a16:creationId xmlns:a16="http://schemas.microsoft.com/office/drawing/2014/main" id="{A8BA6301-0C17-A8EC-97DE-0937EB91914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2473D9-C481-7E2A-8138-64E8F13A3AA1}"/>
              </a:ext>
            </a:extLst>
          </p:cNvPr>
          <p:cNvSpPr/>
          <p:nvPr/>
        </p:nvSpPr>
        <p:spPr>
          <a:xfrm>
            <a:off x="457200" y="304800"/>
            <a:ext cx="11277600" cy="62484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 0">
            <a:extLst>
              <a:ext uri="{FF2B5EF4-FFF2-40B4-BE49-F238E27FC236}">
                <a16:creationId xmlns:a16="http://schemas.microsoft.com/office/drawing/2014/main" id="{14D09BEE-49BF-C1DE-26E2-AC78ED867C6B}"/>
              </a:ext>
            </a:extLst>
          </p:cNvPr>
          <p:cNvSpPr/>
          <p:nvPr/>
        </p:nvSpPr>
        <p:spPr>
          <a:xfrm>
            <a:off x="608045" y="990600"/>
            <a:ext cx="10972800" cy="1463040"/>
          </a:xfrm>
          <a:prstGeom prst="rect">
            <a:avLst/>
          </a:prstGeom>
          <a:noFill/>
          <a:ln/>
        </p:spPr>
        <p:txBody>
          <a:bodyPr wrap="square" rtlCol="0" anchor="ctr"/>
          <a:lstStyle/>
          <a:p>
            <a:pPr algn="ctr"/>
            <a:r>
              <a:rPr lang="en-US" sz="6600" b="1" kern="0" spc="400" dirty="0">
                <a:latin typeface="Eras Light ITC" panose="020B0402030504020804" pitchFamily="34" charset="0"/>
                <a:ea typeface="Georgia" pitchFamily="34" charset="-122"/>
                <a:cs typeface="Georgia" pitchFamily="34" charset="-120"/>
              </a:rPr>
              <a:t>MAN IN THE </a:t>
            </a:r>
          </a:p>
          <a:p>
            <a:pPr algn="ctr"/>
            <a:r>
              <a:rPr lang="en-US" sz="6600" b="1" kern="0" spc="400" dirty="0">
                <a:latin typeface="Eras Light ITC" panose="020B0402030504020804" pitchFamily="34" charset="0"/>
                <a:ea typeface="Georgia" pitchFamily="34" charset="-122"/>
                <a:cs typeface="Georgia" pitchFamily="34" charset="-120"/>
              </a:rPr>
              <a:t>IMAGE OF GOD 2</a:t>
            </a:r>
            <a:endParaRPr lang="en-US" sz="6600" dirty="0">
              <a:latin typeface="Eras Light ITC" panose="020B0402030504020804" pitchFamily="34" charset="0"/>
            </a:endParaRPr>
          </a:p>
        </p:txBody>
      </p:sp>
      <p:sp>
        <p:nvSpPr>
          <p:cNvPr id="3" name="Text 1">
            <a:extLst>
              <a:ext uri="{FF2B5EF4-FFF2-40B4-BE49-F238E27FC236}">
                <a16:creationId xmlns:a16="http://schemas.microsoft.com/office/drawing/2014/main" id="{89A66B37-DFF6-E220-6B88-4418D564A7AA}"/>
              </a:ext>
            </a:extLst>
          </p:cNvPr>
          <p:cNvSpPr/>
          <p:nvPr/>
        </p:nvSpPr>
        <p:spPr>
          <a:xfrm>
            <a:off x="853440" y="2926080"/>
            <a:ext cx="10485120" cy="1219200"/>
          </a:xfrm>
          <a:prstGeom prst="rect">
            <a:avLst/>
          </a:prstGeom>
          <a:noFill/>
          <a:ln/>
        </p:spPr>
        <p:txBody>
          <a:bodyPr wrap="square" rtlCol="0" anchor="ctr"/>
          <a:lstStyle/>
          <a:p>
            <a:pPr algn="ctr"/>
            <a:r>
              <a:rPr lang="en-US" sz="2400" dirty="0">
                <a:ea typeface="Georgia" pitchFamily="34" charset="-122"/>
                <a:cs typeface="Georgia" pitchFamily="34" charset="-120"/>
              </a:rPr>
              <a:t>I KINGS 2:2</a:t>
            </a:r>
          </a:p>
          <a:p>
            <a:pPr algn="ctr"/>
            <a:r>
              <a:rPr lang="en-US" sz="2400" i="1" dirty="0">
                <a:ea typeface="Georgia" pitchFamily="34" charset="-122"/>
                <a:cs typeface="Georgia" pitchFamily="34" charset="-120"/>
              </a:rPr>
              <a:t>I go the way of all the earth: be thou strong therefore, </a:t>
            </a:r>
          </a:p>
          <a:p>
            <a:pPr algn="ctr"/>
            <a:r>
              <a:rPr lang="en-US" sz="2400" i="1" dirty="0">
                <a:ea typeface="Georgia" pitchFamily="34" charset="-122"/>
                <a:cs typeface="Georgia" pitchFamily="34" charset="-120"/>
              </a:rPr>
              <a:t>and shew thyself a man;</a:t>
            </a:r>
          </a:p>
        </p:txBody>
      </p:sp>
      <p:sp>
        <p:nvSpPr>
          <p:cNvPr id="4" name="Text 2">
            <a:extLst>
              <a:ext uri="{FF2B5EF4-FFF2-40B4-BE49-F238E27FC236}">
                <a16:creationId xmlns:a16="http://schemas.microsoft.com/office/drawing/2014/main" id="{26ADAC02-8749-B084-607A-6BDB32559AD9}"/>
              </a:ext>
            </a:extLst>
          </p:cNvPr>
          <p:cNvSpPr/>
          <p:nvPr/>
        </p:nvSpPr>
        <p:spPr>
          <a:xfrm>
            <a:off x="609600" y="4884499"/>
            <a:ext cx="10972800" cy="731520"/>
          </a:xfrm>
          <a:prstGeom prst="rect">
            <a:avLst/>
          </a:prstGeom>
          <a:noFill/>
          <a:ln/>
        </p:spPr>
        <p:txBody>
          <a:bodyPr wrap="square" rtlCol="0" anchor="ctr"/>
          <a:lstStyle/>
          <a:p>
            <a:pPr algn="ctr"/>
            <a:r>
              <a:rPr lang="en-US" sz="2400" dirty="0">
                <a:latin typeface="Candara" panose="020E0502030303020204" pitchFamily="34" charset="0"/>
                <a:ea typeface="Calibri" pitchFamily="34" charset="-122"/>
                <a:cs typeface="Calibri" pitchFamily="34" charset="-120"/>
              </a:rPr>
              <a:t>A Word Study on Manhood, Leadership, and Purpose </a:t>
            </a:r>
          </a:p>
          <a:p>
            <a:pPr algn="ctr"/>
            <a:endParaRPr lang="en-US" sz="2400" dirty="0">
              <a:latin typeface="Candara" panose="020E0502030303020204" pitchFamily="34" charset="0"/>
              <a:ea typeface="Calibri" pitchFamily="34" charset="-122"/>
              <a:cs typeface="Calibri" pitchFamily="34" charset="-120"/>
            </a:endParaRPr>
          </a:p>
          <a:p>
            <a:pPr algn="ctr"/>
            <a:r>
              <a:rPr lang="en-US" sz="4800" dirty="0">
                <a:latin typeface="Candara" panose="020E0502030303020204" pitchFamily="34" charset="0"/>
                <a:ea typeface="Calibri" pitchFamily="34" charset="-122"/>
                <a:cs typeface="Calibri" pitchFamily="34" charset="-120"/>
              </a:rPr>
              <a:t>(Principles to Live By 11)</a:t>
            </a:r>
            <a:endParaRPr lang="en-US" sz="4800" dirty="0">
              <a:latin typeface="Candara" panose="020E0502030303020204" pitchFamily="34" charset="0"/>
            </a:endParaRPr>
          </a:p>
        </p:txBody>
      </p:sp>
    </p:spTree>
    <p:extLst>
      <p:ext uri="{BB962C8B-B14F-4D97-AF65-F5344CB8AC3E}">
        <p14:creationId xmlns:p14="http://schemas.microsoft.com/office/powerpoint/2010/main" val="206475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F221F2-B0F2-EA71-E834-81F0CEFBB9DC}"/>
              </a:ext>
            </a:extLst>
          </p:cNvPr>
          <p:cNvSpPr>
            <a:spLocks noGrp="1"/>
          </p:cNvSpPr>
          <p:nvPr>
            <p:ph type="dt" sz="half" idx="10"/>
          </p:nvPr>
        </p:nvSpPr>
        <p:spPr/>
        <p:txBody>
          <a:bodyPr/>
          <a:lstStyle/>
          <a:p>
            <a:r>
              <a:rPr lang="en-US"/>
              <a:t>3-18-2026</a:t>
            </a:r>
            <a:endParaRPr lang="en-US" dirty="0"/>
          </a:p>
        </p:txBody>
      </p:sp>
      <p:sp>
        <p:nvSpPr>
          <p:cNvPr id="5" name="Footer Placeholder 4">
            <a:extLst>
              <a:ext uri="{FF2B5EF4-FFF2-40B4-BE49-F238E27FC236}">
                <a16:creationId xmlns:a16="http://schemas.microsoft.com/office/drawing/2014/main" id="{5BC3ADC8-1A78-C567-2AE4-365DB0C0F724}"/>
              </a:ext>
            </a:extLst>
          </p:cNvPr>
          <p:cNvSpPr>
            <a:spLocks noGrp="1"/>
          </p:cNvSpPr>
          <p:nvPr>
            <p:ph type="ftr" sz="quarter" idx="11"/>
          </p:nvPr>
        </p:nvSpPr>
        <p:spPr/>
        <p:txBody>
          <a:bodyPr/>
          <a:lstStyle/>
          <a:p>
            <a:r>
              <a:rPr lang="en-US"/>
              <a:t>Manhood 2: Principles to Live By</a:t>
            </a:r>
            <a:endParaRPr lang="en-US" dirty="0"/>
          </a:p>
        </p:txBody>
      </p:sp>
      <p:sp>
        <p:nvSpPr>
          <p:cNvPr id="6" name="Slide Number Placeholder 5">
            <a:extLst>
              <a:ext uri="{FF2B5EF4-FFF2-40B4-BE49-F238E27FC236}">
                <a16:creationId xmlns:a16="http://schemas.microsoft.com/office/drawing/2014/main" id="{F920AEB9-E630-59DB-4B35-5E466A2B9F8B}"/>
              </a:ext>
            </a:extLst>
          </p:cNvPr>
          <p:cNvSpPr>
            <a:spLocks noGrp="1"/>
          </p:cNvSpPr>
          <p:nvPr>
            <p:ph type="sldNum" sz="quarter" idx="12"/>
          </p:nvPr>
        </p:nvSpPr>
        <p:spPr/>
        <p:txBody>
          <a:bodyPr/>
          <a:lstStyle/>
          <a:p>
            <a:fld id="{299542E4-2CCF-42F6-9D92-ED568035133D}" type="slidenum">
              <a:rPr lang="en-US" smtClean="0"/>
              <a:pPr/>
              <a:t>10</a:t>
            </a:fld>
            <a:endParaRPr lang="en-US" dirty="0"/>
          </a:p>
        </p:txBody>
      </p:sp>
      <p:sp>
        <p:nvSpPr>
          <p:cNvPr id="8" name="TextBox 7">
            <a:extLst>
              <a:ext uri="{FF2B5EF4-FFF2-40B4-BE49-F238E27FC236}">
                <a16:creationId xmlns:a16="http://schemas.microsoft.com/office/drawing/2014/main" id="{A68A9FFD-60D6-8622-9A56-CCEBE809BD92}"/>
              </a:ext>
            </a:extLst>
          </p:cNvPr>
          <p:cNvSpPr txBox="1"/>
          <p:nvPr/>
        </p:nvSpPr>
        <p:spPr>
          <a:xfrm>
            <a:off x="266700" y="147194"/>
            <a:ext cx="11658600" cy="3908762"/>
          </a:xfrm>
          <a:prstGeom prst="rect">
            <a:avLst/>
          </a:prstGeom>
          <a:noFill/>
        </p:spPr>
        <p:txBody>
          <a:bodyPr wrap="square">
            <a:spAutoFit/>
          </a:bodyPr>
          <a:lstStyle/>
          <a:p>
            <a:r>
              <a:rPr lang="en-US" sz="4800" b="1" dirty="0"/>
              <a:t>THE.MASTERPIECE</a:t>
            </a:r>
          </a:p>
          <a:p>
            <a:r>
              <a:rPr lang="en-US" sz="4000" dirty="0"/>
              <a:t>	198 God, the great Sculptor, has made Him a Masterpiece... Like He made in the garden of Eden, and took a piece, and made another piece and that was </a:t>
            </a:r>
            <a:r>
              <a:rPr lang="en-US" sz="4000" u="sng" dirty="0"/>
              <a:t>marred and fell</a:t>
            </a:r>
            <a:r>
              <a:rPr lang="en-US" sz="4000" dirty="0"/>
              <a:t>, now He's been all this time building it up again. 						64-0705 </a:t>
            </a:r>
          </a:p>
        </p:txBody>
      </p:sp>
    </p:spTree>
    <p:extLst>
      <p:ext uri="{BB962C8B-B14F-4D97-AF65-F5344CB8AC3E}">
        <p14:creationId xmlns:p14="http://schemas.microsoft.com/office/powerpoint/2010/main" val="197795330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s gazing at a fragmented mirror, reflecting a sense of fragmentation or introspection.&#10;&#10;AI-generated content may be incorrect.">
            <a:extLst>
              <a:ext uri="{FF2B5EF4-FFF2-40B4-BE49-F238E27FC236}">
                <a16:creationId xmlns:a16="http://schemas.microsoft.com/office/drawing/2014/main" id="{D493B543-6723-FD6D-B89E-5AF5FF38172F}"/>
              </a:ext>
            </a:extLst>
          </p:cNvPr>
          <p:cNvPicPr>
            <a:picLocks noChangeAspect="1"/>
          </p:cNvPicPr>
          <p:nvPr/>
        </p:nvPicPr>
        <p:blipFill>
          <a:blip r:embed="rId2"/>
          <a:srcRect l="8709" r="20374"/>
          <a:stretch>
            <a:fillRect/>
          </a:stretch>
        </p:blipFill>
        <p:spPr>
          <a:xfrm>
            <a:off x="310511" y="293740"/>
            <a:ext cx="5175889" cy="4086227"/>
          </a:xfrm>
          <a:prstGeom prst="rect">
            <a:avLst/>
          </a:prstGeom>
          <a:ln>
            <a:noFill/>
          </a:ln>
          <a:effectLst>
            <a:softEdge rad="112500"/>
          </a:effectLst>
        </p:spPr>
      </p:pic>
      <p:sp>
        <p:nvSpPr>
          <p:cNvPr id="8" name="TextBox 7">
            <a:extLst>
              <a:ext uri="{FF2B5EF4-FFF2-40B4-BE49-F238E27FC236}">
                <a16:creationId xmlns:a16="http://schemas.microsoft.com/office/drawing/2014/main" id="{EF1AC45F-B29A-FA5A-9341-6870707D477C}"/>
              </a:ext>
            </a:extLst>
          </p:cNvPr>
          <p:cNvSpPr txBox="1"/>
          <p:nvPr/>
        </p:nvSpPr>
        <p:spPr>
          <a:xfrm>
            <a:off x="5486400" y="190143"/>
            <a:ext cx="6629400" cy="6370975"/>
          </a:xfrm>
          <a:prstGeom prst="rect">
            <a:avLst/>
          </a:prstGeom>
          <a:noFill/>
        </p:spPr>
        <p:txBody>
          <a:bodyPr wrap="square">
            <a:spAutoFit/>
          </a:bodyPr>
          <a:lstStyle/>
          <a:p>
            <a:r>
              <a:rPr lang="en-US" sz="4800" b="1" dirty="0"/>
              <a:t>HE.CARETH.FOR.YOU</a:t>
            </a:r>
          </a:p>
          <a:p>
            <a:r>
              <a:rPr lang="en-US" sz="4000" dirty="0"/>
              <a:t>	48 </a:t>
            </a:r>
            <a:r>
              <a:rPr lang="en-US" sz="4000" i="1" dirty="0"/>
              <a:t>"Cast our cares upon Him, for He </a:t>
            </a:r>
            <a:r>
              <a:rPr lang="en-US" sz="4000" i="1" dirty="0" err="1"/>
              <a:t>careth</a:t>
            </a:r>
            <a:r>
              <a:rPr lang="en-US" sz="4000" i="1" dirty="0"/>
              <a:t> for 	you.“ </a:t>
            </a:r>
            <a:r>
              <a:rPr lang="en-US" sz="4000" dirty="0"/>
              <a:t>When He made man, He didn't make man to do that. He made man to be happy, to have satisfaction, to be comforted. God doesn't want His children to be uncomfortable.	       </a:t>
            </a:r>
            <a:r>
              <a:rPr lang="en-US" sz="2400" dirty="0"/>
              <a:t>60-0301</a:t>
            </a:r>
            <a:endParaRPr lang="en-US" sz="4000" dirty="0"/>
          </a:p>
        </p:txBody>
      </p:sp>
      <p:sp>
        <p:nvSpPr>
          <p:cNvPr id="4" name="Date Placeholder 3">
            <a:extLst>
              <a:ext uri="{FF2B5EF4-FFF2-40B4-BE49-F238E27FC236}">
                <a16:creationId xmlns:a16="http://schemas.microsoft.com/office/drawing/2014/main" id="{8EE914B4-F5A9-945E-846B-DC1662AAE390}"/>
              </a:ext>
            </a:extLst>
          </p:cNvPr>
          <p:cNvSpPr>
            <a:spLocks noGrp="1"/>
          </p:cNvSpPr>
          <p:nvPr>
            <p:ph type="dt" sz="half" idx="10"/>
          </p:nvPr>
        </p:nvSpPr>
        <p:spPr/>
        <p:txBody>
          <a:bodyPr/>
          <a:lstStyle/>
          <a:p>
            <a:r>
              <a:rPr lang="en-US"/>
              <a:t>3-18-2026</a:t>
            </a:r>
            <a:endParaRPr lang="en-US" dirty="0"/>
          </a:p>
        </p:txBody>
      </p:sp>
      <p:sp>
        <p:nvSpPr>
          <p:cNvPr id="5" name="Footer Placeholder 4">
            <a:extLst>
              <a:ext uri="{FF2B5EF4-FFF2-40B4-BE49-F238E27FC236}">
                <a16:creationId xmlns:a16="http://schemas.microsoft.com/office/drawing/2014/main" id="{4F16F1A1-F1B6-FD76-48AD-59AE3E4A6695}"/>
              </a:ext>
            </a:extLst>
          </p:cNvPr>
          <p:cNvSpPr>
            <a:spLocks noGrp="1"/>
          </p:cNvSpPr>
          <p:nvPr>
            <p:ph type="ftr" sz="quarter" idx="11"/>
          </p:nvPr>
        </p:nvSpPr>
        <p:spPr/>
        <p:txBody>
          <a:bodyPr/>
          <a:lstStyle/>
          <a:p>
            <a:r>
              <a:rPr lang="en-US"/>
              <a:t>Manhood 2: Principles to Live By</a:t>
            </a:r>
            <a:endParaRPr lang="en-US" dirty="0"/>
          </a:p>
        </p:txBody>
      </p:sp>
      <p:sp>
        <p:nvSpPr>
          <p:cNvPr id="6" name="Slide Number Placeholder 5">
            <a:extLst>
              <a:ext uri="{FF2B5EF4-FFF2-40B4-BE49-F238E27FC236}">
                <a16:creationId xmlns:a16="http://schemas.microsoft.com/office/drawing/2014/main" id="{B8CBDB5B-7668-EB18-8055-50DA9DD7E43E}"/>
              </a:ext>
            </a:extLst>
          </p:cNvPr>
          <p:cNvSpPr>
            <a:spLocks noGrp="1"/>
          </p:cNvSpPr>
          <p:nvPr>
            <p:ph type="sldNum" sz="quarter" idx="12"/>
          </p:nvPr>
        </p:nvSpPr>
        <p:spPr/>
        <p:txBody>
          <a:bodyPr/>
          <a:lstStyle/>
          <a:p>
            <a:fld id="{299542E4-2CCF-42F6-9D92-ED568035133D}" type="slidenum">
              <a:rPr lang="en-US" smtClean="0"/>
              <a:pPr/>
              <a:t>11</a:t>
            </a:fld>
            <a:endParaRPr lang="en-US" dirty="0"/>
          </a:p>
        </p:txBody>
      </p:sp>
    </p:spTree>
    <p:extLst>
      <p:ext uri="{BB962C8B-B14F-4D97-AF65-F5344CB8AC3E}">
        <p14:creationId xmlns:p14="http://schemas.microsoft.com/office/powerpoint/2010/main" val="107152750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52400" y="48768"/>
            <a:ext cx="11963400" cy="816864"/>
          </a:xfrm>
          <a:prstGeom prst="rect">
            <a:avLst/>
          </a:prstGeom>
          <a:noFill/>
          <a:ln/>
        </p:spPr>
        <p:txBody>
          <a:bodyPr wrap="square" rtlCol="0" anchor="ctr"/>
          <a:lstStyle/>
          <a:p>
            <a:r>
              <a:rPr lang="en-US" sz="4800" b="1" dirty="0">
                <a:ea typeface="Georgia" pitchFamily="34" charset="-122"/>
                <a:cs typeface="Georgia" pitchFamily="34" charset="-120"/>
              </a:rPr>
              <a:t>The Fall — The Image Marred, Not Destroyed</a:t>
            </a:r>
            <a:endParaRPr lang="en-US" sz="4800" dirty="0"/>
          </a:p>
        </p:txBody>
      </p:sp>
      <p:sp>
        <p:nvSpPr>
          <p:cNvPr id="3" name="Shape 1"/>
          <p:cNvSpPr/>
          <p:nvPr/>
        </p:nvSpPr>
        <p:spPr>
          <a:xfrm>
            <a:off x="304800" y="841248"/>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152400" y="1039368"/>
            <a:ext cx="12039600" cy="5361432"/>
          </a:xfrm>
          <a:prstGeom prst="rect">
            <a:avLst/>
          </a:prstGeom>
          <a:noFill/>
          <a:ln/>
        </p:spPr>
        <p:txBody>
          <a:bodyPr wrap="square" rtlCol="0" anchor="t"/>
          <a:lstStyle/>
          <a:p>
            <a:pPr marL="457189" indent="-457189">
              <a:buSzPct val="100000"/>
              <a:buChar char="•"/>
            </a:pPr>
            <a:r>
              <a:rPr lang="en-US" sz="4000" dirty="0">
                <a:latin typeface="Candara" panose="020E0502030303020204" pitchFamily="34" charset="0"/>
                <a:ea typeface="Calibri" pitchFamily="34" charset="-122"/>
                <a:cs typeface="Calibri" pitchFamily="34" charset="-120"/>
              </a:rPr>
              <a:t>Sin did not erase the “image” Gen. 9:6 commands the protection of human life based on the </a:t>
            </a:r>
            <a:r>
              <a:rPr lang="en-US" sz="4000" b="1" u="sng" dirty="0">
                <a:latin typeface="Candara" panose="020E0502030303020204" pitchFamily="34" charset="0"/>
                <a:ea typeface="Calibri" pitchFamily="34" charset="-122"/>
                <a:cs typeface="Calibri" pitchFamily="34" charset="-120"/>
              </a:rPr>
              <a:t>image</a:t>
            </a:r>
            <a:r>
              <a:rPr lang="en-US" sz="4000" dirty="0">
                <a:latin typeface="Candara" panose="020E0502030303020204" pitchFamily="34" charset="0"/>
                <a:ea typeface="Calibri" pitchFamily="34" charset="-122"/>
                <a:cs typeface="Calibri" pitchFamily="34" charset="-120"/>
              </a:rPr>
              <a:t>.</a:t>
            </a:r>
            <a:endParaRPr lang="en-US" sz="4000" dirty="0">
              <a:latin typeface="Candara" panose="020E0502030303020204" pitchFamily="34" charset="0"/>
            </a:endParaRPr>
          </a:p>
          <a:p>
            <a:pPr marL="457189" indent="-457189">
              <a:buSzPct val="100000"/>
              <a:buChar char="•"/>
            </a:pPr>
            <a:r>
              <a:rPr lang="en-US" sz="4000" dirty="0">
                <a:latin typeface="Candara" panose="020E0502030303020204" pitchFamily="34" charset="0"/>
                <a:ea typeface="Calibri" pitchFamily="34" charset="-122"/>
                <a:cs typeface="Calibri" pitchFamily="34" charset="-120"/>
              </a:rPr>
              <a:t>The “mirror” was cracked — distorted. Violence, pride, etc. are not what God made; they are the cracks in the mirror.</a:t>
            </a:r>
            <a:endParaRPr lang="en-US" sz="4000" dirty="0">
              <a:latin typeface="Candara" panose="020E0502030303020204" pitchFamily="34" charset="0"/>
            </a:endParaRPr>
          </a:p>
          <a:p>
            <a:pPr marL="457189" indent="-457189">
              <a:buSzPct val="100000"/>
              <a:buChar char="•"/>
            </a:pPr>
            <a:r>
              <a:rPr lang="en-US" sz="4000" dirty="0">
                <a:latin typeface="Candara" panose="020E0502030303020204" pitchFamily="34" charset="0"/>
                <a:ea typeface="Calibri" pitchFamily="34" charset="-122"/>
                <a:cs typeface="Calibri" pitchFamily="34" charset="-120"/>
              </a:rPr>
              <a:t>He who dominates through </a:t>
            </a:r>
            <a:r>
              <a:rPr lang="en-US" sz="4000" b="1" dirty="0">
                <a:latin typeface="Candara" panose="020E0502030303020204" pitchFamily="34" charset="0"/>
                <a:ea typeface="Calibri" pitchFamily="34" charset="-122"/>
                <a:cs typeface="Calibri" pitchFamily="34" charset="-120"/>
              </a:rPr>
              <a:t>cruelty</a:t>
            </a:r>
            <a:r>
              <a:rPr lang="en-US" sz="4000" dirty="0">
                <a:latin typeface="Candara" panose="020E0502030303020204" pitchFamily="34" charset="0"/>
                <a:ea typeface="Calibri" pitchFamily="34" charset="-122"/>
                <a:cs typeface="Calibri" pitchFamily="34" charset="-120"/>
              </a:rPr>
              <a:t>, or retreats into </a:t>
            </a:r>
            <a:r>
              <a:rPr lang="en-US" sz="4000" b="1" dirty="0">
                <a:latin typeface="Candara" panose="020E0502030303020204" pitchFamily="34" charset="0"/>
                <a:ea typeface="Calibri" pitchFamily="34" charset="-122"/>
                <a:cs typeface="Calibri" pitchFamily="34" charset="-120"/>
              </a:rPr>
              <a:t>passivity</a:t>
            </a:r>
            <a:r>
              <a:rPr lang="en-US" sz="4000" dirty="0">
                <a:latin typeface="Candara" panose="020E0502030303020204" pitchFamily="34" charset="0"/>
                <a:ea typeface="Calibri" pitchFamily="34" charset="-122"/>
                <a:cs typeface="Calibri" pitchFamily="34" charset="-120"/>
              </a:rPr>
              <a:t>, is </a:t>
            </a:r>
            <a:r>
              <a:rPr lang="en-US" sz="4000" u="sng" dirty="0">
                <a:latin typeface="Candara" panose="020E0502030303020204" pitchFamily="34" charset="0"/>
                <a:ea typeface="Calibri" pitchFamily="34" charset="-122"/>
                <a:cs typeface="Calibri" pitchFamily="34" charset="-120"/>
              </a:rPr>
              <a:t>a broken image</a:t>
            </a:r>
            <a:r>
              <a:rPr lang="en-US" sz="4000" dirty="0">
                <a:latin typeface="Candara" panose="020E0502030303020204" pitchFamily="34" charset="0"/>
                <a:ea typeface="Calibri" pitchFamily="34" charset="-122"/>
                <a:cs typeface="Calibri" pitchFamily="34" charset="-120"/>
              </a:rPr>
              <a:t> of original design.</a:t>
            </a:r>
            <a:endParaRPr lang="en-US" sz="4000" dirty="0">
              <a:latin typeface="Candara" panose="020E0502030303020204" pitchFamily="34" charset="0"/>
            </a:endParaRPr>
          </a:p>
        </p:txBody>
      </p:sp>
    </p:spTree>
    <p:extLst>
      <p:ext uri="{BB962C8B-B14F-4D97-AF65-F5344CB8AC3E}">
        <p14:creationId xmlns:p14="http://schemas.microsoft.com/office/powerpoint/2010/main" val="342477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EAEFA-55F0-0C42-C2E7-AEEEA582B923}"/>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EB2A5D37-93B4-4DBB-6385-A9AD272086A2}"/>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8F5F8AAA-E54C-A9DE-F751-5794D5EF4BB8}"/>
              </a:ext>
            </a:extLst>
          </p:cNvPr>
          <p:cNvSpPr>
            <a:spLocks noGrp="1"/>
          </p:cNvSpPr>
          <p:nvPr>
            <p:ph type="sldNum" sz="quarter" idx="12"/>
          </p:nvPr>
        </p:nvSpPr>
        <p:spPr/>
        <p:txBody>
          <a:bodyPr/>
          <a:lstStyle/>
          <a:p>
            <a:fld id="{299542E4-2CCF-42F6-9D92-ED568035133D}" type="slidenum">
              <a:rPr lang="en-US" smtClean="0"/>
              <a:pPr/>
              <a:t>13</a:t>
            </a:fld>
            <a:endParaRPr lang="en-US" dirty="0"/>
          </a:p>
        </p:txBody>
      </p:sp>
      <p:sp>
        <p:nvSpPr>
          <p:cNvPr id="6" name="TextBox 5">
            <a:extLst>
              <a:ext uri="{FF2B5EF4-FFF2-40B4-BE49-F238E27FC236}">
                <a16:creationId xmlns:a16="http://schemas.microsoft.com/office/drawing/2014/main" id="{EA25A5B1-9AE0-A727-256F-1883700DAC55}"/>
              </a:ext>
            </a:extLst>
          </p:cNvPr>
          <p:cNvSpPr txBox="1"/>
          <p:nvPr/>
        </p:nvSpPr>
        <p:spPr>
          <a:xfrm>
            <a:off x="152400" y="180973"/>
            <a:ext cx="11887200" cy="5755422"/>
          </a:xfrm>
          <a:prstGeom prst="rect">
            <a:avLst/>
          </a:prstGeom>
          <a:noFill/>
        </p:spPr>
        <p:txBody>
          <a:bodyPr wrap="square">
            <a:spAutoFit/>
          </a:bodyPr>
          <a:lstStyle/>
          <a:p>
            <a:r>
              <a:rPr lang="en-US" sz="4800" b="1" dirty="0"/>
              <a:t>GENESIS 9:1, 5-6</a:t>
            </a:r>
          </a:p>
          <a:p>
            <a:r>
              <a:rPr lang="en-US" sz="4000" i="1" dirty="0"/>
              <a:t>	And God blessed Noah and his sons, and said unto them, Be fruitful, and multiply, and replenish the earth.</a:t>
            </a:r>
          </a:p>
          <a:p>
            <a:r>
              <a:rPr lang="en-US" sz="4000" i="1" dirty="0"/>
              <a:t>5 And surely your blood of your lives will I require; at the hand of every beast will I require it, and at the hand of man; at the hand of every man's brother will I require the life of man. 6 </a:t>
            </a:r>
            <a:r>
              <a:rPr lang="en-US" sz="4000" i="1" u="sng" dirty="0"/>
              <a:t>Whoso </a:t>
            </a:r>
            <a:r>
              <a:rPr lang="en-US" sz="4000" i="1" u="sng" dirty="0" err="1"/>
              <a:t>sheddeth</a:t>
            </a:r>
            <a:r>
              <a:rPr lang="en-US" sz="4000" i="1" u="sng" dirty="0"/>
              <a:t> man's blood, by man shall his blood be shed: for in the image of God made he man.</a:t>
            </a:r>
          </a:p>
        </p:txBody>
      </p:sp>
    </p:spTree>
    <p:extLst>
      <p:ext uri="{BB962C8B-B14F-4D97-AF65-F5344CB8AC3E}">
        <p14:creationId xmlns:p14="http://schemas.microsoft.com/office/powerpoint/2010/main" val="23444041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rrors | harmony+health+happiness">
            <a:extLst>
              <a:ext uri="{FF2B5EF4-FFF2-40B4-BE49-F238E27FC236}">
                <a16:creationId xmlns:a16="http://schemas.microsoft.com/office/drawing/2014/main" id="{0CAC01A8-FC37-FE53-27C4-CCB55DB1A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0"/>
            <a:ext cx="10048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33F5AF-1F5E-D839-42E5-9BD329A431EA}"/>
              </a:ext>
            </a:extLst>
          </p:cNvPr>
          <p:cNvSpPr txBox="1"/>
          <p:nvPr/>
        </p:nvSpPr>
        <p:spPr>
          <a:xfrm>
            <a:off x="304800" y="4419600"/>
            <a:ext cx="7543800" cy="1938992"/>
          </a:xfrm>
          <a:prstGeom prst="rect">
            <a:avLst/>
          </a:prstGeom>
          <a:solidFill>
            <a:schemeClr val="bg1">
              <a:lumMod val="65000"/>
              <a:lumOff val="35000"/>
              <a:alpha val="80000"/>
            </a:schemeClr>
          </a:solidFill>
        </p:spPr>
        <p:txBody>
          <a:bodyPr wrap="square">
            <a:spAutoFit/>
          </a:bodyPr>
          <a:lstStyle/>
          <a:p>
            <a:pPr algn="ctr"/>
            <a:r>
              <a:rPr lang="en-US" sz="4000" dirty="0"/>
              <a:t>The Gospel answer: </a:t>
            </a:r>
          </a:p>
          <a:p>
            <a:pPr algn="ctr"/>
            <a:r>
              <a:rPr lang="en-US" sz="4000" dirty="0"/>
              <a:t>God does not abandon the cracked mirror — He restores it!</a:t>
            </a:r>
          </a:p>
        </p:txBody>
      </p:sp>
    </p:spTree>
    <p:extLst>
      <p:ext uri="{BB962C8B-B14F-4D97-AF65-F5344CB8AC3E}">
        <p14:creationId xmlns:p14="http://schemas.microsoft.com/office/powerpoint/2010/main" val="31618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30A3EE-CA0D-D0A2-288A-4A376A832CDF}"/>
              </a:ext>
            </a:extLst>
          </p:cNvPr>
          <p:cNvSpPr txBox="1"/>
          <p:nvPr/>
        </p:nvSpPr>
        <p:spPr>
          <a:xfrm>
            <a:off x="190500" y="1571"/>
            <a:ext cx="12001500" cy="5570756"/>
          </a:xfrm>
          <a:prstGeom prst="rect">
            <a:avLst/>
          </a:prstGeom>
          <a:noFill/>
        </p:spPr>
        <p:txBody>
          <a:bodyPr wrap="square">
            <a:spAutoFit/>
          </a:bodyPr>
          <a:lstStyle/>
          <a:p>
            <a:r>
              <a:rPr lang="en-US" sz="5400" spc="-150" dirty="0">
                <a:ea typeface="Calibri" pitchFamily="34" charset="-122"/>
                <a:cs typeface="Calibri" pitchFamily="34" charset="-120"/>
              </a:rPr>
              <a:t>Gen. 5:1-3: </a:t>
            </a:r>
          </a:p>
          <a:p>
            <a:r>
              <a:rPr lang="en-US" sz="4000" spc="-150" dirty="0">
                <a:ea typeface="Calibri" pitchFamily="34" charset="-122"/>
                <a:cs typeface="Calibri" pitchFamily="34" charset="-120"/>
              </a:rPr>
              <a:t>The image passes from God to Adam, Adam to Seth.</a:t>
            </a:r>
            <a:endParaRPr lang="en-US" sz="1400" spc="-150" dirty="0"/>
          </a:p>
          <a:p>
            <a:endParaRPr lang="en-US" sz="1400" dirty="0"/>
          </a:p>
          <a:p>
            <a:r>
              <a:rPr lang="en-US" sz="3200" b="1" dirty="0"/>
              <a:t>GENESIS 5:1</a:t>
            </a:r>
          </a:p>
          <a:p>
            <a:r>
              <a:rPr lang="en-US" sz="3600" i="1" dirty="0"/>
              <a:t>This is the book of the generations of Adam. In the day that God created man, in the likeness of God made he him; 2 Male and female created he them; and blessed them, and called their name Adam, in the day when they were created. 3 And Adam lived an hundred and thirty years, and begat a son in his own likeness, after his image; and called his name Seth:</a:t>
            </a:r>
          </a:p>
        </p:txBody>
      </p:sp>
    </p:spTree>
    <p:extLst>
      <p:ext uri="{BB962C8B-B14F-4D97-AF65-F5344CB8AC3E}">
        <p14:creationId xmlns:p14="http://schemas.microsoft.com/office/powerpoint/2010/main" val="125874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33B70B-EA0B-4C4D-ACC0-C7F1F2D94663}"/>
              </a:ext>
            </a:extLst>
          </p:cNvPr>
          <p:cNvSpPr>
            <a:spLocks noGrp="1"/>
          </p:cNvSpPr>
          <p:nvPr>
            <p:ph type="dt" sz="half" idx="10"/>
          </p:nvPr>
        </p:nvSpPr>
        <p:spPr/>
        <p:txBody>
          <a:bodyPr/>
          <a:lstStyle/>
          <a:p>
            <a:r>
              <a:rPr lang="en-US"/>
              <a:t>3-18-2026</a:t>
            </a:r>
            <a:endParaRPr lang="en-US" dirty="0"/>
          </a:p>
        </p:txBody>
      </p:sp>
      <p:sp>
        <p:nvSpPr>
          <p:cNvPr id="5" name="Footer Placeholder 4">
            <a:extLst>
              <a:ext uri="{FF2B5EF4-FFF2-40B4-BE49-F238E27FC236}">
                <a16:creationId xmlns:a16="http://schemas.microsoft.com/office/drawing/2014/main" id="{CDE3A750-090E-1895-E90B-6BD5930C08F2}"/>
              </a:ext>
            </a:extLst>
          </p:cNvPr>
          <p:cNvSpPr>
            <a:spLocks noGrp="1"/>
          </p:cNvSpPr>
          <p:nvPr>
            <p:ph type="ftr" sz="quarter" idx="11"/>
          </p:nvPr>
        </p:nvSpPr>
        <p:spPr/>
        <p:txBody>
          <a:bodyPr/>
          <a:lstStyle/>
          <a:p>
            <a:r>
              <a:rPr lang="en-US"/>
              <a:t>Manhood 2: Principles to Live By</a:t>
            </a:r>
            <a:endParaRPr lang="en-US" dirty="0"/>
          </a:p>
        </p:txBody>
      </p:sp>
      <p:sp>
        <p:nvSpPr>
          <p:cNvPr id="6" name="Slide Number Placeholder 5">
            <a:extLst>
              <a:ext uri="{FF2B5EF4-FFF2-40B4-BE49-F238E27FC236}">
                <a16:creationId xmlns:a16="http://schemas.microsoft.com/office/drawing/2014/main" id="{C70C571D-B61F-47E7-A9EC-8CEE61837875}"/>
              </a:ext>
            </a:extLst>
          </p:cNvPr>
          <p:cNvSpPr>
            <a:spLocks noGrp="1"/>
          </p:cNvSpPr>
          <p:nvPr>
            <p:ph type="sldNum" sz="quarter" idx="12"/>
          </p:nvPr>
        </p:nvSpPr>
        <p:spPr/>
        <p:txBody>
          <a:bodyPr/>
          <a:lstStyle/>
          <a:p>
            <a:fld id="{299542E4-2CCF-42F6-9D92-ED568035133D}" type="slidenum">
              <a:rPr lang="en-US" smtClean="0"/>
              <a:pPr/>
              <a:t>16</a:t>
            </a:fld>
            <a:endParaRPr lang="en-US" dirty="0"/>
          </a:p>
        </p:txBody>
      </p:sp>
      <p:sp>
        <p:nvSpPr>
          <p:cNvPr id="8" name="TextBox 7">
            <a:extLst>
              <a:ext uri="{FF2B5EF4-FFF2-40B4-BE49-F238E27FC236}">
                <a16:creationId xmlns:a16="http://schemas.microsoft.com/office/drawing/2014/main" id="{CA8F4F1F-1AE3-C5EB-38F7-2A900D65D7C1}"/>
              </a:ext>
            </a:extLst>
          </p:cNvPr>
          <p:cNvSpPr txBox="1"/>
          <p:nvPr/>
        </p:nvSpPr>
        <p:spPr>
          <a:xfrm>
            <a:off x="152400" y="29852"/>
            <a:ext cx="11963400" cy="6370975"/>
          </a:xfrm>
          <a:prstGeom prst="rect">
            <a:avLst/>
          </a:prstGeom>
          <a:noFill/>
        </p:spPr>
        <p:txBody>
          <a:bodyPr wrap="square">
            <a:spAutoFit/>
          </a:bodyPr>
          <a:lstStyle/>
          <a:p>
            <a:r>
              <a:rPr lang="en-US" sz="4800" b="1" spc="-150" dirty="0"/>
              <a:t>BUT.FROM.THE.BEGINNING.IT.WAS.NOT.SO</a:t>
            </a:r>
            <a:r>
              <a:rPr lang="en-US" sz="3600" dirty="0"/>
              <a:t>	</a:t>
            </a:r>
          </a:p>
          <a:p>
            <a:r>
              <a:rPr lang="en-US" sz="3600" dirty="0"/>
              <a:t>	12 When man gets a hold of anything, he perverts the main cause, making anything perverted is different from the original. God made man to live happily with one another. Perversion changes them and makes them enemies one to another. Man makes us enemies one to another, while God made us brothers. Man made man to be immoral. God made man to live true to his wife. </a:t>
            </a:r>
          </a:p>
          <a:p>
            <a:r>
              <a:rPr lang="en-US" sz="3600" dirty="0"/>
              <a:t>	God gave us good clear water to drink. Man's got to mix alcohol or something else with it before he drinks it. It's perverting from the real beginning of it. 			58-1002 </a:t>
            </a:r>
          </a:p>
        </p:txBody>
      </p:sp>
    </p:spTree>
    <p:extLst>
      <p:ext uri="{BB962C8B-B14F-4D97-AF65-F5344CB8AC3E}">
        <p14:creationId xmlns:p14="http://schemas.microsoft.com/office/powerpoint/2010/main" val="120925899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28600" y="0"/>
            <a:ext cx="10972800" cy="1036320"/>
          </a:xfrm>
          <a:prstGeom prst="rect">
            <a:avLst/>
          </a:prstGeom>
          <a:noFill/>
          <a:ln/>
        </p:spPr>
        <p:txBody>
          <a:bodyPr wrap="square" rtlCol="0" anchor="ctr"/>
          <a:lstStyle/>
          <a:p>
            <a:r>
              <a:rPr lang="en-US" sz="4800" b="1" spc="-150" dirty="0">
                <a:ea typeface="Georgia" pitchFamily="34" charset="-122"/>
                <a:cs typeface="Georgia" pitchFamily="34" charset="-120"/>
              </a:rPr>
              <a:t>The Plan of Redemption — Image Restored</a:t>
            </a:r>
            <a:endParaRPr lang="en-US" sz="4800" spc="-150" dirty="0"/>
          </a:p>
        </p:txBody>
      </p:sp>
      <p:sp>
        <p:nvSpPr>
          <p:cNvPr id="3" name="Shape 1"/>
          <p:cNvSpPr/>
          <p:nvPr/>
        </p:nvSpPr>
        <p:spPr>
          <a:xfrm>
            <a:off x="381000" y="987552"/>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228600" y="1219200"/>
            <a:ext cx="11811000" cy="5486400"/>
          </a:xfrm>
          <a:prstGeom prst="rect">
            <a:avLst/>
          </a:prstGeom>
          <a:noFill/>
          <a:ln/>
        </p:spPr>
        <p:txBody>
          <a:bodyPr wrap="square" rtlCol="0" anchor="t"/>
          <a:lstStyle/>
          <a:p>
            <a:pPr marL="457189" indent="-457189">
              <a:buSzPct val="100000"/>
              <a:buChar char="•"/>
            </a:pPr>
            <a:r>
              <a:rPr lang="en-US" sz="3200" dirty="0">
                <a:latin typeface="Candara" panose="020E0502030303020204" pitchFamily="34" charset="0"/>
                <a:ea typeface="Calibri" pitchFamily="34" charset="-122"/>
                <a:cs typeface="Calibri" pitchFamily="34" charset="-120"/>
              </a:rPr>
              <a:t>Genesis 1:27 — Humanity created in God’s image. Man appointed to lead, warrior, provide, and carry legacy.</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The Fall — The image is marred. Man becomes passive, fearful, self-serving.</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Christ — The perfect image [eikon] of God takes on flesh. The image is fully expressed in one Man.</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New Birth — Colossians 3:10: “</a:t>
            </a:r>
            <a:r>
              <a:rPr lang="en-US" sz="3200" i="1" dirty="0">
                <a:latin typeface="Candara" panose="020E0502030303020204" pitchFamily="34" charset="0"/>
                <a:ea typeface="Calibri" pitchFamily="34" charset="-122"/>
                <a:cs typeface="Calibri" pitchFamily="34" charset="-120"/>
              </a:rPr>
              <a:t>Renewed in knowledge after the image of him that created him</a:t>
            </a:r>
            <a:r>
              <a:rPr lang="en-US" sz="3200" dirty="0">
                <a:latin typeface="Candara" panose="020E0502030303020204" pitchFamily="34" charset="0"/>
                <a:ea typeface="Calibri" pitchFamily="34" charset="-122"/>
                <a:cs typeface="Calibri" pitchFamily="34" charset="-120"/>
              </a:rPr>
              <a:t>.”</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Glorification — Romans 8:29: “</a:t>
            </a:r>
            <a:r>
              <a:rPr lang="en-US" sz="3200" i="1" dirty="0">
                <a:latin typeface="Candara" panose="020E0502030303020204" pitchFamily="34" charset="0"/>
                <a:ea typeface="Calibri" pitchFamily="34" charset="-122"/>
                <a:cs typeface="Calibri" pitchFamily="34" charset="-120"/>
              </a:rPr>
              <a:t>Conformed to the image of his Son</a:t>
            </a:r>
            <a:r>
              <a:rPr lang="en-US" sz="3200" dirty="0">
                <a:latin typeface="Candara" panose="020E0502030303020204" pitchFamily="34" charset="0"/>
                <a:ea typeface="Calibri" pitchFamily="34" charset="-122"/>
                <a:cs typeface="Calibri" pitchFamily="34" charset="-120"/>
              </a:rPr>
              <a:t>.” Full restoration of the Genesis 1:27 man.</a:t>
            </a:r>
            <a:endParaRPr lang="en-US" sz="32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C7AA10-F899-678E-CEB9-35641CC20CC4}"/>
              </a:ext>
            </a:extLst>
          </p:cNvPr>
          <p:cNvPicPr>
            <a:picLocks noChangeAspect="1"/>
          </p:cNvPicPr>
          <p:nvPr/>
        </p:nvPicPr>
        <p:blipFill>
          <a:blip r:embed="rId2" cstate="print">
            <a:extLst>
              <a:ext uri="{28A0092B-C50C-407E-A947-70E740481C1C}">
                <a14:useLocalDpi xmlns:a14="http://schemas.microsoft.com/office/drawing/2010/main" val="0"/>
              </a:ext>
            </a:extLst>
          </a:blip>
          <a:srcRect l="636" r="8280" b="23090"/>
          <a:stretch>
            <a:fillRect/>
          </a:stretch>
        </p:blipFill>
        <p:spPr>
          <a:xfrm>
            <a:off x="76199" y="76200"/>
            <a:ext cx="11930927" cy="4724400"/>
          </a:xfrm>
          <a:prstGeom prst="rect">
            <a:avLst/>
          </a:prstGeom>
          <a:noFill/>
        </p:spPr>
      </p:pic>
      <p:sp>
        <p:nvSpPr>
          <p:cNvPr id="2" name="Date Placeholder 1" hidden="1">
            <a:extLst>
              <a:ext uri="{FF2B5EF4-FFF2-40B4-BE49-F238E27FC236}">
                <a16:creationId xmlns:a16="http://schemas.microsoft.com/office/drawing/2014/main" id="{CAF16BBB-5DC5-1964-32DA-DE5EC7ECC0B5}"/>
              </a:ext>
            </a:extLst>
          </p:cNvPr>
          <p:cNvSpPr>
            <a:spLocks noGrp="1"/>
          </p:cNvSpPr>
          <p:nvPr>
            <p:ph type="dt" sz="half" idx="10"/>
          </p:nvPr>
        </p:nvSpPr>
        <p:spPr/>
        <p:txBody>
          <a:bodyPr/>
          <a:lstStyle/>
          <a:p>
            <a:pPr>
              <a:spcAft>
                <a:spcPts val="600"/>
              </a:spcAft>
            </a:pPr>
            <a:r>
              <a:rPr lang="en-US"/>
              <a:t>3-18-2026</a:t>
            </a:r>
          </a:p>
        </p:txBody>
      </p:sp>
      <p:sp>
        <p:nvSpPr>
          <p:cNvPr id="3" name="Footer Placeholder 2">
            <a:extLst>
              <a:ext uri="{FF2B5EF4-FFF2-40B4-BE49-F238E27FC236}">
                <a16:creationId xmlns:a16="http://schemas.microsoft.com/office/drawing/2014/main" id="{A90B6B01-4A99-551D-BE02-6291FFFB6C52}"/>
              </a:ext>
            </a:extLst>
          </p:cNvPr>
          <p:cNvSpPr>
            <a:spLocks noGrp="1"/>
          </p:cNvSpPr>
          <p:nvPr>
            <p:ph type="ftr" sz="quarter" idx="11"/>
          </p:nvPr>
        </p:nvSpPr>
        <p:spPr/>
        <p:txBody>
          <a:bodyPr/>
          <a:lstStyle/>
          <a:p>
            <a:pPr>
              <a:spcAft>
                <a:spcPts val="600"/>
              </a:spcAft>
            </a:pPr>
            <a:r>
              <a:rPr lang="en-US"/>
              <a:t>Manhood 2: Principles to Live By</a:t>
            </a:r>
          </a:p>
        </p:txBody>
      </p:sp>
      <p:sp>
        <p:nvSpPr>
          <p:cNvPr id="4" name="Slide Number Placeholder 3" hidden="1">
            <a:extLst>
              <a:ext uri="{FF2B5EF4-FFF2-40B4-BE49-F238E27FC236}">
                <a16:creationId xmlns:a16="http://schemas.microsoft.com/office/drawing/2014/main" id="{70C14D7C-1107-7EF5-FAF1-CA681CB827CC}"/>
              </a:ext>
            </a:extLst>
          </p:cNvPr>
          <p:cNvSpPr>
            <a:spLocks noGrp="1"/>
          </p:cNvSpPr>
          <p:nvPr>
            <p:ph type="sldNum" sz="quarter" idx="12"/>
          </p:nvPr>
        </p:nvSpPr>
        <p:spPr/>
        <p:txBody>
          <a:bodyPr/>
          <a:lstStyle/>
          <a:p>
            <a:pPr>
              <a:spcAft>
                <a:spcPts val="600"/>
              </a:spcAft>
            </a:pPr>
            <a:fld id="{299542E4-2CCF-42F6-9D92-ED568035133D}" type="slidenum">
              <a:rPr lang="en-US" smtClean="0"/>
              <a:pPr>
                <a:spcAft>
                  <a:spcPts val="600"/>
                </a:spcAft>
              </a:pPr>
              <a:t>18</a:t>
            </a:fld>
            <a:endParaRPr lang="en-US"/>
          </a:p>
        </p:txBody>
      </p:sp>
    </p:spTree>
    <p:extLst>
      <p:ext uri="{BB962C8B-B14F-4D97-AF65-F5344CB8AC3E}">
        <p14:creationId xmlns:p14="http://schemas.microsoft.com/office/powerpoint/2010/main" val="104969392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85344"/>
            <a:ext cx="10972800" cy="914400"/>
          </a:xfrm>
          <a:prstGeom prst="rect">
            <a:avLst/>
          </a:prstGeom>
          <a:noFill/>
          <a:ln/>
        </p:spPr>
        <p:txBody>
          <a:bodyPr wrap="square" rtlCol="0" anchor="ctr"/>
          <a:lstStyle/>
          <a:p>
            <a:r>
              <a:rPr lang="en-US" sz="4400" b="1" dirty="0">
                <a:latin typeface="+mj-lt"/>
                <a:ea typeface="Georgia" pitchFamily="34" charset="-122"/>
                <a:cs typeface="Georgia" pitchFamily="34" charset="-120"/>
              </a:rPr>
              <a:t>1. ADAM — אָדָם  (Man)</a:t>
            </a:r>
            <a:endParaRPr lang="en-US" sz="4400" dirty="0">
              <a:latin typeface="+mj-lt"/>
            </a:endParaRPr>
          </a:p>
        </p:txBody>
      </p:sp>
      <p:sp>
        <p:nvSpPr>
          <p:cNvPr id="3" name="Shape 1"/>
          <p:cNvSpPr/>
          <p:nvPr/>
        </p:nvSpPr>
        <p:spPr>
          <a:xfrm>
            <a:off x="457200" y="975360"/>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152400" y="1024128"/>
            <a:ext cx="12039600" cy="5486400"/>
          </a:xfrm>
          <a:prstGeom prst="rect">
            <a:avLst/>
          </a:prstGeom>
          <a:noFill/>
          <a:ln/>
        </p:spPr>
        <p:txBody>
          <a:bodyPr wrap="square" rtlCol="0" anchor="t"/>
          <a:lstStyle/>
          <a:p>
            <a:pPr marL="457189" indent="-457189">
              <a:buSzPct val="100000"/>
              <a:buChar char="•"/>
            </a:pPr>
            <a:r>
              <a:rPr lang="en-US" sz="3600" dirty="0">
                <a:latin typeface="Candara" panose="020E0502030303020204" pitchFamily="34" charset="0"/>
                <a:ea typeface="Calibri" pitchFamily="34" charset="-122"/>
                <a:cs typeface="Calibri" pitchFamily="34" charset="-120"/>
              </a:rPr>
              <a:t>Adam (Man) = “the earth-creature, the one from the red clay, the one who carries blood.”</a:t>
            </a:r>
            <a:endParaRPr lang="en-US" sz="3600" dirty="0">
              <a:latin typeface="Candara" panose="020E0502030303020204" pitchFamily="34" charset="0"/>
            </a:endParaRPr>
          </a:p>
          <a:p>
            <a:pPr marL="457189" indent="-457189">
              <a:buSzPct val="100000"/>
              <a:buChar char="•"/>
            </a:pPr>
            <a:r>
              <a:rPr lang="en-US" sz="3600" spc="-150" dirty="0">
                <a:latin typeface="Candara" panose="020E0502030303020204" pitchFamily="34" charset="0"/>
                <a:ea typeface="Calibri" pitchFamily="34" charset="-122"/>
                <a:cs typeface="Calibri" pitchFamily="34" charset="-120"/>
              </a:rPr>
              <a:t>Man is bound to the earth and responsible for it yet made in the image of the Creator. Earthy by origin, heavenly in design.</a:t>
            </a:r>
          </a:p>
          <a:p>
            <a:pPr marL="457189" indent="-457189">
              <a:buSzPct val="100000"/>
              <a:buChar char="•"/>
            </a:pPr>
            <a:r>
              <a:rPr lang="en-US" sz="3600" dirty="0">
                <a:latin typeface="Candara" panose="020E0502030303020204" pitchFamily="34" charset="0"/>
                <a:ea typeface="Calibri" pitchFamily="34" charset="-122"/>
                <a:cs typeface="Calibri" pitchFamily="34" charset="-120"/>
              </a:rPr>
              <a:t>True Manhood never forgets his origin, dependent on God for every breath. The first temptation of men is to forget they are </a:t>
            </a:r>
            <a:r>
              <a:rPr lang="en-US" sz="3600" i="1" dirty="0" err="1">
                <a:latin typeface="Candara" panose="020E0502030303020204" pitchFamily="34" charset="0"/>
                <a:ea typeface="Calibri" pitchFamily="34" charset="-122"/>
                <a:cs typeface="Calibri" pitchFamily="34" charset="-120"/>
              </a:rPr>
              <a:t>adam</a:t>
            </a:r>
            <a:r>
              <a:rPr lang="en-US" sz="3600" i="1" dirty="0">
                <a:latin typeface="Candara" panose="020E0502030303020204" pitchFamily="34" charset="0"/>
                <a:ea typeface="Calibri" pitchFamily="34" charset="-122"/>
                <a:cs typeface="Calibri" pitchFamily="34" charset="-120"/>
              </a:rPr>
              <a:t> </a:t>
            </a:r>
            <a:r>
              <a:rPr lang="en-US" sz="3600" dirty="0">
                <a:latin typeface="Candara" panose="020E0502030303020204" pitchFamily="34" charset="0"/>
                <a:ea typeface="Calibri" pitchFamily="34" charset="-122"/>
                <a:cs typeface="Calibri" pitchFamily="34" charset="-120"/>
              </a:rPr>
              <a:t>and to act as though they are God!</a:t>
            </a:r>
          </a:p>
          <a:p>
            <a:pPr marL="457189" indent="-457189">
              <a:buSzPct val="100000"/>
              <a:buChar char="•"/>
            </a:pPr>
            <a:endParaRPr lang="en-US" sz="2400" dirty="0">
              <a:latin typeface="Candara" panose="020E0502030303020204" pitchFamily="34" charset="0"/>
            </a:endParaRPr>
          </a:p>
          <a:p>
            <a:pPr marL="457189" indent="-457189">
              <a:buSzPct val="100000"/>
              <a:buChar char="•"/>
            </a:pPr>
            <a:r>
              <a:rPr lang="en-US" sz="2400" dirty="0">
                <a:latin typeface="Candara" panose="020E0502030303020204" pitchFamily="34" charset="0"/>
              </a:rPr>
              <a:t>Ps. 103:14-15 </a:t>
            </a:r>
            <a:r>
              <a:rPr lang="en-US" sz="2400" i="1" dirty="0">
                <a:latin typeface="Candara" panose="020E0502030303020204" pitchFamily="34" charset="0"/>
              </a:rPr>
              <a:t>For he </a:t>
            </a:r>
            <a:r>
              <a:rPr lang="en-US" sz="2400" i="1" dirty="0" err="1">
                <a:latin typeface="Candara" panose="020E0502030303020204" pitchFamily="34" charset="0"/>
              </a:rPr>
              <a:t>knoweth</a:t>
            </a:r>
            <a:r>
              <a:rPr lang="en-US" sz="2400" i="1" dirty="0">
                <a:latin typeface="Candara" panose="020E0502030303020204" pitchFamily="34" charset="0"/>
              </a:rPr>
              <a:t> our frame; he </a:t>
            </a:r>
            <a:r>
              <a:rPr lang="en-US" sz="2400" i="1" dirty="0" err="1">
                <a:latin typeface="Candara" panose="020E0502030303020204" pitchFamily="34" charset="0"/>
              </a:rPr>
              <a:t>remembereth</a:t>
            </a:r>
            <a:r>
              <a:rPr lang="en-US" sz="2400" i="1" dirty="0">
                <a:latin typeface="Candara" panose="020E0502030303020204" pitchFamily="34" charset="0"/>
              </a:rPr>
              <a:t> that we are dust. 15 As for man, his days are as grass: as a flower of the field, so he </a:t>
            </a:r>
            <a:r>
              <a:rPr lang="en-US" sz="2400" i="1" dirty="0" err="1">
                <a:latin typeface="Candara" panose="020E0502030303020204" pitchFamily="34" charset="0"/>
              </a:rPr>
              <a:t>flourisheth</a:t>
            </a:r>
            <a:r>
              <a:rPr lang="en-US" sz="2400" i="1" dirty="0">
                <a:latin typeface="Candara" panose="020E0502030303020204" pitchFamily="34" charset="0"/>
              </a:rPr>
              <a:t>.</a:t>
            </a:r>
          </a:p>
          <a:p>
            <a:pPr marL="457189" indent="-457189">
              <a:buSzPct val="100000"/>
              <a:buChar char="•"/>
            </a:pPr>
            <a:endParaRPr lang="en-US" sz="36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3-18-2026</a:t>
            </a:r>
            <a:endParaRPr lang="en-US" dirty="0"/>
          </a:p>
        </p:txBody>
      </p:sp>
      <p:sp>
        <p:nvSpPr>
          <p:cNvPr id="5" name="Footer Placeholder 4"/>
          <p:cNvSpPr>
            <a:spLocks noGrp="1"/>
          </p:cNvSpPr>
          <p:nvPr>
            <p:ph type="ftr" sz="quarter" idx="11"/>
          </p:nvPr>
        </p:nvSpPr>
        <p:spPr/>
        <p:txBody>
          <a:bodyPr/>
          <a:lstStyle/>
          <a:p>
            <a:r>
              <a:rPr lang="en-US"/>
              <a:t>Manhood 2: Principles to Live By</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2</a:t>
            </a:fld>
            <a:endParaRPr lang="en-US" dirty="0"/>
          </a:p>
        </p:txBody>
      </p:sp>
      <p:sp>
        <p:nvSpPr>
          <p:cNvPr id="8" name="Right Arrow 7"/>
          <p:cNvSpPr/>
          <p:nvPr/>
        </p:nvSpPr>
        <p:spPr>
          <a:xfrm rot="16200000">
            <a:off x="4468368" y="1682496"/>
            <a:ext cx="2468880" cy="1042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9" name="TextBox 8"/>
          <p:cNvSpPr txBox="1"/>
          <p:nvPr/>
        </p:nvSpPr>
        <p:spPr>
          <a:xfrm>
            <a:off x="4138888" y="96624"/>
            <a:ext cx="4147289" cy="923330"/>
          </a:xfrm>
          <a:prstGeom prst="rect">
            <a:avLst/>
          </a:prstGeom>
          <a:noFill/>
        </p:spPr>
        <p:txBody>
          <a:bodyPr wrap="none" rtlCol="0">
            <a:spAutoFit/>
          </a:bodyPr>
          <a:lstStyle/>
          <a:p>
            <a:r>
              <a:rPr lang="en-US" sz="5400" b="1" dirty="0">
                <a:latin typeface="Arial" panose="020B0604020202020204" pitchFamily="34" charset="0"/>
                <a:cs typeface="Arial" panose="020B0604020202020204" pitchFamily="34" charset="0"/>
              </a:rPr>
              <a:t>God: </a:t>
            </a:r>
            <a:r>
              <a:rPr lang="en-US" sz="3600" b="1" dirty="0">
                <a:solidFill>
                  <a:srgbClr val="FFFF00"/>
                </a:solidFill>
                <a:latin typeface="Arial" panose="020B0604020202020204" pitchFamily="34" charset="0"/>
                <a:cs typeface="Arial" panose="020B0604020202020204" pitchFamily="34" charset="0"/>
              </a:rPr>
              <a:t>New Birth</a:t>
            </a:r>
          </a:p>
        </p:txBody>
      </p:sp>
      <p:sp>
        <p:nvSpPr>
          <p:cNvPr id="10" name="TextBox 9"/>
          <p:cNvSpPr txBox="1"/>
          <p:nvPr/>
        </p:nvSpPr>
        <p:spPr>
          <a:xfrm>
            <a:off x="5390166" y="3500211"/>
            <a:ext cx="1040670" cy="830997"/>
          </a:xfrm>
          <a:prstGeom prst="rect">
            <a:avLst/>
          </a:prstGeom>
          <a:noFill/>
        </p:spPr>
        <p:txBody>
          <a:bodyPr wrap="none" rtlCol="0">
            <a:spAutoFit/>
          </a:bodyPr>
          <a:lstStyle/>
          <a:p>
            <a:r>
              <a:rPr lang="en-US" sz="4800" b="1" dirty="0">
                <a:solidFill>
                  <a:srgbClr val="FFFF00"/>
                </a:solidFill>
                <a:latin typeface="Arial" panose="020B0604020202020204" pitchFamily="34" charset="0"/>
                <a:cs typeface="Arial" panose="020B0604020202020204" pitchFamily="34" charset="0"/>
              </a:rPr>
              <a:t>Me</a:t>
            </a:r>
          </a:p>
        </p:txBody>
      </p:sp>
      <p:sp>
        <p:nvSpPr>
          <p:cNvPr id="11" name="TextBox 10"/>
          <p:cNvSpPr txBox="1"/>
          <p:nvPr/>
        </p:nvSpPr>
        <p:spPr>
          <a:xfrm>
            <a:off x="1066800" y="2895600"/>
            <a:ext cx="3509252" cy="1323439"/>
          </a:xfrm>
          <a:prstGeom prst="rect">
            <a:avLst/>
          </a:prstGeom>
          <a:noFill/>
        </p:spPr>
        <p:txBody>
          <a:bodyPr wrap="square" rtlCol="0">
            <a:spAutoFit/>
          </a:bodyPr>
          <a:lstStyle/>
          <a:p>
            <a:r>
              <a:rPr lang="en-US" sz="4000" b="1" dirty="0">
                <a:solidFill>
                  <a:srgbClr val="FFFF00"/>
                </a:solidFill>
                <a:latin typeface="Arial" panose="020B0604020202020204" pitchFamily="34" charset="0"/>
                <a:cs typeface="Arial" panose="020B0604020202020204" pitchFamily="34" charset="0"/>
              </a:rPr>
              <a:t>Our Witness</a:t>
            </a:r>
          </a:p>
          <a:p>
            <a:r>
              <a:rPr lang="en-US" sz="4000" b="1" dirty="0">
                <a:latin typeface="Arial" panose="020B0604020202020204" pitchFamily="34" charset="0"/>
                <a:cs typeface="Arial" panose="020B0604020202020204" pitchFamily="34" charset="0"/>
              </a:rPr>
              <a:t>Outsiders</a:t>
            </a:r>
          </a:p>
        </p:txBody>
      </p:sp>
      <p:sp>
        <p:nvSpPr>
          <p:cNvPr id="12" name="Rectangle 11"/>
          <p:cNvSpPr/>
          <p:nvPr/>
        </p:nvSpPr>
        <p:spPr>
          <a:xfrm>
            <a:off x="685800" y="4648200"/>
            <a:ext cx="4686522" cy="2062103"/>
          </a:xfrm>
          <a:prstGeom prst="rect">
            <a:avLst/>
          </a:prstGeom>
        </p:spPr>
        <p:txBody>
          <a:bodyPr wrap="square">
            <a:spAutoFit/>
          </a:bodyPr>
          <a:lstStyle/>
          <a:p>
            <a:pPr algn="ctr"/>
            <a:r>
              <a:rPr lang="en-US" sz="3200" i="1" dirty="0">
                <a:latin typeface="Candara" panose="020E0502030303020204" pitchFamily="34" charset="0"/>
              </a:rPr>
              <a:t>Walk in wisdom toward them that are without, redeeming the time. </a:t>
            </a:r>
          </a:p>
          <a:p>
            <a:pPr algn="ctr"/>
            <a:r>
              <a:rPr lang="en-US" sz="3200" dirty="0">
                <a:latin typeface="Candara" panose="020E0502030303020204" pitchFamily="34" charset="0"/>
              </a:rPr>
              <a:t>(Col. 4:5)</a:t>
            </a:r>
          </a:p>
        </p:txBody>
      </p:sp>
      <p:sp>
        <p:nvSpPr>
          <p:cNvPr id="13" name="Right Arrow 12"/>
          <p:cNvSpPr/>
          <p:nvPr/>
        </p:nvSpPr>
        <p:spPr>
          <a:xfrm rot="10800000">
            <a:off x="3793069" y="3703320"/>
            <a:ext cx="1580555"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Right Arrow 14"/>
          <p:cNvSpPr/>
          <p:nvPr/>
        </p:nvSpPr>
        <p:spPr>
          <a:xfrm>
            <a:off x="6477000" y="3731333"/>
            <a:ext cx="1368552" cy="39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Rectangle 15"/>
          <p:cNvSpPr/>
          <p:nvPr/>
        </p:nvSpPr>
        <p:spPr>
          <a:xfrm>
            <a:off x="8027933" y="2895599"/>
            <a:ext cx="3962399" cy="1323439"/>
          </a:xfrm>
          <a:prstGeom prst="rect">
            <a:avLst/>
          </a:prstGeom>
        </p:spPr>
        <p:txBody>
          <a:bodyPr wrap="square">
            <a:spAutoFit/>
          </a:bodyPr>
          <a:lstStyle/>
          <a:p>
            <a:r>
              <a:rPr lang="en-US" sz="4000" b="1" dirty="0">
                <a:solidFill>
                  <a:srgbClr val="FFFF00"/>
                </a:solidFill>
                <a:latin typeface="Arial" panose="020B0604020202020204" pitchFamily="34" charset="0"/>
                <a:cs typeface="Arial" panose="020B0604020202020204" pitchFamily="34" charset="0"/>
              </a:rPr>
              <a:t>The Church</a:t>
            </a:r>
          </a:p>
          <a:p>
            <a:r>
              <a:rPr lang="en-US" sz="4000" b="1" dirty="0">
                <a:latin typeface="Arial" panose="020B0604020202020204" pitchFamily="34" charset="0"/>
                <a:cs typeface="Arial" panose="020B0604020202020204" pitchFamily="34" charset="0"/>
              </a:rPr>
              <a:t>Local Body</a:t>
            </a:r>
            <a:endParaRPr lang="en-US" sz="4000" dirty="0">
              <a:latin typeface="Candara" panose="020E0502030303020204" pitchFamily="34" charset="0"/>
            </a:endParaRPr>
          </a:p>
        </p:txBody>
      </p:sp>
      <p:sp>
        <p:nvSpPr>
          <p:cNvPr id="17" name="Rectangle 16"/>
          <p:cNvSpPr/>
          <p:nvPr/>
        </p:nvSpPr>
        <p:spPr>
          <a:xfrm>
            <a:off x="6819680" y="4493449"/>
            <a:ext cx="5208532" cy="2062103"/>
          </a:xfrm>
          <a:prstGeom prst="rect">
            <a:avLst/>
          </a:prstGeom>
        </p:spPr>
        <p:txBody>
          <a:bodyPr wrap="square">
            <a:spAutoFit/>
          </a:bodyPr>
          <a:lstStyle/>
          <a:p>
            <a:pPr algn="ctr"/>
            <a:r>
              <a:rPr lang="en-US" sz="3200" i="1" dirty="0">
                <a:latin typeface="Candara" panose="020E0502030303020204" pitchFamily="34" charset="0"/>
              </a:rPr>
              <a:t>So we, being many, are one body in Christ, and every one members one of another.   (</a:t>
            </a:r>
            <a:r>
              <a:rPr lang="en-US" sz="2800" dirty="0">
                <a:latin typeface="Candara" panose="020E0502030303020204" pitchFamily="34" charset="0"/>
              </a:rPr>
              <a:t>Rom.  12:5)</a:t>
            </a:r>
          </a:p>
        </p:txBody>
      </p:sp>
    </p:spTree>
    <p:extLst>
      <p:ext uri="{BB962C8B-B14F-4D97-AF65-F5344CB8AC3E}">
        <p14:creationId xmlns:p14="http://schemas.microsoft.com/office/powerpoint/2010/main" val="54415845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88D9C-761A-971F-18FC-BC227B307C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8600" y="180972"/>
            <a:ext cx="11730841" cy="5305427"/>
          </a:xfrm>
          <a:prstGeom prst="rect">
            <a:avLst/>
          </a:prstGeom>
          <a:noFill/>
        </p:spPr>
      </p:pic>
      <p:sp>
        <p:nvSpPr>
          <p:cNvPr id="9" name="Date Placeholder 3">
            <a:extLst>
              <a:ext uri="{FF2B5EF4-FFF2-40B4-BE49-F238E27FC236}">
                <a16:creationId xmlns:a16="http://schemas.microsoft.com/office/drawing/2014/main" id="{793EA47B-D140-A1E5-90E6-19920FB54031}"/>
              </a:ext>
            </a:extLst>
          </p:cNvPr>
          <p:cNvSpPr>
            <a:spLocks noGrp="1"/>
          </p:cNvSpPr>
          <p:nvPr>
            <p:ph type="dt" sz="half" idx="10"/>
          </p:nvPr>
        </p:nvSpPr>
        <p:spPr>
          <a:xfrm>
            <a:off x="8001496" y="6400801"/>
            <a:ext cx="1320403" cy="276226"/>
          </a:xfrm>
        </p:spPr>
        <p:txBody>
          <a:bodyPr/>
          <a:lstStyle/>
          <a:p>
            <a:pPr>
              <a:spcAft>
                <a:spcPts val="600"/>
              </a:spcAft>
            </a:pPr>
            <a:r>
              <a:rPr lang="en-US"/>
              <a:t>3-18-2026</a:t>
            </a:r>
          </a:p>
        </p:txBody>
      </p:sp>
      <p:sp>
        <p:nvSpPr>
          <p:cNvPr id="11" name="Footer Placeholder 4">
            <a:extLst>
              <a:ext uri="{FF2B5EF4-FFF2-40B4-BE49-F238E27FC236}">
                <a16:creationId xmlns:a16="http://schemas.microsoft.com/office/drawing/2014/main" id="{4C4152FE-C90A-68C6-D22C-F5AE49261BDD}"/>
              </a:ext>
            </a:extLst>
          </p:cNvPr>
          <p:cNvSpPr>
            <a:spLocks noGrp="1"/>
          </p:cNvSpPr>
          <p:nvPr>
            <p:ph type="ftr" sz="quarter" idx="11"/>
          </p:nvPr>
        </p:nvSpPr>
        <p:spPr>
          <a:xfrm>
            <a:off x="1294151" y="6400801"/>
            <a:ext cx="6326247" cy="276226"/>
          </a:xfrm>
        </p:spPr>
        <p:txBody>
          <a:bodyPr/>
          <a:lstStyle/>
          <a:p>
            <a:pPr>
              <a:spcAft>
                <a:spcPts val="600"/>
              </a:spcAft>
            </a:pPr>
            <a:r>
              <a:rPr lang="en-US"/>
              <a:t>Manhood 2: Principles to Live By</a:t>
            </a:r>
          </a:p>
        </p:txBody>
      </p:sp>
      <p:sp>
        <p:nvSpPr>
          <p:cNvPr id="13" name="Slide Number Placeholder 5">
            <a:extLst>
              <a:ext uri="{FF2B5EF4-FFF2-40B4-BE49-F238E27FC236}">
                <a16:creationId xmlns:a16="http://schemas.microsoft.com/office/drawing/2014/main" id="{77895ACB-D568-B47B-5FF1-CAFEB6CAC292}"/>
              </a:ext>
            </a:extLst>
          </p:cNvPr>
          <p:cNvSpPr>
            <a:spLocks noGrp="1"/>
          </p:cNvSpPr>
          <p:nvPr>
            <p:ph type="sldNum" sz="quarter" idx="12"/>
          </p:nvPr>
        </p:nvSpPr>
        <p:spPr>
          <a:xfrm>
            <a:off x="9678332" y="6400801"/>
            <a:ext cx="1219520" cy="276226"/>
          </a:xfrm>
        </p:spPr>
        <p:txBody>
          <a:bodyPr/>
          <a:lstStyle/>
          <a:p>
            <a:pPr>
              <a:spcAft>
                <a:spcPts val="600"/>
              </a:spcAft>
            </a:pPr>
            <a:fld id="{299542E4-2CCF-42F6-9D92-ED568035133D}" type="slidenum">
              <a:rPr lang="en-US" smtClean="0"/>
              <a:pPr>
                <a:spcAft>
                  <a:spcPts val="600"/>
                </a:spcAft>
              </a:pPr>
              <a:t>20</a:t>
            </a:fld>
            <a:endParaRPr lang="en-US"/>
          </a:p>
        </p:txBody>
      </p:sp>
      <p:sp>
        <p:nvSpPr>
          <p:cNvPr id="3" name="TextBox 2">
            <a:extLst>
              <a:ext uri="{FF2B5EF4-FFF2-40B4-BE49-F238E27FC236}">
                <a16:creationId xmlns:a16="http://schemas.microsoft.com/office/drawing/2014/main" id="{9AFFA100-7801-4FE7-E83D-532FFB395BA6}"/>
              </a:ext>
            </a:extLst>
          </p:cNvPr>
          <p:cNvSpPr txBox="1"/>
          <p:nvPr/>
        </p:nvSpPr>
        <p:spPr>
          <a:xfrm>
            <a:off x="4724400" y="304800"/>
            <a:ext cx="7162801" cy="4800600"/>
          </a:xfrm>
          <a:prstGeom prst="rect">
            <a:avLst/>
          </a:prstGeom>
        </p:spPr>
        <p:txBody>
          <a:bodyPr vert="horz" lIns="91440" tIns="45720" rIns="91440" bIns="45720" rtlCol="0" anchor="b">
            <a:normAutofit fontScale="92500" lnSpcReduction="10000"/>
          </a:bodyPr>
          <a:lstStyle/>
          <a:p>
            <a:pPr algn="ctr" defTabSz="685983">
              <a:lnSpc>
                <a:spcPct val="80000"/>
              </a:lnSpc>
              <a:spcBef>
                <a:spcPct val="0"/>
              </a:spcBef>
              <a:spcAft>
                <a:spcPts val="600"/>
              </a:spcAft>
            </a:pPr>
            <a:r>
              <a:rPr lang="en-US" sz="4400" b="1" dirty="0">
                <a:solidFill>
                  <a:schemeClr val="bg1"/>
                </a:solidFill>
                <a:latin typeface="Candara" panose="020E0502030303020204" pitchFamily="34" charset="0"/>
                <a:ea typeface="+mj-ea"/>
                <a:cs typeface="+mj-cs"/>
              </a:rPr>
              <a:t>I KINGS 3:11</a:t>
            </a:r>
          </a:p>
          <a:p>
            <a:pPr algn="ctr" defTabSz="685983">
              <a:lnSpc>
                <a:spcPct val="80000"/>
              </a:lnSpc>
              <a:spcBef>
                <a:spcPct val="0"/>
              </a:spcBef>
              <a:spcAft>
                <a:spcPts val="600"/>
              </a:spcAft>
            </a:pPr>
            <a:r>
              <a:rPr lang="en-US" sz="4400" i="1" dirty="0">
                <a:solidFill>
                  <a:schemeClr val="bg1"/>
                </a:solidFill>
                <a:latin typeface="Candara" panose="020E0502030303020204" pitchFamily="34" charset="0"/>
                <a:ea typeface="+mj-ea"/>
                <a:cs typeface="+mj-cs"/>
              </a:rPr>
              <a:t>	And God said unto him, Because thou hast asked this thing, and hast not asked for thyself long life; neither hast asked riches for thyself, nor hast asked the life of thine enemies; but hast asked for thyself understanding to discern judgment;</a:t>
            </a:r>
          </a:p>
        </p:txBody>
      </p:sp>
    </p:spTree>
    <p:extLst>
      <p:ext uri="{BB962C8B-B14F-4D97-AF65-F5344CB8AC3E}">
        <p14:creationId xmlns:p14="http://schemas.microsoft.com/office/powerpoint/2010/main" val="1535047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7418B-CD20-46EF-A3D4-EDD9F9573420}"/>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32B4F48C-1E34-4786-B923-9881B6519B75}"/>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C86898C6-EDA5-414D-81F8-FE491D9E085C}"/>
              </a:ext>
            </a:extLst>
          </p:cNvPr>
          <p:cNvSpPr>
            <a:spLocks noGrp="1"/>
          </p:cNvSpPr>
          <p:nvPr>
            <p:ph type="sldNum" sz="quarter" idx="12"/>
          </p:nvPr>
        </p:nvSpPr>
        <p:spPr/>
        <p:txBody>
          <a:bodyPr/>
          <a:lstStyle/>
          <a:p>
            <a:fld id="{687EE3D0-0F58-4A65-805C-1DE0E69F3E5E}" type="slidenum">
              <a:rPr lang="en-US" smtClean="0"/>
              <a:t>21</a:t>
            </a:fld>
            <a:endParaRPr lang="en-US"/>
          </a:p>
        </p:txBody>
      </p:sp>
      <p:sp>
        <p:nvSpPr>
          <p:cNvPr id="6" name="TextBox 5">
            <a:extLst>
              <a:ext uri="{FF2B5EF4-FFF2-40B4-BE49-F238E27FC236}">
                <a16:creationId xmlns:a16="http://schemas.microsoft.com/office/drawing/2014/main" id="{5D3B4ECA-D58C-4C0E-92A7-ACF648E3E007}"/>
              </a:ext>
            </a:extLst>
          </p:cNvPr>
          <p:cNvSpPr txBox="1"/>
          <p:nvPr/>
        </p:nvSpPr>
        <p:spPr>
          <a:xfrm>
            <a:off x="152400" y="76200"/>
            <a:ext cx="11887200" cy="6124754"/>
          </a:xfrm>
          <a:prstGeom prst="rect">
            <a:avLst/>
          </a:prstGeom>
          <a:noFill/>
        </p:spPr>
        <p:txBody>
          <a:bodyPr wrap="square">
            <a:spAutoFit/>
          </a:bodyPr>
          <a:lstStyle/>
          <a:p>
            <a:r>
              <a:rPr lang="en-US" sz="4800" b="1" dirty="0">
                <a:latin typeface="Candara" panose="020E0502030303020204" pitchFamily="34" charset="0"/>
              </a:rPr>
              <a:t>PSALM 62:5</a:t>
            </a:r>
          </a:p>
          <a:p>
            <a:r>
              <a:rPr lang="en-US" sz="4000" i="1" dirty="0">
                <a:latin typeface="Candara" panose="020E0502030303020204" pitchFamily="34" charset="0"/>
              </a:rPr>
              <a:t>	</a:t>
            </a:r>
            <a:r>
              <a:rPr lang="en-US" sz="3600" i="1" dirty="0">
                <a:latin typeface="Candara" panose="020E0502030303020204" pitchFamily="34" charset="0"/>
              </a:rPr>
              <a:t>My soul, wait thou only upon God; for my expectation is from him. 6 He only is my rock and my salvation: he is my </a:t>
            </a:r>
            <a:r>
              <a:rPr lang="en-US" sz="3600" i="1" dirty="0" err="1">
                <a:latin typeface="Candara" panose="020E0502030303020204" pitchFamily="34" charset="0"/>
              </a:rPr>
              <a:t>defence</a:t>
            </a:r>
            <a:r>
              <a:rPr lang="en-US" sz="3600" i="1" dirty="0">
                <a:latin typeface="Candara" panose="020E0502030303020204" pitchFamily="34" charset="0"/>
              </a:rPr>
              <a:t>; I shall not be moved. 7 In God is my salvation and my glory: the rock of my strength, and my refuge, is in God</a:t>
            </a:r>
            <a:r>
              <a:rPr lang="en-US" sz="4000" i="1" dirty="0">
                <a:latin typeface="Candara" panose="020E0502030303020204" pitchFamily="34" charset="0"/>
              </a:rPr>
              <a:t>.</a:t>
            </a:r>
            <a:endParaRPr lang="en-US" sz="2000" i="1" dirty="0">
              <a:latin typeface="Candara" panose="020E0502030303020204" pitchFamily="34" charset="0"/>
            </a:endParaRPr>
          </a:p>
          <a:p>
            <a:endParaRPr lang="en-US" sz="2000" b="1" i="1" dirty="0">
              <a:latin typeface="Candara" panose="020E0502030303020204" pitchFamily="34" charset="0"/>
            </a:endParaRPr>
          </a:p>
          <a:p>
            <a:r>
              <a:rPr lang="en-US" sz="4800" b="1" dirty="0"/>
              <a:t>THE.MANIAC.OF.GADARA</a:t>
            </a:r>
          </a:p>
          <a:p>
            <a:r>
              <a:rPr lang="en-US" sz="4000" dirty="0"/>
              <a:t>        God has to take you off your feet sometime to let you know that you don't know. We have to depend on Him. 									</a:t>
            </a:r>
            <a:r>
              <a:rPr lang="en-US" sz="3600" dirty="0"/>
              <a:t>54-0720 </a:t>
            </a:r>
          </a:p>
        </p:txBody>
      </p:sp>
    </p:spTree>
    <p:extLst>
      <p:ext uri="{BB962C8B-B14F-4D97-AF65-F5344CB8AC3E}">
        <p14:creationId xmlns:p14="http://schemas.microsoft.com/office/powerpoint/2010/main" val="349707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84EAE3-B714-60D3-A475-A76652F7B6A8}"/>
              </a:ext>
            </a:extLst>
          </p:cNvPr>
          <p:cNvSpPr txBox="1"/>
          <p:nvPr/>
        </p:nvSpPr>
        <p:spPr>
          <a:xfrm>
            <a:off x="266700" y="152400"/>
            <a:ext cx="11849100" cy="707886"/>
          </a:xfrm>
          <a:prstGeom prst="rect">
            <a:avLst/>
          </a:prstGeom>
          <a:noFill/>
        </p:spPr>
        <p:txBody>
          <a:bodyPr wrap="square">
            <a:spAutoFit/>
          </a:bodyPr>
          <a:lstStyle/>
          <a:p>
            <a:r>
              <a:rPr lang="en-US" sz="4000" b="1" dirty="0"/>
              <a:t>2: </a:t>
            </a:r>
            <a:r>
              <a:rPr lang="he-IL" sz="4000" b="1" dirty="0"/>
              <a:t>אִישׁ </a:t>
            </a:r>
            <a:r>
              <a:rPr lang="en-US" sz="4000" b="1" dirty="0"/>
              <a:t>  Ish  An individual; In Relationship to Woman</a:t>
            </a:r>
          </a:p>
        </p:txBody>
      </p:sp>
      <p:pic>
        <p:nvPicPr>
          <p:cNvPr id="4" name="Picture 3">
            <a:extLst>
              <a:ext uri="{FF2B5EF4-FFF2-40B4-BE49-F238E27FC236}">
                <a16:creationId xmlns:a16="http://schemas.microsoft.com/office/drawing/2014/main" id="{1CE2CCB4-37F4-1602-C548-00561C042F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028" y="891388"/>
            <a:ext cx="10985944" cy="60965"/>
          </a:xfrm>
          <a:prstGeom prst="rect">
            <a:avLst/>
          </a:prstGeom>
        </p:spPr>
      </p:pic>
      <p:sp>
        <p:nvSpPr>
          <p:cNvPr id="6" name="TextBox 5">
            <a:extLst>
              <a:ext uri="{FF2B5EF4-FFF2-40B4-BE49-F238E27FC236}">
                <a16:creationId xmlns:a16="http://schemas.microsoft.com/office/drawing/2014/main" id="{5029AAAD-E206-4A10-A992-91FEB214ACF8}"/>
              </a:ext>
            </a:extLst>
          </p:cNvPr>
          <p:cNvSpPr txBox="1"/>
          <p:nvPr/>
        </p:nvSpPr>
        <p:spPr>
          <a:xfrm>
            <a:off x="347565" y="1143000"/>
            <a:ext cx="11849100" cy="3785652"/>
          </a:xfrm>
          <a:prstGeom prst="rect">
            <a:avLst/>
          </a:prstGeom>
          <a:noFill/>
        </p:spPr>
        <p:txBody>
          <a:bodyPr wrap="square">
            <a:spAutoFit/>
          </a:bodyPr>
          <a:lstStyle/>
          <a:p>
            <a:pPr marL="571500" indent="-571500">
              <a:buFont typeface="Arial" panose="020B0604020202020204" pitchFamily="34" charset="0"/>
              <a:buChar char="•"/>
            </a:pPr>
            <a:r>
              <a:rPr lang="en-US" sz="4000" dirty="0"/>
              <a:t>Means: to be a man, to act in a manly way.</a:t>
            </a:r>
          </a:p>
          <a:p>
            <a:pPr marL="571500" indent="-571500">
              <a:buFont typeface="Arial" panose="020B0604020202020204" pitchFamily="34" charset="0"/>
              <a:buChar char="•"/>
            </a:pPr>
            <a:r>
              <a:rPr lang="en-US" sz="4000" dirty="0"/>
              <a:t>A man is not a man in isolation — he is </a:t>
            </a:r>
            <a:r>
              <a:rPr lang="en-US" sz="4000" i="1" dirty="0" err="1"/>
              <a:t>ish</a:t>
            </a:r>
            <a:r>
              <a:rPr lang="en-US" sz="4000" dirty="0"/>
              <a:t> in relation to those he is called to protect, lead, and love. The </a:t>
            </a:r>
            <a:r>
              <a:rPr lang="en-US" sz="4000" i="1" dirty="0" err="1"/>
              <a:t>ish</a:t>
            </a:r>
            <a:r>
              <a:rPr lang="en-US" sz="4000" dirty="0"/>
              <a:t> who abandons his relationships or responsibilities has abandoned his manhood.</a:t>
            </a:r>
            <a:endParaRPr lang="en-US" sz="7200" dirty="0">
              <a:ea typeface="Georgia" pitchFamily="34" charset="-122"/>
              <a:cs typeface="Georgia" pitchFamily="34" charset="-120"/>
            </a:endParaRPr>
          </a:p>
          <a:p>
            <a:endParaRPr lang="en-US" sz="4000" dirty="0"/>
          </a:p>
        </p:txBody>
      </p:sp>
    </p:spTree>
    <p:extLst>
      <p:ext uri="{BB962C8B-B14F-4D97-AF65-F5344CB8AC3E}">
        <p14:creationId xmlns:p14="http://schemas.microsoft.com/office/powerpoint/2010/main" val="5971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928C7-D166-8511-788A-20DA5969BB8A}"/>
              </a:ext>
            </a:extLst>
          </p:cNvPr>
          <p:cNvSpPr txBox="1"/>
          <p:nvPr/>
        </p:nvSpPr>
        <p:spPr>
          <a:xfrm>
            <a:off x="304800" y="228600"/>
            <a:ext cx="11734800" cy="5755422"/>
          </a:xfrm>
          <a:prstGeom prst="rect">
            <a:avLst/>
          </a:prstGeom>
          <a:noFill/>
        </p:spPr>
        <p:txBody>
          <a:bodyPr wrap="square">
            <a:spAutoFit/>
          </a:bodyPr>
          <a:lstStyle/>
          <a:p>
            <a:r>
              <a:rPr lang="en-US" sz="4800" b="1" dirty="0"/>
              <a:t>I KINGS 11:4-6</a:t>
            </a:r>
          </a:p>
          <a:p>
            <a:r>
              <a:rPr lang="en-US" sz="4000" i="1" dirty="0"/>
              <a:t>	For it came to pass, when Solomon was old, that </a:t>
            </a:r>
            <a:r>
              <a:rPr lang="en-US" sz="4000" i="1" u="sng" dirty="0"/>
              <a:t>his wives turned away his heart after other gods</a:t>
            </a:r>
            <a:r>
              <a:rPr lang="en-US" sz="4000" i="1" dirty="0"/>
              <a:t>: and his heart was not perfect with the LORD his God, as was the heart of David his father. 5 For Solomon went after Ashtoreth the goddess of the Zidonians, and after Milcom the abomination of the Ammonites. 6 And Solomon did evil in the sight of the LORD, and went not fully after the LORD, as did David his father.</a:t>
            </a:r>
          </a:p>
        </p:txBody>
      </p:sp>
    </p:spTree>
    <p:extLst>
      <p:ext uri="{BB962C8B-B14F-4D97-AF65-F5344CB8AC3E}">
        <p14:creationId xmlns:p14="http://schemas.microsoft.com/office/powerpoint/2010/main" val="2430033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FE6B2B-39CE-8D87-74E3-A750FCD53BA2}"/>
              </a:ext>
            </a:extLst>
          </p:cNvPr>
          <p:cNvSpPr txBox="1"/>
          <p:nvPr/>
        </p:nvSpPr>
        <p:spPr>
          <a:xfrm>
            <a:off x="228600" y="76200"/>
            <a:ext cx="11582400" cy="707886"/>
          </a:xfrm>
          <a:prstGeom prst="rect">
            <a:avLst/>
          </a:prstGeom>
          <a:noFill/>
        </p:spPr>
        <p:txBody>
          <a:bodyPr wrap="square">
            <a:spAutoFit/>
          </a:bodyPr>
          <a:lstStyle/>
          <a:p>
            <a:r>
              <a:rPr lang="en-US" sz="4000" b="1" dirty="0"/>
              <a:t>3: </a:t>
            </a:r>
            <a:r>
              <a:rPr lang="en-US" sz="4000" b="1" dirty="0" err="1"/>
              <a:t>אֱנוֹש</a:t>
            </a:r>
            <a:r>
              <a:rPr lang="en-US" sz="4000" b="1" dirty="0"/>
              <a:t>ׁ — </a:t>
            </a:r>
            <a:r>
              <a:rPr lang="en-US" sz="4000" b="1" i="1" dirty="0"/>
              <a:t>Enosh</a:t>
            </a:r>
            <a:r>
              <a:rPr lang="en-US" sz="4000" b="1" dirty="0"/>
              <a:t>  </a:t>
            </a:r>
            <a:r>
              <a:rPr lang="en-US" sz="4000" dirty="0"/>
              <a:t> Man in his Weakness and Mortality</a:t>
            </a:r>
          </a:p>
        </p:txBody>
      </p:sp>
      <p:pic>
        <p:nvPicPr>
          <p:cNvPr id="4" name="Picture 3">
            <a:extLst>
              <a:ext uri="{FF2B5EF4-FFF2-40B4-BE49-F238E27FC236}">
                <a16:creationId xmlns:a16="http://schemas.microsoft.com/office/drawing/2014/main" id="{A2C4BBC3-FD41-AF3E-EDE0-EAE531388DF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6828" y="914400"/>
            <a:ext cx="10985944" cy="60965"/>
          </a:xfrm>
          <a:prstGeom prst="rect">
            <a:avLst/>
          </a:prstGeom>
        </p:spPr>
      </p:pic>
      <p:sp>
        <p:nvSpPr>
          <p:cNvPr id="6" name="TextBox 5">
            <a:extLst>
              <a:ext uri="{FF2B5EF4-FFF2-40B4-BE49-F238E27FC236}">
                <a16:creationId xmlns:a16="http://schemas.microsoft.com/office/drawing/2014/main" id="{1772A230-59E1-E14C-0E89-ED19BB8CFE3A}"/>
              </a:ext>
            </a:extLst>
          </p:cNvPr>
          <p:cNvSpPr txBox="1"/>
          <p:nvPr/>
        </p:nvSpPr>
        <p:spPr>
          <a:xfrm>
            <a:off x="304800" y="980030"/>
            <a:ext cx="11734800" cy="5509200"/>
          </a:xfrm>
          <a:prstGeom prst="rect">
            <a:avLst/>
          </a:prstGeom>
          <a:noFill/>
        </p:spPr>
        <p:txBody>
          <a:bodyPr wrap="square">
            <a:spAutoFit/>
          </a:bodyPr>
          <a:lstStyle/>
          <a:p>
            <a:pPr marL="285750" indent="-285750">
              <a:buFont typeface="Arial" panose="020B0604020202020204" pitchFamily="34" charset="0"/>
              <a:buChar char="•"/>
            </a:pPr>
            <a:r>
              <a:rPr lang="en-US" sz="3200" dirty="0"/>
              <a:t>Denotes man in both his physical weakness and his moral weakness, moral vulnerability. </a:t>
            </a:r>
          </a:p>
          <a:p>
            <a:pPr marL="285750" indent="-285750">
              <a:buFont typeface="Arial" panose="020B0604020202020204" pitchFamily="34" charset="0"/>
              <a:buChar char="•"/>
            </a:pPr>
            <a:r>
              <a:rPr lang="en-US" sz="3200" dirty="0"/>
              <a:t>This understanding helps us read Psalm 8:4 in a new light: "</a:t>
            </a:r>
            <a:r>
              <a:rPr lang="en-US" sz="3200" i="1" dirty="0"/>
              <a:t>What is man </a:t>
            </a:r>
            <a:r>
              <a:rPr lang="en-US" sz="2800" dirty="0"/>
              <a:t>(</a:t>
            </a:r>
            <a:r>
              <a:rPr lang="en-US" sz="2800" dirty="0" err="1"/>
              <a:t>adam</a:t>
            </a:r>
            <a:r>
              <a:rPr lang="en-US" sz="2800" dirty="0"/>
              <a:t>) </a:t>
            </a:r>
            <a:r>
              <a:rPr lang="en-US" sz="3200" i="1" dirty="0"/>
              <a:t>that thou art mindful of him? and the son of man </a:t>
            </a:r>
            <a:r>
              <a:rPr lang="en-US" sz="2800" dirty="0"/>
              <a:t>(</a:t>
            </a:r>
            <a:r>
              <a:rPr lang="en-US" sz="2800" dirty="0" err="1"/>
              <a:t>enosh</a:t>
            </a:r>
            <a:r>
              <a:rPr lang="en-US" sz="2800" dirty="0"/>
              <a:t>), </a:t>
            </a:r>
            <a:r>
              <a:rPr lang="en-US" sz="3200" i="1" dirty="0"/>
              <a:t>that thou </a:t>
            </a:r>
            <a:r>
              <a:rPr lang="en-US" sz="3200" i="1" dirty="0" err="1"/>
              <a:t>visitest</a:t>
            </a:r>
            <a:r>
              <a:rPr lang="en-US" sz="3200" i="1" dirty="0"/>
              <a:t> him?</a:t>
            </a:r>
            <a:r>
              <a:rPr lang="en-US" sz="2800" i="1" dirty="0"/>
              <a:t> </a:t>
            </a:r>
            <a:r>
              <a:rPr lang="en-US" sz="3200" dirty="0"/>
              <a:t>" </a:t>
            </a:r>
          </a:p>
          <a:p>
            <a:pPr marL="285750" indent="-285750">
              <a:buFont typeface="Arial" panose="020B0604020202020204" pitchFamily="34" charset="0"/>
              <a:buChar char="•"/>
            </a:pPr>
            <a:r>
              <a:rPr lang="en-US" sz="3200" dirty="0"/>
              <a:t>Manhood: The Bible never pretends that men are invulnerable. The man who acknowledges his </a:t>
            </a:r>
            <a:r>
              <a:rPr lang="en-US" sz="3200" i="1" dirty="0" err="1"/>
              <a:t>enosh</a:t>
            </a:r>
            <a:r>
              <a:rPr lang="en-US" sz="3200" dirty="0"/>
              <a:t> — his weakness, need for God, </a:t>
            </a:r>
            <a:r>
              <a:rPr lang="en-US" sz="3200" u="sng" dirty="0"/>
              <a:t>his capacity for moral failure</a:t>
            </a:r>
            <a:r>
              <a:rPr lang="en-US" sz="3200" dirty="0"/>
              <a:t> — is a man who is truly strong. </a:t>
            </a:r>
          </a:p>
          <a:p>
            <a:pPr marL="285750" indent="-285750">
              <a:buFont typeface="Arial" panose="020B0604020202020204" pitchFamily="34" charset="0"/>
              <a:buChar char="•"/>
            </a:pPr>
            <a:r>
              <a:rPr lang="en-US" sz="3200" dirty="0"/>
              <a:t>Peter walking on water is the picture of manhood; Peter beginning to sink when he took his eyes off Christ is the picture of </a:t>
            </a:r>
            <a:r>
              <a:rPr lang="en-US" sz="3200" i="1" dirty="0" err="1"/>
              <a:t>enosh</a:t>
            </a:r>
            <a:r>
              <a:rPr lang="en-US" sz="3200" i="1" dirty="0"/>
              <a:t>.</a:t>
            </a:r>
          </a:p>
        </p:txBody>
      </p:sp>
    </p:spTree>
    <p:extLst>
      <p:ext uri="{BB962C8B-B14F-4D97-AF65-F5344CB8AC3E}">
        <p14:creationId xmlns:p14="http://schemas.microsoft.com/office/powerpoint/2010/main" val="22399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61C59C-0261-1189-6012-24B93A143223}"/>
              </a:ext>
            </a:extLst>
          </p:cNvPr>
          <p:cNvSpPr txBox="1"/>
          <p:nvPr/>
        </p:nvSpPr>
        <p:spPr>
          <a:xfrm>
            <a:off x="381000" y="228600"/>
            <a:ext cx="5791200" cy="5262979"/>
          </a:xfrm>
          <a:prstGeom prst="rect">
            <a:avLst/>
          </a:prstGeom>
          <a:noFill/>
        </p:spPr>
        <p:txBody>
          <a:bodyPr wrap="square">
            <a:spAutoFit/>
          </a:bodyPr>
          <a:lstStyle/>
          <a:p>
            <a:r>
              <a:rPr lang="en-US" sz="4800" b="1" dirty="0"/>
              <a:t>PROVERBS 5:3-5</a:t>
            </a:r>
          </a:p>
          <a:p>
            <a:r>
              <a:rPr lang="en-US" sz="3600" i="1" dirty="0"/>
              <a:t>	For the lips of a strange woman drop as an honey-comb, and her mouth is smoother than oil: 4 But her end is bitter as wormwood, sharp as a </a:t>
            </a:r>
            <a:r>
              <a:rPr lang="en-US" sz="3600" i="1" dirty="0" err="1"/>
              <a:t>twoedged</a:t>
            </a:r>
            <a:r>
              <a:rPr lang="en-US" sz="3600" i="1" dirty="0"/>
              <a:t> sword. </a:t>
            </a:r>
          </a:p>
          <a:p>
            <a:r>
              <a:rPr lang="en-US" sz="3600" i="1" dirty="0"/>
              <a:t>5 Her feet go down to death; her steps take hold on hell.</a:t>
            </a:r>
          </a:p>
        </p:txBody>
      </p:sp>
      <p:pic>
        <p:nvPicPr>
          <p:cNvPr id="2" name="Picture 1">
            <a:extLst>
              <a:ext uri="{FF2B5EF4-FFF2-40B4-BE49-F238E27FC236}">
                <a16:creationId xmlns:a16="http://schemas.microsoft.com/office/drawing/2014/main" id="{BE747A2D-BDBC-345E-63A2-D5EA64127E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05600" y="0"/>
            <a:ext cx="5486400" cy="6858000"/>
          </a:xfrm>
          <a:prstGeom prst="rect">
            <a:avLst/>
          </a:prstGeom>
        </p:spPr>
      </p:pic>
    </p:spTree>
    <p:extLst>
      <p:ext uri="{BB962C8B-B14F-4D97-AF65-F5344CB8AC3E}">
        <p14:creationId xmlns:p14="http://schemas.microsoft.com/office/powerpoint/2010/main" val="246205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42BF3-77D8-66DC-B343-F7DF330DDC48}"/>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ADE3060B-ADE5-8798-F932-9A8EAE56C084}"/>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7ED21B7B-8BC7-1FCD-EA41-0068DAFBC899}"/>
              </a:ext>
            </a:extLst>
          </p:cNvPr>
          <p:cNvSpPr>
            <a:spLocks noGrp="1"/>
          </p:cNvSpPr>
          <p:nvPr>
            <p:ph type="sldNum" sz="quarter" idx="12"/>
          </p:nvPr>
        </p:nvSpPr>
        <p:spPr/>
        <p:txBody>
          <a:bodyPr/>
          <a:lstStyle/>
          <a:p>
            <a:fld id="{299542E4-2CCF-42F6-9D92-ED568035133D}" type="slidenum">
              <a:rPr lang="en-US" smtClean="0"/>
              <a:pPr/>
              <a:t>26</a:t>
            </a:fld>
            <a:endParaRPr lang="en-US" dirty="0"/>
          </a:p>
        </p:txBody>
      </p:sp>
      <p:sp>
        <p:nvSpPr>
          <p:cNvPr id="6" name="TextBox 5">
            <a:extLst>
              <a:ext uri="{FF2B5EF4-FFF2-40B4-BE49-F238E27FC236}">
                <a16:creationId xmlns:a16="http://schemas.microsoft.com/office/drawing/2014/main" id="{884DBB06-79D0-9C32-8877-E02E1B91C33E}"/>
              </a:ext>
            </a:extLst>
          </p:cNvPr>
          <p:cNvSpPr txBox="1"/>
          <p:nvPr/>
        </p:nvSpPr>
        <p:spPr>
          <a:xfrm>
            <a:off x="381000" y="180973"/>
            <a:ext cx="11582400" cy="5334345"/>
          </a:xfrm>
          <a:prstGeom prst="rect">
            <a:avLst/>
          </a:prstGeom>
          <a:noFill/>
        </p:spPr>
        <p:txBody>
          <a:bodyPr wrap="square">
            <a:spAutoFit/>
          </a:bodyPr>
          <a:lstStyle/>
          <a:p>
            <a:pPr marL="0" marR="0">
              <a:lnSpc>
                <a:spcPct val="115000"/>
              </a:lnSpc>
              <a:spcAft>
                <a:spcPts val="800"/>
              </a:spcAft>
              <a:buNone/>
            </a:pP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4: </a:t>
            </a:r>
            <a:r>
              <a:rPr lang="en-US" sz="4000" b="1" kern="100" dirty="0">
                <a:effectLst/>
                <a:latin typeface="Arial" panose="020B0604020202020204" pitchFamily="34" charset="0"/>
                <a:ea typeface="Aptos" panose="020B0004020202020204" pitchFamily="34" charset="0"/>
                <a:cs typeface="Times New Roman" panose="02020603050405020304" pitchFamily="18" charset="0"/>
              </a:rPr>
              <a:t>גֶּ</a:t>
            </a:r>
            <a:r>
              <a:rPr lang="en-US" sz="4000" b="1" kern="100" dirty="0" err="1">
                <a:effectLst/>
                <a:latin typeface="Arial" panose="020B0604020202020204" pitchFamily="34" charset="0"/>
                <a:ea typeface="Aptos" panose="020B0004020202020204" pitchFamily="34" charset="0"/>
                <a:cs typeface="Times New Roman" panose="02020603050405020304" pitchFamily="18" charset="0"/>
              </a:rPr>
              <a:t>בֶר</a:t>
            </a: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 — Geber: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Man in his fully developed strength</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15000"/>
              </a:lnSpc>
              <a:spcAft>
                <a:spcPts val="800"/>
              </a:spcAft>
              <a:buFont typeface="Arial" panose="020B0604020202020204" pitchFamily="34" charset="0"/>
              <a:buChar char="•"/>
            </a:pP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Geber</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means one able-bodied, well-developed, physically strong — a mighty one. The root is </a:t>
            </a:r>
            <a:r>
              <a:rPr lang="en-US" sz="3600" i="1" kern="100" dirty="0" err="1">
                <a:effectLst/>
                <a:latin typeface="Candara" panose="020E0502030303020204" pitchFamily="34" charset="0"/>
                <a:ea typeface="Aptos" panose="020B0004020202020204" pitchFamily="34" charset="0"/>
                <a:cs typeface="Times New Roman" panose="02020603050405020304" pitchFamily="18" charset="0"/>
              </a:rPr>
              <a:t>gabar</a:t>
            </a:r>
            <a:r>
              <a:rPr lang="en-US" sz="3600" i="1" kern="100" dirty="0">
                <a:latin typeface="Candara" panose="020E0502030303020204" pitchFamily="34" charset="0"/>
                <a:ea typeface="Aptos" panose="020B0004020202020204" pitchFamily="34" charset="0"/>
                <a:cs typeface="Times New Roman" panose="02020603050405020304" pitchFamily="18" charset="0"/>
              </a:rPr>
              <a:t>: </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"to prevail.”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Geber</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is the man who prevails, who overcomes, who stands firm and does not retreat. </a:t>
            </a:r>
          </a:p>
          <a:p>
            <a:pPr marL="342900" indent="-342900">
              <a:lnSpc>
                <a:spcPct val="115000"/>
              </a:lnSpc>
              <a:spcAft>
                <a:spcPts val="800"/>
              </a:spcAft>
              <a:buFont typeface="Arial" panose="020B0604020202020204" pitchFamily="34" charset="0"/>
              <a:buChar char="•"/>
            </a:pPr>
            <a:r>
              <a:rPr lang="en-US" sz="3600" dirty="0">
                <a:ea typeface="Georgia" pitchFamily="34" charset="-122"/>
                <a:cs typeface="Georgia" pitchFamily="34" charset="-120"/>
              </a:rPr>
              <a:t>I KINGS 2:2 “</a:t>
            </a:r>
            <a:r>
              <a:rPr lang="en-US" sz="3600" i="1" dirty="0">
                <a:ea typeface="Georgia" pitchFamily="34" charset="-122"/>
                <a:cs typeface="Georgia" pitchFamily="34" charset="-120"/>
              </a:rPr>
              <a:t>Be what you were made to be, step into your 	true identity</a:t>
            </a:r>
            <a:r>
              <a:rPr lang="en-US" sz="3600" dirty="0">
                <a:ea typeface="Georgia" pitchFamily="34" charset="-122"/>
                <a:cs typeface="Georgia" pitchFamily="34" charset="-120"/>
              </a:rPr>
              <a:t>.”</a:t>
            </a:r>
          </a:p>
          <a:p>
            <a:pPr marL="342900" marR="0" indent="-342900">
              <a:lnSpc>
                <a:spcPct val="115000"/>
              </a:lnSpc>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A81F269-E316-377D-36B6-62D0D54500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990600"/>
            <a:ext cx="10985944" cy="60965"/>
          </a:xfrm>
          <a:prstGeom prst="rect">
            <a:avLst/>
          </a:prstGeom>
        </p:spPr>
      </p:pic>
    </p:spTree>
    <p:extLst>
      <p:ext uri="{BB962C8B-B14F-4D97-AF65-F5344CB8AC3E}">
        <p14:creationId xmlns:p14="http://schemas.microsoft.com/office/powerpoint/2010/main" val="426211809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CBB5-A4F8-DE4E-D0FB-8814CC61E7AE}"/>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C312C654-7DFA-2EC7-D5DA-2D977CDC7FF1}"/>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934211D7-F089-45D5-99FE-80E14C220E08}"/>
              </a:ext>
            </a:extLst>
          </p:cNvPr>
          <p:cNvSpPr>
            <a:spLocks noGrp="1"/>
          </p:cNvSpPr>
          <p:nvPr>
            <p:ph type="sldNum" sz="quarter" idx="12"/>
          </p:nvPr>
        </p:nvSpPr>
        <p:spPr/>
        <p:txBody>
          <a:bodyPr/>
          <a:lstStyle/>
          <a:p>
            <a:fld id="{299542E4-2CCF-42F6-9D92-ED568035133D}" type="slidenum">
              <a:rPr lang="en-US" smtClean="0"/>
              <a:pPr/>
              <a:t>27</a:t>
            </a:fld>
            <a:endParaRPr lang="en-US" dirty="0"/>
          </a:p>
        </p:txBody>
      </p:sp>
      <p:pic>
        <p:nvPicPr>
          <p:cNvPr id="8" name="Picture 7">
            <a:extLst>
              <a:ext uri="{FF2B5EF4-FFF2-40B4-BE49-F238E27FC236}">
                <a16:creationId xmlns:a16="http://schemas.microsoft.com/office/drawing/2014/main" id="{EF92A55E-E41B-3A95-67C3-19B434C307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37553" y="164931"/>
            <a:ext cx="9448800" cy="6429375"/>
          </a:xfrm>
          <a:prstGeom prst="rect">
            <a:avLst/>
          </a:prstGeom>
        </p:spPr>
      </p:pic>
      <p:sp>
        <p:nvSpPr>
          <p:cNvPr id="6" name="TextBox 5">
            <a:extLst>
              <a:ext uri="{FF2B5EF4-FFF2-40B4-BE49-F238E27FC236}">
                <a16:creationId xmlns:a16="http://schemas.microsoft.com/office/drawing/2014/main" id="{BE9882A1-63C1-0A51-69CC-0085D15A9F1B}"/>
              </a:ext>
            </a:extLst>
          </p:cNvPr>
          <p:cNvSpPr txBox="1"/>
          <p:nvPr/>
        </p:nvSpPr>
        <p:spPr>
          <a:xfrm>
            <a:off x="6096000" y="287757"/>
            <a:ext cx="6019800" cy="6309420"/>
          </a:xfrm>
          <a:prstGeom prst="rect">
            <a:avLst/>
          </a:prstGeom>
          <a:noFill/>
        </p:spPr>
        <p:txBody>
          <a:bodyPr wrap="square">
            <a:spAutoFit/>
          </a:bodyPr>
          <a:lstStyle/>
          <a:p>
            <a:r>
              <a:rPr lang="en-US" sz="4400" b="1" dirty="0"/>
              <a:t>I Chron. 28:20</a:t>
            </a:r>
          </a:p>
          <a:p>
            <a:r>
              <a:rPr lang="en-US" sz="3600" i="1" dirty="0"/>
              <a:t>	And David said to Solomon his son, </a:t>
            </a:r>
            <a:r>
              <a:rPr lang="en-US" sz="3600" i="1" u="sng" dirty="0"/>
              <a:t>Be strong and of good courage, and do it</a:t>
            </a:r>
            <a:r>
              <a:rPr lang="en-US" sz="3600" i="1" dirty="0"/>
              <a:t>: fear not, nor be dismayed: for the LORD God, even my God, will be with thee; he will not fail thee, nor forsake thee, until thou hast finished all the work for the service of the house of the LORD.</a:t>
            </a:r>
          </a:p>
        </p:txBody>
      </p:sp>
    </p:spTree>
    <p:extLst>
      <p:ext uri="{BB962C8B-B14F-4D97-AF65-F5344CB8AC3E}">
        <p14:creationId xmlns:p14="http://schemas.microsoft.com/office/powerpoint/2010/main" val="58561730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592EF-EE01-6FBC-BFBC-280AA2E5592F}"/>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F62C2342-648D-8074-629A-33E77CA629C1}"/>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16C8BBA0-C68E-FA0B-4C52-6BBA98E44B12}"/>
              </a:ext>
            </a:extLst>
          </p:cNvPr>
          <p:cNvSpPr>
            <a:spLocks noGrp="1"/>
          </p:cNvSpPr>
          <p:nvPr>
            <p:ph type="sldNum" sz="quarter" idx="12"/>
          </p:nvPr>
        </p:nvSpPr>
        <p:spPr/>
        <p:txBody>
          <a:bodyPr/>
          <a:lstStyle/>
          <a:p>
            <a:fld id="{299542E4-2CCF-42F6-9D92-ED568035133D}" type="slidenum">
              <a:rPr lang="en-US" smtClean="0"/>
              <a:pPr/>
              <a:t>28</a:t>
            </a:fld>
            <a:endParaRPr lang="en-US" dirty="0"/>
          </a:p>
        </p:txBody>
      </p:sp>
      <p:sp>
        <p:nvSpPr>
          <p:cNvPr id="6" name="TextBox 5">
            <a:extLst>
              <a:ext uri="{FF2B5EF4-FFF2-40B4-BE49-F238E27FC236}">
                <a16:creationId xmlns:a16="http://schemas.microsoft.com/office/drawing/2014/main" id="{BB983E74-18E6-BB81-5768-993DCC8BBB7A}"/>
              </a:ext>
            </a:extLst>
          </p:cNvPr>
          <p:cNvSpPr txBox="1"/>
          <p:nvPr/>
        </p:nvSpPr>
        <p:spPr>
          <a:xfrm>
            <a:off x="152400" y="76201"/>
            <a:ext cx="11811000" cy="6183809"/>
          </a:xfrm>
          <a:prstGeom prst="rect">
            <a:avLst/>
          </a:prstGeom>
          <a:noFill/>
        </p:spPr>
        <p:txBody>
          <a:bodyPr wrap="square">
            <a:spAutoFit/>
          </a:bodyPr>
          <a:lstStyle/>
          <a:p>
            <a:pPr marL="342900" marR="0" indent="-342900">
              <a:lnSpc>
                <a:spcPct val="115000"/>
              </a:lnSpc>
              <a:spcAft>
                <a:spcPts val="800"/>
              </a:spcAft>
              <a:buFont typeface="Arial" panose="020B0604020202020204" pitchFamily="34" charset="0"/>
              <a:buChar char="•"/>
            </a:pPr>
            <a:r>
              <a:rPr lang="en-US" sz="4000" kern="100" dirty="0">
                <a:effectLst/>
                <a:latin typeface="Candara" panose="020E0502030303020204" pitchFamily="34" charset="0"/>
                <a:ea typeface="Aptos" panose="020B0004020202020204" pitchFamily="34" charset="0"/>
                <a:cs typeface="Times New Roman" panose="02020603050405020304" pitchFamily="18" charset="0"/>
              </a:rPr>
              <a:t>When God addressed Job </a:t>
            </a:r>
            <a:r>
              <a:rPr lang="en-US" sz="4000" kern="100" dirty="0">
                <a:latin typeface="Candara" panose="020E0502030303020204" pitchFamily="34" charset="0"/>
                <a:ea typeface="Aptos" panose="020B0004020202020204" pitchFamily="34" charset="0"/>
                <a:cs typeface="Times New Roman" panose="02020603050405020304" pitchFamily="18" charset="0"/>
              </a:rPr>
              <a:t>38:3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out of the whirlwind:</a:t>
            </a:r>
          </a:p>
          <a:p>
            <a:pPr lvl="1">
              <a:lnSpc>
                <a:spcPct val="115000"/>
              </a:lnSpc>
              <a:spcAft>
                <a:spcPts val="800"/>
              </a:spcAft>
            </a:pPr>
            <a:r>
              <a:rPr lang="en-US" sz="4000"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Gird up now thy loins like an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[able-bodied]</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 man (</a:t>
            </a:r>
            <a:r>
              <a:rPr lang="en-US" sz="4000" i="1" kern="100" dirty="0" err="1">
                <a:effectLst/>
                <a:latin typeface="Candara" panose="020E0502030303020204" pitchFamily="34" charset="0"/>
                <a:ea typeface="Aptos" panose="020B0004020202020204" pitchFamily="34" charset="0"/>
                <a:cs typeface="Times New Roman" panose="02020603050405020304" pitchFamily="18" charset="0"/>
              </a:rPr>
              <a:t>geber</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 for I will demand of thee and answer thou me.</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God was calling Job to his full potential — as a summons to rise to the level of the confrontation.</a:t>
            </a:r>
          </a:p>
          <a:p>
            <a:pPr marL="342900" marR="0" indent="-342900">
              <a:lnSpc>
                <a:spcPct val="115000"/>
              </a:lnSpc>
              <a:spcAft>
                <a:spcPts val="800"/>
              </a:spcAft>
              <a:buFont typeface="Arial" panose="020B0604020202020204" pitchFamily="34" charset="0"/>
              <a:buChar char="•"/>
            </a:pPr>
            <a:r>
              <a:rPr lang="en-US" sz="4000" kern="100" dirty="0">
                <a:effectLst/>
                <a:latin typeface="Candara" panose="020E0502030303020204" pitchFamily="34" charset="0"/>
                <a:ea typeface="Aptos" panose="020B0004020202020204" pitchFamily="34" charset="0"/>
                <a:cs typeface="Times New Roman" panose="02020603050405020304" pitchFamily="18" charset="0"/>
              </a:rPr>
              <a:t>The </a:t>
            </a:r>
            <a:r>
              <a:rPr lang="en-US" sz="4000" i="1" kern="100" dirty="0" err="1">
                <a:effectLst/>
                <a:latin typeface="Candara" panose="020E0502030303020204" pitchFamily="34" charset="0"/>
                <a:ea typeface="Aptos" panose="020B0004020202020204" pitchFamily="34" charset="0"/>
                <a:cs typeface="Times New Roman" panose="02020603050405020304" pitchFamily="18" charset="0"/>
              </a:rPr>
              <a:t>geber</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does not shrink from hard encounters with truth.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br>
              <a:rPr lang="en-US" sz="2400" kern="100" dirty="0">
                <a:effectLst/>
                <a:latin typeface="Candara" panose="020E0502030303020204" pitchFamily="34"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957765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632A21-61FC-6DFB-9891-FCD5DC57A12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07337BC6-4D23-FC78-4142-AF8436C225ED}"/>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AB7BB529-B3A8-D8E5-3BC3-70C65EF2A998}"/>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5290ADD1-31C8-CB80-D3C7-F9FEF992B9D9}"/>
              </a:ext>
            </a:extLst>
          </p:cNvPr>
          <p:cNvSpPr>
            <a:spLocks noGrp="1"/>
          </p:cNvSpPr>
          <p:nvPr>
            <p:ph type="sldNum" sz="quarter" idx="12"/>
          </p:nvPr>
        </p:nvSpPr>
        <p:spPr/>
        <p:txBody>
          <a:bodyPr/>
          <a:lstStyle/>
          <a:p>
            <a:fld id="{E219F1D4-52E8-4354-B800-1231891939AA}" type="slidenum">
              <a:rPr lang="en-US" smtClean="0"/>
              <a:pPr/>
              <a:t>29</a:t>
            </a:fld>
            <a:endParaRPr lang="en-US"/>
          </a:p>
        </p:txBody>
      </p:sp>
      <p:sp>
        <p:nvSpPr>
          <p:cNvPr id="6" name="TextBox 5">
            <a:extLst>
              <a:ext uri="{FF2B5EF4-FFF2-40B4-BE49-F238E27FC236}">
                <a16:creationId xmlns:a16="http://schemas.microsoft.com/office/drawing/2014/main" id="{733F158A-7C00-0BB6-7EE2-686C03A94289}"/>
              </a:ext>
            </a:extLst>
          </p:cNvPr>
          <p:cNvSpPr txBox="1"/>
          <p:nvPr/>
        </p:nvSpPr>
        <p:spPr>
          <a:xfrm>
            <a:off x="6122709" y="180973"/>
            <a:ext cx="5963138" cy="5816977"/>
          </a:xfrm>
          <a:prstGeom prst="rect">
            <a:avLst/>
          </a:prstGeom>
          <a:noFill/>
        </p:spPr>
        <p:txBody>
          <a:bodyPr wrap="square">
            <a:spAutoFit/>
          </a:bodyPr>
          <a:lstStyle/>
          <a:p>
            <a:r>
              <a:rPr lang="en-US" sz="3600" b="1" dirty="0">
                <a:solidFill>
                  <a:schemeClr val="bg1"/>
                </a:solidFill>
              </a:rPr>
              <a:t>I SAMUEL 17:8</a:t>
            </a:r>
          </a:p>
          <a:p>
            <a:r>
              <a:rPr lang="en-US" sz="2800" b="1" i="1" dirty="0">
                <a:solidFill>
                  <a:schemeClr val="bg1"/>
                </a:solidFill>
              </a:rPr>
              <a:t>…Why are ye come out to set your battle in array? am not I a Philistine, and ye servants to Saul? choose you a man for you, and let him come down to me. 9 If he be able to fight with me, and to kill me, then will we be your servants: but if I prevail against him, and kill him, then shall ye be our servants, and serve us. 10 </a:t>
            </a:r>
            <a:r>
              <a:rPr lang="en-US" sz="2800" b="1" i="1" dirty="0">
                <a:solidFill>
                  <a:schemeClr val="bg1"/>
                </a:solidFill>
                <a:highlight>
                  <a:srgbClr val="C0C0C0"/>
                </a:highlight>
              </a:rPr>
              <a:t>And the Philistine said, I defy the armies of Israel this day; give me a man, that we may fight together.</a:t>
            </a:r>
          </a:p>
        </p:txBody>
      </p:sp>
    </p:spTree>
    <p:extLst>
      <p:ext uri="{BB962C8B-B14F-4D97-AF65-F5344CB8AC3E}">
        <p14:creationId xmlns:p14="http://schemas.microsoft.com/office/powerpoint/2010/main" val="1533334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endParaRPr lang="en-US" dirty="0"/>
          </a:p>
        </p:txBody>
      </p:sp>
      <p:sp>
        <p:nvSpPr>
          <p:cNvPr id="3" name="Footer Placeholder 2"/>
          <p:cNvSpPr>
            <a:spLocks noGrp="1"/>
          </p:cNvSpPr>
          <p:nvPr>
            <p:ph type="ftr" sz="quarter" idx="11"/>
          </p:nvPr>
        </p:nvSpPr>
        <p:spPr/>
        <p:txBody>
          <a:bodyPr/>
          <a:lstStyle/>
          <a:p>
            <a:r>
              <a:rPr lang="en-US"/>
              <a:t>Manhood 2: Principles to Live By</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3</a:t>
            </a:fld>
            <a:endParaRPr lang="en-US" dirty="0"/>
          </a:p>
        </p:txBody>
      </p:sp>
      <p:sp>
        <p:nvSpPr>
          <p:cNvPr id="5" name="Flowchart: Delay 4"/>
          <p:cNvSpPr/>
          <p:nvPr/>
        </p:nvSpPr>
        <p:spPr>
          <a:xfrm rot="5400000">
            <a:off x="3489458" y="264160"/>
            <a:ext cx="5129784" cy="705459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atin typeface="Candara" panose="020E0502030303020204" pitchFamily="34" charset="0"/>
            </a:endParaRPr>
          </a:p>
        </p:txBody>
      </p:sp>
      <p:sp>
        <p:nvSpPr>
          <p:cNvPr id="6" name="TextBox 5"/>
          <p:cNvSpPr txBox="1"/>
          <p:nvPr/>
        </p:nvSpPr>
        <p:spPr>
          <a:xfrm>
            <a:off x="4303776" y="4150931"/>
            <a:ext cx="3733714" cy="830997"/>
          </a:xfrm>
          <a:prstGeom prst="rect">
            <a:avLst/>
          </a:prstGeom>
          <a:noFill/>
        </p:spPr>
        <p:txBody>
          <a:bodyPr wrap="none" rtlCol="0">
            <a:spAutoFit/>
          </a:bodyPr>
          <a:lstStyle/>
          <a:p>
            <a:r>
              <a:rPr lang="en-US" sz="4800" dirty="0">
                <a:latin typeface="Candara" panose="020E0502030303020204" pitchFamily="34" charset="0"/>
              </a:rPr>
              <a:t>Congregation</a:t>
            </a:r>
          </a:p>
        </p:txBody>
      </p:sp>
      <p:sp>
        <p:nvSpPr>
          <p:cNvPr id="7" name="Rectangle 6"/>
          <p:cNvSpPr/>
          <p:nvPr/>
        </p:nvSpPr>
        <p:spPr>
          <a:xfrm>
            <a:off x="5017008" y="274320"/>
            <a:ext cx="1892808"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Pulpit</a:t>
            </a:r>
          </a:p>
        </p:txBody>
      </p:sp>
      <p:sp>
        <p:nvSpPr>
          <p:cNvPr id="9" name="Down Arrow 8"/>
          <p:cNvSpPr/>
          <p:nvPr/>
        </p:nvSpPr>
        <p:spPr>
          <a:xfrm>
            <a:off x="5652516" y="1069848"/>
            <a:ext cx="704088" cy="1490472"/>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0" name="Quad Arrow Callout 9"/>
          <p:cNvSpPr/>
          <p:nvPr/>
        </p:nvSpPr>
        <p:spPr>
          <a:xfrm>
            <a:off x="4603597" y="2196344"/>
            <a:ext cx="2829733" cy="2163783"/>
          </a:xfrm>
          <a:prstGeom prst="quad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1" name="Curved Down Arrow 10"/>
          <p:cNvSpPr/>
          <p:nvPr/>
        </p:nvSpPr>
        <p:spPr>
          <a:xfrm>
            <a:off x="7543801" y="2560321"/>
            <a:ext cx="2856571"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ndara" panose="020E0502030303020204" pitchFamily="34" charset="0"/>
            </a:endParaRPr>
          </a:p>
        </p:txBody>
      </p:sp>
      <p:sp>
        <p:nvSpPr>
          <p:cNvPr id="12" name="Curved Down Arrow 11"/>
          <p:cNvSpPr/>
          <p:nvPr/>
        </p:nvSpPr>
        <p:spPr>
          <a:xfrm rot="10276357">
            <a:off x="1969532" y="5193258"/>
            <a:ext cx="3179463" cy="143181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ndara" panose="020E0502030303020204" pitchFamily="34" charset="0"/>
            </a:endParaRPr>
          </a:p>
        </p:txBody>
      </p:sp>
    </p:spTree>
    <p:extLst>
      <p:ext uri="{BB962C8B-B14F-4D97-AF65-F5344CB8AC3E}">
        <p14:creationId xmlns:p14="http://schemas.microsoft.com/office/powerpoint/2010/main" val="45128497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F47C67-3B98-2EDB-BB8F-96E5166A4E7D}"/>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0ED8404D-A64B-1DEA-BE11-BA5C8206D9C5}"/>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387920B9-3218-DAA1-AC9F-35D00D77D81C}"/>
              </a:ext>
            </a:extLst>
          </p:cNvPr>
          <p:cNvSpPr>
            <a:spLocks noGrp="1"/>
          </p:cNvSpPr>
          <p:nvPr>
            <p:ph type="sldNum" sz="quarter" idx="12"/>
          </p:nvPr>
        </p:nvSpPr>
        <p:spPr/>
        <p:txBody>
          <a:bodyPr/>
          <a:lstStyle/>
          <a:p>
            <a:fld id="{299542E4-2CCF-42F6-9D92-ED568035133D}" type="slidenum">
              <a:rPr lang="en-US" smtClean="0"/>
              <a:pPr/>
              <a:t>30</a:t>
            </a:fld>
            <a:endParaRPr lang="en-US" dirty="0"/>
          </a:p>
        </p:txBody>
      </p:sp>
      <p:sp>
        <p:nvSpPr>
          <p:cNvPr id="5" name="Rectangle 4">
            <a:extLst>
              <a:ext uri="{FF2B5EF4-FFF2-40B4-BE49-F238E27FC236}">
                <a16:creationId xmlns:a16="http://schemas.microsoft.com/office/drawing/2014/main" id="{244547D8-291A-4F13-64BF-72FFF7995033}"/>
              </a:ext>
            </a:extLst>
          </p:cNvPr>
          <p:cNvSpPr/>
          <p:nvPr/>
        </p:nvSpPr>
        <p:spPr>
          <a:xfrm>
            <a:off x="2997301" y="1291679"/>
            <a:ext cx="6096000" cy="42672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8800" dirty="0"/>
              <a:t>“Man”</a:t>
            </a:r>
          </a:p>
        </p:txBody>
      </p:sp>
      <p:sp>
        <p:nvSpPr>
          <p:cNvPr id="6" name="TextBox 5">
            <a:extLst>
              <a:ext uri="{FF2B5EF4-FFF2-40B4-BE49-F238E27FC236}">
                <a16:creationId xmlns:a16="http://schemas.microsoft.com/office/drawing/2014/main" id="{27F73508-F0DC-890A-5F4B-34A84F97DA75}"/>
              </a:ext>
            </a:extLst>
          </p:cNvPr>
          <p:cNvSpPr txBox="1"/>
          <p:nvPr/>
        </p:nvSpPr>
        <p:spPr>
          <a:xfrm>
            <a:off x="9220200" y="5174159"/>
            <a:ext cx="1981200" cy="769441"/>
          </a:xfrm>
          <a:prstGeom prst="rect">
            <a:avLst/>
          </a:prstGeom>
          <a:noFill/>
        </p:spPr>
        <p:txBody>
          <a:bodyPr wrap="square" rtlCol="0">
            <a:spAutoFit/>
          </a:bodyPr>
          <a:lstStyle/>
          <a:p>
            <a:r>
              <a:rPr lang="en-US" sz="4400" b="1" dirty="0"/>
              <a:t>Geber</a:t>
            </a:r>
          </a:p>
        </p:txBody>
      </p:sp>
      <p:sp>
        <p:nvSpPr>
          <p:cNvPr id="7" name="TextBox 6">
            <a:extLst>
              <a:ext uri="{FF2B5EF4-FFF2-40B4-BE49-F238E27FC236}">
                <a16:creationId xmlns:a16="http://schemas.microsoft.com/office/drawing/2014/main" id="{F3A09809-33EE-433F-6202-D67A0608C7CF}"/>
              </a:ext>
            </a:extLst>
          </p:cNvPr>
          <p:cNvSpPr txBox="1"/>
          <p:nvPr/>
        </p:nvSpPr>
        <p:spPr>
          <a:xfrm>
            <a:off x="9189098" y="449758"/>
            <a:ext cx="1598515" cy="769441"/>
          </a:xfrm>
          <a:prstGeom prst="rect">
            <a:avLst/>
          </a:prstGeom>
          <a:noFill/>
        </p:spPr>
        <p:txBody>
          <a:bodyPr wrap="square" rtlCol="0">
            <a:spAutoFit/>
          </a:bodyPr>
          <a:lstStyle/>
          <a:p>
            <a:r>
              <a:rPr lang="en-US" sz="4400" b="1" dirty="0"/>
              <a:t>Ish</a:t>
            </a:r>
          </a:p>
        </p:txBody>
      </p:sp>
      <p:sp>
        <p:nvSpPr>
          <p:cNvPr id="8" name="TextBox 7">
            <a:extLst>
              <a:ext uri="{FF2B5EF4-FFF2-40B4-BE49-F238E27FC236}">
                <a16:creationId xmlns:a16="http://schemas.microsoft.com/office/drawing/2014/main" id="{5B2B3372-0A95-5CE7-A689-9A362F40986B}"/>
              </a:ext>
            </a:extLst>
          </p:cNvPr>
          <p:cNvSpPr txBox="1"/>
          <p:nvPr/>
        </p:nvSpPr>
        <p:spPr>
          <a:xfrm>
            <a:off x="1306416" y="449759"/>
            <a:ext cx="1598515" cy="769441"/>
          </a:xfrm>
          <a:prstGeom prst="rect">
            <a:avLst/>
          </a:prstGeom>
          <a:noFill/>
        </p:spPr>
        <p:txBody>
          <a:bodyPr wrap="none" rtlCol="0">
            <a:spAutoFit/>
          </a:bodyPr>
          <a:lstStyle/>
          <a:p>
            <a:r>
              <a:rPr lang="en-US" sz="4400" b="1" dirty="0"/>
              <a:t>Adam</a:t>
            </a:r>
          </a:p>
        </p:txBody>
      </p:sp>
      <p:sp>
        <p:nvSpPr>
          <p:cNvPr id="9" name="TextBox 8">
            <a:extLst>
              <a:ext uri="{FF2B5EF4-FFF2-40B4-BE49-F238E27FC236}">
                <a16:creationId xmlns:a16="http://schemas.microsoft.com/office/drawing/2014/main" id="{A00F41E7-19A2-0ADD-BE6A-4B2573E53082}"/>
              </a:ext>
            </a:extLst>
          </p:cNvPr>
          <p:cNvSpPr txBox="1"/>
          <p:nvPr/>
        </p:nvSpPr>
        <p:spPr>
          <a:xfrm>
            <a:off x="838200" y="5254079"/>
            <a:ext cx="2260501" cy="769441"/>
          </a:xfrm>
          <a:prstGeom prst="rect">
            <a:avLst/>
          </a:prstGeom>
          <a:noFill/>
        </p:spPr>
        <p:txBody>
          <a:bodyPr wrap="square" rtlCol="0">
            <a:spAutoFit/>
          </a:bodyPr>
          <a:lstStyle/>
          <a:p>
            <a:r>
              <a:rPr lang="en-US" sz="4400" b="1" dirty="0"/>
              <a:t>Enosh</a:t>
            </a:r>
          </a:p>
        </p:txBody>
      </p:sp>
    </p:spTree>
    <p:extLst>
      <p:ext uri="{BB962C8B-B14F-4D97-AF65-F5344CB8AC3E}">
        <p14:creationId xmlns:p14="http://schemas.microsoft.com/office/powerpoint/2010/main" val="20366846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E0A0B-7F66-DECC-2EDA-C8223154312C}"/>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7938FADB-C471-9DD6-7E47-39C526FD20D9}"/>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5CF44002-64CC-EE58-D285-81A96FDA0A7F}"/>
              </a:ext>
            </a:extLst>
          </p:cNvPr>
          <p:cNvSpPr>
            <a:spLocks noGrp="1"/>
          </p:cNvSpPr>
          <p:nvPr>
            <p:ph type="sldNum" sz="quarter" idx="12"/>
          </p:nvPr>
        </p:nvSpPr>
        <p:spPr/>
        <p:txBody>
          <a:bodyPr/>
          <a:lstStyle/>
          <a:p>
            <a:fld id="{E219F1D4-52E8-4354-B800-1231891939AA}" type="slidenum">
              <a:rPr lang="en-US" smtClean="0"/>
              <a:pPr/>
              <a:t>31</a:t>
            </a:fld>
            <a:endParaRPr lang="en-US"/>
          </a:p>
        </p:txBody>
      </p:sp>
      <p:sp>
        <p:nvSpPr>
          <p:cNvPr id="6" name="TextBox 5">
            <a:extLst>
              <a:ext uri="{FF2B5EF4-FFF2-40B4-BE49-F238E27FC236}">
                <a16:creationId xmlns:a16="http://schemas.microsoft.com/office/drawing/2014/main" id="{15037E2F-9230-ECF1-FB0F-9C4EAB856AEB}"/>
              </a:ext>
            </a:extLst>
          </p:cNvPr>
          <p:cNvSpPr txBox="1"/>
          <p:nvPr/>
        </p:nvSpPr>
        <p:spPr>
          <a:xfrm>
            <a:off x="171937" y="136524"/>
            <a:ext cx="11902831" cy="5816977"/>
          </a:xfrm>
          <a:prstGeom prst="rect">
            <a:avLst/>
          </a:prstGeom>
          <a:noFill/>
        </p:spPr>
        <p:txBody>
          <a:bodyPr wrap="square">
            <a:spAutoFit/>
          </a:bodyPr>
          <a:lstStyle/>
          <a:p>
            <a:r>
              <a:rPr lang="en-US" sz="4400" b="1" dirty="0"/>
              <a:t>I CORINTHIANS 16:13</a:t>
            </a:r>
          </a:p>
          <a:p>
            <a:r>
              <a:rPr lang="en-US" sz="4000" i="1" dirty="0"/>
              <a:t>	Watch ye, stand fast in the faith, quit </a:t>
            </a:r>
            <a:r>
              <a:rPr lang="en-US" sz="3200" i="1" dirty="0"/>
              <a:t>(behave/become) </a:t>
            </a:r>
            <a:r>
              <a:rPr lang="en-US" sz="4000" i="1" dirty="0"/>
              <a:t>you like men, be strong. </a:t>
            </a:r>
          </a:p>
          <a:p>
            <a:endParaRPr lang="en-US" sz="4000" i="1" dirty="0"/>
          </a:p>
          <a:p>
            <a:r>
              <a:rPr lang="en-US" sz="4800" b="1" dirty="0"/>
              <a:t>I SAMUEL 4:9</a:t>
            </a:r>
          </a:p>
          <a:p>
            <a:r>
              <a:rPr lang="en-US" sz="4000" i="1" dirty="0"/>
              <a:t>	Be strong, and quit yourselves like men, O ye Philistines, that ye be not servants unto the Hebrews, as they have been to you: quit yourselves like men, and fight.</a:t>
            </a:r>
          </a:p>
        </p:txBody>
      </p:sp>
    </p:spTree>
    <p:extLst>
      <p:ext uri="{BB962C8B-B14F-4D97-AF65-F5344CB8AC3E}">
        <p14:creationId xmlns:p14="http://schemas.microsoft.com/office/powerpoint/2010/main" val="1834889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2B94A-83E4-43DB-BD08-19F797C895C2}"/>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670CE581-5892-BED4-D068-5C5E8940DBCB}"/>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1DAEC7B4-3F9F-689F-64F9-67FE58DDAE4E}"/>
              </a:ext>
            </a:extLst>
          </p:cNvPr>
          <p:cNvSpPr>
            <a:spLocks noGrp="1"/>
          </p:cNvSpPr>
          <p:nvPr>
            <p:ph type="sldNum" sz="quarter" idx="12"/>
          </p:nvPr>
        </p:nvSpPr>
        <p:spPr/>
        <p:txBody>
          <a:bodyPr/>
          <a:lstStyle/>
          <a:p>
            <a:fld id="{299542E4-2CCF-42F6-9D92-ED568035133D}" type="slidenum">
              <a:rPr lang="en-US" smtClean="0"/>
              <a:pPr/>
              <a:t>32</a:t>
            </a:fld>
            <a:endParaRPr lang="en-US" dirty="0"/>
          </a:p>
        </p:txBody>
      </p:sp>
      <p:sp>
        <p:nvSpPr>
          <p:cNvPr id="6" name="TextBox 5">
            <a:extLst>
              <a:ext uri="{FF2B5EF4-FFF2-40B4-BE49-F238E27FC236}">
                <a16:creationId xmlns:a16="http://schemas.microsoft.com/office/drawing/2014/main" id="{4AA8A9C0-2CE8-5937-B2CE-601571E376E2}"/>
              </a:ext>
            </a:extLst>
          </p:cNvPr>
          <p:cNvSpPr txBox="1"/>
          <p:nvPr/>
        </p:nvSpPr>
        <p:spPr>
          <a:xfrm>
            <a:off x="152400" y="76200"/>
            <a:ext cx="11963400" cy="6370975"/>
          </a:xfrm>
          <a:prstGeom prst="rect">
            <a:avLst/>
          </a:prstGeom>
          <a:noFill/>
        </p:spPr>
        <p:txBody>
          <a:bodyPr wrap="square">
            <a:spAutoFit/>
          </a:bodyPr>
          <a:lstStyle/>
          <a:p>
            <a:r>
              <a:rPr lang="en-US" sz="4800" b="1" dirty="0"/>
              <a:t>ENTICING.SPIRITS</a:t>
            </a:r>
          </a:p>
          <a:p>
            <a:r>
              <a:rPr lang="en-US" sz="4000" dirty="0"/>
              <a:t>	 51  When these kings, before they started out... Before Jehoshaphat ever made an alliance with Ahab, he ought to have first said, </a:t>
            </a:r>
            <a:r>
              <a:rPr lang="en-US" sz="4000" i="1" dirty="0"/>
              <a:t>"Let us pray and see what the will of the Lord is."</a:t>
            </a:r>
          </a:p>
          <a:p>
            <a:r>
              <a:rPr lang="en-US" sz="4000" dirty="0"/>
              <a:t>	Give me a preacher; give me a Christian; give me a housewife that's a Christian; give me a farmer or a factory worker that'll put God first in everything, I'll show you a man that'll be successful in the spite of all the devil can put on him. He seeks God first. </a:t>
            </a:r>
            <a:r>
              <a:rPr lang="en-US" sz="3600" dirty="0"/>
              <a:t>	55-0724 </a:t>
            </a:r>
          </a:p>
        </p:txBody>
      </p:sp>
    </p:spTree>
    <p:extLst>
      <p:ext uri="{BB962C8B-B14F-4D97-AF65-F5344CB8AC3E}">
        <p14:creationId xmlns:p14="http://schemas.microsoft.com/office/powerpoint/2010/main" val="315276603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66691C-D990-961B-9308-4AFBA6C1379B}"/>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AFDEF9F2-7534-621F-1BC3-3B815D5C9FF2}"/>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C7745120-EB3E-61AE-41BF-C8F11651006E}"/>
              </a:ext>
            </a:extLst>
          </p:cNvPr>
          <p:cNvSpPr>
            <a:spLocks noGrp="1"/>
          </p:cNvSpPr>
          <p:nvPr>
            <p:ph type="sldNum" sz="quarter" idx="12"/>
          </p:nvPr>
        </p:nvSpPr>
        <p:spPr/>
        <p:txBody>
          <a:bodyPr/>
          <a:lstStyle/>
          <a:p>
            <a:fld id="{E219F1D4-52E8-4354-B800-1231891939AA}" type="slidenum">
              <a:rPr lang="en-US" smtClean="0"/>
              <a:pPr/>
              <a:t>33</a:t>
            </a:fld>
            <a:endParaRPr lang="en-US"/>
          </a:p>
        </p:txBody>
      </p:sp>
      <p:sp>
        <p:nvSpPr>
          <p:cNvPr id="6" name="TextBox 5">
            <a:extLst>
              <a:ext uri="{FF2B5EF4-FFF2-40B4-BE49-F238E27FC236}">
                <a16:creationId xmlns:a16="http://schemas.microsoft.com/office/drawing/2014/main" id="{38F862FB-C1A5-4BD9-6073-C04F62EA70F0}"/>
              </a:ext>
            </a:extLst>
          </p:cNvPr>
          <p:cNvSpPr txBox="1"/>
          <p:nvPr/>
        </p:nvSpPr>
        <p:spPr>
          <a:xfrm>
            <a:off x="156308" y="136524"/>
            <a:ext cx="11934092" cy="5755422"/>
          </a:xfrm>
          <a:prstGeom prst="rect">
            <a:avLst/>
          </a:prstGeom>
          <a:noFill/>
        </p:spPr>
        <p:txBody>
          <a:bodyPr wrap="square">
            <a:spAutoFit/>
          </a:bodyPr>
          <a:lstStyle/>
          <a:p>
            <a:r>
              <a:rPr lang="en-US" sz="4400" b="1" dirty="0"/>
              <a:t>Definition: THE.EASTER.SEAL </a:t>
            </a:r>
          </a:p>
          <a:p>
            <a:r>
              <a:rPr lang="en-US" sz="3600" dirty="0"/>
              <a:t>	141 How many Presbyterians, Methodists, Baptists in the world today, how many Pentecostals, knows the Truth and afraid to make a stand on the It? I'm persuaded to wonder, what was that fell on you? </a:t>
            </a:r>
          </a:p>
          <a:p>
            <a:r>
              <a:rPr lang="en-US" sz="3600" dirty="0"/>
              <a:t>	Are you a part of His resurrection? [Or] some man's theory and idea? </a:t>
            </a:r>
            <a:r>
              <a:rPr lang="en-US" sz="3600" b="1" dirty="0"/>
              <a:t>Or, have you got the real boldness and the real manhood it takes, to stand out and call right "right," and wrong "wrong"? </a:t>
            </a:r>
          </a:p>
          <a:p>
            <a:pPr algn="r"/>
            <a:r>
              <a:rPr lang="en-US" sz="3600" dirty="0"/>
              <a:t>65-0410</a:t>
            </a:r>
          </a:p>
        </p:txBody>
      </p:sp>
    </p:spTree>
    <p:extLst>
      <p:ext uri="{BB962C8B-B14F-4D97-AF65-F5344CB8AC3E}">
        <p14:creationId xmlns:p14="http://schemas.microsoft.com/office/powerpoint/2010/main" val="210633449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37B67-D35D-0823-10F5-455E1EDB5312}"/>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E91C30C1-B5BB-FDE8-7664-04B22BB959B3}"/>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8FFA60D9-29E4-90C6-7290-D0A4EDC0505B}"/>
              </a:ext>
            </a:extLst>
          </p:cNvPr>
          <p:cNvSpPr>
            <a:spLocks noGrp="1"/>
          </p:cNvSpPr>
          <p:nvPr>
            <p:ph type="sldNum" sz="quarter" idx="12"/>
          </p:nvPr>
        </p:nvSpPr>
        <p:spPr/>
        <p:txBody>
          <a:bodyPr/>
          <a:lstStyle/>
          <a:p>
            <a:fld id="{E219F1D4-52E8-4354-B800-1231891939AA}" type="slidenum">
              <a:rPr lang="en-US" smtClean="0"/>
              <a:pPr/>
              <a:t>34</a:t>
            </a:fld>
            <a:endParaRPr lang="en-US"/>
          </a:p>
        </p:txBody>
      </p:sp>
      <p:sp>
        <p:nvSpPr>
          <p:cNvPr id="6" name="TextBox 5">
            <a:extLst>
              <a:ext uri="{FF2B5EF4-FFF2-40B4-BE49-F238E27FC236}">
                <a16:creationId xmlns:a16="http://schemas.microsoft.com/office/drawing/2014/main" id="{9AD2C1EB-F89A-2930-BCFF-041D1164D6CE}"/>
              </a:ext>
            </a:extLst>
          </p:cNvPr>
          <p:cNvSpPr txBox="1"/>
          <p:nvPr/>
        </p:nvSpPr>
        <p:spPr>
          <a:xfrm>
            <a:off x="353084" y="136524"/>
            <a:ext cx="10483913" cy="3231654"/>
          </a:xfrm>
          <a:prstGeom prst="rect">
            <a:avLst/>
          </a:prstGeom>
          <a:noFill/>
        </p:spPr>
        <p:txBody>
          <a:bodyPr wrap="square">
            <a:spAutoFit/>
          </a:bodyPr>
          <a:lstStyle/>
          <a:p>
            <a:r>
              <a:rPr lang="en-US" sz="4400" b="1" i="0" spc="-300" dirty="0">
                <a:solidFill>
                  <a:srgbClr val="F5F5F5"/>
                </a:solidFill>
                <a:effectLst/>
                <a:latin typeface="pt-serif-pro"/>
              </a:rPr>
              <a:t>The Particular Temptations of Young Men</a:t>
            </a:r>
          </a:p>
          <a:p>
            <a:pPr marL="1028700" lvl="1" indent="-571500">
              <a:buFont typeface="Wingdings" panose="05000000000000000000" pitchFamily="2" charset="2"/>
              <a:buChar char="§"/>
            </a:pPr>
            <a:r>
              <a:rPr lang="en-US" sz="4000" b="1" i="1" dirty="0">
                <a:effectLst/>
                <a:latin typeface="Aptos" panose="020B0004020202020204" pitchFamily="34" charset="0"/>
                <a:ea typeface="Aptos" panose="020B0004020202020204" pitchFamily="34" charset="0"/>
                <a:cs typeface="Times New Roman" panose="02020603050405020304" pitchFamily="18" charset="0"/>
              </a:rPr>
              <a:t>Purposelessness</a:t>
            </a:r>
          </a:p>
          <a:p>
            <a:pPr marL="1028700" lvl="1" indent="-571500">
              <a:buFont typeface="Wingdings" panose="05000000000000000000" pitchFamily="2" charset="2"/>
              <a:buChar char="§"/>
            </a:pPr>
            <a:r>
              <a:rPr lang="en-US" sz="4000" b="1" i="1" dirty="0">
                <a:effectLst/>
                <a:latin typeface="Aptos" panose="020B0004020202020204" pitchFamily="34" charset="0"/>
                <a:ea typeface="Aptos" panose="020B0004020202020204" pitchFamily="34" charset="0"/>
                <a:cs typeface="Times New Roman" panose="02020603050405020304" pitchFamily="18" charset="0"/>
              </a:rPr>
              <a:t>Idleness</a:t>
            </a:r>
            <a:endParaRPr lang="en-US" sz="4000" b="1" i="1" dirty="0">
              <a:latin typeface="Aptos" panose="020B0004020202020204" pitchFamily="34" charset="0"/>
              <a:ea typeface="Aptos" panose="020B0004020202020204" pitchFamily="34" charset="0"/>
              <a:cs typeface="Times New Roman" panose="02020603050405020304" pitchFamily="18" charset="0"/>
            </a:endParaRPr>
          </a:p>
          <a:p>
            <a:pPr marL="1028700" lvl="1" indent="-571500">
              <a:buFont typeface="Wingdings" panose="05000000000000000000" pitchFamily="2" charset="2"/>
              <a:buChar char="§"/>
            </a:pPr>
            <a:r>
              <a:rPr lang="en-US" sz="4000" b="1" i="1" dirty="0">
                <a:effectLst/>
                <a:latin typeface="Aptos" panose="020B0004020202020204" pitchFamily="34" charset="0"/>
                <a:ea typeface="Aptos" panose="020B0004020202020204" pitchFamily="34" charset="0"/>
                <a:cs typeface="Times New Roman" panose="02020603050405020304" pitchFamily="18" charset="0"/>
              </a:rPr>
              <a:t>Pride</a:t>
            </a:r>
          </a:p>
          <a:p>
            <a:pPr marL="1028700" lvl="1" indent="-571500">
              <a:buFont typeface="Wingdings" panose="05000000000000000000" pitchFamily="2" charset="2"/>
              <a:buChar char="§"/>
            </a:pPr>
            <a:r>
              <a:rPr lang="en-US" sz="4000" b="1" i="1" dirty="0">
                <a:effectLst/>
                <a:latin typeface="Aptos" panose="020B0004020202020204" pitchFamily="34" charset="0"/>
                <a:ea typeface="Aptos" panose="020B0004020202020204" pitchFamily="34" charset="0"/>
                <a:cs typeface="Times New Roman" panose="02020603050405020304" pitchFamily="18" charset="0"/>
              </a:rPr>
              <a:t>Lack of self-control</a:t>
            </a:r>
            <a:endParaRPr lang="en-US" sz="4000" dirty="0"/>
          </a:p>
        </p:txBody>
      </p:sp>
      <p:pic>
        <p:nvPicPr>
          <p:cNvPr id="7" name="Picture 6">
            <a:extLst>
              <a:ext uri="{FF2B5EF4-FFF2-40B4-BE49-F238E27FC236}">
                <a16:creationId xmlns:a16="http://schemas.microsoft.com/office/drawing/2014/main" id="{53E1EE22-5658-64AB-B48A-BCBAF2A82A6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74099" y="977885"/>
            <a:ext cx="5326070" cy="3570583"/>
          </a:xfrm>
          <a:prstGeom prst="rect">
            <a:avLst/>
          </a:prstGeom>
        </p:spPr>
      </p:pic>
      <p:sp>
        <p:nvSpPr>
          <p:cNvPr id="8" name="TextBox 7">
            <a:extLst>
              <a:ext uri="{FF2B5EF4-FFF2-40B4-BE49-F238E27FC236}">
                <a16:creationId xmlns:a16="http://schemas.microsoft.com/office/drawing/2014/main" id="{7F0E32CE-212A-7E3A-7B74-B1AF50F33CFA}"/>
              </a:ext>
            </a:extLst>
          </p:cNvPr>
          <p:cNvSpPr txBox="1"/>
          <p:nvPr/>
        </p:nvSpPr>
        <p:spPr>
          <a:xfrm>
            <a:off x="353084" y="4444254"/>
            <a:ext cx="11674792" cy="2308324"/>
          </a:xfrm>
          <a:prstGeom prst="rect">
            <a:avLst/>
          </a:prstGeom>
          <a:solidFill>
            <a:schemeClr val="accent1"/>
          </a:solidFill>
        </p:spPr>
        <p:txBody>
          <a:bodyPr wrap="square">
            <a:spAutoFit/>
          </a:bodyPr>
          <a:lstStyle/>
          <a:p>
            <a:pPr algn="ctr"/>
            <a:r>
              <a:rPr lang="en-US" sz="3600" dirty="0"/>
              <a:t>What God means to accomplish in young men are rarely great deeds that are visible to the public, but </a:t>
            </a:r>
            <a:r>
              <a:rPr lang="en-US" sz="3600" u="sng" dirty="0"/>
              <a:t>the invisible construction of a foundation of godly character that will serve them for the rest of their lives</a:t>
            </a:r>
            <a:r>
              <a:rPr lang="en-US" sz="3600" dirty="0"/>
              <a:t>. </a:t>
            </a:r>
          </a:p>
        </p:txBody>
      </p:sp>
    </p:spTree>
    <p:extLst>
      <p:ext uri="{BB962C8B-B14F-4D97-AF65-F5344CB8AC3E}">
        <p14:creationId xmlns:p14="http://schemas.microsoft.com/office/powerpoint/2010/main" val="301115482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04800" y="85344"/>
            <a:ext cx="10972800" cy="914400"/>
          </a:xfrm>
          <a:prstGeom prst="rect">
            <a:avLst/>
          </a:prstGeom>
          <a:noFill/>
          <a:ln/>
        </p:spPr>
        <p:txBody>
          <a:bodyPr wrap="square" rtlCol="0" anchor="ctr"/>
          <a:lstStyle/>
          <a:p>
            <a:r>
              <a:rPr lang="en-US" sz="4400" b="1" dirty="0">
                <a:latin typeface="+mj-lt"/>
                <a:ea typeface="Georgia" pitchFamily="34" charset="-122"/>
                <a:cs typeface="Georgia" pitchFamily="34" charset="-120"/>
              </a:rPr>
              <a:t>TSELEM   ֶ</a:t>
            </a:r>
            <a:r>
              <a:rPr lang="en-US" sz="4400" b="1" dirty="0" err="1">
                <a:latin typeface="+mj-lt"/>
                <a:ea typeface="Georgia" pitchFamily="34" charset="-122"/>
                <a:cs typeface="Georgia" pitchFamily="34" charset="-120"/>
              </a:rPr>
              <a:t>לֶם</a:t>
            </a:r>
            <a:r>
              <a:rPr lang="en-US" sz="4400" b="1" dirty="0">
                <a:latin typeface="+mj-lt"/>
                <a:ea typeface="Georgia" pitchFamily="34" charset="-122"/>
                <a:cs typeface="Georgia" pitchFamily="34" charset="-120"/>
              </a:rPr>
              <a:t>  (Image)  The Crown Jewel</a:t>
            </a:r>
            <a:endParaRPr lang="en-US" sz="4400" dirty="0">
              <a:latin typeface="+mj-lt"/>
            </a:endParaRPr>
          </a:p>
        </p:txBody>
      </p:sp>
      <p:sp>
        <p:nvSpPr>
          <p:cNvPr id="3" name="Shape 1"/>
          <p:cNvSpPr/>
          <p:nvPr/>
        </p:nvSpPr>
        <p:spPr>
          <a:xfrm>
            <a:off x="381000" y="950976"/>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152400" y="1048512"/>
            <a:ext cx="11963400" cy="5352288"/>
          </a:xfrm>
          <a:prstGeom prst="rect">
            <a:avLst/>
          </a:prstGeom>
          <a:noFill/>
          <a:ln/>
        </p:spPr>
        <p:txBody>
          <a:bodyPr wrap="square" rtlCol="0" anchor="t"/>
          <a:lstStyle/>
          <a:p>
            <a:pPr marL="457189" indent="-457189">
              <a:buSzPct val="100000"/>
              <a:buChar char="•"/>
            </a:pPr>
            <a:r>
              <a:rPr lang="en-US" sz="3600" dirty="0">
                <a:latin typeface="Candara" panose="020E0502030303020204" pitchFamily="34" charset="0"/>
                <a:ea typeface="Calibri" pitchFamily="34" charset="-122"/>
                <a:cs typeface="Calibri" pitchFamily="34" charset="-120"/>
              </a:rPr>
              <a:t>Derived from (</a:t>
            </a:r>
            <a:r>
              <a:rPr lang="en-US" sz="3600" dirty="0" err="1">
                <a:latin typeface="Candara" panose="020E0502030303020204" pitchFamily="34" charset="0"/>
                <a:ea typeface="Calibri" pitchFamily="34" charset="-122"/>
                <a:cs typeface="Calibri" pitchFamily="34" charset="-120"/>
              </a:rPr>
              <a:t>tsal</a:t>
            </a:r>
            <a:r>
              <a:rPr lang="en-US" sz="3600" dirty="0">
                <a:latin typeface="Candara" panose="020E0502030303020204" pitchFamily="34" charset="0"/>
                <a:ea typeface="Calibri" pitchFamily="34" charset="-122"/>
                <a:cs typeface="Calibri" pitchFamily="34" charset="-120"/>
              </a:rPr>
              <a:t> </a:t>
            </a:r>
            <a:r>
              <a:rPr lang="en-US" sz="3600" dirty="0" err="1">
                <a:latin typeface="Candara" panose="020E0502030303020204" pitchFamily="34" charset="0"/>
                <a:ea typeface="Calibri" pitchFamily="34" charset="-122"/>
                <a:cs typeface="Calibri" pitchFamily="34" charset="-120"/>
              </a:rPr>
              <a:t>צֵל</a:t>
            </a:r>
            <a:r>
              <a:rPr lang="en-US" sz="3600" dirty="0">
                <a:latin typeface="Candara" panose="020E0502030303020204" pitchFamily="34" charset="0"/>
                <a:ea typeface="Calibri" pitchFamily="34" charset="-122"/>
                <a:cs typeface="Calibri" pitchFamily="34" charset="-120"/>
              </a:rPr>
              <a:t>) what is revealed about the object by its shadow.</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Man is God’s shadow on the earth — not God Himself, but bearing His outline, His shape, His representative form.</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After the Fall, the image is MARRED, not erased. Genesis 9:6 still upholds the image as the ground of human sanctity.</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Christ is the perfect: “image of the invisible God” (Col. 1:15). Redemption is the restoration of the image.</a:t>
            </a:r>
            <a:endParaRPr lang="en-US" sz="3600" dirty="0">
              <a:latin typeface="Candara" panose="020E0502030303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0E874-67FE-3A83-73AC-1D50DDEB5C9D}"/>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D1552D8D-5975-0EAE-84A5-6E54F8D7A58B}"/>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E349B3C5-C837-03E4-F2B2-9069028AC2A5}"/>
              </a:ext>
            </a:extLst>
          </p:cNvPr>
          <p:cNvSpPr>
            <a:spLocks noGrp="1"/>
          </p:cNvSpPr>
          <p:nvPr>
            <p:ph type="sldNum" sz="quarter" idx="12"/>
          </p:nvPr>
        </p:nvSpPr>
        <p:spPr/>
        <p:txBody>
          <a:bodyPr/>
          <a:lstStyle/>
          <a:p>
            <a:fld id="{E219F1D4-52E8-4354-B800-1231891939AA}" type="slidenum">
              <a:rPr lang="en-US" smtClean="0"/>
              <a:pPr/>
              <a:t>36</a:t>
            </a:fld>
            <a:endParaRPr lang="en-US"/>
          </a:p>
        </p:txBody>
      </p:sp>
      <p:sp>
        <p:nvSpPr>
          <p:cNvPr id="6" name="TextBox 5">
            <a:extLst>
              <a:ext uri="{FF2B5EF4-FFF2-40B4-BE49-F238E27FC236}">
                <a16:creationId xmlns:a16="http://schemas.microsoft.com/office/drawing/2014/main" id="{461B6B6E-849A-9FFA-D394-7C075EB496E4}"/>
              </a:ext>
            </a:extLst>
          </p:cNvPr>
          <p:cNvSpPr txBox="1"/>
          <p:nvPr/>
        </p:nvSpPr>
        <p:spPr>
          <a:xfrm>
            <a:off x="157018" y="136525"/>
            <a:ext cx="12034982" cy="5632311"/>
          </a:xfrm>
          <a:prstGeom prst="rect">
            <a:avLst/>
          </a:prstGeom>
          <a:noFill/>
        </p:spPr>
        <p:txBody>
          <a:bodyPr wrap="square">
            <a:spAutoFit/>
          </a:bodyPr>
          <a:lstStyle/>
          <a:p>
            <a:r>
              <a:rPr lang="en-US" sz="4800" b="1" dirty="0"/>
              <a:t>THE.WORLD.IS.FALLING.APART</a:t>
            </a:r>
          </a:p>
          <a:p>
            <a:r>
              <a:rPr lang="en-US" sz="4000" dirty="0"/>
              <a:t>	182  This world, men can either live for this world, the world to come. Depends on where your thoughts are at, there's where your treasures are also. Let it be on Heaven and the Coming of the Lord. </a:t>
            </a:r>
          </a:p>
          <a:p>
            <a:r>
              <a:rPr lang="en-US" sz="4000" dirty="0"/>
              <a:t>	</a:t>
            </a:r>
            <a:r>
              <a:rPr lang="en-US" sz="4000" b="1" dirty="0"/>
              <a:t>Be an example of womanhood. Be example of manhood. Be example of Christian. Live the Life. Do what's right.</a:t>
            </a:r>
          </a:p>
          <a:p>
            <a:pPr algn="r"/>
            <a:r>
              <a:rPr lang="en-US" sz="3200" dirty="0"/>
              <a:t>63-0412</a:t>
            </a:r>
          </a:p>
        </p:txBody>
      </p:sp>
    </p:spTree>
    <p:extLst>
      <p:ext uri="{BB962C8B-B14F-4D97-AF65-F5344CB8AC3E}">
        <p14:creationId xmlns:p14="http://schemas.microsoft.com/office/powerpoint/2010/main" val="172479511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207C8-ABC8-47B0-9C5F-38C8FAC00C12}"/>
              </a:ext>
            </a:extLst>
          </p:cNvPr>
          <p:cNvSpPr>
            <a:spLocks noGrp="1"/>
          </p:cNvSpPr>
          <p:nvPr>
            <p:ph type="dt" sz="half" idx="10"/>
          </p:nvPr>
        </p:nvSpPr>
        <p:spPr/>
        <p:txBody>
          <a:bodyPr/>
          <a:lstStyle/>
          <a:p>
            <a:r>
              <a:rPr lang="en-US"/>
              <a:t>3-18-2026</a:t>
            </a:r>
          </a:p>
        </p:txBody>
      </p:sp>
      <p:sp>
        <p:nvSpPr>
          <p:cNvPr id="4" name="Slide Number Placeholder 3">
            <a:extLst>
              <a:ext uri="{FF2B5EF4-FFF2-40B4-BE49-F238E27FC236}">
                <a16:creationId xmlns:a16="http://schemas.microsoft.com/office/drawing/2014/main" id="{3441B2DC-02C8-48E3-ABCC-62E9FA2E5042}"/>
              </a:ext>
            </a:extLst>
          </p:cNvPr>
          <p:cNvSpPr>
            <a:spLocks noGrp="1"/>
          </p:cNvSpPr>
          <p:nvPr>
            <p:ph type="sldNum" sz="quarter" idx="12"/>
          </p:nvPr>
        </p:nvSpPr>
        <p:spPr/>
        <p:txBody>
          <a:bodyPr/>
          <a:lstStyle/>
          <a:p>
            <a:fld id="{687EE3D0-0F58-4A65-805C-1DE0E69F3E5E}" type="slidenum">
              <a:rPr lang="en-US" smtClean="0"/>
              <a:t>37</a:t>
            </a:fld>
            <a:endParaRPr lang="en-US"/>
          </a:p>
        </p:txBody>
      </p:sp>
      <p:sp>
        <p:nvSpPr>
          <p:cNvPr id="5" name="TextBox 4">
            <a:extLst>
              <a:ext uri="{FF2B5EF4-FFF2-40B4-BE49-F238E27FC236}">
                <a16:creationId xmlns:a16="http://schemas.microsoft.com/office/drawing/2014/main" id="{121AB53B-979F-4077-B88A-CDEC676453C3}"/>
              </a:ext>
            </a:extLst>
          </p:cNvPr>
          <p:cNvSpPr txBox="1"/>
          <p:nvPr/>
        </p:nvSpPr>
        <p:spPr>
          <a:xfrm>
            <a:off x="457200" y="76200"/>
            <a:ext cx="11326811" cy="4708981"/>
          </a:xfrm>
          <a:prstGeom prst="rect">
            <a:avLst/>
          </a:prstGeom>
          <a:noFill/>
        </p:spPr>
        <p:txBody>
          <a:bodyPr wrap="square" rtlCol="0">
            <a:spAutoFit/>
          </a:bodyPr>
          <a:lstStyle/>
          <a:p>
            <a:r>
              <a:rPr lang="en-US" sz="6600" i="1" u="sng" dirty="0"/>
              <a:t>Cornerstones of Manhood</a:t>
            </a:r>
          </a:p>
          <a:p>
            <a:pPr marL="685800" indent="-685800">
              <a:buFont typeface="Arial" panose="020B0604020202020204" pitchFamily="34" charset="0"/>
              <a:buChar char="•"/>
            </a:pPr>
            <a:r>
              <a:rPr lang="en-US" sz="5400" dirty="0"/>
              <a:t>Reject Passivity</a:t>
            </a:r>
          </a:p>
          <a:p>
            <a:pPr marL="685800" indent="-685800">
              <a:buFont typeface="Arial" panose="020B0604020202020204" pitchFamily="34" charset="0"/>
              <a:buChar char="•"/>
            </a:pPr>
            <a:r>
              <a:rPr lang="en-US" sz="5400" dirty="0"/>
              <a:t>Lead Courageously</a:t>
            </a:r>
          </a:p>
          <a:p>
            <a:pPr marL="685800" indent="-685800">
              <a:buFont typeface="Arial" panose="020B0604020202020204" pitchFamily="34" charset="0"/>
              <a:buChar char="•"/>
            </a:pPr>
            <a:r>
              <a:rPr lang="en-US" sz="5400" dirty="0"/>
              <a:t>Accept Responsibility</a:t>
            </a:r>
          </a:p>
          <a:p>
            <a:pPr marL="685800" indent="-685800">
              <a:buFont typeface="Arial" panose="020B0604020202020204" pitchFamily="34" charset="0"/>
              <a:buChar char="•"/>
            </a:pPr>
            <a:r>
              <a:rPr lang="en-US" sz="5400" dirty="0"/>
              <a:t>Expect God’s Reward</a:t>
            </a:r>
          </a:p>
          <a:p>
            <a:endParaRPr lang="en-US" dirty="0"/>
          </a:p>
        </p:txBody>
      </p:sp>
      <p:sp>
        <p:nvSpPr>
          <p:cNvPr id="7" name="TextBox 6">
            <a:extLst>
              <a:ext uri="{FF2B5EF4-FFF2-40B4-BE49-F238E27FC236}">
                <a16:creationId xmlns:a16="http://schemas.microsoft.com/office/drawing/2014/main" id="{2395B171-550F-4E46-8AD3-2D4C1E9B335C}"/>
              </a:ext>
            </a:extLst>
          </p:cNvPr>
          <p:cNvSpPr txBox="1"/>
          <p:nvPr/>
        </p:nvSpPr>
        <p:spPr>
          <a:xfrm>
            <a:off x="304800" y="4898406"/>
            <a:ext cx="11403010" cy="1384995"/>
          </a:xfrm>
          <a:prstGeom prst="rect">
            <a:avLst/>
          </a:prstGeom>
          <a:noFill/>
        </p:spPr>
        <p:txBody>
          <a:bodyPr wrap="square">
            <a:spAutoFit/>
          </a:bodyPr>
          <a:lstStyle/>
          <a:p>
            <a:pPr algn="ctr"/>
            <a:r>
              <a:rPr lang="en-US" sz="2800" b="1" dirty="0"/>
              <a:t>II TIMOTHY 2:15</a:t>
            </a:r>
          </a:p>
          <a:p>
            <a:pPr algn="ctr"/>
            <a:r>
              <a:rPr lang="en-US" sz="2800" i="1" dirty="0"/>
              <a:t>Study to shew thyself approved unto God, a workman that </a:t>
            </a:r>
            <a:r>
              <a:rPr lang="en-US" sz="2800" i="1" dirty="0" err="1"/>
              <a:t>needeth</a:t>
            </a:r>
            <a:r>
              <a:rPr lang="en-US" sz="2800" i="1" dirty="0"/>
              <a:t> not to be ashamed, rightly dividing the word of truth. </a:t>
            </a:r>
          </a:p>
        </p:txBody>
      </p:sp>
      <p:sp>
        <p:nvSpPr>
          <p:cNvPr id="3" name="Footer Placeholder 2">
            <a:extLst>
              <a:ext uri="{FF2B5EF4-FFF2-40B4-BE49-F238E27FC236}">
                <a16:creationId xmlns:a16="http://schemas.microsoft.com/office/drawing/2014/main" id="{33BFA719-17CC-411E-A15C-3D5833504A36}"/>
              </a:ext>
            </a:extLst>
          </p:cNvPr>
          <p:cNvSpPr>
            <a:spLocks noGrp="1"/>
          </p:cNvSpPr>
          <p:nvPr>
            <p:ph type="ftr" sz="quarter" idx="11"/>
          </p:nvPr>
        </p:nvSpPr>
        <p:spPr/>
        <p:txBody>
          <a:bodyPr/>
          <a:lstStyle/>
          <a:p>
            <a:r>
              <a:rPr lang="en-US"/>
              <a:t>Manhood 2: Principles to Live By</a:t>
            </a:r>
          </a:p>
        </p:txBody>
      </p:sp>
    </p:spTree>
    <p:extLst>
      <p:ext uri="{BB962C8B-B14F-4D97-AF65-F5344CB8AC3E}">
        <p14:creationId xmlns:p14="http://schemas.microsoft.com/office/powerpoint/2010/main" val="3503382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04800" y="108911"/>
            <a:ext cx="10972800" cy="914400"/>
          </a:xfrm>
          <a:prstGeom prst="rect">
            <a:avLst/>
          </a:prstGeom>
          <a:noFill/>
          <a:ln/>
        </p:spPr>
        <p:txBody>
          <a:bodyPr wrap="square" rtlCol="0" anchor="ctr"/>
          <a:lstStyle/>
          <a:p>
            <a:r>
              <a:rPr lang="en-US" sz="4800" b="1" spc="-150" dirty="0">
                <a:ea typeface="Georgia" pitchFamily="34" charset="-122"/>
                <a:cs typeface="Georgia" pitchFamily="34" charset="-120"/>
              </a:rPr>
              <a:t>Man as Leader — Made to Have Dominion</a:t>
            </a:r>
            <a:endParaRPr lang="en-US" sz="4800" spc="-150" dirty="0"/>
          </a:p>
        </p:txBody>
      </p:sp>
      <p:sp>
        <p:nvSpPr>
          <p:cNvPr id="3" name="Shape 1"/>
          <p:cNvSpPr/>
          <p:nvPr/>
        </p:nvSpPr>
        <p:spPr>
          <a:xfrm>
            <a:off x="337794" y="1056305"/>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152400" y="1219200"/>
            <a:ext cx="11963400" cy="5181600"/>
          </a:xfrm>
          <a:prstGeom prst="rect">
            <a:avLst/>
          </a:prstGeom>
          <a:noFill/>
          <a:ln/>
        </p:spPr>
        <p:txBody>
          <a:bodyPr wrap="square" rtlCol="0" anchor="t"/>
          <a:lstStyle/>
          <a:p>
            <a:pPr marL="457189" indent="-457189">
              <a:buSzPct val="100000"/>
              <a:buChar char="•"/>
            </a:pPr>
            <a:r>
              <a:rPr lang="en-US" sz="3600" dirty="0">
                <a:latin typeface="Candara" panose="020E0502030303020204" pitchFamily="34" charset="0"/>
                <a:ea typeface="Calibri" pitchFamily="34" charset="-122"/>
                <a:cs typeface="Calibri" pitchFamily="34" charset="-120"/>
              </a:rPr>
              <a:t>Genesis 1:26 links the image directly to dominion: “Let them have dominion over… all the earth.”</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In the ancient Near East, a king was described as the “image” of his god — meaning he represented that god’s rule on earth.</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To lead is not optional for the man who bears the image. Dominion is woven into the definition of what man is.</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The man who abdicates leadership does not become </a:t>
            </a:r>
            <a:r>
              <a:rPr lang="en-US" sz="3600" u="sng" dirty="0">
                <a:latin typeface="Candara" panose="020E0502030303020204" pitchFamily="34" charset="0"/>
                <a:ea typeface="Calibri" pitchFamily="34" charset="-122"/>
                <a:cs typeface="Calibri" pitchFamily="34" charset="-120"/>
              </a:rPr>
              <a:t>humble</a:t>
            </a:r>
            <a:r>
              <a:rPr lang="en-US" sz="3600" dirty="0">
                <a:latin typeface="Candara" panose="020E0502030303020204" pitchFamily="34" charset="0"/>
                <a:ea typeface="Calibri" pitchFamily="34" charset="-122"/>
                <a:cs typeface="Calibri" pitchFamily="34" charset="-120"/>
              </a:rPr>
              <a:t> — he becomes </a:t>
            </a:r>
            <a:r>
              <a:rPr lang="en-US" sz="3600" u="sng" dirty="0">
                <a:latin typeface="Candara" panose="020E0502030303020204" pitchFamily="34" charset="0"/>
                <a:ea typeface="Calibri" pitchFamily="34" charset="-122"/>
                <a:cs typeface="Calibri" pitchFamily="34" charset="-120"/>
              </a:rPr>
              <a:t>a contradiction of his own image</a:t>
            </a:r>
            <a:r>
              <a:rPr lang="en-US" sz="3600" dirty="0">
                <a:latin typeface="Candara" panose="020E0502030303020204" pitchFamily="34" charset="0"/>
                <a:ea typeface="Calibri" pitchFamily="34" charset="-122"/>
                <a:cs typeface="Calibri" pitchFamily="34" charset="-120"/>
              </a:rPr>
              <a:t>.</a:t>
            </a:r>
            <a:endParaRPr lang="en-US" sz="36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28600" y="85344"/>
            <a:ext cx="11734800" cy="914400"/>
          </a:xfrm>
          <a:prstGeom prst="rect">
            <a:avLst/>
          </a:prstGeom>
          <a:noFill/>
          <a:ln/>
        </p:spPr>
        <p:txBody>
          <a:bodyPr wrap="square" rtlCol="0" anchor="ctr"/>
          <a:lstStyle/>
          <a:p>
            <a:r>
              <a:rPr lang="en-US" sz="4000" b="1" spc="-150" dirty="0">
                <a:ea typeface="Georgia" pitchFamily="34" charset="-122"/>
                <a:cs typeface="Georgia" pitchFamily="34" charset="-120"/>
              </a:rPr>
              <a:t>Man as Warrior: Strength in the Image of the Strong One</a:t>
            </a:r>
            <a:endParaRPr lang="en-US" sz="4000" spc="-150" dirty="0"/>
          </a:p>
        </p:txBody>
      </p:sp>
      <p:sp>
        <p:nvSpPr>
          <p:cNvPr id="3" name="Shape 1"/>
          <p:cNvSpPr/>
          <p:nvPr/>
        </p:nvSpPr>
        <p:spPr>
          <a:xfrm>
            <a:off x="533400" y="999744"/>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304800" y="1191768"/>
            <a:ext cx="11887200" cy="5209032"/>
          </a:xfrm>
          <a:prstGeom prst="rect">
            <a:avLst/>
          </a:prstGeom>
          <a:noFill/>
          <a:ln/>
        </p:spPr>
        <p:txBody>
          <a:bodyPr wrap="square" rtlCol="0" anchor="t"/>
          <a:lstStyle/>
          <a:p>
            <a:pPr marL="457189" indent="-457189">
              <a:buSzPct val="100000"/>
              <a:buChar char="•"/>
            </a:pPr>
            <a:r>
              <a:rPr lang="en-US" sz="3200" dirty="0">
                <a:latin typeface="Candara" panose="020E0502030303020204" pitchFamily="34" charset="0"/>
                <a:ea typeface="Calibri" pitchFamily="34" charset="-122"/>
                <a:cs typeface="Calibri" pitchFamily="34" charset="-120"/>
              </a:rPr>
              <a:t>Elohim = “the Mighty One.” Man, bearing His image, is called to 	reflect strength, not passivity.</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1 Cor. 11:7 — “For a man indeed ought not to cover his head, 	forasmuch as he is the image and glory of God.” Man 	represents God’s glory: a warrior stands ready to face battles.</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Throughout Scripture, the men God calls </a:t>
            </a:r>
            <a:r>
              <a:rPr lang="en-US" sz="3200" u="sng" dirty="0">
                <a:latin typeface="Candara" panose="020E0502030303020204" pitchFamily="34" charset="0"/>
                <a:ea typeface="Calibri" pitchFamily="34" charset="-122"/>
                <a:cs typeface="Calibri" pitchFamily="34" charset="-120"/>
              </a:rPr>
              <a:t>are called into conflict</a:t>
            </a:r>
            <a:r>
              <a:rPr lang="en-US" sz="3200" dirty="0">
                <a:latin typeface="Candara" panose="020E0502030303020204" pitchFamily="34" charset="0"/>
                <a:ea typeface="Calibri" pitchFamily="34" charset="-122"/>
                <a:cs typeface="Calibri" pitchFamily="34" charset="-120"/>
              </a:rPr>
              <a:t>: 	Adam rescues Lot, David faces Goliath, the Lord Himself to 	overcome death.</a:t>
            </a:r>
            <a:endParaRPr lang="en-US" sz="3200" dirty="0">
              <a:latin typeface="Candara" panose="020E0502030303020204" pitchFamily="34" charset="0"/>
            </a:endParaRPr>
          </a:p>
          <a:p>
            <a:pPr marL="457189" indent="-457189">
              <a:buSzPct val="100000"/>
              <a:buChar char="•"/>
            </a:pPr>
            <a:r>
              <a:rPr lang="en-US" sz="3200" dirty="0">
                <a:latin typeface="Candara" panose="020E0502030303020204" pitchFamily="34" charset="0"/>
                <a:ea typeface="Calibri" pitchFamily="34" charset="-122"/>
                <a:cs typeface="Calibri" pitchFamily="34" charset="-120"/>
              </a:rPr>
              <a:t>Implication: The warrior nature of man is not cultural: it is 	embedded in the image. Men are designed to stand between 	what is good and what threatens it.</a:t>
            </a:r>
            <a:endParaRPr lang="en-US" sz="32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endParaRPr lang="en-US" dirty="0"/>
          </a:p>
        </p:txBody>
      </p:sp>
      <p:sp>
        <p:nvSpPr>
          <p:cNvPr id="3" name="Footer Placeholder 2"/>
          <p:cNvSpPr>
            <a:spLocks noGrp="1"/>
          </p:cNvSpPr>
          <p:nvPr>
            <p:ph type="ftr" sz="quarter" idx="11"/>
          </p:nvPr>
        </p:nvSpPr>
        <p:spPr/>
        <p:txBody>
          <a:bodyPr/>
          <a:lstStyle/>
          <a:p>
            <a:r>
              <a:rPr lang="en-US"/>
              <a:t>Manhood 2: Principles to Live By</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4</a:t>
            </a:fld>
            <a:endParaRPr lang="en-US" dirty="0"/>
          </a:p>
        </p:txBody>
      </p:sp>
      <p:sp>
        <p:nvSpPr>
          <p:cNvPr id="5" name="Rectangle 4"/>
          <p:cNvSpPr/>
          <p:nvPr/>
        </p:nvSpPr>
        <p:spPr>
          <a:xfrm>
            <a:off x="152400" y="1"/>
            <a:ext cx="11887200" cy="6678751"/>
          </a:xfrm>
          <a:prstGeom prst="rect">
            <a:avLst/>
          </a:prstGeom>
        </p:spPr>
        <p:txBody>
          <a:bodyPr wrap="square">
            <a:spAutoFit/>
          </a:bodyPr>
          <a:lstStyle/>
          <a:p>
            <a:pPr marL="742950" indent="-742950">
              <a:buAutoNum type="arabicPeriod"/>
            </a:pPr>
            <a:r>
              <a:rPr lang="en-US" sz="4400" b="1" dirty="0">
                <a:latin typeface="Candara" panose="020E0502030303020204" pitchFamily="34" charset="0"/>
              </a:rPr>
              <a:t>Heart for One Another: I Cor. 12:25-26</a:t>
            </a:r>
          </a:p>
          <a:p>
            <a:r>
              <a:rPr lang="en-US" sz="4000" dirty="0">
                <a:latin typeface="Candara" panose="020E0502030303020204" pitchFamily="34" charset="0"/>
              </a:rPr>
              <a:t>	</a:t>
            </a:r>
            <a:r>
              <a:rPr lang="en-US" sz="3600" i="1" dirty="0">
                <a:latin typeface="Candara" panose="020E0502030303020204" pitchFamily="34" charset="0"/>
              </a:rPr>
              <a:t>That there should be no schism in the body; but that the members should have the same care one for another. 26 </a:t>
            </a:r>
            <a:r>
              <a:rPr lang="en-US" sz="3600" i="1" spc="-150" dirty="0">
                <a:latin typeface="Candara" panose="020E0502030303020204" pitchFamily="34" charset="0"/>
              </a:rPr>
              <a:t>And whether one member suffer, all the members suffer with it; or one member be </a:t>
            </a:r>
            <a:r>
              <a:rPr lang="en-US" sz="3600" i="1" spc="-150" dirty="0" err="1">
                <a:latin typeface="Candara" panose="020E0502030303020204" pitchFamily="34" charset="0"/>
              </a:rPr>
              <a:t>honoured</a:t>
            </a:r>
            <a:r>
              <a:rPr lang="en-US" sz="3600" i="1" spc="-150" dirty="0">
                <a:latin typeface="Candara" panose="020E0502030303020204" pitchFamily="34" charset="0"/>
              </a:rPr>
              <a:t>, all the members rejoice with it. </a:t>
            </a:r>
            <a:endParaRPr lang="en-US" sz="1200" i="1" spc="-150" dirty="0">
              <a:latin typeface="Candara" panose="020E0502030303020204" pitchFamily="34" charset="0"/>
            </a:endParaRPr>
          </a:p>
          <a:p>
            <a:endParaRPr lang="en-US" sz="1200" i="1" dirty="0">
              <a:latin typeface="Candara" panose="020E0502030303020204" pitchFamily="34" charset="0"/>
            </a:endParaRPr>
          </a:p>
          <a:p>
            <a:r>
              <a:rPr lang="en-US" sz="4400" b="1" dirty="0">
                <a:latin typeface="Candara" panose="020E0502030303020204" pitchFamily="34" charset="0"/>
              </a:rPr>
              <a:t>GALATIANS 6:1-3</a:t>
            </a:r>
          </a:p>
          <a:p>
            <a:r>
              <a:rPr lang="en-US" sz="3600" i="1" dirty="0">
                <a:latin typeface="Candara" panose="020E0502030303020204" pitchFamily="34" charset="0"/>
              </a:rPr>
              <a:t>     Brethren, if a man be overtaken in a fault, ye which are spiritual, restore such an one in the spirit of meekness; </a:t>
            </a:r>
            <a:r>
              <a:rPr lang="en-US" sz="3600" i="1" spc="-150" dirty="0">
                <a:latin typeface="Candara" panose="020E0502030303020204" pitchFamily="34" charset="0"/>
              </a:rPr>
              <a:t>considering thyself, lest thou also be tempted. 2 Bear ye one another's burdens, and so fulfil the law of Christ. 3 For if a man think himself to be something, when he is nothing, he </a:t>
            </a:r>
            <a:r>
              <a:rPr lang="en-US" sz="3600" i="1" spc="-150" dirty="0" err="1">
                <a:latin typeface="Candara" panose="020E0502030303020204" pitchFamily="34" charset="0"/>
              </a:rPr>
              <a:t>deceiveth</a:t>
            </a:r>
            <a:r>
              <a:rPr lang="en-US" sz="3600" i="1" spc="-150" dirty="0">
                <a:latin typeface="Candara" panose="020E0502030303020204" pitchFamily="34" charset="0"/>
              </a:rPr>
              <a:t> himself. </a:t>
            </a:r>
            <a:r>
              <a:rPr lang="en-US" sz="3600" spc="-150" dirty="0">
                <a:latin typeface="Candara" panose="020E0502030303020204" pitchFamily="34" charset="0"/>
              </a:rPr>
              <a:t> </a:t>
            </a:r>
          </a:p>
        </p:txBody>
      </p:sp>
    </p:spTree>
    <p:extLst>
      <p:ext uri="{BB962C8B-B14F-4D97-AF65-F5344CB8AC3E}">
        <p14:creationId xmlns:p14="http://schemas.microsoft.com/office/powerpoint/2010/main" val="178247475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045" y="4671588"/>
            <a:ext cx="11537887" cy="1941969"/>
          </a:xfrm>
        </p:spPr>
        <p:txBody>
          <a:bodyPr>
            <a:normAutofit/>
          </a:bodyPr>
          <a:lstStyle/>
          <a:p>
            <a:r>
              <a:rPr lang="en-US" sz="2800" i="1" dirty="0">
                <a:solidFill>
                  <a:schemeClr val="tx1"/>
                </a:solidFill>
              </a:rPr>
              <a:t>My God hath sent his angel, and hath shut the lions' mouths, that they have not hurt me: forasmuch as before him </a:t>
            </a:r>
            <a:r>
              <a:rPr lang="en-US" sz="2800" b="1" i="1" dirty="0" err="1">
                <a:solidFill>
                  <a:schemeClr val="tx1"/>
                </a:solidFill>
              </a:rPr>
              <a:t>innocency</a:t>
            </a:r>
            <a:r>
              <a:rPr lang="en-US" sz="2800" i="1" dirty="0">
                <a:solidFill>
                  <a:schemeClr val="tx1"/>
                </a:solidFill>
              </a:rPr>
              <a:t> was found in me; and also before thee, O king, have I done no hurt.</a:t>
            </a:r>
          </a:p>
          <a:p>
            <a:r>
              <a:rPr lang="en-US" sz="2000" dirty="0">
                <a:solidFill>
                  <a:schemeClr val="tx1"/>
                </a:solidFill>
              </a:rPr>
              <a:t>DANIEL 6:19-22</a:t>
            </a:r>
          </a:p>
        </p:txBody>
      </p:sp>
      <p:sp>
        <p:nvSpPr>
          <p:cNvPr id="2" name="Title 1"/>
          <p:cNvSpPr>
            <a:spLocks noGrp="1"/>
          </p:cNvSpPr>
          <p:nvPr>
            <p:ph type="ctrTitle"/>
          </p:nvPr>
        </p:nvSpPr>
        <p:spPr>
          <a:xfrm>
            <a:off x="135802" y="63374"/>
            <a:ext cx="11914360" cy="814812"/>
          </a:xfrm>
        </p:spPr>
        <p:txBody>
          <a:bodyPr>
            <a:noAutofit/>
          </a:bodyPr>
          <a:lstStyle/>
          <a:p>
            <a:pPr algn="l"/>
            <a:r>
              <a:rPr lang="en-US" sz="6000" cap="small" dirty="0">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The Innocence of Youth</a:t>
            </a:r>
          </a:p>
        </p:txBody>
      </p:sp>
      <p:sp>
        <p:nvSpPr>
          <p:cNvPr id="8" name="TextBox 7">
            <a:extLst>
              <a:ext uri="{FF2B5EF4-FFF2-40B4-BE49-F238E27FC236}">
                <a16:creationId xmlns:a16="http://schemas.microsoft.com/office/drawing/2014/main" id="{F5F99CB8-7CA7-A6E9-2AA6-284DA52492C2}"/>
              </a:ext>
            </a:extLst>
          </p:cNvPr>
          <p:cNvSpPr txBox="1"/>
          <p:nvPr/>
        </p:nvSpPr>
        <p:spPr>
          <a:xfrm>
            <a:off x="307818" y="878187"/>
            <a:ext cx="11884182" cy="3477875"/>
          </a:xfrm>
          <a:prstGeom prst="rect">
            <a:avLst/>
          </a:prstGeom>
          <a:noFill/>
        </p:spPr>
        <p:txBody>
          <a:bodyPr wrap="square">
            <a:spAutoFit/>
          </a:bodyPr>
          <a:lstStyle/>
          <a:p>
            <a:r>
              <a:rPr lang="en-US" sz="4000" b="1" dirty="0">
                <a:latin typeface="Candara" panose="020E0502030303020204" pitchFamily="34" charset="0"/>
              </a:rPr>
              <a:t>A.DECEIVED.CHURCH.BY.THE.WORLD</a:t>
            </a:r>
          </a:p>
          <a:p>
            <a:r>
              <a:rPr lang="en-US" sz="3600" dirty="0">
                <a:latin typeface="Candara" panose="020E0502030303020204" pitchFamily="34" charset="0"/>
              </a:rPr>
              <a:t>	2 Lord, speak to us through Thy living Word, let the living Word dwell in us and abide in us, that we might be shaped and formed, not to the world, but be transformed by the renewing of our spirit into the form of the Son of God.			     							59-0628</a:t>
            </a:r>
          </a:p>
        </p:txBody>
      </p:sp>
    </p:spTree>
    <p:extLst>
      <p:ext uri="{BB962C8B-B14F-4D97-AF65-F5344CB8AC3E}">
        <p14:creationId xmlns:p14="http://schemas.microsoft.com/office/powerpoint/2010/main" val="292110481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09" y="156172"/>
            <a:ext cx="11122936" cy="1189038"/>
          </a:xfrm>
        </p:spPr>
        <p:txBody>
          <a:bodyPr/>
          <a:lstStyle/>
          <a:p>
            <a:r>
              <a:rPr lang="en-US" sz="6000" b="1" spc="-150" dirty="0">
                <a:solidFill>
                  <a:schemeClr val="tx2">
                    <a:lumMod val="40000"/>
                    <a:lumOff val="60000"/>
                  </a:schemeClr>
                </a:solidFill>
                <a:latin typeface="Candara" panose="020E0502030303020204" pitchFamily="34" charset="0"/>
              </a:rPr>
              <a:t>Vulnerability of Innocence</a:t>
            </a:r>
          </a:p>
        </p:txBody>
      </p:sp>
      <p:sp>
        <p:nvSpPr>
          <p:cNvPr id="6" name="Content Placeholder 5"/>
          <p:cNvSpPr>
            <a:spLocks noGrp="1"/>
          </p:cNvSpPr>
          <p:nvPr>
            <p:ph sz="quarter" idx="13"/>
          </p:nvPr>
        </p:nvSpPr>
        <p:spPr>
          <a:xfrm>
            <a:off x="1113575" y="1447800"/>
            <a:ext cx="10619715" cy="4267200"/>
          </a:xfrm>
        </p:spPr>
        <p:txBody>
          <a:bodyPr>
            <a:noAutofit/>
          </a:bodyPr>
          <a:lstStyle/>
          <a:p>
            <a:r>
              <a:rPr lang="en-US" sz="4400" dirty="0"/>
              <a:t>Capable of being wounded or hurt;</a:t>
            </a:r>
          </a:p>
          <a:p>
            <a:r>
              <a:rPr lang="en-US" sz="4400" dirty="0"/>
              <a:t>Open to moral attack or temptation;</a:t>
            </a:r>
          </a:p>
          <a:p>
            <a:r>
              <a:rPr lang="en-US" sz="4400" dirty="0"/>
              <a:t>Open to assault and difficult to defend.</a:t>
            </a:r>
          </a:p>
          <a:p>
            <a:pPr marL="0" indent="0">
              <a:buNone/>
            </a:pPr>
            <a:endParaRPr lang="en-US" sz="4800" dirty="0"/>
          </a:p>
        </p:txBody>
      </p:sp>
      <p:pic>
        <p:nvPicPr>
          <p:cNvPr id="7" name="Picture 6">
            <a:extLst>
              <a:ext uri="{FF2B5EF4-FFF2-40B4-BE49-F238E27FC236}">
                <a16:creationId xmlns:a16="http://schemas.microsoft.com/office/drawing/2014/main" id="{3FC53B89-76D5-8782-A129-F4A68EAB0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077" y="4141960"/>
            <a:ext cx="3429000" cy="2286000"/>
          </a:xfrm>
          <a:prstGeom prst="rect">
            <a:avLst/>
          </a:prstGeom>
        </p:spPr>
      </p:pic>
      <p:sp>
        <p:nvSpPr>
          <p:cNvPr id="3" name="Date Placeholder 2">
            <a:extLst>
              <a:ext uri="{FF2B5EF4-FFF2-40B4-BE49-F238E27FC236}">
                <a16:creationId xmlns:a16="http://schemas.microsoft.com/office/drawing/2014/main" id="{4AB5D78B-B010-614A-52A7-AED3A363E03A}"/>
              </a:ext>
            </a:extLst>
          </p:cNvPr>
          <p:cNvSpPr>
            <a:spLocks noGrp="1"/>
          </p:cNvSpPr>
          <p:nvPr>
            <p:ph type="dt" sz="half" idx="10"/>
          </p:nvPr>
        </p:nvSpPr>
        <p:spPr/>
        <p:txBody>
          <a:bodyPr/>
          <a:lstStyle/>
          <a:p>
            <a:r>
              <a:rPr lang="en-US"/>
              <a:t>3-18-2026</a:t>
            </a:r>
          </a:p>
        </p:txBody>
      </p:sp>
      <p:sp>
        <p:nvSpPr>
          <p:cNvPr id="4" name="Footer Placeholder 3">
            <a:extLst>
              <a:ext uri="{FF2B5EF4-FFF2-40B4-BE49-F238E27FC236}">
                <a16:creationId xmlns:a16="http://schemas.microsoft.com/office/drawing/2014/main" id="{19D5B4E2-EF2F-D24B-C9A9-32692DB19566}"/>
              </a:ext>
            </a:extLst>
          </p:cNvPr>
          <p:cNvSpPr>
            <a:spLocks noGrp="1"/>
          </p:cNvSpPr>
          <p:nvPr>
            <p:ph type="ftr" sz="quarter" idx="11"/>
          </p:nvPr>
        </p:nvSpPr>
        <p:spPr/>
        <p:txBody>
          <a:bodyPr/>
          <a:lstStyle/>
          <a:p>
            <a:r>
              <a:rPr lang="en-US"/>
              <a:t>Manhood 2: Principles to Live By</a:t>
            </a:r>
          </a:p>
        </p:txBody>
      </p:sp>
      <p:sp>
        <p:nvSpPr>
          <p:cNvPr id="5" name="Slide Number Placeholder 4">
            <a:extLst>
              <a:ext uri="{FF2B5EF4-FFF2-40B4-BE49-F238E27FC236}">
                <a16:creationId xmlns:a16="http://schemas.microsoft.com/office/drawing/2014/main" id="{8035031D-80CC-0E8E-70AC-93ECB282EFC4}"/>
              </a:ext>
            </a:extLst>
          </p:cNvPr>
          <p:cNvSpPr>
            <a:spLocks noGrp="1"/>
          </p:cNvSpPr>
          <p:nvPr>
            <p:ph type="sldNum" sz="quarter" idx="12"/>
          </p:nvPr>
        </p:nvSpPr>
        <p:spPr/>
        <p:txBody>
          <a:bodyPr/>
          <a:lstStyle/>
          <a:p>
            <a:fld id="{E219F1D4-52E8-4354-B800-1231891939AA}" type="slidenum">
              <a:rPr lang="en-US" smtClean="0"/>
              <a:pPr/>
              <a:t>41</a:t>
            </a:fld>
            <a:endParaRPr lang="en-US"/>
          </a:p>
        </p:txBody>
      </p:sp>
    </p:spTree>
    <p:extLst>
      <p:ext uri="{BB962C8B-B14F-4D97-AF65-F5344CB8AC3E}">
        <p14:creationId xmlns:p14="http://schemas.microsoft.com/office/powerpoint/2010/main" val="282667672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E219F1D4-52E8-4354-B800-1231891939AA}" type="slidenum">
              <a:rPr lang="en-US" smtClean="0"/>
              <a:pPr/>
              <a:t>42</a:t>
            </a:fld>
            <a:endParaRPr lang="en-US"/>
          </a:p>
        </p:txBody>
      </p:sp>
      <p:sp>
        <p:nvSpPr>
          <p:cNvPr id="5" name="Rectangle 4"/>
          <p:cNvSpPr/>
          <p:nvPr/>
        </p:nvSpPr>
        <p:spPr>
          <a:xfrm>
            <a:off x="117695" y="63375"/>
            <a:ext cx="11968681" cy="5755422"/>
          </a:xfrm>
          <a:prstGeom prst="rect">
            <a:avLst/>
          </a:prstGeom>
        </p:spPr>
        <p:txBody>
          <a:bodyPr wrap="square">
            <a:spAutoFit/>
          </a:bodyPr>
          <a:lstStyle/>
          <a:p>
            <a:r>
              <a:rPr lang="en-US" sz="4800" b="1" dirty="0">
                <a:latin typeface="Candara" panose="020E0502030303020204" pitchFamily="34" charset="0"/>
              </a:rPr>
              <a:t>IDENTIFIED.WITH.CHRIST</a:t>
            </a:r>
            <a:r>
              <a:rPr lang="en-US" sz="4000" b="1" dirty="0">
                <a:latin typeface="Candara" panose="020E0502030303020204" pitchFamily="34" charset="0"/>
              </a:rPr>
              <a:t> </a:t>
            </a:r>
          </a:p>
          <a:p>
            <a:r>
              <a:rPr lang="en-US" sz="4000" dirty="0">
                <a:latin typeface="Candara" panose="020E0502030303020204" pitchFamily="34" charset="0"/>
              </a:rPr>
              <a:t>	77 But there come a time when God made us an Example. And He gave us the Lord Jesus. And when a sinner puts his hands upon His precious head and confesses his sins, and his sins is transformed or transferred from the sinner to Jesus and </a:t>
            </a:r>
            <a:r>
              <a:rPr lang="en-US" sz="4000" u="sng" dirty="0">
                <a:latin typeface="Candara" panose="020E0502030303020204" pitchFamily="34" charset="0"/>
              </a:rPr>
              <a:t>the innocence of Jesus is transferred by the Holy Ghost back into that person; he's a new creature in Christ Jesus</a:t>
            </a:r>
            <a:r>
              <a:rPr lang="en-US" sz="4000" dirty="0">
                <a:latin typeface="Candara" panose="020E0502030303020204" pitchFamily="34" charset="0"/>
              </a:rPr>
              <a:t>. </a:t>
            </a:r>
          </a:p>
          <a:p>
            <a:pPr algn="r"/>
            <a:r>
              <a:rPr lang="en-US" sz="3600" dirty="0">
                <a:latin typeface="Candara" panose="020E0502030303020204" pitchFamily="34" charset="0"/>
              </a:rPr>
              <a:t>59-1220</a:t>
            </a:r>
          </a:p>
        </p:txBody>
      </p:sp>
    </p:spTree>
    <p:extLst>
      <p:ext uri="{BB962C8B-B14F-4D97-AF65-F5344CB8AC3E}">
        <p14:creationId xmlns:p14="http://schemas.microsoft.com/office/powerpoint/2010/main" val="325910223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0"/>
          <p:cNvSpPr/>
          <p:nvPr/>
        </p:nvSpPr>
        <p:spPr>
          <a:xfrm>
            <a:off x="609600" y="426720"/>
            <a:ext cx="10972800" cy="914400"/>
          </a:xfrm>
          <a:prstGeom prst="rect">
            <a:avLst/>
          </a:prstGeom>
          <a:noFill/>
          <a:ln/>
        </p:spPr>
        <p:txBody>
          <a:bodyPr wrap="square" rtlCol="0" anchor="ctr"/>
          <a:lstStyle/>
          <a:p>
            <a:r>
              <a:rPr lang="en-US" sz="3733" b="1" dirty="0">
                <a:latin typeface="Georgia" pitchFamily="34" charset="0"/>
                <a:ea typeface="Georgia" pitchFamily="34" charset="-122"/>
                <a:cs typeface="Georgia" pitchFamily="34" charset="-120"/>
              </a:rPr>
              <a:t>Man as Legacy-Builder — ZAKAR</a:t>
            </a:r>
            <a:endParaRPr lang="en-US" sz="3733" dirty="0">
              <a:latin typeface="Candara" panose="020E0502030303020204" pitchFamily="34" charset="0"/>
            </a:endParaRPr>
          </a:p>
        </p:txBody>
      </p:sp>
      <p:sp>
        <p:nvSpPr>
          <p:cNvPr id="3" name="Shape 1"/>
          <p:cNvSpPr/>
          <p:nvPr/>
        </p:nvSpPr>
        <p:spPr>
          <a:xfrm>
            <a:off x="609600" y="1341120"/>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609600" y="1524000"/>
            <a:ext cx="10972800" cy="4876800"/>
          </a:xfrm>
          <a:prstGeom prst="rect">
            <a:avLst/>
          </a:prstGeom>
          <a:noFill/>
          <a:ln/>
        </p:spPr>
        <p:txBody>
          <a:bodyPr wrap="square" rtlCol="0" anchor="t"/>
          <a:lstStyle/>
          <a:p>
            <a:pPr marL="457189" indent="-457189">
              <a:buSzPct val="100000"/>
              <a:buChar char="•"/>
            </a:pPr>
            <a:r>
              <a:rPr lang="en-US" sz="2267" dirty="0">
                <a:latin typeface="Candara" panose="020E0502030303020204" pitchFamily="34" charset="0"/>
                <a:ea typeface="Calibri" pitchFamily="34" charset="-122"/>
                <a:cs typeface="Calibri" pitchFamily="34" charset="-120"/>
              </a:rPr>
              <a:t>Zakar (זָכָר) — male. From a root meaning: “to remember.” The male is the one through whom the memorial of parents is continued.</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Pictographic meaning: tool + open palm + head of man — the covenant blessing passed from generation to generation through the man.</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Maleness is connected to remembrance, covenant continuity, and the transmission of legacy (cf. Jacob blessing his sons).</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Genesis 5:3 — Adam fathered Seth “in his own likeness, after his image (tselem).” The tselem passes through fathers. A man’s character is his legacy.</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Implication: A man who does not pass on faith, covenant, and character to the next generation has failed at the most fundamental level of what zakar means.</a:t>
            </a:r>
            <a:endParaRPr lang="en-US" sz="2267" dirty="0">
              <a:latin typeface="Candara" panose="020E0502030303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0"/>
          <p:cNvSpPr/>
          <p:nvPr/>
        </p:nvSpPr>
        <p:spPr>
          <a:xfrm>
            <a:off x="609600" y="426720"/>
            <a:ext cx="10972800" cy="914400"/>
          </a:xfrm>
          <a:prstGeom prst="rect">
            <a:avLst/>
          </a:prstGeom>
          <a:noFill/>
          <a:ln/>
        </p:spPr>
        <p:txBody>
          <a:bodyPr wrap="square" rtlCol="0" anchor="ctr"/>
          <a:lstStyle/>
          <a:p>
            <a:r>
              <a:rPr lang="en-US" sz="3733" b="1" dirty="0">
                <a:latin typeface="Georgia" pitchFamily="34" charset="0"/>
                <a:ea typeface="Georgia" pitchFamily="34" charset="-122"/>
                <a:cs typeface="Georgia" pitchFamily="34" charset="-120"/>
              </a:rPr>
              <a:t>Man as Provider — Steward of the Earth</a:t>
            </a:r>
            <a:endParaRPr lang="en-US" sz="3733" dirty="0">
              <a:latin typeface="Candara" panose="020E0502030303020204" pitchFamily="34" charset="0"/>
            </a:endParaRPr>
          </a:p>
        </p:txBody>
      </p:sp>
      <p:sp>
        <p:nvSpPr>
          <p:cNvPr id="3" name="Shape 1"/>
          <p:cNvSpPr/>
          <p:nvPr/>
        </p:nvSpPr>
        <p:spPr>
          <a:xfrm>
            <a:off x="609600" y="1341120"/>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609600" y="1524000"/>
            <a:ext cx="10972800" cy="4876800"/>
          </a:xfrm>
          <a:prstGeom prst="rect">
            <a:avLst/>
          </a:prstGeom>
          <a:noFill/>
          <a:ln/>
        </p:spPr>
        <p:txBody>
          <a:bodyPr wrap="square" rtlCol="0" anchor="t"/>
          <a:lstStyle/>
          <a:p>
            <a:pPr marL="457189" indent="-457189">
              <a:buSzPct val="100000"/>
              <a:buChar char="•"/>
            </a:pPr>
            <a:r>
              <a:rPr lang="en-US" sz="2267" dirty="0">
                <a:latin typeface="Candara" panose="020E0502030303020204" pitchFamily="34" charset="0"/>
                <a:ea typeface="Calibri" pitchFamily="34" charset="-122"/>
                <a:cs typeface="Calibri" pitchFamily="34" charset="-120"/>
              </a:rPr>
              <a:t>Adam from adamah — man is bound to the earth. Genesis 2:15: “to dress it and to keep it.” He was given a domain to cultivate and protect.</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Dominion (Gen. 1:26) includes provision: over the fish of the sea, the fowl of the air, the cattle, all the earth.</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The provider is not merely an economic role — it is an image-bearing responsibility. God provides for His creation; man, as tselem, reflects that provision in his household and community.</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1 Timothy 5:8 — “But if any provide not for his own… he hath denied the faith, and is worse than an infidel.” Providence is not praise-worthy; it is the baseline expectation of a man.</a:t>
            </a:r>
            <a:endParaRPr lang="en-US" sz="2267" dirty="0">
              <a:latin typeface="Candara" panose="020E0502030303020204" pitchFamily="34" charset="0"/>
            </a:endParaRPr>
          </a:p>
          <a:p>
            <a:pPr marL="457189" indent="-457189">
              <a:buSzPct val="100000"/>
              <a:buChar char="•"/>
            </a:pPr>
            <a:r>
              <a:rPr lang="en-US" sz="2267" dirty="0">
                <a:latin typeface="Candara" panose="020E0502030303020204" pitchFamily="34" charset="0"/>
                <a:ea typeface="Calibri" pitchFamily="34" charset="-122"/>
                <a:cs typeface="Calibri" pitchFamily="34" charset="-120"/>
              </a:rPr>
              <a:t>Implication: A man’s provision is an act of worship — it images the providing God who sustains all things.</a:t>
            </a:r>
            <a:endParaRPr lang="en-US" sz="2267" dirty="0">
              <a:latin typeface="Candara" panose="020E0502030303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8229600" cy="5486400"/>
          </a:xfrm>
          <a:prstGeom prst="rect">
            <a:avLst/>
          </a:prstGeom>
          <a:ln>
            <a:noFill/>
          </a:ln>
          <a:effectLst>
            <a:softEdge rad="112500"/>
          </a:effectLst>
        </p:spPr>
      </p:pic>
      <p:sp>
        <p:nvSpPr>
          <p:cNvPr id="6" name="TextBox 5"/>
          <p:cNvSpPr txBox="1"/>
          <p:nvPr/>
        </p:nvSpPr>
        <p:spPr>
          <a:xfrm>
            <a:off x="1828800" y="5181601"/>
            <a:ext cx="8534400" cy="1200329"/>
          </a:xfrm>
          <a:prstGeom prst="rect">
            <a:avLst/>
          </a:prstGeom>
          <a:noFill/>
        </p:spPr>
        <p:txBody>
          <a:bodyPr wrap="square" rtlCol="0">
            <a:spAutoFit/>
          </a:bodyPr>
          <a:lstStyle/>
          <a:p>
            <a:r>
              <a:rPr lang="en-US" sz="2400" b="1" dirty="0">
                <a:latin typeface="Candara" panose="020E0502030303020204" pitchFamily="34" charset="0"/>
                <a:cs typeface="David" pitchFamily="34" charset="-79"/>
              </a:rPr>
              <a:t>II TIMOTHY 2:15</a:t>
            </a:r>
            <a:endParaRPr lang="en-US" sz="2400" i="1" dirty="0">
              <a:latin typeface="Candara" panose="020E0502030303020204" pitchFamily="34" charset="0"/>
              <a:cs typeface="David" pitchFamily="34" charset="-79"/>
            </a:endParaRPr>
          </a:p>
          <a:p>
            <a:r>
              <a:rPr lang="en-US" sz="2400" i="1" dirty="0">
                <a:latin typeface="Candara" panose="020E0502030303020204" pitchFamily="34" charset="0"/>
                <a:cs typeface="David" pitchFamily="34" charset="-79"/>
              </a:rPr>
              <a:t>	Study to shew thyself approved unto God, a workman that </a:t>
            </a:r>
            <a:r>
              <a:rPr lang="en-US" sz="2400" i="1" dirty="0" err="1">
                <a:latin typeface="Candara" panose="020E0502030303020204" pitchFamily="34" charset="0"/>
                <a:cs typeface="David" pitchFamily="34" charset="-79"/>
              </a:rPr>
              <a:t>needeth</a:t>
            </a:r>
            <a:r>
              <a:rPr lang="en-US" sz="2400" i="1" dirty="0">
                <a:latin typeface="Candara" panose="020E0502030303020204" pitchFamily="34" charset="0"/>
                <a:cs typeface="David" pitchFamily="34" charset="-79"/>
              </a:rPr>
              <a:t> not to be ashamed, rightly dividing the word of truth. </a:t>
            </a:r>
          </a:p>
        </p:txBody>
      </p:sp>
      <p:sp>
        <p:nvSpPr>
          <p:cNvPr id="10" name="TextBox 9"/>
          <p:cNvSpPr txBox="1"/>
          <p:nvPr/>
        </p:nvSpPr>
        <p:spPr>
          <a:xfrm>
            <a:off x="2286001" y="1600200"/>
            <a:ext cx="4318939" cy="923330"/>
          </a:xfrm>
          <a:prstGeom prst="rect">
            <a:avLst/>
          </a:prstGeom>
          <a:noFill/>
        </p:spPr>
        <p:txBody>
          <a:bodyPr wrap="none" rtlCol="0">
            <a:spAutoFit/>
          </a:bodyPr>
          <a:lstStyle/>
          <a:p>
            <a:r>
              <a:rPr lang="en-US" sz="5400" i="1" dirty="0"/>
              <a:t>Men Approved</a:t>
            </a:r>
          </a:p>
        </p:txBody>
      </p:sp>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45</a:t>
            </a:fld>
            <a:endParaRPr lang="en-US"/>
          </a:p>
        </p:txBody>
      </p:sp>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46</a:t>
            </a:fld>
            <a:endParaRPr lang="en-US"/>
          </a:p>
        </p:txBody>
      </p:sp>
      <p:sp>
        <p:nvSpPr>
          <p:cNvPr id="5" name="Rectangle 4"/>
          <p:cNvSpPr/>
          <p:nvPr/>
        </p:nvSpPr>
        <p:spPr>
          <a:xfrm>
            <a:off x="457200" y="76201"/>
            <a:ext cx="11582400" cy="3354765"/>
          </a:xfrm>
          <a:prstGeom prst="rect">
            <a:avLst/>
          </a:prstGeom>
        </p:spPr>
        <p:txBody>
          <a:bodyPr wrap="square">
            <a:spAutoFit/>
          </a:bodyPr>
          <a:lstStyle/>
          <a:p>
            <a:r>
              <a:rPr lang="en-US" sz="4800" b="1" dirty="0"/>
              <a:t>II TIMOTHY 2:15</a:t>
            </a:r>
          </a:p>
          <a:p>
            <a:r>
              <a:rPr lang="en-US" sz="4000" dirty="0"/>
              <a:t>	</a:t>
            </a:r>
            <a:r>
              <a:rPr lang="en-US" sz="4000" i="1" dirty="0"/>
              <a:t>Study to shew thyself </a:t>
            </a:r>
            <a:r>
              <a:rPr lang="en-US" sz="4000" i="1" dirty="0">
                <a:solidFill>
                  <a:srgbClr val="FFFF00"/>
                </a:solidFill>
              </a:rPr>
              <a:t>approved </a:t>
            </a:r>
            <a:r>
              <a:rPr lang="en-US" sz="4000" i="1" dirty="0"/>
              <a:t>unto God, a workman that </a:t>
            </a:r>
            <a:r>
              <a:rPr lang="en-US" sz="4000" i="1" dirty="0" err="1"/>
              <a:t>needeth</a:t>
            </a:r>
            <a:r>
              <a:rPr lang="en-US" sz="4000" i="1" dirty="0"/>
              <a:t> not to be ashamed, rightly dividing the word of truth.</a:t>
            </a:r>
          </a:p>
          <a:p>
            <a:endParaRPr lang="en-US" sz="4400" i="1" dirty="0"/>
          </a:p>
        </p:txBody>
      </p:sp>
      <p:sp>
        <p:nvSpPr>
          <p:cNvPr id="6" name="Rectangle 5"/>
          <p:cNvSpPr/>
          <p:nvPr/>
        </p:nvSpPr>
        <p:spPr>
          <a:xfrm>
            <a:off x="457200" y="2895600"/>
            <a:ext cx="11582400" cy="3662541"/>
          </a:xfrm>
          <a:prstGeom prst="rect">
            <a:avLst/>
          </a:prstGeom>
        </p:spPr>
        <p:txBody>
          <a:bodyPr wrap="square">
            <a:spAutoFit/>
          </a:bodyPr>
          <a:lstStyle/>
          <a:p>
            <a:r>
              <a:rPr lang="en-US" sz="4000" b="1" dirty="0">
                <a:ea typeface="Calibri" charset="0"/>
                <a:cs typeface="Times New Roman" charset="0"/>
              </a:rPr>
              <a:t>Approved </a:t>
            </a:r>
            <a:r>
              <a:rPr lang="en-US" sz="2400" i="1" dirty="0">
                <a:ea typeface="Calibri" charset="0"/>
                <a:cs typeface="Times New Roman" charset="0"/>
              </a:rPr>
              <a:t>(Gr.) </a:t>
            </a:r>
            <a:r>
              <a:rPr lang="en-US" sz="2400" i="1" dirty="0" err="1">
                <a:ea typeface="Calibri" charset="0"/>
                <a:cs typeface="Times New Roman" charset="0"/>
              </a:rPr>
              <a:t>Gdikaiosune</a:t>
            </a:r>
            <a:r>
              <a:rPr lang="en-US" sz="2400" i="1" dirty="0">
                <a:ea typeface="Calibri" charset="0"/>
                <a:cs typeface="Times New Roman" charset="0"/>
              </a:rPr>
              <a:t> </a:t>
            </a:r>
            <a:endParaRPr lang="en-US" sz="3200" i="1" dirty="0">
              <a:ea typeface="Calibri" charset="0"/>
              <a:cs typeface="Times New Roman" charset="0"/>
            </a:endParaRPr>
          </a:p>
          <a:p>
            <a:r>
              <a:rPr lang="en-US" sz="3200" dirty="0">
                <a:ea typeface="Calibri" charset="0"/>
                <a:cs typeface="Times New Roman" charset="0"/>
              </a:rPr>
              <a:t>	The state of him who is as he ought to be, the condition acceptable to God;</a:t>
            </a:r>
          </a:p>
          <a:p>
            <a:r>
              <a:rPr lang="en-US" sz="3200" dirty="0">
                <a:ea typeface="Calibri" charset="0"/>
                <a:cs typeface="Times New Roman" charset="0"/>
              </a:rPr>
              <a:t>   	The doctrine concerning the way in which man may attend a state approved of God;</a:t>
            </a:r>
          </a:p>
          <a:p>
            <a:r>
              <a:rPr lang="en-US" sz="3200" dirty="0">
                <a:ea typeface="Calibri" charset="0"/>
                <a:cs typeface="Times New Roman" charset="0"/>
              </a:rPr>
              <a:t>	Integrity, virtue, purity of life, rightness, correctness of thinking feeling, and acting.</a:t>
            </a:r>
          </a:p>
        </p:txBody>
      </p:sp>
    </p:spTree>
    <p:extLst>
      <p:ext uri="{BB962C8B-B14F-4D97-AF65-F5344CB8AC3E}">
        <p14:creationId xmlns:p14="http://schemas.microsoft.com/office/powerpoint/2010/main" val="26165509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47</a:t>
            </a:fld>
            <a:endParaRPr lang="en-US"/>
          </a:p>
        </p:txBody>
      </p:sp>
      <p:sp>
        <p:nvSpPr>
          <p:cNvPr id="5" name="Rectangle 4"/>
          <p:cNvSpPr/>
          <p:nvPr/>
        </p:nvSpPr>
        <p:spPr>
          <a:xfrm>
            <a:off x="228600" y="152401"/>
            <a:ext cx="11887200" cy="5755422"/>
          </a:xfrm>
          <a:prstGeom prst="rect">
            <a:avLst/>
          </a:prstGeom>
        </p:spPr>
        <p:txBody>
          <a:bodyPr wrap="square">
            <a:spAutoFit/>
          </a:bodyPr>
          <a:lstStyle/>
          <a:p>
            <a:r>
              <a:rPr lang="en-US" sz="4800" b="1" dirty="0"/>
              <a:t>2 TIMOTHY 2:1-4</a:t>
            </a:r>
          </a:p>
          <a:p>
            <a:r>
              <a:rPr lang="en-US" sz="4000" dirty="0"/>
              <a:t>	</a:t>
            </a:r>
            <a:r>
              <a:rPr lang="en-US" sz="4000" i="1" dirty="0"/>
              <a:t> Thou therefore, my son, be strong in the grace that is in Christ Jesus. 2 And the things that thou hast heard of me among many witnesses, the same commit thou to faithful men, who shall be able to teach others also. 3 Thou therefore endure hardness, as a good soldier of Jesus Christ. 4 No man that </a:t>
            </a:r>
            <a:r>
              <a:rPr lang="en-US" sz="4000" i="1" dirty="0" err="1"/>
              <a:t>warreth</a:t>
            </a:r>
            <a:r>
              <a:rPr lang="en-US" sz="4000" i="1" dirty="0"/>
              <a:t> </a:t>
            </a:r>
            <a:r>
              <a:rPr lang="en-US" sz="4000" i="1" dirty="0" err="1"/>
              <a:t>entangleth</a:t>
            </a:r>
            <a:r>
              <a:rPr lang="en-US" sz="4000" i="1" dirty="0"/>
              <a:t> himself with the affairs of this life; that he may please him who hath chosen him to be a soldier. </a:t>
            </a:r>
          </a:p>
        </p:txBody>
      </p:sp>
    </p:spTree>
    <p:extLst>
      <p:ext uri="{BB962C8B-B14F-4D97-AF65-F5344CB8AC3E}">
        <p14:creationId xmlns:p14="http://schemas.microsoft.com/office/powerpoint/2010/main" val="1495202555"/>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80973"/>
            <a:ext cx="10516851" cy="1343027"/>
          </a:xfrm>
        </p:spPr>
        <p:txBody>
          <a:bodyPr>
            <a:normAutofit/>
          </a:bodyPr>
          <a:lstStyle/>
          <a:p>
            <a:r>
              <a:rPr lang="en-US" sz="6600" i="1" dirty="0">
                <a:latin typeface="+mn-lt"/>
              </a:rPr>
              <a:t>Men Approved</a:t>
            </a:r>
            <a:r>
              <a:rPr lang="is-IS" sz="6600" i="1" dirty="0">
                <a:latin typeface="+mn-lt"/>
              </a:rPr>
              <a:t>…</a:t>
            </a:r>
            <a:endParaRPr lang="en-US" sz="6600" i="1" dirty="0">
              <a:latin typeface="+mn-lt"/>
            </a:endParaRPr>
          </a:p>
        </p:txBody>
      </p:sp>
      <p:sp>
        <p:nvSpPr>
          <p:cNvPr id="6" name="Content Placeholder 5"/>
          <p:cNvSpPr>
            <a:spLocks noGrp="1"/>
          </p:cNvSpPr>
          <p:nvPr>
            <p:ph idx="1"/>
          </p:nvPr>
        </p:nvSpPr>
        <p:spPr>
          <a:xfrm>
            <a:off x="457200" y="1600199"/>
            <a:ext cx="11430000" cy="5076827"/>
          </a:xfrm>
        </p:spPr>
        <p:txBody>
          <a:bodyPr>
            <a:noAutofit/>
          </a:bodyPr>
          <a:lstStyle/>
          <a:p>
            <a:r>
              <a:rPr lang="en-US" sz="5400" dirty="0"/>
              <a:t>Heart of a Servant</a:t>
            </a:r>
          </a:p>
          <a:p>
            <a:pPr marL="0" indent="0">
              <a:buNone/>
            </a:pPr>
            <a:r>
              <a:rPr lang="en-US" sz="5400" dirty="0"/>
              <a:t>BLIND.BARTIMAEUS</a:t>
            </a:r>
          </a:p>
          <a:p>
            <a:pPr marL="457200" lvl="1" indent="0">
              <a:buNone/>
            </a:pPr>
            <a:r>
              <a:rPr lang="en-US" sz="4000" dirty="0"/>
              <a:t>      I pastored there seventeen years without one penny, not because they didn't want to pay me, because I was young, able to work... I'd do it right now if I could just wait on my ministry and be with them. And I love to work.					</a:t>
            </a:r>
            <a:r>
              <a:rPr lang="en-US" sz="3200" dirty="0"/>
              <a:t>57-0127</a:t>
            </a:r>
            <a:endParaRPr lang="en-US" sz="4000" dirty="0"/>
          </a:p>
          <a:p>
            <a:endParaRPr lang="en-US" sz="5400" dirty="0"/>
          </a:p>
        </p:txBody>
      </p:sp>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48</a:t>
            </a:fld>
            <a:endParaRPr lang="en-US"/>
          </a:p>
        </p:txBody>
      </p:sp>
    </p:spTree>
    <p:extLst>
      <p:ext uri="{BB962C8B-B14F-4D97-AF65-F5344CB8AC3E}">
        <p14:creationId xmlns:p14="http://schemas.microsoft.com/office/powerpoint/2010/main" val="59093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49</a:t>
            </a:fld>
            <a:endParaRPr lang="en-US"/>
          </a:p>
        </p:txBody>
      </p:sp>
      <p:sp>
        <p:nvSpPr>
          <p:cNvPr id="5" name="Rectangle 4"/>
          <p:cNvSpPr/>
          <p:nvPr/>
        </p:nvSpPr>
        <p:spPr>
          <a:xfrm>
            <a:off x="228600" y="0"/>
            <a:ext cx="11811000" cy="6309420"/>
          </a:xfrm>
          <a:prstGeom prst="rect">
            <a:avLst/>
          </a:prstGeom>
        </p:spPr>
        <p:txBody>
          <a:bodyPr wrap="square">
            <a:spAutoFit/>
          </a:bodyPr>
          <a:lstStyle/>
          <a:p>
            <a:r>
              <a:rPr lang="en-US" sz="4400" b="1" dirty="0"/>
              <a:t>SIRS.BE.OF.A.GOOD.CHEER</a:t>
            </a:r>
          </a:p>
          <a:p>
            <a:r>
              <a:rPr lang="en-US" sz="3600" dirty="0"/>
              <a:t>	23 What is gifts and callings? They are without repentance; is that right? You can't make yourself something you're not.</a:t>
            </a:r>
          </a:p>
          <a:p>
            <a:r>
              <a:rPr lang="en-US" sz="3600" dirty="0"/>
              <a:t>	I wanted to be 6’ tall and weigh 190 lbs., or... It didn't do me any good. He said, </a:t>
            </a:r>
            <a:r>
              <a:rPr lang="en-US" sz="3600" i="1" dirty="0"/>
              <a:t>"Who, taking thought can add one cubit to his stature?" </a:t>
            </a:r>
            <a:r>
              <a:rPr lang="en-US" sz="3600" dirty="0"/>
              <a:t>You are what you are by the grace of God. You can't add nothing; you can't take nothing. If God wanted you to be a minister, He ordained you to be a minister before the world ever began. </a:t>
            </a:r>
          </a:p>
          <a:p>
            <a:pPr algn="r"/>
            <a:r>
              <a:rPr lang="en-US" sz="3600" dirty="0"/>
              <a:t>	</a:t>
            </a:r>
            <a:r>
              <a:rPr lang="en-US" sz="2400" dirty="0"/>
              <a:t>54-0721 </a:t>
            </a:r>
            <a:endParaRPr lang="en-US" sz="3600" dirty="0"/>
          </a:p>
        </p:txBody>
      </p:sp>
    </p:spTree>
    <p:extLst>
      <p:ext uri="{BB962C8B-B14F-4D97-AF65-F5344CB8AC3E}">
        <p14:creationId xmlns:p14="http://schemas.microsoft.com/office/powerpoint/2010/main" val="151405054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endParaRPr lang="en-US" dirty="0"/>
          </a:p>
        </p:txBody>
      </p:sp>
      <p:sp>
        <p:nvSpPr>
          <p:cNvPr id="3" name="Footer Placeholder 2"/>
          <p:cNvSpPr>
            <a:spLocks noGrp="1"/>
          </p:cNvSpPr>
          <p:nvPr>
            <p:ph type="ftr" sz="quarter" idx="11"/>
          </p:nvPr>
        </p:nvSpPr>
        <p:spPr/>
        <p:txBody>
          <a:bodyPr/>
          <a:lstStyle/>
          <a:p>
            <a:r>
              <a:rPr lang="en-US"/>
              <a:t>Manhood 2: Principles to Live By</a:t>
            </a:r>
            <a:endParaRPr lang="en-US" dirty="0"/>
          </a:p>
        </p:txBody>
      </p:sp>
      <p:sp>
        <p:nvSpPr>
          <p:cNvPr id="4" name="Slide Number Placeholder 3"/>
          <p:cNvSpPr>
            <a:spLocks noGrp="1"/>
          </p:cNvSpPr>
          <p:nvPr>
            <p:ph type="sldNum" sz="quarter" idx="12"/>
          </p:nvPr>
        </p:nvSpPr>
        <p:spPr/>
        <p:txBody>
          <a:bodyPr/>
          <a:lstStyle/>
          <a:p>
            <a:fld id="{A70F2611-8906-4809-84C0-06CEDDBB93BE}" type="slidenum">
              <a:rPr lang="en-US" smtClean="0"/>
              <a:pPr/>
              <a:t>5</a:t>
            </a:fld>
            <a:endParaRPr lang="en-US" dirty="0"/>
          </a:p>
        </p:txBody>
      </p:sp>
      <p:sp>
        <p:nvSpPr>
          <p:cNvPr id="5" name="Rectangle 4"/>
          <p:cNvSpPr/>
          <p:nvPr/>
        </p:nvSpPr>
        <p:spPr>
          <a:xfrm>
            <a:off x="76200" y="13919"/>
            <a:ext cx="11963400" cy="7171194"/>
          </a:xfrm>
          <a:prstGeom prst="rect">
            <a:avLst/>
          </a:prstGeom>
        </p:spPr>
        <p:txBody>
          <a:bodyPr wrap="square">
            <a:spAutoFit/>
          </a:bodyPr>
          <a:lstStyle/>
          <a:p>
            <a:r>
              <a:rPr lang="en-US" sz="6000" b="1" dirty="0">
                <a:latin typeface="Candara" panose="020E0502030303020204" pitchFamily="34" charset="0"/>
              </a:rPr>
              <a:t>2. Integrity: LEADERSHIP </a:t>
            </a:r>
            <a:r>
              <a:rPr lang="en-US" sz="4800" b="1" dirty="0">
                <a:latin typeface="Candara" panose="020E0502030303020204" pitchFamily="34" charset="0"/>
              </a:rPr>
              <a:t> </a:t>
            </a:r>
            <a:r>
              <a:rPr lang="en-US" sz="3200" dirty="0">
                <a:latin typeface="Candara" panose="020E0502030303020204" pitchFamily="34" charset="0"/>
              </a:rPr>
              <a:t> </a:t>
            </a:r>
          </a:p>
          <a:p>
            <a:r>
              <a:rPr lang="en-US" sz="4000" dirty="0">
                <a:latin typeface="Candara" panose="020E0502030303020204" pitchFamily="34" charset="0"/>
              </a:rPr>
              <a:t>	190  We're supposed to represent God and Eternal Life. There's only one form of Eternal Life, and that's God. And we are products of His, because we're genes of His Spirit. </a:t>
            </a:r>
          </a:p>
          <a:p>
            <a:r>
              <a:rPr lang="en-US" sz="4000" dirty="0">
                <a:latin typeface="Candara" panose="020E0502030303020204" pitchFamily="34" charset="0"/>
              </a:rPr>
              <a:t>	</a:t>
            </a:r>
            <a:r>
              <a:rPr lang="en-US" sz="4000" dirty="0">
                <a:solidFill>
                  <a:schemeClr val="bg1">
                    <a:lumMod val="65000"/>
                    <a:lumOff val="35000"/>
                  </a:schemeClr>
                </a:solidFill>
                <a:latin typeface="Candara" panose="020E0502030303020204" pitchFamily="34" charset="0"/>
              </a:rPr>
              <a:t>Then we should conduct </a:t>
            </a:r>
            <a:r>
              <a:rPr lang="en-US" sz="4000" dirty="0" err="1">
                <a:solidFill>
                  <a:schemeClr val="bg1">
                    <a:lumMod val="65000"/>
                    <a:lumOff val="35000"/>
                  </a:schemeClr>
                </a:solidFill>
                <a:latin typeface="Candara" panose="020E0502030303020204" pitchFamily="34" charset="0"/>
              </a:rPr>
              <a:t>ourself</a:t>
            </a:r>
            <a:r>
              <a:rPr lang="en-US" sz="4000" dirty="0">
                <a:solidFill>
                  <a:schemeClr val="bg1">
                    <a:lumMod val="65000"/>
                    <a:lumOff val="35000"/>
                  </a:schemeClr>
                </a:solidFill>
                <a:latin typeface="Candara" panose="020E0502030303020204" pitchFamily="34" charset="0"/>
              </a:rPr>
              <a:t>, women and men, like the Bible said for us to do; Christian gentlemen, sons and daughters of God, </a:t>
            </a:r>
            <a:r>
              <a:rPr lang="en-US" sz="4000" dirty="0" err="1">
                <a:solidFill>
                  <a:schemeClr val="bg1">
                    <a:lumMod val="65000"/>
                    <a:lumOff val="35000"/>
                  </a:schemeClr>
                </a:solidFill>
                <a:latin typeface="Candara" panose="020E0502030303020204" pitchFamily="34" charset="0"/>
              </a:rPr>
              <a:t>borned</a:t>
            </a:r>
            <a:r>
              <a:rPr lang="en-US" sz="4000" dirty="0">
                <a:solidFill>
                  <a:schemeClr val="bg1">
                    <a:lumMod val="65000"/>
                    <a:lumOff val="35000"/>
                  </a:schemeClr>
                </a:solidFill>
                <a:latin typeface="Candara" panose="020E0502030303020204" pitchFamily="34" charset="0"/>
              </a:rPr>
              <a:t> of the Spirit of God, manifesting the Light in our days and scattering It.</a:t>
            </a:r>
          </a:p>
          <a:p>
            <a:pPr algn="r"/>
            <a:r>
              <a:rPr lang="en-US" sz="4000" dirty="0">
                <a:latin typeface="Candara" panose="020E0502030303020204" pitchFamily="34" charset="0"/>
              </a:rPr>
              <a:t>65-1207</a:t>
            </a:r>
          </a:p>
        </p:txBody>
      </p:sp>
    </p:spTree>
    <p:extLst>
      <p:ext uri="{BB962C8B-B14F-4D97-AF65-F5344CB8AC3E}">
        <p14:creationId xmlns:p14="http://schemas.microsoft.com/office/powerpoint/2010/main" val="368402610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p>
        </p:txBody>
      </p:sp>
      <p:sp>
        <p:nvSpPr>
          <p:cNvPr id="3" name="Footer Placeholder 2"/>
          <p:cNvSpPr>
            <a:spLocks noGrp="1"/>
          </p:cNvSpPr>
          <p:nvPr>
            <p:ph type="ftr" sz="quarter" idx="11"/>
          </p:nvPr>
        </p:nvSpPr>
        <p:spPr/>
        <p:txBody>
          <a:bodyPr/>
          <a:lstStyle/>
          <a:p>
            <a:r>
              <a:rPr lang="en-US"/>
              <a:t>Manhood 2: Principles to Live By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50</a:t>
            </a:fld>
            <a:endParaRPr lang="en-US"/>
          </a:p>
        </p:txBody>
      </p:sp>
      <p:sp>
        <p:nvSpPr>
          <p:cNvPr id="5" name="Rectangle 4"/>
          <p:cNvSpPr/>
          <p:nvPr/>
        </p:nvSpPr>
        <p:spPr>
          <a:xfrm>
            <a:off x="228600" y="76200"/>
            <a:ext cx="11811000" cy="6494085"/>
          </a:xfrm>
          <a:prstGeom prst="rect">
            <a:avLst/>
          </a:prstGeom>
        </p:spPr>
        <p:txBody>
          <a:bodyPr wrap="square">
            <a:spAutoFit/>
          </a:bodyPr>
          <a:lstStyle/>
          <a:p>
            <a:r>
              <a:rPr lang="en-US" sz="4800" b="1" dirty="0"/>
              <a:t>EXODUS 18:21</a:t>
            </a:r>
          </a:p>
          <a:p>
            <a:r>
              <a:rPr lang="en-US" sz="3600" i="1" dirty="0"/>
              <a:t>	Moreover thou shalt provide out of all the people able men, such as fear God, men of truth, hating covetousness; and place such over them, to be rulers of thousands, and rulers of hundreds, rulers of fifties, and rulers of tens... 25 And Moses chose able men out of all Israel, and made them heads over the people, rulers of thousands, rulers of hundreds, rulers of fifties, and rulers of tens.</a:t>
            </a:r>
          </a:p>
          <a:p>
            <a:endParaRPr lang="en-US" sz="4400" b="1" dirty="0"/>
          </a:p>
          <a:p>
            <a:endParaRPr lang="en-US" sz="3600" i="1" dirty="0"/>
          </a:p>
          <a:p>
            <a:endParaRPr lang="en-US" sz="3600" i="1" dirty="0"/>
          </a:p>
        </p:txBody>
      </p:sp>
    </p:spTree>
    <p:extLst>
      <p:ext uri="{BB962C8B-B14F-4D97-AF65-F5344CB8AC3E}">
        <p14:creationId xmlns:p14="http://schemas.microsoft.com/office/powerpoint/2010/main" val="35461789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65B07-1785-C8E5-EF63-283C20D2B10C}"/>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B556906C-D4B8-F097-9DF0-7DA3DF274AD9}"/>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A1C4CAEB-C7DC-603A-73B5-A0911D42EFCC}"/>
              </a:ext>
            </a:extLst>
          </p:cNvPr>
          <p:cNvSpPr>
            <a:spLocks noGrp="1"/>
          </p:cNvSpPr>
          <p:nvPr>
            <p:ph type="sldNum" sz="quarter" idx="12"/>
          </p:nvPr>
        </p:nvSpPr>
        <p:spPr/>
        <p:txBody>
          <a:bodyPr/>
          <a:lstStyle/>
          <a:p>
            <a:fld id="{E219F1D4-52E8-4354-B800-1231891939AA}" type="slidenum">
              <a:rPr lang="en-US" smtClean="0"/>
              <a:pPr/>
              <a:t>51</a:t>
            </a:fld>
            <a:endParaRPr lang="en-US"/>
          </a:p>
        </p:txBody>
      </p:sp>
      <p:sp>
        <p:nvSpPr>
          <p:cNvPr id="6" name="TextBox 5">
            <a:extLst>
              <a:ext uri="{FF2B5EF4-FFF2-40B4-BE49-F238E27FC236}">
                <a16:creationId xmlns:a16="http://schemas.microsoft.com/office/drawing/2014/main" id="{AD7EB6B9-87BE-2286-8FF5-625920DF884E}"/>
              </a:ext>
            </a:extLst>
          </p:cNvPr>
          <p:cNvSpPr txBox="1"/>
          <p:nvPr/>
        </p:nvSpPr>
        <p:spPr>
          <a:xfrm>
            <a:off x="228599" y="63610"/>
            <a:ext cx="11825577" cy="6309420"/>
          </a:xfrm>
          <a:prstGeom prst="rect">
            <a:avLst/>
          </a:prstGeom>
          <a:noFill/>
        </p:spPr>
        <p:txBody>
          <a:bodyPr wrap="square">
            <a:spAutoFit/>
          </a:bodyPr>
          <a:lstStyle/>
          <a:p>
            <a:r>
              <a:rPr lang="en-US" sz="4400" b="1" dirty="0"/>
              <a:t>SHALOM</a:t>
            </a:r>
          </a:p>
          <a:p>
            <a:r>
              <a:rPr lang="en-US" sz="3600" dirty="0"/>
              <a:t>	17 Now, the prophet said, "</a:t>
            </a:r>
            <a:r>
              <a:rPr lang="en-US" sz="3600" i="1" dirty="0"/>
              <a:t>Gross darkness upon this people; upon the people of the world, gross darkness."</a:t>
            </a:r>
          </a:p>
          <a:p>
            <a:r>
              <a:rPr lang="en-US" sz="3600" dirty="0"/>
              <a:t>	18 Have you noticed, in the last few years, some of you man and women around my age [55] , that how each year, it seems like that darkness comes more and more? I was speaking the other day, and I said to my wife, "</a:t>
            </a:r>
            <a:r>
              <a:rPr lang="en-US" sz="3600" i="1" dirty="0"/>
              <a:t>You know, it seems like that, as the years go on, and as it just seems like that people begin to get further and further away from </a:t>
            </a:r>
            <a:r>
              <a:rPr lang="en-US" sz="3600" b="1" i="1" dirty="0"/>
              <a:t>the real thing </a:t>
            </a:r>
            <a:r>
              <a:rPr lang="en-US" sz="3600" i="1" dirty="0"/>
              <a:t>that they should be coming closer and closer to."</a:t>
            </a:r>
          </a:p>
          <a:p>
            <a:r>
              <a:rPr lang="en-US" sz="3600" dirty="0"/>
              <a:t>	</a:t>
            </a:r>
          </a:p>
        </p:txBody>
      </p:sp>
    </p:spTree>
    <p:extLst>
      <p:ext uri="{BB962C8B-B14F-4D97-AF65-F5344CB8AC3E}">
        <p14:creationId xmlns:p14="http://schemas.microsoft.com/office/powerpoint/2010/main" val="3490304661"/>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6F3C0-B111-B41D-C8FF-976B059D997F}"/>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B1DE9AA4-37ED-6F3B-0738-8BC1B5BD8C67}"/>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AE2C7B7D-D8C1-1D7C-96BA-DE3686314D6A}"/>
              </a:ext>
            </a:extLst>
          </p:cNvPr>
          <p:cNvSpPr>
            <a:spLocks noGrp="1"/>
          </p:cNvSpPr>
          <p:nvPr>
            <p:ph type="sldNum" sz="quarter" idx="12"/>
          </p:nvPr>
        </p:nvSpPr>
        <p:spPr/>
        <p:txBody>
          <a:bodyPr/>
          <a:lstStyle/>
          <a:p>
            <a:fld id="{E219F1D4-52E8-4354-B800-1231891939AA}" type="slidenum">
              <a:rPr lang="en-US" smtClean="0"/>
              <a:pPr/>
              <a:t>52</a:t>
            </a:fld>
            <a:endParaRPr lang="en-US"/>
          </a:p>
        </p:txBody>
      </p:sp>
      <p:sp>
        <p:nvSpPr>
          <p:cNvPr id="6" name="TextBox 5">
            <a:extLst>
              <a:ext uri="{FF2B5EF4-FFF2-40B4-BE49-F238E27FC236}">
                <a16:creationId xmlns:a16="http://schemas.microsoft.com/office/drawing/2014/main" id="{B2E78DD9-86A8-820D-FC38-62AB6AB875F5}"/>
              </a:ext>
            </a:extLst>
          </p:cNvPr>
          <p:cNvSpPr txBox="1"/>
          <p:nvPr/>
        </p:nvSpPr>
        <p:spPr>
          <a:xfrm>
            <a:off x="111318" y="1"/>
            <a:ext cx="12022372" cy="6740307"/>
          </a:xfrm>
          <a:prstGeom prst="rect">
            <a:avLst/>
          </a:prstGeom>
          <a:noFill/>
        </p:spPr>
        <p:txBody>
          <a:bodyPr wrap="square">
            <a:spAutoFit/>
          </a:bodyPr>
          <a:lstStyle/>
          <a:p>
            <a:r>
              <a:rPr lang="en-US" sz="3600" dirty="0"/>
              <a:t>	19 I've noticed, amongst man… and most amongst the women, watch their desires and what they like to do, they're changing attitudes all the time. </a:t>
            </a:r>
            <a:r>
              <a:rPr lang="en-US" sz="3600" b="1" dirty="0"/>
              <a:t>Man are becoming more like women, and women are becoming more like man, seems like there is no way to stop it</a:t>
            </a:r>
            <a:r>
              <a:rPr lang="en-US" sz="3600" dirty="0"/>
              <a:t>. Them people want to do right, but, there is something that won't let them do right. </a:t>
            </a:r>
          </a:p>
          <a:p>
            <a:r>
              <a:rPr lang="en-US" sz="3600" dirty="0"/>
              <a:t>	It just presses down, forces them. Like a heavy, dark fog over the whole earth. All over the world, seems to be a grouping darkness, getting more dense and dense, all the time, </a:t>
            </a:r>
            <a:r>
              <a:rPr lang="en-US" sz="3600" b="1" dirty="0"/>
              <a:t>just smothering out real manhood, real womanhood</a:t>
            </a:r>
            <a:r>
              <a:rPr lang="en-US" sz="3600" dirty="0"/>
              <a:t>. I'm talking in the natural.</a:t>
            </a:r>
          </a:p>
          <a:p>
            <a:pPr algn="r"/>
            <a:r>
              <a:rPr lang="en-US" sz="3600" dirty="0"/>
              <a:t>64-0119</a:t>
            </a:r>
          </a:p>
        </p:txBody>
      </p:sp>
    </p:spTree>
    <p:extLst>
      <p:ext uri="{BB962C8B-B14F-4D97-AF65-F5344CB8AC3E}">
        <p14:creationId xmlns:p14="http://schemas.microsoft.com/office/powerpoint/2010/main" val="180987806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53FC6-02E5-4571-BBB0-1976DDD6AC89}"/>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06C77D1C-C4F0-4548-A975-20EF5F1A2388}"/>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9C05A8FA-018E-4198-9AD2-E73C3607C7CB}"/>
              </a:ext>
            </a:extLst>
          </p:cNvPr>
          <p:cNvSpPr>
            <a:spLocks noGrp="1"/>
          </p:cNvSpPr>
          <p:nvPr>
            <p:ph type="sldNum" sz="quarter" idx="12"/>
          </p:nvPr>
        </p:nvSpPr>
        <p:spPr/>
        <p:txBody>
          <a:bodyPr/>
          <a:lstStyle/>
          <a:p>
            <a:fld id="{687EE3D0-0F58-4A65-805C-1DE0E69F3E5E}" type="slidenum">
              <a:rPr lang="en-US" smtClean="0"/>
              <a:t>53</a:t>
            </a:fld>
            <a:endParaRPr lang="en-US"/>
          </a:p>
        </p:txBody>
      </p:sp>
      <p:sp>
        <p:nvSpPr>
          <p:cNvPr id="5" name="TextBox 4">
            <a:extLst>
              <a:ext uri="{FF2B5EF4-FFF2-40B4-BE49-F238E27FC236}">
                <a16:creationId xmlns:a16="http://schemas.microsoft.com/office/drawing/2014/main" id="{33AD6AB3-A24F-462C-99A3-587D9BF4C11D}"/>
              </a:ext>
            </a:extLst>
          </p:cNvPr>
          <p:cNvSpPr txBox="1"/>
          <p:nvPr/>
        </p:nvSpPr>
        <p:spPr>
          <a:xfrm>
            <a:off x="609600" y="457200"/>
            <a:ext cx="11151707" cy="4585871"/>
          </a:xfrm>
          <a:prstGeom prst="rect">
            <a:avLst/>
          </a:prstGeom>
          <a:noFill/>
        </p:spPr>
        <p:txBody>
          <a:bodyPr wrap="none" rtlCol="0">
            <a:spAutoFit/>
          </a:bodyPr>
          <a:lstStyle/>
          <a:p>
            <a:r>
              <a:rPr lang="en-US" sz="5400" b="1" dirty="0"/>
              <a:t>Awesome Husbands</a:t>
            </a:r>
          </a:p>
          <a:p>
            <a:pPr marL="342900" indent="-342900">
              <a:buAutoNum type="arabicPeriod"/>
            </a:pPr>
            <a:r>
              <a:rPr lang="en-US" sz="4400" dirty="0"/>
              <a:t>Don’t Speak to Your Wife As One of the Guys</a:t>
            </a:r>
          </a:p>
          <a:p>
            <a:pPr marL="342900" indent="-342900">
              <a:buAutoNum type="arabicPeriod"/>
            </a:pPr>
            <a:r>
              <a:rPr lang="en-US" sz="4400" dirty="0"/>
              <a:t>Be Her Support, Not Her Father</a:t>
            </a:r>
          </a:p>
          <a:p>
            <a:pPr marL="342900" indent="-342900">
              <a:buAutoNum type="arabicPeriod"/>
            </a:pPr>
            <a:r>
              <a:rPr lang="en-US" sz="4400" dirty="0"/>
              <a:t>Listening is the Key to the Heart</a:t>
            </a:r>
          </a:p>
          <a:p>
            <a:pPr marL="342900" indent="-342900">
              <a:buAutoNum type="arabicPeriod"/>
            </a:pPr>
            <a:r>
              <a:rPr lang="en-US" sz="4400" dirty="0"/>
              <a:t>Make Her Feel Wonderful</a:t>
            </a:r>
          </a:p>
          <a:p>
            <a:pPr marL="342900" indent="-342900">
              <a:buAutoNum type="arabicPeriod"/>
            </a:pPr>
            <a:r>
              <a:rPr lang="en-US" sz="4400" dirty="0"/>
              <a:t>Keep Growing</a:t>
            </a:r>
            <a:br>
              <a:rPr lang="en-US" dirty="0"/>
            </a:br>
            <a:endParaRPr lang="en-US" dirty="0"/>
          </a:p>
        </p:txBody>
      </p:sp>
    </p:spTree>
    <p:extLst>
      <p:ext uri="{BB962C8B-B14F-4D97-AF65-F5344CB8AC3E}">
        <p14:creationId xmlns:p14="http://schemas.microsoft.com/office/powerpoint/2010/main" val="71181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257075-432B-4C52-BBEC-BE7EF782DCC0}"/>
              </a:ext>
            </a:extLst>
          </p:cNvPr>
          <p:cNvSpPr>
            <a:spLocks noGrp="1"/>
          </p:cNvSpPr>
          <p:nvPr>
            <p:ph type="dt" sz="half" idx="10"/>
          </p:nvPr>
        </p:nvSpPr>
        <p:spPr/>
        <p:txBody>
          <a:bodyPr/>
          <a:lstStyle/>
          <a:p>
            <a:r>
              <a:rPr lang="en-US"/>
              <a:t>3-18-2026</a:t>
            </a:r>
          </a:p>
        </p:txBody>
      </p:sp>
      <p:sp>
        <p:nvSpPr>
          <p:cNvPr id="3" name="Footer Placeholder 2">
            <a:extLst>
              <a:ext uri="{FF2B5EF4-FFF2-40B4-BE49-F238E27FC236}">
                <a16:creationId xmlns:a16="http://schemas.microsoft.com/office/drawing/2014/main" id="{C081354B-CDB9-43D5-8828-D9B558304D94}"/>
              </a:ext>
            </a:extLst>
          </p:cNvPr>
          <p:cNvSpPr>
            <a:spLocks noGrp="1"/>
          </p:cNvSpPr>
          <p:nvPr>
            <p:ph type="ftr" sz="quarter" idx="11"/>
          </p:nvPr>
        </p:nvSpPr>
        <p:spPr/>
        <p:txBody>
          <a:bodyPr/>
          <a:lstStyle/>
          <a:p>
            <a:r>
              <a:rPr lang="en-US"/>
              <a:t>Manhood 2: Principles to Live By</a:t>
            </a:r>
          </a:p>
        </p:txBody>
      </p:sp>
      <p:sp>
        <p:nvSpPr>
          <p:cNvPr id="4" name="Slide Number Placeholder 3">
            <a:extLst>
              <a:ext uri="{FF2B5EF4-FFF2-40B4-BE49-F238E27FC236}">
                <a16:creationId xmlns:a16="http://schemas.microsoft.com/office/drawing/2014/main" id="{02E94623-A79E-4199-A4EA-C4ED2116A400}"/>
              </a:ext>
            </a:extLst>
          </p:cNvPr>
          <p:cNvSpPr>
            <a:spLocks noGrp="1"/>
          </p:cNvSpPr>
          <p:nvPr>
            <p:ph type="sldNum" sz="quarter" idx="12"/>
          </p:nvPr>
        </p:nvSpPr>
        <p:spPr/>
        <p:txBody>
          <a:bodyPr/>
          <a:lstStyle/>
          <a:p>
            <a:fld id="{687EE3D0-0F58-4A65-805C-1DE0E69F3E5E}" type="slidenum">
              <a:rPr lang="en-US" smtClean="0"/>
              <a:t>54</a:t>
            </a:fld>
            <a:endParaRPr lang="en-US"/>
          </a:p>
        </p:txBody>
      </p:sp>
      <p:sp>
        <p:nvSpPr>
          <p:cNvPr id="6" name="TextBox 5">
            <a:extLst>
              <a:ext uri="{FF2B5EF4-FFF2-40B4-BE49-F238E27FC236}">
                <a16:creationId xmlns:a16="http://schemas.microsoft.com/office/drawing/2014/main" id="{C0BF4A8D-C35D-4AA7-9FFA-7258299BDB9A}"/>
              </a:ext>
            </a:extLst>
          </p:cNvPr>
          <p:cNvSpPr txBox="1"/>
          <p:nvPr/>
        </p:nvSpPr>
        <p:spPr>
          <a:xfrm>
            <a:off x="114300" y="96288"/>
            <a:ext cx="11963400" cy="5693866"/>
          </a:xfrm>
          <a:prstGeom prst="rect">
            <a:avLst/>
          </a:prstGeom>
          <a:noFill/>
        </p:spPr>
        <p:txBody>
          <a:bodyPr wrap="square">
            <a:spAutoFit/>
          </a:bodyPr>
          <a:lstStyle/>
          <a:p>
            <a:r>
              <a:rPr lang="en-US" sz="4400" b="1" dirty="0"/>
              <a:t>THE.MARRIAGE.OF.THE.LAMB </a:t>
            </a:r>
            <a:endParaRPr lang="en-US" sz="3600" b="1" dirty="0"/>
          </a:p>
          <a:p>
            <a:r>
              <a:rPr lang="en-US" sz="3600" dirty="0"/>
              <a:t>	81 Now, marriage, in one sense, is a type. The earthly marriage here is a type of the heavenly marriage. The first thing is, in natural marriage, is a decision has to be made. The young lady has to make her decision, whether she wants this young man; and the young man, whether he wants the young woman. </a:t>
            </a:r>
            <a:r>
              <a:rPr lang="en-US" sz="3600" b="1" dirty="0"/>
              <a:t>She must be the only woman in the world that you love, and he must be the only man. If it isn't, then you made a wrong decision.</a:t>
            </a:r>
          </a:p>
          <a:p>
            <a:pPr algn="r"/>
            <a:r>
              <a:rPr lang="en-US" sz="3200" dirty="0"/>
              <a:t>	</a:t>
            </a:r>
            <a:r>
              <a:rPr lang="en-US" sz="2800" dirty="0"/>
              <a:t>62-0121</a:t>
            </a:r>
          </a:p>
        </p:txBody>
      </p:sp>
    </p:spTree>
    <p:extLst>
      <p:ext uri="{BB962C8B-B14F-4D97-AF65-F5344CB8AC3E}">
        <p14:creationId xmlns:p14="http://schemas.microsoft.com/office/powerpoint/2010/main" val="587455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3-18-2026</a:t>
            </a:r>
            <a:endParaRPr lang="en-US" dirty="0"/>
          </a:p>
        </p:txBody>
      </p:sp>
      <p:sp>
        <p:nvSpPr>
          <p:cNvPr id="3" name="Footer Placeholder 2"/>
          <p:cNvSpPr>
            <a:spLocks noGrp="1"/>
          </p:cNvSpPr>
          <p:nvPr>
            <p:ph type="ftr" sz="quarter" idx="11"/>
          </p:nvPr>
        </p:nvSpPr>
        <p:spPr/>
        <p:txBody>
          <a:bodyPr/>
          <a:lstStyle/>
          <a:p>
            <a:r>
              <a:rPr lang="en-US"/>
              <a:t>Manhood 2: Principles to Live By</a:t>
            </a:r>
            <a:endParaRPr lang="en-US" dirty="0"/>
          </a:p>
        </p:txBody>
      </p:sp>
      <p:sp>
        <p:nvSpPr>
          <p:cNvPr id="4" name="Slide Number Placeholder 3"/>
          <p:cNvSpPr>
            <a:spLocks noGrp="1"/>
          </p:cNvSpPr>
          <p:nvPr>
            <p:ph type="sldNum" sz="quarter" idx="12"/>
          </p:nvPr>
        </p:nvSpPr>
        <p:spPr/>
        <p:txBody>
          <a:bodyPr/>
          <a:lstStyle/>
          <a:p>
            <a:fld id="{299542E4-2CCF-42F6-9D92-ED568035133D}" type="slidenum">
              <a:rPr lang="en-US" smtClean="0"/>
              <a:t>6</a:t>
            </a:fld>
            <a:endParaRPr lang="en-US" dirty="0"/>
          </a:p>
        </p:txBody>
      </p:sp>
      <p:pic>
        <p:nvPicPr>
          <p:cNvPr id="23554" name="Picture 2" descr="http://refe99.com/wp-content/uploads/2014/09/quote-Alan-K.-Simpson-if-you-have-integrity-nothing-else-matters-10616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39379" y="333374"/>
            <a:ext cx="10158473" cy="34415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739378" y="4648200"/>
            <a:ext cx="10538222" cy="1508105"/>
          </a:xfrm>
          <a:prstGeom prst="rect">
            <a:avLst/>
          </a:prstGeom>
        </p:spPr>
        <p:txBody>
          <a:bodyPr wrap="square">
            <a:spAutoFit/>
          </a:bodyPr>
          <a:lstStyle/>
          <a:p>
            <a:pPr algn="ctr"/>
            <a:r>
              <a:rPr lang="en-US" sz="3200" i="1" dirty="0">
                <a:latin typeface="Candara" panose="020E0502030303020204" pitchFamily="34" charset="0"/>
              </a:rPr>
              <a:t>Wherefore is there a price in the hand of a fool to get wisdom, seeing he hath no heart to it?</a:t>
            </a:r>
          </a:p>
          <a:p>
            <a:pPr algn="ctr"/>
            <a:r>
              <a:rPr lang="en-US" sz="2800" b="1" dirty="0">
                <a:latin typeface="Candara" panose="020E0502030303020204" pitchFamily="34" charset="0"/>
              </a:rPr>
              <a:t>PROVERBS 17:16</a:t>
            </a:r>
          </a:p>
        </p:txBody>
      </p:sp>
    </p:spTree>
    <p:extLst>
      <p:ext uri="{BB962C8B-B14F-4D97-AF65-F5344CB8AC3E}">
        <p14:creationId xmlns:p14="http://schemas.microsoft.com/office/powerpoint/2010/main" val="110266371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1520" y="76200"/>
            <a:ext cx="10728960" cy="2895600"/>
          </a:xfrm>
          <a:prstGeom prst="rect">
            <a:avLst/>
          </a:prstGeom>
          <a:noFill/>
          <a:ln/>
        </p:spPr>
        <p:txBody>
          <a:bodyPr wrap="square" rtlCol="0" anchor="ctr"/>
          <a:lstStyle/>
          <a:p>
            <a:pPr algn="ctr"/>
            <a:r>
              <a:rPr lang="en-US" sz="4400" i="1" dirty="0">
                <a:ea typeface="Georgia" pitchFamily="34" charset="-122"/>
                <a:cs typeface="Georgia" pitchFamily="34" charset="-120"/>
              </a:rPr>
              <a:t>“So God created man in his own image, in the image of God created he him.”</a:t>
            </a:r>
            <a:endParaRPr lang="en-US" sz="4400" dirty="0"/>
          </a:p>
        </p:txBody>
      </p:sp>
      <p:sp>
        <p:nvSpPr>
          <p:cNvPr id="3" name="Text 1"/>
          <p:cNvSpPr/>
          <p:nvPr/>
        </p:nvSpPr>
        <p:spPr>
          <a:xfrm>
            <a:off x="609600" y="2133600"/>
            <a:ext cx="10972800" cy="548640"/>
          </a:xfrm>
          <a:prstGeom prst="rect">
            <a:avLst/>
          </a:prstGeom>
          <a:noFill/>
          <a:ln/>
        </p:spPr>
        <p:txBody>
          <a:bodyPr wrap="square" rtlCol="0" anchor="ctr"/>
          <a:lstStyle/>
          <a:p>
            <a:pPr algn="ctr"/>
            <a:r>
              <a:rPr lang="en-US" sz="2133" b="1" dirty="0">
                <a:latin typeface="Candara" panose="020E0502030303020204" pitchFamily="34" charset="0"/>
                <a:ea typeface="Calibri" pitchFamily="34" charset="-122"/>
                <a:cs typeface="Calibri" pitchFamily="34" charset="-120"/>
              </a:rPr>
              <a:t>Genesis 1:27</a:t>
            </a:r>
            <a:endParaRPr lang="en-US" sz="2133" dirty="0">
              <a:latin typeface="Candara" panose="020E0502030303020204" pitchFamily="34" charset="0"/>
            </a:endParaRPr>
          </a:p>
        </p:txBody>
      </p:sp>
      <p:sp>
        <p:nvSpPr>
          <p:cNvPr id="4" name="Shape 2"/>
          <p:cNvSpPr/>
          <p:nvPr/>
        </p:nvSpPr>
        <p:spPr>
          <a:xfrm>
            <a:off x="609600" y="2716530"/>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5" name="Text 3"/>
          <p:cNvSpPr/>
          <p:nvPr/>
        </p:nvSpPr>
        <p:spPr>
          <a:xfrm>
            <a:off x="487680" y="3276600"/>
            <a:ext cx="10972800" cy="1978152"/>
          </a:xfrm>
          <a:prstGeom prst="rect">
            <a:avLst/>
          </a:prstGeom>
          <a:noFill/>
          <a:ln/>
        </p:spPr>
        <p:txBody>
          <a:bodyPr wrap="square" rtlCol="0" anchor="ctr"/>
          <a:lstStyle/>
          <a:p>
            <a:pPr algn="ctr"/>
            <a:r>
              <a:rPr lang="en-US" sz="3600" dirty="0">
                <a:latin typeface="Candara" panose="020E0502030303020204" pitchFamily="34" charset="0"/>
                <a:ea typeface="Calibri" pitchFamily="34" charset="-122"/>
                <a:cs typeface="Calibri" pitchFamily="34" charset="-120"/>
              </a:rPr>
              <a:t>Before the Fall. Before the Law. Before any moral failure — the image is established. You were made to look like Him, to represent Him, and to reflect His glory on the earth He made.</a:t>
            </a:r>
            <a:endParaRPr lang="en-US" sz="3600" dirty="0">
              <a:latin typeface="Candara" panose="020E0502030303020204" pitchFamily="34" charset="0"/>
            </a:endParaRPr>
          </a:p>
        </p:txBody>
      </p:sp>
    </p:spTree>
    <p:extLst>
      <p:ext uri="{BB962C8B-B14F-4D97-AF65-F5344CB8AC3E}">
        <p14:creationId xmlns:p14="http://schemas.microsoft.com/office/powerpoint/2010/main" val="228563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7200" y="94675"/>
            <a:ext cx="10972800" cy="914400"/>
          </a:xfrm>
          <a:prstGeom prst="rect">
            <a:avLst/>
          </a:prstGeom>
          <a:noFill/>
          <a:ln/>
        </p:spPr>
        <p:txBody>
          <a:bodyPr wrap="square" rtlCol="0" anchor="ctr"/>
          <a:lstStyle/>
          <a:p>
            <a:r>
              <a:rPr lang="en-US" sz="4400" b="1" dirty="0">
                <a:latin typeface="+mj-lt"/>
                <a:ea typeface="Georgia" pitchFamily="34" charset="-122"/>
                <a:cs typeface="Georgia" pitchFamily="34" charset="-120"/>
              </a:rPr>
              <a:t>BARA’ — בָרָא  (Created)</a:t>
            </a:r>
            <a:endParaRPr lang="en-US" sz="4400" dirty="0">
              <a:latin typeface="+mj-lt"/>
            </a:endParaRPr>
          </a:p>
        </p:txBody>
      </p:sp>
      <p:sp>
        <p:nvSpPr>
          <p:cNvPr id="3" name="Shape 1"/>
          <p:cNvSpPr/>
          <p:nvPr/>
        </p:nvSpPr>
        <p:spPr>
          <a:xfrm>
            <a:off x="609600" y="984691"/>
            <a:ext cx="10972800" cy="48768"/>
          </a:xfrm>
          <a:prstGeom prst="rect">
            <a:avLst/>
          </a:prstGeom>
          <a:solidFill>
            <a:srgbClr val="CCCCCC"/>
          </a:solidFill>
          <a:ln w="12700">
            <a:solidFill>
              <a:srgbClr val="CCCCCC"/>
            </a:solidFill>
            <a:prstDash val="solid"/>
          </a:ln>
        </p:spPr>
        <p:txBody>
          <a:bodyPr/>
          <a:lstStyle/>
          <a:p>
            <a:endParaRPr lang="en-US" sz="2400" dirty="0">
              <a:latin typeface="Candara" panose="020E0502030303020204" pitchFamily="34" charset="0"/>
            </a:endParaRPr>
          </a:p>
        </p:txBody>
      </p:sp>
      <p:sp>
        <p:nvSpPr>
          <p:cNvPr id="4" name="Text 2"/>
          <p:cNvSpPr/>
          <p:nvPr/>
        </p:nvSpPr>
        <p:spPr>
          <a:xfrm>
            <a:off x="228600" y="1143000"/>
            <a:ext cx="11887200" cy="5257800"/>
          </a:xfrm>
          <a:prstGeom prst="rect">
            <a:avLst/>
          </a:prstGeom>
          <a:noFill/>
          <a:ln/>
        </p:spPr>
        <p:txBody>
          <a:bodyPr wrap="square" rtlCol="0" anchor="t"/>
          <a:lstStyle/>
          <a:p>
            <a:pPr marL="457189" indent="-457189">
              <a:buSzPct val="100000"/>
              <a:buChar char="•"/>
            </a:pPr>
            <a:r>
              <a:rPr lang="en-US" sz="3600" dirty="0">
                <a:latin typeface="Candara" panose="020E0502030303020204" pitchFamily="34" charset="0"/>
                <a:ea typeface="Calibri" pitchFamily="34" charset="-122"/>
                <a:cs typeface="Calibri" pitchFamily="34" charset="-120"/>
              </a:rPr>
              <a:t>Bara’ appears 3x (Gen. 1:27) — the divine origin of man.</a:t>
            </a:r>
            <a:endParaRPr lang="en-US" sz="36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It is a verb used EXCLUSIVELY with God as subject. No human ever bara’s anything. </a:t>
            </a:r>
            <a:r>
              <a:rPr lang="en-US" sz="3600" u="sng" dirty="0">
                <a:latin typeface="Candara" panose="020E0502030303020204" pitchFamily="34" charset="0"/>
                <a:ea typeface="Calibri" pitchFamily="34" charset="-122"/>
                <a:cs typeface="Calibri" pitchFamily="34" charset="-120"/>
              </a:rPr>
              <a:t>Only God can bara’.</a:t>
            </a:r>
            <a:endParaRPr lang="en-US" sz="3600" u="sng"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To cut into a precise, purposeful shape. </a:t>
            </a:r>
            <a:r>
              <a:rPr lang="en-US" sz="3600" u="sng" dirty="0">
                <a:latin typeface="Candara" panose="020E0502030303020204" pitchFamily="34" charset="0"/>
                <a:ea typeface="Calibri" pitchFamily="34" charset="-122"/>
                <a:cs typeface="Calibri" pitchFamily="34" charset="-120"/>
              </a:rPr>
              <a:t>God did not rearrange material — He brought man into existence by sovereign design</a:t>
            </a:r>
            <a:r>
              <a:rPr lang="en-US" sz="3600" dirty="0">
                <a:latin typeface="Candara" panose="020E0502030303020204" pitchFamily="34" charset="0"/>
                <a:ea typeface="Calibri" pitchFamily="34" charset="-122"/>
                <a:cs typeface="Calibri" pitchFamily="34" charset="-120"/>
              </a:rPr>
              <a:t>. Man is not an accident, a biological coincidence.  </a:t>
            </a:r>
            <a:r>
              <a:rPr lang="en-US" sz="2800" dirty="0">
                <a:latin typeface="Candara" panose="020E0502030303020204" pitchFamily="34" charset="0"/>
                <a:ea typeface="Calibri" pitchFamily="34" charset="-122"/>
                <a:cs typeface="Calibri" pitchFamily="34" charset="-120"/>
              </a:rPr>
              <a:t>(Ps 139:14)</a:t>
            </a:r>
            <a:endParaRPr lang="en-US" sz="2800" dirty="0">
              <a:latin typeface="Candara" panose="020E0502030303020204" pitchFamily="34" charset="0"/>
            </a:endParaRPr>
          </a:p>
          <a:p>
            <a:pPr marL="457189" indent="-457189">
              <a:buSzPct val="100000"/>
              <a:buChar char="•"/>
            </a:pPr>
            <a:r>
              <a:rPr lang="en-US" sz="3600" dirty="0">
                <a:latin typeface="Candara" panose="020E0502030303020204" pitchFamily="34" charset="0"/>
                <a:ea typeface="Calibri" pitchFamily="34" charset="-122"/>
                <a:cs typeface="Calibri" pitchFamily="34" charset="-120"/>
              </a:rPr>
              <a:t>You were designed, not derived.</a:t>
            </a:r>
          </a:p>
          <a:p>
            <a:pPr marL="457189" indent="-457189">
              <a:buSzPct val="100000"/>
              <a:buChar char="•"/>
            </a:pPr>
            <a:r>
              <a:rPr lang="en-US" sz="3600" dirty="0">
                <a:latin typeface="Candara" panose="020E0502030303020204" pitchFamily="34" charset="0"/>
                <a:ea typeface="Calibri" pitchFamily="34" charset="-122"/>
                <a:cs typeface="Calibri" pitchFamily="34" charset="-120"/>
              </a:rPr>
              <a:t>*(Squirrels)</a:t>
            </a:r>
            <a:endParaRPr lang="en-US" sz="36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CD92-BB9C-B43A-BDA7-3D776B1255B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282D-D4F6-A3AB-3F70-3524ECB68F15}"/>
              </a:ext>
            </a:extLst>
          </p:cNvPr>
          <p:cNvSpPr>
            <a:spLocks noGrp="1"/>
          </p:cNvSpPr>
          <p:nvPr>
            <p:ph type="dt" sz="half" idx="10"/>
          </p:nvPr>
        </p:nvSpPr>
        <p:spPr/>
        <p:txBody>
          <a:bodyPr/>
          <a:lstStyle/>
          <a:p>
            <a:r>
              <a:rPr lang="en-US"/>
              <a:t>3-18-2026</a:t>
            </a:r>
            <a:endParaRPr lang="en-US" dirty="0"/>
          </a:p>
        </p:txBody>
      </p:sp>
      <p:sp>
        <p:nvSpPr>
          <p:cNvPr id="3" name="Footer Placeholder 2">
            <a:extLst>
              <a:ext uri="{FF2B5EF4-FFF2-40B4-BE49-F238E27FC236}">
                <a16:creationId xmlns:a16="http://schemas.microsoft.com/office/drawing/2014/main" id="{E98A327F-D2CC-693E-854B-A7D527725026}"/>
              </a:ext>
            </a:extLst>
          </p:cNvPr>
          <p:cNvSpPr>
            <a:spLocks noGrp="1"/>
          </p:cNvSpPr>
          <p:nvPr>
            <p:ph type="ftr" sz="quarter" idx="11"/>
          </p:nvPr>
        </p:nvSpPr>
        <p:spPr/>
        <p:txBody>
          <a:bodyPr/>
          <a:lstStyle/>
          <a:p>
            <a:r>
              <a:rPr lang="en-US"/>
              <a:t>Manhood 2: Principles to Live By</a:t>
            </a:r>
            <a:endParaRPr lang="en-US" dirty="0"/>
          </a:p>
        </p:txBody>
      </p:sp>
      <p:sp>
        <p:nvSpPr>
          <p:cNvPr id="4" name="Slide Number Placeholder 3">
            <a:extLst>
              <a:ext uri="{FF2B5EF4-FFF2-40B4-BE49-F238E27FC236}">
                <a16:creationId xmlns:a16="http://schemas.microsoft.com/office/drawing/2014/main" id="{964CE4E9-2D22-5F01-30FA-2D84B1BE4E6F}"/>
              </a:ext>
            </a:extLst>
          </p:cNvPr>
          <p:cNvSpPr>
            <a:spLocks noGrp="1"/>
          </p:cNvSpPr>
          <p:nvPr>
            <p:ph type="sldNum" sz="quarter" idx="12"/>
          </p:nvPr>
        </p:nvSpPr>
        <p:spPr/>
        <p:txBody>
          <a:bodyPr/>
          <a:lstStyle/>
          <a:p>
            <a:fld id="{299542E4-2CCF-42F6-9D92-ED568035133D}" type="slidenum">
              <a:rPr lang="en-US" smtClean="0"/>
              <a:pPr/>
              <a:t>9</a:t>
            </a:fld>
            <a:endParaRPr lang="en-US" dirty="0"/>
          </a:p>
        </p:txBody>
      </p:sp>
      <p:sp>
        <p:nvSpPr>
          <p:cNvPr id="5" name="Rectangle 4">
            <a:extLst>
              <a:ext uri="{FF2B5EF4-FFF2-40B4-BE49-F238E27FC236}">
                <a16:creationId xmlns:a16="http://schemas.microsoft.com/office/drawing/2014/main" id="{6DCC1F57-D32E-A0E4-D9FC-1F9FCA70AF2C}"/>
              </a:ext>
            </a:extLst>
          </p:cNvPr>
          <p:cNvSpPr/>
          <p:nvPr/>
        </p:nvSpPr>
        <p:spPr>
          <a:xfrm>
            <a:off x="2944280" y="1295400"/>
            <a:ext cx="6096000" cy="42672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8800" dirty="0"/>
              <a:t>“Man”</a:t>
            </a:r>
          </a:p>
          <a:p>
            <a:pPr algn="ctr"/>
            <a:r>
              <a:rPr lang="en-US" sz="2800" dirty="0"/>
              <a:t>Definition</a:t>
            </a:r>
          </a:p>
        </p:txBody>
      </p:sp>
      <p:sp>
        <p:nvSpPr>
          <p:cNvPr id="6" name="TextBox 5">
            <a:extLst>
              <a:ext uri="{FF2B5EF4-FFF2-40B4-BE49-F238E27FC236}">
                <a16:creationId xmlns:a16="http://schemas.microsoft.com/office/drawing/2014/main" id="{1ACC5C06-2D82-AD14-5E2A-62281B4B4EDF}"/>
              </a:ext>
            </a:extLst>
          </p:cNvPr>
          <p:cNvSpPr txBox="1"/>
          <p:nvPr/>
        </p:nvSpPr>
        <p:spPr>
          <a:xfrm>
            <a:off x="9220200" y="5174159"/>
            <a:ext cx="1981200" cy="769441"/>
          </a:xfrm>
          <a:prstGeom prst="rect">
            <a:avLst/>
          </a:prstGeom>
          <a:noFill/>
        </p:spPr>
        <p:txBody>
          <a:bodyPr wrap="square" rtlCol="0">
            <a:spAutoFit/>
          </a:bodyPr>
          <a:lstStyle/>
          <a:p>
            <a:r>
              <a:rPr lang="en-US" sz="4400" b="1" dirty="0"/>
              <a:t>Geber</a:t>
            </a:r>
          </a:p>
        </p:txBody>
      </p:sp>
      <p:sp>
        <p:nvSpPr>
          <p:cNvPr id="7" name="TextBox 6">
            <a:extLst>
              <a:ext uri="{FF2B5EF4-FFF2-40B4-BE49-F238E27FC236}">
                <a16:creationId xmlns:a16="http://schemas.microsoft.com/office/drawing/2014/main" id="{F6CFCD10-582A-E6DF-B6FC-A71652773679}"/>
              </a:ext>
            </a:extLst>
          </p:cNvPr>
          <p:cNvSpPr txBox="1"/>
          <p:nvPr/>
        </p:nvSpPr>
        <p:spPr>
          <a:xfrm>
            <a:off x="9189098" y="449758"/>
            <a:ext cx="1598515" cy="769441"/>
          </a:xfrm>
          <a:prstGeom prst="rect">
            <a:avLst/>
          </a:prstGeom>
          <a:noFill/>
        </p:spPr>
        <p:txBody>
          <a:bodyPr wrap="square" rtlCol="0">
            <a:spAutoFit/>
          </a:bodyPr>
          <a:lstStyle/>
          <a:p>
            <a:r>
              <a:rPr lang="en-US" sz="4400" b="1" dirty="0"/>
              <a:t>Ish</a:t>
            </a:r>
          </a:p>
        </p:txBody>
      </p:sp>
      <p:sp>
        <p:nvSpPr>
          <p:cNvPr id="8" name="TextBox 7">
            <a:extLst>
              <a:ext uri="{FF2B5EF4-FFF2-40B4-BE49-F238E27FC236}">
                <a16:creationId xmlns:a16="http://schemas.microsoft.com/office/drawing/2014/main" id="{CE8C9267-6A4B-AC14-E4D3-410963D7CF44}"/>
              </a:ext>
            </a:extLst>
          </p:cNvPr>
          <p:cNvSpPr txBox="1"/>
          <p:nvPr/>
        </p:nvSpPr>
        <p:spPr>
          <a:xfrm>
            <a:off x="1306416" y="449759"/>
            <a:ext cx="1598515" cy="769441"/>
          </a:xfrm>
          <a:prstGeom prst="rect">
            <a:avLst/>
          </a:prstGeom>
          <a:noFill/>
        </p:spPr>
        <p:txBody>
          <a:bodyPr wrap="none" rtlCol="0">
            <a:spAutoFit/>
          </a:bodyPr>
          <a:lstStyle/>
          <a:p>
            <a:r>
              <a:rPr lang="en-US" sz="4400" b="1" dirty="0"/>
              <a:t>Adam</a:t>
            </a:r>
          </a:p>
        </p:txBody>
      </p:sp>
      <p:sp>
        <p:nvSpPr>
          <p:cNvPr id="9" name="TextBox 8">
            <a:extLst>
              <a:ext uri="{FF2B5EF4-FFF2-40B4-BE49-F238E27FC236}">
                <a16:creationId xmlns:a16="http://schemas.microsoft.com/office/drawing/2014/main" id="{C7B50A00-0B08-4FB3-E086-16BE575CA5F1}"/>
              </a:ext>
            </a:extLst>
          </p:cNvPr>
          <p:cNvSpPr txBox="1"/>
          <p:nvPr/>
        </p:nvSpPr>
        <p:spPr>
          <a:xfrm>
            <a:off x="838200" y="5254079"/>
            <a:ext cx="2260501" cy="769441"/>
          </a:xfrm>
          <a:prstGeom prst="rect">
            <a:avLst/>
          </a:prstGeom>
          <a:noFill/>
        </p:spPr>
        <p:txBody>
          <a:bodyPr wrap="square" rtlCol="0">
            <a:spAutoFit/>
          </a:bodyPr>
          <a:lstStyle/>
          <a:p>
            <a:r>
              <a:rPr lang="en-US" sz="4400" b="1" dirty="0"/>
              <a:t>Enosh</a:t>
            </a:r>
          </a:p>
        </p:txBody>
      </p:sp>
    </p:spTree>
    <p:extLst>
      <p:ext uri="{BB962C8B-B14F-4D97-AF65-F5344CB8AC3E}">
        <p14:creationId xmlns:p14="http://schemas.microsoft.com/office/powerpoint/2010/main" val="294813592"/>
      </p:ext>
    </p:extLst>
  </p:cSld>
  <p:clrMapOvr>
    <a:masterClrMapping/>
  </p:clrMapOvr>
  <p:transition spd="slow">
    <p:wipe/>
  </p:transition>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2058</TotalTime>
  <Words>4697</Words>
  <Application>Microsoft Office PowerPoint</Application>
  <PresentationFormat>Widescreen</PresentationFormat>
  <Paragraphs>344</Paragraphs>
  <Slides>54</Slides>
  <Notes>16</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Aptos</vt:lpstr>
      <vt:lpstr>Arial</vt:lpstr>
      <vt:lpstr>Calibri</vt:lpstr>
      <vt:lpstr>Candara</vt:lpstr>
      <vt:lpstr>Century</vt:lpstr>
      <vt:lpstr>Eras Light ITC</vt:lpstr>
      <vt:lpstr>Georgia</vt:lpstr>
      <vt:lpstr>pt-serif-pro</vt:lpstr>
      <vt:lpstr>Wingdings</vt:lpstr>
      <vt:lpstr>Woodgrain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Innocence of Youth</vt:lpstr>
      <vt:lpstr>Vulnerability of Innocence</vt:lpstr>
      <vt:lpstr>PowerPoint Presentation</vt:lpstr>
      <vt:lpstr>PowerPoint Presentation</vt:lpstr>
      <vt:lpstr>PowerPoint Presentation</vt:lpstr>
      <vt:lpstr>PowerPoint Presentation</vt:lpstr>
      <vt:lpstr>PowerPoint Presentation</vt:lpstr>
      <vt:lpstr>PowerPoint Presentation</vt:lpstr>
      <vt:lpstr>Men Approved…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keywords/>
  <cp:lastModifiedBy>Barry Coffey</cp:lastModifiedBy>
  <cp:revision>62</cp:revision>
  <dcterms:created xsi:type="dcterms:W3CDTF">2015-03-15T19:26:46Z</dcterms:created>
  <dcterms:modified xsi:type="dcterms:W3CDTF">2026-03-25T23:15:12Z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