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29"/>
  </p:notesMasterIdLst>
  <p:sldIdLst>
    <p:sldId id="713" r:id="rId2"/>
    <p:sldId id="691" r:id="rId3"/>
    <p:sldId id="715" r:id="rId4"/>
    <p:sldId id="709" r:id="rId5"/>
    <p:sldId id="271" r:id="rId6"/>
    <p:sldId id="710" r:id="rId7"/>
    <p:sldId id="714" r:id="rId8"/>
    <p:sldId id="293" r:id="rId9"/>
    <p:sldId id="347" r:id="rId10"/>
    <p:sldId id="716" r:id="rId11"/>
    <p:sldId id="692" r:id="rId12"/>
    <p:sldId id="693" r:id="rId13"/>
    <p:sldId id="694" r:id="rId14"/>
    <p:sldId id="695" r:id="rId15"/>
    <p:sldId id="696" r:id="rId16"/>
    <p:sldId id="698" r:id="rId17"/>
    <p:sldId id="697" r:id="rId18"/>
    <p:sldId id="699" r:id="rId19"/>
    <p:sldId id="702" r:id="rId20"/>
    <p:sldId id="700" r:id="rId21"/>
    <p:sldId id="701" r:id="rId22"/>
    <p:sldId id="704" r:id="rId23"/>
    <p:sldId id="711" r:id="rId24"/>
    <p:sldId id="706" r:id="rId25"/>
    <p:sldId id="703" r:id="rId26"/>
    <p:sldId id="712" r:id="rId27"/>
    <p:sldId id="38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7" d="100"/>
          <a:sy n="97" d="100"/>
        </p:scale>
        <p:origin x="1110" y="306"/>
      </p:cViewPr>
      <p:guideLst/>
    </p:cSldViewPr>
  </p:slideViewPr>
  <p:notesTextViewPr>
    <p:cViewPr>
      <p:scale>
        <a:sx n="1" d="1"/>
        <a:sy n="1" d="1"/>
      </p:scale>
      <p:origin x="0" y="0"/>
    </p:cViewPr>
  </p:notesTextViewPr>
  <p:sorterViewPr>
    <p:cViewPr>
      <p:scale>
        <a:sx n="90" d="100"/>
        <a:sy n="90" d="100"/>
      </p:scale>
      <p:origin x="0" y="-2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42F9B4-C926-41E9-B5DE-9A67D26AF94E}" type="datetimeFigureOut">
              <a:rPr lang="en-US" smtClean="0"/>
              <a:t>3/22/2026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A09BD-F251-4C4E-B0FB-309599564E3D}" type="slidenum">
              <a:rPr lang="en-US" smtClean="0"/>
              <a:t>‹#›</a:t>
            </a:fld>
            <a:endParaRPr lang="en-US"/>
          </a:p>
        </p:txBody>
      </p:sp>
    </p:spTree>
    <p:extLst>
      <p:ext uri="{BB962C8B-B14F-4D97-AF65-F5344CB8AC3E}">
        <p14:creationId xmlns:p14="http://schemas.microsoft.com/office/powerpoint/2010/main" val="45015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1517DAD-4DAC-401D-954A-D16FF7248A5E}"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3991F9A-06B7-48AD-93E8-4A939D60963D}" type="slidenum">
              <a:rPr lang="en-US" smtClean="0"/>
              <a:pPr/>
              <a:t>8</a:t>
            </a:fld>
            <a:endParaRPr lang="en-US"/>
          </a:p>
        </p:txBody>
      </p:sp>
    </p:spTree>
    <p:extLst>
      <p:ext uri="{BB962C8B-B14F-4D97-AF65-F5344CB8AC3E}">
        <p14:creationId xmlns:p14="http://schemas.microsoft.com/office/powerpoint/2010/main" val="1632662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A09BD-F251-4C4E-B0FB-309599564E3D}" type="slidenum">
              <a:rPr lang="en-US" smtClean="0"/>
              <a:t>23</a:t>
            </a:fld>
            <a:endParaRPr lang="en-US"/>
          </a:p>
        </p:txBody>
      </p:sp>
    </p:spTree>
    <p:extLst>
      <p:ext uri="{BB962C8B-B14F-4D97-AF65-F5344CB8AC3E}">
        <p14:creationId xmlns:p14="http://schemas.microsoft.com/office/powerpoint/2010/main" val="18255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Image source: Microsoft 365 content library
Katharina von Bora, Martin Luther’s wife, was a former nun who escaped convent life and married Luther in 1525. She managed the Luther household, supported her husband's work, and played a key role in shaping Protestant family life. Katharina was admired for her intelligence, strength, and resourcefulness.</a:t>
            </a:r>
          </a:p>
        </p:txBody>
      </p:sp>
      <p:sp>
        <p:nvSpPr>
          <p:cNvPr id="4" name="Slide Number Placeholder 3"/>
          <p:cNvSpPr>
            <a:spLocks noGrp="1"/>
          </p:cNvSpPr>
          <p:nvPr>
            <p:ph type="sldNum" sz="quarter" idx="5"/>
          </p:nvPr>
        </p:nvSpPr>
        <p:spPr/>
        <p:txBody>
          <a:bodyPr/>
          <a:lstStyle/>
          <a:p>
            <a:fld id="{C7CA09BD-F251-4C4E-B0FB-309599564E3D}" type="slidenum">
              <a:rPr lang="en-US" smtClean="0"/>
              <a:t>24</a:t>
            </a:fld>
            <a:endParaRPr lang="en-US"/>
          </a:p>
        </p:txBody>
      </p:sp>
    </p:spTree>
    <p:extLst>
      <p:ext uri="{BB962C8B-B14F-4D97-AF65-F5344CB8AC3E}">
        <p14:creationId xmlns:p14="http://schemas.microsoft.com/office/powerpoint/2010/main" val="288567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CC2EC056-5717-46E9-A351-FF07AFBF494D}" type="datetime1">
              <a:rPr lang="en-US" smtClean="0"/>
              <a:t>3/22/2026</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r>
              <a:rPr lang="en-US"/>
              <a:t>3-22-2026</a:t>
            </a:r>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90696341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601B0E6A-6C45-4641-A5A8-325A50B8DA44}" type="datetime1">
              <a:rPr lang="en-US" smtClean="0"/>
              <a:t>3/22/2026</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r>
              <a:rPr lang="en-US"/>
              <a:t>3-22-2026</a:t>
            </a:r>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744024574"/>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A57E7F2D-A007-466A-91CE-4168290A5162}" type="datetime1">
              <a:rPr lang="en-US" smtClean="0"/>
              <a:t>3/22/2026</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r>
              <a:rPr lang="en-US"/>
              <a:t>3-22-2026</a:t>
            </a:r>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26788722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YOUR CUSTOM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B1329DF-B16C-4958-8120-1F3D8DD91A3B}"/>
              </a:ext>
            </a:extLst>
          </p:cNvPr>
          <p:cNvSpPr>
            <a:spLocks noGrp="1"/>
          </p:cNvSpPr>
          <p:nvPr>
            <p:ph type="dt" sz="half" idx="10"/>
          </p:nvPr>
        </p:nvSpPr>
        <p:spPr/>
        <p:txBody>
          <a:bodyPr/>
          <a:lstStyle/>
          <a:p>
            <a:fld id="{6F536C8F-1A54-4C69-9B01-0BB6572DC89E}" type="datetime1">
              <a:rPr lang="en-US" smtClean="0"/>
              <a:t>3/22/2026</a:t>
            </a:fld>
            <a:endParaRPr lang="en-US"/>
          </a:p>
        </p:txBody>
      </p:sp>
      <p:sp>
        <p:nvSpPr>
          <p:cNvPr id="4" name="Footer Placeholder 3">
            <a:extLst>
              <a:ext uri="{FF2B5EF4-FFF2-40B4-BE49-F238E27FC236}">
                <a16:creationId xmlns:a16="http://schemas.microsoft.com/office/drawing/2014/main" id="{5DA38D7F-2A7C-4C62-B3BC-1DB1A460293F}"/>
              </a:ext>
            </a:extLst>
          </p:cNvPr>
          <p:cNvSpPr>
            <a:spLocks noGrp="1"/>
          </p:cNvSpPr>
          <p:nvPr>
            <p:ph type="ftr" sz="quarter" idx="11"/>
          </p:nvPr>
        </p:nvSpPr>
        <p:spPr/>
        <p:txBody>
          <a:bodyPr/>
          <a:lstStyle/>
          <a:p>
            <a:r>
              <a:rPr lang="en-ZA"/>
              <a:t>3-22-2026</a:t>
            </a:r>
            <a:endParaRPr lang="en-US" dirty="0"/>
          </a:p>
        </p:txBody>
      </p:sp>
      <p:sp>
        <p:nvSpPr>
          <p:cNvPr id="5" name="Slide Number Placeholder 4">
            <a:extLst>
              <a:ext uri="{FF2B5EF4-FFF2-40B4-BE49-F238E27FC236}">
                <a16:creationId xmlns:a16="http://schemas.microsoft.com/office/drawing/2014/main" id="{E38DAFEE-0ED4-43C2-8025-5961460D8197}"/>
              </a:ext>
            </a:extLst>
          </p:cNvPr>
          <p:cNvSpPr>
            <a:spLocks noGrp="1"/>
          </p:cNvSpPr>
          <p:nvPr>
            <p:ph type="sldNum" sz="quarter" idx="12"/>
          </p:nvPr>
        </p:nvSpPr>
        <p:spPr/>
        <p:txBody>
          <a:bodyPr/>
          <a:lstStyle/>
          <a:p>
            <a:fld id="{9D164B4E-BB64-4235-AA14-F42088F189EC}" type="slidenum">
              <a:rPr lang="en-US" smtClean="0"/>
              <a:t>‹#›</a:t>
            </a:fld>
            <a:endParaRPr lang="en-US"/>
          </a:p>
        </p:txBody>
      </p:sp>
      <p:sp>
        <p:nvSpPr>
          <p:cNvPr id="7" name="Content Placeholder 6">
            <a:extLst>
              <a:ext uri="{FF2B5EF4-FFF2-40B4-BE49-F238E27FC236}">
                <a16:creationId xmlns:a16="http://schemas.microsoft.com/office/drawing/2014/main" id="{EAE23B48-0D16-412C-BC69-B41C4F2AC702}"/>
              </a:ext>
            </a:extLst>
          </p:cNvPr>
          <p:cNvSpPr>
            <a:spLocks noGrp="1"/>
          </p:cNvSpPr>
          <p:nvPr>
            <p:ph sz="quarter" idx="13" hasCustomPrompt="1"/>
          </p:nvPr>
        </p:nvSpPr>
        <p:spPr>
          <a:xfrm>
            <a:off x="838200" y="5784728"/>
            <a:ext cx="10515600" cy="365125"/>
          </a:xfrm>
        </p:spPr>
        <p:txBody>
          <a:bodyPr>
            <a:normAutofit/>
          </a:bodyPr>
          <a:lstStyle>
            <a:lvl1pPr marL="0" indent="0" algn="r">
              <a:buNone/>
              <a:defRPr sz="1500"/>
            </a:lvl1pPr>
            <a:lvl2pPr marL="342900" indent="0">
              <a:buNone/>
              <a:defRPr/>
            </a:lvl2pPr>
            <a:lvl3pPr marL="685800" indent="0">
              <a:buNone/>
              <a:defRPr/>
            </a:lvl3pPr>
            <a:lvl4pPr marL="1028700" indent="0">
              <a:buNone/>
              <a:defRPr/>
            </a:lvl4pPr>
            <a:lvl5pPr marL="1371600" indent="0">
              <a:buNone/>
              <a:defRPr/>
            </a:lvl5pPr>
          </a:lstStyle>
          <a:p>
            <a:pPr lvl="0"/>
            <a:r>
              <a:rPr lang="en-US" dirty="0"/>
              <a:t>Add Author/Writer Here</a:t>
            </a:r>
          </a:p>
        </p:txBody>
      </p:sp>
      <p:sp>
        <p:nvSpPr>
          <p:cNvPr id="8" name="Title 7">
            <a:extLst>
              <a:ext uri="{FF2B5EF4-FFF2-40B4-BE49-F238E27FC236}">
                <a16:creationId xmlns:a16="http://schemas.microsoft.com/office/drawing/2014/main" id="{06D0385B-605F-4AEB-B2CD-DA707D355265}"/>
              </a:ext>
            </a:extLst>
          </p:cNvPr>
          <p:cNvSpPr>
            <a:spLocks noGrp="1"/>
          </p:cNvSpPr>
          <p:nvPr>
            <p:ph type="title"/>
          </p:nvPr>
        </p:nvSpPr>
        <p:spPr>
          <a:xfrm>
            <a:off x="838200" y="365127"/>
            <a:ext cx="10515600" cy="5335879"/>
          </a:xfrm>
        </p:spPr>
        <p:txBody>
          <a:bodyPr/>
          <a:lstStyle>
            <a:lvl1pPr algn="ctr">
              <a:defRPr/>
            </a:lvl1pPr>
          </a:lstStyle>
          <a:p>
            <a:r>
              <a:rPr lang="en-US"/>
              <a:t>Click to edit Master title style</a:t>
            </a:r>
          </a:p>
        </p:txBody>
      </p:sp>
    </p:spTree>
    <p:extLst>
      <p:ext uri="{BB962C8B-B14F-4D97-AF65-F5344CB8AC3E}">
        <p14:creationId xmlns:p14="http://schemas.microsoft.com/office/powerpoint/2010/main" val="73788212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8C3A1460-E488-49BD-A880-47D620AE6BFC}" type="datetime1">
              <a:rPr lang="en-US" smtClean="0"/>
              <a:t>3/22/2026</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r>
              <a:rPr lang="en-US"/>
              <a:t>3-22-2026</a:t>
            </a:r>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933285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2CC737F4-49B6-49E3-BE7A-569D7BE43CE6}" type="datetime1">
              <a:rPr lang="en-US" smtClean="0"/>
              <a:t>3/22/2026</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r>
              <a:rPr lang="en-US"/>
              <a:t>3-22-2026</a:t>
            </a:r>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3928187433"/>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CCDBFCDD-5449-42B9-AEBE-F0A56B3A5F4C}" type="datetime1">
              <a:rPr lang="en-US" smtClean="0"/>
              <a:t>3/22/2026</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r>
              <a:rPr lang="en-US"/>
              <a:t>3-22-2026</a:t>
            </a:r>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428261927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5304EBD3-2D46-45D8-8666-7166C4DF29C6}" type="datetime1">
              <a:rPr lang="en-US" smtClean="0"/>
              <a:t>3/22/2026</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r>
              <a:rPr lang="en-US"/>
              <a:t>3-22-2026</a:t>
            </a:r>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01808452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AF7C4A47-8658-4158-8121-42FEFFF1DE44}" type="datetime1">
              <a:rPr lang="en-US" smtClean="0"/>
              <a:t>3/22/2026</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r>
              <a:rPr lang="en-US"/>
              <a:t>3-22-2026</a:t>
            </a:r>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278158640"/>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26408773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238E1B5F-5055-41C8-8B54-8A9F0BDA064A}" type="datetime1">
              <a:rPr lang="en-US" smtClean="0"/>
              <a:t>3/22/2026</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r>
              <a:rPr lang="en-US"/>
              <a:t>3-22-2026</a:t>
            </a:r>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100181734"/>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593CDDC-B2EA-44D6-B50C-7AEB8878FC41}" type="datetime1">
              <a:rPr lang="en-US" smtClean="0"/>
              <a:t>3/22/2026</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r>
              <a:rPr lang="en-US"/>
              <a:t>3-22-2026</a:t>
            </a:r>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5058374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fld id="{2BFDE26E-4E5A-4243-A0C3-D439CAC9BE17}" type="datetime1">
              <a:rPr lang="en-US" smtClean="0"/>
              <a:t>3/22/2026</a:t>
            </a:fld>
            <a:endParaRPr lang="en-US" dirty="0"/>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latin typeface="Candara" panose="020E0502030303020204" pitchFamily="34" charset="0"/>
              </a:defRPr>
            </a:lvl1pPr>
          </a:lstStyle>
          <a:p>
            <a:r>
              <a:rPr lang="en-US"/>
              <a:t>3-22-2026</a:t>
            </a:r>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latin typeface="Candara" panose="020E0502030303020204" pitchFamily="34" charset="0"/>
              </a:defRPr>
            </a:lvl1pPr>
          </a:lstStyle>
          <a:p>
            <a:fld id="{148CC95F-0247-41B6-91CF-DC97C76A7088}" type="slidenum">
              <a:rPr lang="en-US" smtClean="0"/>
              <a:pPr/>
              <a:t>‹#›</a:t>
            </a:fld>
            <a:endParaRPr lang="en-US" dirty="0"/>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Tree>
    <p:extLst>
      <p:ext uri="{BB962C8B-B14F-4D97-AF65-F5344CB8AC3E}">
        <p14:creationId xmlns:p14="http://schemas.microsoft.com/office/powerpoint/2010/main" val="1931264583"/>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 id="2147483674" r:id="rId12"/>
  </p:sldLayoutIdLst>
  <p:transition spd="slow">
    <p:push dir="u"/>
  </p:transition>
  <p:hf hdr="0"/>
  <p:txStyles>
    <p:titleStyle>
      <a:lvl1pPr algn="l" defTabSz="914400" rtl="0" eaLnBrk="1" latinLnBrk="0" hangingPunct="1">
        <a:lnSpc>
          <a:spcPct val="100000"/>
        </a:lnSpc>
        <a:spcBef>
          <a:spcPct val="0"/>
        </a:spcBef>
        <a:buNone/>
        <a:defRPr sz="4400" b="1" kern="1200">
          <a:solidFill>
            <a:schemeClr val="tx1"/>
          </a:solidFill>
          <a:latin typeface="Candara" panose="020E0502030303020204" pitchFamily="34" charset="0"/>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Candara" panose="020E0502030303020204" pitchFamily="34" charset="0"/>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Candara" panose="020E0502030303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Candara" panose="020E0502030303020204" pitchFamily="34" charset="0"/>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Candara" panose="020E05020303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KuNLqYno-UM?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71C291-B653-3B1C-9B3D-0D13173857F4}"/>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74C10B3-7CC2-F022-FB45-5EE83DAF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hand of two adults and a kid on top of each other">
            <a:extLst>
              <a:ext uri="{FF2B5EF4-FFF2-40B4-BE49-F238E27FC236}">
                <a16:creationId xmlns:a16="http://schemas.microsoft.com/office/drawing/2014/main" id="{B32574A3-1DF8-D4A0-A16B-25F387C1489A}"/>
              </a:ext>
            </a:extLst>
          </p:cNvPr>
          <p:cNvPicPr>
            <a:picLocks noChangeAspect="1"/>
          </p:cNvPicPr>
          <p:nvPr/>
        </p:nvPicPr>
        <p:blipFill>
          <a:blip r:embed="rId2" cstate="screen">
            <a:extLst>
              <a:ext uri="{28A0092B-C50C-407E-A947-70E740481C1C}">
                <a14:useLocalDpi xmlns:a14="http://schemas.microsoft.com/office/drawing/2010/main" val="0"/>
              </a:ext>
            </a:extLst>
          </a:blip>
          <a:srcRect r="-1" b="-1"/>
          <a:stretch>
            <a:fillRect/>
          </a:stretch>
        </p:blipFill>
        <p:spPr>
          <a:xfrm>
            <a:off x="20" y="10"/>
            <a:ext cx="12188932" cy="6857990"/>
          </a:xfrm>
          <a:prstGeom prst="rect">
            <a:avLst/>
          </a:prstGeom>
        </p:spPr>
      </p:pic>
      <p:sp>
        <p:nvSpPr>
          <p:cNvPr id="21" name="Rectangle 20">
            <a:extLst>
              <a:ext uri="{FF2B5EF4-FFF2-40B4-BE49-F238E27FC236}">
                <a16:creationId xmlns:a16="http://schemas.microsoft.com/office/drawing/2014/main" id="{B1B9F266-CC23-9E92-CC5E-C6E6282BB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C40C7-7E98-ABD4-F814-55ED36416E61}"/>
              </a:ext>
            </a:extLst>
          </p:cNvPr>
          <p:cNvSpPr>
            <a:spLocks noGrp="1"/>
          </p:cNvSpPr>
          <p:nvPr>
            <p:ph type="ctrTitle"/>
          </p:nvPr>
        </p:nvSpPr>
        <p:spPr>
          <a:xfrm>
            <a:off x="517870" y="978407"/>
            <a:ext cx="5021182" cy="3309511"/>
          </a:xfrm>
        </p:spPr>
        <p:txBody>
          <a:bodyPr anchor="t">
            <a:normAutofit/>
          </a:bodyPr>
          <a:lstStyle/>
          <a:p>
            <a:r>
              <a:rPr lang="en-US" sz="6000">
                <a:solidFill>
                  <a:srgbClr val="FFFFFF"/>
                </a:solidFill>
              </a:rPr>
              <a:t>The Spirit Controlled Family	9</a:t>
            </a:r>
            <a:endParaRPr lang="en-US" sz="6000" dirty="0">
              <a:solidFill>
                <a:srgbClr val="FFFFFF"/>
              </a:solidFill>
            </a:endParaRPr>
          </a:p>
        </p:txBody>
      </p:sp>
      <p:sp>
        <p:nvSpPr>
          <p:cNvPr id="6" name="Subtitle 5">
            <a:extLst>
              <a:ext uri="{FF2B5EF4-FFF2-40B4-BE49-F238E27FC236}">
                <a16:creationId xmlns:a16="http://schemas.microsoft.com/office/drawing/2014/main" id="{F5194BD4-CC21-4DEB-7848-6C1ECE5DEACB}"/>
              </a:ext>
            </a:extLst>
          </p:cNvPr>
          <p:cNvSpPr>
            <a:spLocks noGrp="1"/>
          </p:cNvSpPr>
          <p:nvPr>
            <p:ph type="subTitle" idx="1"/>
          </p:nvPr>
        </p:nvSpPr>
        <p:spPr>
          <a:xfrm>
            <a:off x="517870" y="4482450"/>
            <a:ext cx="6073430" cy="1931050"/>
          </a:xfrm>
        </p:spPr>
        <p:txBody>
          <a:bodyPr anchor="t">
            <a:normAutofit lnSpcReduction="10000"/>
          </a:bodyPr>
          <a:lstStyle/>
          <a:p>
            <a:r>
              <a:rPr lang="en-US" sz="3200" b="1" i="0" dirty="0">
                <a:solidFill>
                  <a:srgbClr val="FFFFFF"/>
                </a:solidFill>
              </a:rPr>
              <a:t>Ephesians 3:14-16</a:t>
            </a:r>
          </a:p>
          <a:p>
            <a:r>
              <a:rPr lang="en-US" sz="2400" dirty="0">
                <a:solidFill>
                  <a:srgbClr val="FFFFFF"/>
                </a:solidFill>
              </a:rPr>
              <a:t>For this cause I bow my knees unto the Father of our Lord Jesus Christ, 15 Of whom the whole family in heaven and earth is named…</a:t>
            </a:r>
          </a:p>
          <a:p>
            <a:endParaRPr lang="en-US" sz="2400" dirty="0">
              <a:solidFill>
                <a:srgbClr val="FFFFFF"/>
              </a:solidFill>
            </a:endParaRPr>
          </a:p>
        </p:txBody>
      </p:sp>
      <p:sp>
        <p:nvSpPr>
          <p:cNvPr id="23" name="Rectangle 22">
            <a:extLst>
              <a:ext uri="{FF2B5EF4-FFF2-40B4-BE49-F238E27FC236}">
                <a16:creationId xmlns:a16="http://schemas.microsoft.com/office/drawing/2014/main" id="{69FF1FBA-6CEF-B18B-5E5C-E0DA5E8571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4614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16B21A-38D5-1C2F-98AB-333E6CA70A8F}"/>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76FAE068-7188-C39E-C422-E1EF5C1DFE96}"/>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6AA82928-7C6C-44C1-F912-BC730BCAB77A}"/>
              </a:ext>
            </a:extLst>
          </p:cNvPr>
          <p:cNvSpPr>
            <a:spLocks noGrp="1"/>
          </p:cNvSpPr>
          <p:nvPr>
            <p:ph type="sldNum" sz="quarter" idx="12"/>
          </p:nvPr>
        </p:nvSpPr>
        <p:spPr/>
        <p:txBody>
          <a:bodyPr/>
          <a:lstStyle/>
          <a:p>
            <a:fld id="{148CC95F-0247-41B6-91CF-DC97C76A7088}" type="slidenum">
              <a:rPr lang="en-US" smtClean="0"/>
              <a:t>10</a:t>
            </a:fld>
            <a:endParaRPr lang="en-US"/>
          </a:p>
        </p:txBody>
      </p:sp>
      <p:sp>
        <p:nvSpPr>
          <p:cNvPr id="6" name="TextBox 5">
            <a:extLst>
              <a:ext uri="{FF2B5EF4-FFF2-40B4-BE49-F238E27FC236}">
                <a16:creationId xmlns:a16="http://schemas.microsoft.com/office/drawing/2014/main" id="{2EAD6892-DF8F-E7E2-2C6C-90C5FDAEA97B}"/>
              </a:ext>
            </a:extLst>
          </p:cNvPr>
          <p:cNvSpPr txBox="1"/>
          <p:nvPr/>
        </p:nvSpPr>
        <p:spPr>
          <a:xfrm>
            <a:off x="368300" y="228600"/>
            <a:ext cx="11531600" cy="4401205"/>
          </a:xfrm>
          <a:prstGeom prst="rect">
            <a:avLst/>
          </a:prstGeom>
          <a:noFill/>
        </p:spPr>
        <p:txBody>
          <a:bodyPr wrap="square">
            <a:spAutoFit/>
          </a:bodyPr>
          <a:lstStyle/>
          <a:p>
            <a:r>
              <a:rPr lang="en-US" sz="4000" dirty="0">
                <a:solidFill>
                  <a:schemeClr val="bg1"/>
                </a:solidFill>
              </a:rPr>
              <a:t>	You must be identified… either in Christ or out of Christ. You are not halfway. There's no such a thing as a drunk sober man.</a:t>
            </a:r>
          </a:p>
          <a:p>
            <a:r>
              <a:rPr lang="en-US" sz="4000" dirty="0">
                <a:solidFill>
                  <a:schemeClr val="bg1"/>
                </a:solidFill>
              </a:rPr>
              <a:t>	You're either a saved, or you're not saved. You're a saint or a sinner, one or the other. And your spiritual attitude towards God's Word identifies you, exactly where you're standing.</a:t>
            </a:r>
          </a:p>
        </p:txBody>
      </p:sp>
    </p:spTree>
    <p:extLst>
      <p:ext uri="{BB962C8B-B14F-4D97-AF65-F5344CB8AC3E}">
        <p14:creationId xmlns:p14="http://schemas.microsoft.com/office/powerpoint/2010/main" val="204143746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50FA6-9A2C-3681-298F-B6A05B72F305}"/>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64518989-D31B-F455-6E64-88D4DAD3E285}"/>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06110E72-3B63-CF03-4CF4-193A103D279C}"/>
              </a:ext>
            </a:extLst>
          </p:cNvPr>
          <p:cNvSpPr>
            <a:spLocks noGrp="1"/>
          </p:cNvSpPr>
          <p:nvPr>
            <p:ph type="sldNum" sz="quarter" idx="12"/>
          </p:nvPr>
        </p:nvSpPr>
        <p:spPr/>
        <p:txBody>
          <a:bodyPr/>
          <a:lstStyle/>
          <a:p>
            <a:fld id="{148CC95F-0247-41B6-91CF-DC97C76A7088}" type="slidenum">
              <a:rPr lang="en-US" smtClean="0"/>
              <a:t>11</a:t>
            </a:fld>
            <a:endParaRPr lang="en-US"/>
          </a:p>
        </p:txBody>
      </p:sp>
      <p:sp>
        <p:nvSpPr>
          <p:cNvPr id="6" name="TextBox 5">
            <a:extLst>
              <a:ext uri="{FF2B5EF4-FFF2-40B4-BE49-F238E27FC236}">
                <a16:creationId xmlns:a16="http://schemas.microsoft.com/office/drawing/2014/main" id="{8C62BA07-CE08-E898-D55A-5DB66878F261}"/>
              </a:ext>
            </a:extLst>
          </p:cNvPr>
          <p:cNvSpPr txBox="1"/>
          <p:nvPr/>
        </p:nvSpPr>
        <p:spPr>
          <a:xfrm>
            <a:off x="190500" y="100584"/>
            <a:ext cx="11907012" cy="6986528"/>
          </a:xfrm>
          <a:prstGeom prst="rect">
            <a:avLst/>
          </a:prstGeom>
          <a:noFill/>
        </p:spPr>
        <p:txBody>
          <a:bodyPr wrap="square">
            <a:spAutoFit/>
          </a:bodyPr>
          <a:lstStyle/>
          <a:p>
            <a:r>
              <a:rPr lang="en-US" sz="4000" u="sng" dirty="0">
                <a:solidFill>
                  <a:schemeClr val="bg1"/>
                </a:solidFill>
              </a:rPr>
              <a:t>SPIRITUAL.AMNESIA</a:t>
            </a:r>
          </a:p>
          <a:p>
            <a:r>
              <a:rPr lang="en-US" sz="4000" dirty="0">
                <a:solidFill>
                  <a:schemeClr val="bg1"/>
                </a:solidFill>
              </a:rPr>
              <a:t>	46 We forget, sometimes, what the Christian Church is. We act like the world. That shows that we got spiritual amnesia, because you don't act like the Christian. You act like the world. You receive </a:t>
            </a:r>
            <a:r>
              <a:rPr lang="en-US" sz="4000" u="sng" dirty="0">
                <a:solidFill>
                  <a:schemeClr val="bg1"/>
                </a:solidFill>
              </a:rPr>
              <a:t>the heart of the world</a:t>
            </a:r>
            <a:r>
              <a:rPr lang="en-US" sz="4000" dirty="0">
                <a:solidFill>
                  <a:schemeClr val="bg1"/>
                </a:solidFill>
              </a:rPr>
              <a:t>, and it causes this. We find that Israel got exposed to the world and had fell into this rut. And this prophet [Amos] was sent to dig them out of it, if he could... God, by His grace, chose Israel from all the rest of the families on the earth. Grace had did that. </a:t>
            </a:r>
          </a:p>
          <a:p>
            <a:r>
              <a:rPr lang="en-US" sz="4000" dirty="0">
                <a:solidFill>
                  <a:schemeClr val="bg1"/>
                </a:solidFill>
              </a:rPr>
              <a:t>	</a:t>
            </a:r>
          </a:p>
        </p:txBody>
      </p:sp>
    </p:spTree>
    <p:extLst>
      <p:ext uri="{BB962C8B-B14F-4D97-AF65-F5344CB8AC3E}">
        <p14:creationId xmlns:p14="http://schemas.microsoft.com/office/powerpoint/2010/main" val="285594309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26738-7C6A-DACF-F103-D3AF789AE630}"/>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63958E0E-F828-CD53-5554-724FE3F911BF}"/>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AFDA95C4-F2B1-B45B-29C3-C9571123371E}"/>
              </a:ext>
            </a:extLst>
          </p:cNvPr>
          <p:cNvSpPr>
            <a:spLocks noGrp="1"/>
          </p:cNvSpPr>
          <p:nvPr>
            <p:ph type="sldNum" sz="quarter" idx="12"/>
          </p:nvPr>
        </p:nvSpPr>
        <p:spPr/>
        <p:txBody>
          <a:bodyPr/>
          <a:lstStyle/>
          <a:p>
            <a:fld id="{148CC95F-0247-41B6-91CF-DC97C76A7088}" type="slidenum">
              <a:rPr lang="en-US" smtClean="0"/>
              <a:t>12</a:t>
            </a:fld>
            <a:endParaRPr lang="en-US"/>
          </a:p>
        </p:txBody>
      </p:sp>
      <p:sp>
        <p:nvSpPr>
          <p:cNvPr id="6" name="TextBox 5">
            <a:extLst>
              <a:ext uri="{FF2B5EF4-FFF2-40B4-BE49-F238E27FC236}">
                <a16:creationId xmlns:a16="http://schemas.microsoft.com/office/drawing/2014/main" id="{2520BA41-C831-FBCD-F6F6-AF52B81BBBEF}"/>
              </a:ext>
            </a:extLst>
          </p:cNvPr>
          <p:cNvSpPr txBox="1"/>
          <p:nvPr/>
        </p:nvSpPr>
        <p:spPr>
          <a:xfrm>
            <a:off x="222250" y="184150"/>
            <a:ext cx="11760200" cy="4401205"/>
          </a:xfrm>
          <a:prstGeom prst="rect">
            <a:avLst/>
          </a:prstGeom>
          <a:noFill/>
        </p:spPr>
        <p:txBody>
          <a:bodyPr wrap="square">
            <a:spAutoFit/>
          </a:bodyPr>
          <a:lstStyle/>
          <a:p>
            <a:r>
              <a:rPr lang="en-US" sz="4000" dirty="0">
                <a:solidFill>
                  <a:schemeClr val="bg1"/>
                </a:solidFill>
              </a:rPr>
              <a:t>	He had given them the choice lands,  houses they never had to build, farms they never bought, food they never planted… wells they never dug. He gave them victories that they never won, grace that they never merited. God did that by His grace for this people, Israel, His chosen, His beloved. </a:t>
            </a:r>
          </a:p>
          <a:p>
            <a:pPr algn="r"/>
            <a:r>
              <a:rPr lang="en-US" sz="4000" dirty="0">
                <a:solidFill>
                  <a:schemeClr val="bg1"/>
                </a:solidFill>
              </a:rPr>
              <a:t>	64-0411 </a:t>
            </a:r>
          </a:p>
        </p:txBody>
      </p:sp>
    </p:spTree>
    <p:extLst>
      <p:ext uri="{BB962C8B-B14F-4D97-AF65-F5344CB8AC3E}">
        <p14:creationId xmlns:p14="http://schemas.microsoft.com/office/powerpoint/2010/main" val="388881217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BADBAB-5BEB-6174-7C6F-CE4FFE13333E}"/>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E313333D-063E-26CE-06A1-929BAA166762}"/>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882CFB46-E4AC-C4CF-D8CD-7668DC20EE3F}"/>
              </a:ext>
            </a:extLst>
          </p:cNvPr>
          <p:cNvSpPr>
            <a:spLocks noGrp="1"/>
          </p:cNvSpPr>
          <p:nvPr>
            <p:ph type="sldNum" sz="quarter" idx="12"/>
          </p:nvPr>
        </p:nvSpPr>
        <p:spPr/>
        <p:txBody>
          <a:bodyPr/>
          <a:lstStyle/>
          <a:p>
            <a:fld id="{148CC95F-0247-41B6-91CF-DC97C76A7088}" type="slidenum">
              <a:rPr lang="en-US" smtClean="0"/>
              <a:t>13</a:t>
            </a:fld>
            <a:endParaRPr lang="en-US"/>
          </a:p>
        </p:txBody>
      </p:sp>
      <p:sp>
        <p:nvSpPr>
          <p:cNvPr id="6" name="TextBox 5">
            <a:extLst>
              <a:ext uri="{FF2B5EF4-FFF2-40B4-BE49-F238E27FC236}">
                <a16:creationId xmlns:a16="http://schemas.microsoft.com/office/drawing/2014/main" id="{BE3A0473-7496-EDD4-C6C3-1FE1447060EC}"/>
              </a:ext>
            </a:extLst>
          </p:cNvPr>
          <p:cNvSpPr txBox="1"/>
          <p:nvPr/>
        </p:nvSpPr>
        <p:spPr>
          <a:xfrm>
            <a:off x="203200" y="100584"/>
            <a:ext cx="11849100" cy="6432530"/>
          </a:xfrm>
          <a:prstGeom prst="rect">
            <a:avLst/>
          </a:prstGeom>
          <a:noFill/>
        </p:spPr>
        <p:txBody>
          <a:bodyPr wrap="square">
            <a:spAutoFit/>
          </a:bodyPr>
          <a:lstStyle/>
          <a:p>
            <a:r>
              <a:rPr lang="en-US" sz="4400" b="1" dirty="0">
                <a:solidFill>
                  <a:schemeClr val="bg1"/>
                </a:solidFill>
              </a:rPr>
              <a:t>EZEKIEL 37:11</a:t>
            </a:r>
          </a:p>
          <a:p>
            <a:r>
              <a:rPr lang="en-US" sz="3200" i="1" spc="-150" dirty="0">
                <a:solidFill>
                  <a:schemeClr val="bg1"/>
                </a:solidFill>
              </a:rPr>
              <a:t>Then he said unto me, Son of man, these bones are the whole house of Israel: behold, they say, Our bones are dried, and our hope is lost: we are cut off for our parts. 12 Therefore prophesy and say unto them, Thus saith the Lord GOD; Behold, O my people, I will open your graves, and cause you to come up out of your graves, and bring you into the land of Israel. </a:t>
            </a:r>
            <a:r>
              <a:rPr lang="en-US" sz="3600" i="1" spc="-150" dirty="0">
                <a:solidFill>
                  <a:schemeClr val="bg1"/>
                </a:solidFill>
              </a:rPr>
              <a:t>13 </a:t>
            </a:r>
            <a:r>
              <a:rPr lang="en-US" sz="4000" i="1" spc="-150" dirty="0">
                <a:solidFill>
                  <a:schemeClr val="bg1"/>
                </a:solidFill>
              </a:rPr>
              <a:t>And ye shall know that I am the LORD, when I have opened your graves, O my people, and brought you up out of your graves, 14 </a:t>
            </a:r>
            <a:r>
              <a:rPr lang="en-US" sz="4000" i="1" u="sng" spc="-150" dirty="0">
                <a:solidFill>
                  <a:schemeClr val="bg1"/>
                </a:solidFill>
              </a:rPr>
              <a:t>And shall put my spirit in you, and ye shall live, and I shall place you in your own land: then shall ye know that I the LORD have spoken it, and performed it, saith the LORD.</a:t>
            </a:r>
            <a:endParaRPr lang="en-US" sz="3600" i="1" u="sng" spc="-150" dirty="0">
              <a:solidFill>
                <a:schemeClr val="bg1"/>
              </a:solidFill>
            </a:endParaRPr>
          </a:p>
        </p:txBody>
      </p:sp>
    </p:spTree>
    <p:extLst>
      <p:ext uri="{BB962C8B-B14F-4D97-AF65-F5344CB8AC3E}">
        <p14:creationId xmlns:p14="http://schemas.microsoft.com/office/powerpoint/2010/main" val="32261648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882BD4-D2A9-92D5-2F60-D2A06DDB86B6}"/>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D9AD20E5-1660-94B8-C535-058310EE1864}"/>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EE933488-5D3D-EB44-6032-E112FF2D753B}"/>
              </a:ext>
            </a:extLst>
          </p:cNvPr>
          <p:cNvSpPr>
            <a:spLocks noGrp="1"/>
          </p:cNvSpPr>
          <p:nvPr>
            <p:ph type="sldNum" sz="quarter" idx="12"/>
          </p:nvPr>
        </p:nvSpPr>
        <p:spPr/>
        <p:txBody>
          <a:bodyPr/>
          <a:lstStyle/>
          <a:p>
            <a:fld id="{148CC95F-0247-41B6-91CF-DC97C76A7088}" type="slidenum">
              <a:rPr lang="en-US" smtClean="0"/>
              <a:t>14</a:t>
            </a:fld>
            <a:endParaRPr lang="en-US"/>
          </a:p>
        </p:txBody>
      </p:sp>
      <p:sp>
        <p:nvSpPr>
          <p:cNvPr id="6" name="TextBox 5">
            <a:extLst>
              <a:ext uri="{FF2B5EF4-FFF2-40B4-BE49-F238E27FC236}">
                <a16:creationId xmlns:a16="http://schemas.microsoft.com/office/drawing/2014/main" id="{BF03DBE0-3CB8-88CE-ACF9-DB281A651353}"/>
              </a:ext>
            </a:extLst>
          </p:cNvPr>
          <p:cNvSpPr txBox="1"/>
          <p:nvPr/>
        </p:nvSpPr>
        <p:spPr>
          <a:xfrm>
            <a:off x="174625" y="73787"/>
            <a:ext cx="11842750" cy="7448193"/>
          </a:xfrm>
          <a:prstGeom prst="rect">
            <a:avLst/>
          </a:prstGeom>
          <a:noFill/>
        </p:spPr>
        <p:txBody>
          <a:bodyPr wrap="square">
            <a:spAutoFit/>
          </a:bodyPr>
          <a:lstStyle/>
          <a:p>
            <a:r>
              <a:rPr lang="en-US" sz="4000" b="1" dirty="0">
                <a:solidFill>
                  <a:schemeClr val="bg1"/>
                </a:solidFill>
              </a:rPr>
              <a:t>ROMANS 8:14  </a:t>
            </a:r>
            <a:r>
              <a:rPr lang="en-US" sz="3600" i="1" dirty="0">
                <a:solidFill>
                  <a:schemeClr val="bg1"/>
                </a:solidFill>
              </a:rPr>
              <a:t>For as many as are led by the Spirit of God, they are the sons of God. </a:t>
            </a:r>
            <a:endParaRPr lang="en-US" i="1" dirty="0">
              <a:solidFill>
                <a:schemeClr val="bg1"/>
              </a:solidFill>
            </a:endParaRPr>
          </a:p>
          <a:p>
            <a:endParaRPr lang="en-US" i="1" dirty="0">
              <a:solidFill>
                <a:schemeClr val="bg1"/>
              </a:solidFill>
            </a:endParaRPr>
          </a:p>
          <a:p>
            <a:r>
              <a:rPr lang="en-US" sz="4000" b="1" dirty="0">
                <a:solidFill>
                  <a:schemeClr val="bg1"/>
                </a:solidFill>
              </a:rPr>
              <a:t>MATTHEW 16:18</a:t>
            </a:r>
          </a:p>
          <a:p>
            <a:r>
              <a:rPr lang="en-US" sz="3600" i="1" dirty="0">
                <a:solidFill>
                  <a:schemeClr val="bg1"/>
                </a:solidFill>
              </a:rPr>
              <a:t>And I say also unto thee, That thou art Peter, and upon this rock I will build my church; and the gates of hell shall not prevail against it.</a:t>
            </a:r>
            <a:endParaRPr lang="en-US" sz="1600" i="1" dirty="0">
              <a:solidFill>
                <a:schemeClr val="bg1"/>
              </a:solidFill>
            </a:endParaRPr>
          </a:p>
          <a:p>
            <a:endParaRPr lang="en-US" sz="1600" i="1" dirty="0">
              <a:solidFill>
                <a:schemeClr val="bg1"/>
              </a:solidFill>
            </a:endParaRPr>
          </a:p>
          <a:p>
            <a:r>
              <a:rPr lang="en-US" sz="4000" b="1" dirty="0">
                <a:solidFill>
                  <a:schemeClr val="bg1"/>
                </a:solidFill>
              </a:rPr>
              <a:t>COLOSSIANS 1:18</a:t>
            </a:r>
          </a:p>
          <a:p>
            <a:r>
              <a:rPr lang="en-US" sz="3600" i="1" dirty="0">
                <a:solidFill>
                  <a:schemeClr val="bg1"/>
                </a:solidFill>
              </a:rPr>
              <a:t>And he is the head of the body, the church: who is the beginning, the firstborn from the dead; that in all things he might have the preeminence. </a:t>
            </a:r>
          </a:p>
          <a:p>
            <a:endParaRPr lang="en-US" sz="36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175103023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AABB0-89EF-5C88-E19A-DFF253F2EAFB}"/>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585A0BB2-EEFD-D340-A850-A569730FF529}"/>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F58155EE-86AE-B266-E8D2-F155C1ACCC5A}"/>
              </a:ext>
            </a:extLst>
          </p:cNvPr>
          <p:cNvSpPr>
            <a:spLocks noGrp="1"/>
          </p:cNvSpPr>
          <p:nvPr>
            <p:ph type="sldNum" sz="quarter" idx="12"/>
          </p:nvPr>
        </p:nvSpPr>
        <p:spPr/>
        <p:txBody>
          <a:bodyPr/>
          <a:lstStyle/>
          <a:p>
            <a:fld id="{148CC95F-0247-41B6-91CF-DC97C76A7088}" type="slidenum">
              <a:rPr lang="en-US" smtClean="0"/>
              <a:t>15</a:t>
            </a:fld>
            <a:endParaRPr lang="en-US"/>
          </a:p>
        </p:txBody>
      </p:sp>
      <p:sp>
        <p:nvSpPr>
          <p:cNvPr id="6" name="TextBox 5">
            <a:extLst>
              <a:ext uri="{FF2B5EF4-FFF2-40B4-BE49-F238E27FC236}">
                <a16:creationId xmlns:a16="http://schemas.microsoft.com/office/drawing/2014/main" id="{14A3C281-EB1B-35AB-A66D-A40101816B15}"/>
              </a:ext>
            </a:extLst>
          </p:cNvPr>
          <p:cNvSpPr txBox="1"/>
          <p:nvPr/>
        </p:nvSpPr>
        <p:spPr>
          <a:xfrm>
            <a:off x="184150" y="73787"/>
            <a:ext cx="11913362" cy="6370975"/>
          </a:xfrm>
          <a:prstGeom prst="rect">
            <a:avLst/>
          </a:prstGeom>
          <a:noFill/>
        </p:spPr>
        <p:txBody>
          <a:bodyPr wrap="square">
            <a:spAutoFit/>
          </a:bodyPr>
          <a:lstStyle/>
          <a:p>
            <a:r>
              <a:rPr lang="en-US" sz="4800" b="1" dirty="0">
                <a:solidFill>
                  <a:schemeClr val="bg1"/>
                </a:solidFill>
              </a:rPr>
              <a:t>FIVE.DEFINITE.IDENTIFICATIONS</a:t>
            </a:r>
          </a:p>
          <a:p>
            <a:r>
              <a:rPr lang="en-US" sz="3600" dirty="0">
                <a:solidFill>
                  <a:schemeClr val="bg1"/>
                </a:solidFill>
              </a:rPr>
              <a:t>	78</a:t>
            </a:r>
            <a:r>
              <a:rPr lang="en-US" sz="3200" dirty="0">
                <a:solidFill>
                  <a:schemeClr val="bg1"/>
                </a:solidFill>
              </a:rPr>
              <a:t>  [Col. 1:17-18] </a:t>
            </a:r>
            <a:r>
              <a:rPr lang="en-US" sz="3600" dirty="0">
                <a:solidFill>
                  <a:schemeClr val="bg1"/>
                </a:solidFill>
              </a:rPr>
              <a:t>Who is the Head of this church? Jesus Christ, What Kingdom is it? Messianic Kingdom, the church, not an organization, a church, a mystic Body to which Christ is the Head… walking in the Spirit, obeying the King; foolish to the world, precious in the sight of God; misunderstood, laughed at... "</a:t>
            </a:r>
            <a:r>
              <a:rPr lang="en-US" sz="3600" i="1" dirty="0">
                <a:solidFill>
                  <a:schemeClr val="bg1"/>
                </a:solidFill>
              </a:rPr>
              <a:t>All that live godly in Christ Jesus…</a:t>
            </a:r>
            <a:r>
              <a:rPr lang="en-US" sz="3600" dirty="0">
                <a:solidFill>
                  <a:schemeClr val="bg1"/>
                </a:solidFill>
              </a:rPr>
              <a:t>" </a:t>
            </a:r>
          </a:p>
          <a:p>
            <a:r>
              <a:rPr lang="en-US" sz="3600" dirty="0">
                <a:solidFill>
                  <a:schemeClr val="bg1"/>
                </a:solidFill>
              </a:rPr>
              <a:t>	You're walking in the Spirit, turning your back on the things of the world, not bound by any fetters. "</a:t>
            </a:r>
            <a:r>
              <a:rPr lang="en-US" sz="3600" i="1" dirty="0">
                <a:solidFill>
                  <a:schemeClr val="bg1"/>
                </a:solidFill>
              </a:rPr>
              <a:t>He who the Son has made free is free indeed</a:t>
            </a:r>
            <a:r>
              <a:rPr lang="en-US" sz="3600" dirty="0">
                <a:solidFill>
                  <a:schemeClr val="bg1"/>
                </a:solidFill>
              </a:rPr>
              <a:t>." That's the church of the living God. That's Who set it up.					60-0911</a:t>
            </a:r>
          </a:p>
        </p:txBody>
      </p:sp>
    </p:spTree>
    <p:extLst>
      <p:ext uri="{BB962C8B-B14F-4D97-AF65-F5344CB8AC3E}">
        <p14:creationId xmlns:p14="http://schemas.microsoft.com/office/powerpoint/2010/main" val="1308290496"/>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E96529-EFCF-8E12-C589-F7D46A17AC6F}"/>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D7C1C0E7-DDAB-3A85-B707-5138E6B39F03}"/>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531BFE04-1C08-C4A8-9583-F26735614A47}"/>
              </a:ext>
            </a:extLst>
          </p:cNvPr>
          <p:cNvSpPr>
            <a:spLocks noGrp="1"/>
          </p:cNvSpPr>
          <p:nvPr>
            <p:ph type="sldNum" sz="quarter" idx="12"/>
          </p:nvPr>
        </p:nvSpPr>
        <p:spPr/>
        <p:txBody>
          <a:bodyPr/>
          <a:lstStyle/>
          <a:p>
            <a:fld id="{148CC95F-0247-41B6-91CF-DC97C76A7088}" type="slidenum">
              <a:rPr lang="en-US" smtClean="0"/>
              <a:t>16</a:t>
            </a:fld>
            <a:endParaRPr lang="en-US"/>
          </a:p>
        </p:txBody>
      </p:sp>
      <p:sp>
        <p:nvSpPr>
          <p:cNvPr id="6" name="TextBox 5">
            <a:extLst>
              <a:ext uri="{FF2B5EF4-FFF2-40B4-BE49-F238E27FC236}">
                <a16:creationId xmlns:a16="http://schemas.microsoft.com/office/drawing/2014/main" id="{C369638B-7C12-F8A9-98C0-B1DAF2A4C435}"/>
              </a:ext>
            </a:extLst>
          </p:cNvPr>
          <p:cNvSpPr txBox="1"/>
          <p:nvPr/>
        </p:nvSpPr>
        <p:spPr>
          <a:xfrm>
            <a:off x="203200" y="146050"/>
            <a:ext cx="11894312" cy="6309420"/>
          </a:xfrm>
          <a:prstGeom prst="rect">
            <a:avLst/>
          </a:prstGeom>
          <a:noFill/>
        </p:spPr>
        <p:txBody>
          <a:bodyPr wrap="square">
            <a:spAutoFit/>
          </a:bodyPr>
          <a:lstStyle/>
          <a:p>
            <a:r>
              <a:rPr lang="en-US" sz="4400" b="1" dirty="0">
                <a:solidFill>
                  <a:schemeClr val="bg1"/>
                </a:solidFill>
              </a:rPr>
              <a:t>NEHEMIAH 8:17; 9:1-3</a:t>
            </a:r>
          </a:p>
          <a:p>
            <a:r>
              <a:rPr lang="en-US" sz="3600" i="1" dirty="0">
                <a:solidFill>
                  <a:schemeClr val="bg1"/>
                </a:solidFill>
              </a:rPr>
              <a:t>	And all the congregation of them that were come again out of the captivity made booths, and sat under the booths: for since </a:t>
            </a:r>
            <a:r>
              <a:rPr lang="en-US" sz="3600" i="1" spc="-150" dirty="0">
                <a:solidFill>
                  <a:schemeClr val="bg1"/>
                </a:solidFill>
              </a:rPr>
              <a:t>the days of Jeshua the son of Nun unto that day had not the children of Israel done so. And there was very great gladness… </a:t>
            </a:r>
          </a:p>
          <a:p>
            <a:r>
              <a:rPr lang="en-US" sz="3600" b="1" dirty="0">
                <a:solidFill>
                  <a:schemeClr val="bg1"/>
                </a:solidFill>
              </a:rPr>
              <a:t>	9:2 </a:t>
            </a:r>
            <a:r>
              <a:rPr lang="en-US" sz="3600" i="1" dirty="0">
                <a:solidFill>
                  <a:schemeClr val="bg1"/>
                </a:solidFill>
              </a:rPr>
              <a:t>And the seed of Israel separated themselves from all strangers, and stood and confessed their sins, and the iniquities of their fathers. 3 And they stood up in their place, and read in the book of the law of the LORD their God one fourth part of the day; and another fourth part they confessed, and worshipped the LORD their God.</a:t>
            </a:r>
          </a:p>
        </p:txBody>
      </p:sp>
    </p:spTree>
    <p:extLst>
      <p:ext uri="{BB962C8B-B14F-4D97-AF65-F5344CB8AC3E}">
        <p14:creationId xmlns:p14="http://schemas.microsoft.com/office/powerpoint/2010/main" val="104974649"/>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6D0B40-0A55-2D13-8524-D1DC9801A0A4}"/>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4770D22A-DFF2-E6CC-0A12-0376B1A7FB1A}"/>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5B5F7489-5BB7-B747-77BD-7D9A638F69A8}"/>
              </a:ext>
            </a:extLst>
          </p:cNvPr>
          <p:cNvSpPr>
            <a:spLocks noGrp="1"/>
          </p:cNvSpPr>
          <p:nvPr>
            <p:ph type="sldNum" sz="quarter" idx="12"/>
          </p:nvPr>
        </p:nvSpPr>
        <p:spPr/>
        <p:txBody>
          <a:bodyPr/>
          <a:lstStyle/>
          <a:p>
            <a:fld id="{148CC95F-0247-41B6-91CF-DC97C76A7088}" type="slidenum">
              <a:rPr lang="en-US" smtClean="0"/>
              <a:t>17</a:t>
            </a:fld>
            <a:endParaRPr lang="en-US"/>
          </a:p>
        </p:txBody>
      </p:sp>
      <p:sp>
        <p:nvSpPr>
          <p:cNvPr id="6" name="TextBox 5">
            <a:extLst>
              <a:ext uri="{FF2B5EF4-FFF2-40B4-BE49-F238E27FC236}">
                <a16:creationId xmlns:a16="http://schemas.microsoft.com/office/drawing/2014/main" id="{A2FE64B1-347A-2716-2AF8-FBE2DC8BFA4A}"/>
              </a:ext>
            </a:extLst>
          </p:cNvPr>
          <p:cNvSpPr txBox="1"/>
          <p:nvPr/>
        </p:nvSpPr>
        <p:spPr>
          <a:xfrm>
            <a:off x="171450" y="171450"/>
            <a:ext cx="11855450" cy="5755422"/>
          </a:xfrm>
          <a:prstGeom prst="rect">
            <a:avLst/>
          </a:prstGeom>
          <a:noFill/>
        </p:spPr>
        <p:txBody>
          <a:bodyPr wrap="square">
            <a:spAutoFit/>
          </a:bodyPr>
          <a:lstStyle/>
          <a:p>
            <a:r>
              <a:rPr lang="en-US" sz="4400" b="1" dirty="0">
                <a:solidFill>
                  <a:schemeClr val="bg1"/>
                </a:solidFill>
              </a:rPr>
              <a:t>NEHEMIAH 9:19</a:t>
            </a:r>
          </a:p>
          <a:p>
            <a:r>
              <a:rPr lang="en-US" sz="3600" i="1" dirty="0">
                <a:solidFill>
                  <a:schemeClr val="bg1"/>
                </a:solidFill>
              </a:rPr>
              <a:t>	Yet thou in thy manifold mercies </a:t>
            </a:r>
            <a:r>
              <a:rPr lang="en-US" sz="3600" i="1" dirty="0" err="1">
                <a:solidFill>
                  <a:schemeClr val="bg1"/>
                </a:solidFill>
              </a:rPr>
              <a:t>forsookest</a:t>
            </a:r>
            <a:r>
              <a:rPr lang="en-US" sz="3600" i="1" dirty="0">
                <a:solidFill>
                  <a:schemeClr val="bg1"/>
                </a:solidFill>
              </a:rPr>
              <a:t> them not in the wilderness: the pillar of the cloud departed not from them by day, to lead them in the way; neither the pillar of fire by night, to shew them light, and the way wherein they should go. 20 </a:t>
            </a:r>
            <a:r>
              <a:rPr lang="en-US" sz="3600" i="1" u="sng" dirty="0">
                <a:solidFill>
                  <a:schemeClr val="bg1"/>
                </a:solidFill>
              </a:rPr>
              <a:t>Thou </a:t>
            </a:r>
            <a:r>
              <a:rPr lang="en-US" sz="3600" i="1" u="sng" dirty="0" err="1">
                <a:solidFill>
                  <a:schemeClr val="bg1"/>
                </a:solidFill>
              </a:rPr>
              <a:t>gavest</a:t>
            </a:r>
            <a:r>
              <a:rPr lang="en-US" sz="3600" i="1" u="sng" dirty="0">
                <a:solidFill>
                  <a:schemeClr val="bg1"/>
                </a:solidFill>
              </a:rPr>
              <a:t> also thy good spirit to instruct them, and </a:t>
            </a:r>
            <a:r>
              <a:rPr lang="en-US" sz="3600" i="1" u="sng" dirty="0" err="1">
                <a:solidFill>
                  <a:schemeClr val="bg1"/>
                </a:solidFill>
              </a:rPr>
              <a:t>withheldest</a:t>
            </a:r>
            <a:r>
              <a:rPr lang="en-US" sz="3600" i="1" u="sng" dirty="0">
                <a:solidFill>
                  <a:schemeClr val="bg1"/>
                </a:solidFill>
              </a:rPr>
              <a:t> not thy manna from their mouth, and </a:t>
            </a:r>
            <a:r>
              <a:rPr lang="en-US" sz="3600" i="1" u="sng" dirty="0" err="1">
                <a:solidFill>
                  <a:schemeClr val="bg1"/>
                </a:solidFill>
              </a:rPr>
              <a:t>gavest</a:t>
            </a:r>
            <a:r>
              <a:rPr lang="en-US" sz="3600" i="1" u="sng" dirty="0">
                <a:solidFill>
                  <a:schemeClr val="bg1"/>
                </a:solidFill>
              </a:rPr>
              <a:t> them water for their thirst</a:t>
            </a:r>
            <a:r>
              <a:rPr lang="en-US" sz="3600" i="1" dirty="0">
                <a:solidFill>
                  <a:schemeClr val="bg1"/>
                </a:solidFill>
              </a:rPr>
              <a:t>. 21 Yea, forty years didst thou sustain them in the wilderness, so that they lacked nothing; their clothes waxed not old, and their feet swelled not.</a:t>
            </a:r>
          </a:p>
        </p:txBody>
      </p:sp>
    </p:spTree>
    <p:extLst>
      <p:ext uri="{BB962C8B-B14F-4D97-AF65-F5344CB8AC3E}">
        <p14:creationId xmlns:p14="http://schemas.microsoft.com/office/powerpoint/2010/main" val="3735836537"/>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6FD769-9BA3-6F91-388F-9C818C4EEC1E}"/>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0897A274-8549-D873-4E03-07ACED627B16}"/>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029CB254-BAD9-C561-11A2-442FE8E3243E}"/>
              </a:ext>
            </a:extLst>
          </p:cNvPr>
          <p:cNvSpPr>
            <a:spLocks noGrp="1"/>
          </p:cNvSpPr>
          <p:nvPr>
            <p:ph type="sldNum" sz="quarter" idx="12"/>
          </p:nvPr>
        </p:nvSpPr>
        <p:spPr/>
        <p:txBody>
          <a:bodyPr/>
          <a:lstStyle/>
          <a:p>
            <a:fld id="{148CC95F-0247-41B6-91CF-DC97C76A7088}" type="slidenum">
              <a:rPr lang="en-US" smtClean="0"/>
              <a:t>18</a:t>
            </a:fld>
            <a:endParaRPr lang="en-US"/>
          </a:p>
        </p:txBody>
      </p:sp>
      <p:sp>
        <p:nvSpPr>
          <p:cNvPr id="6" name="TextBox 5">
            <a:extLst>
              <a:ext uri="{FF2B5EF4-FFF2-40B4-BE49-F238E27FC236}">
                <a16:creationId xmlns:a16="http://schemas.microsoft.com/office/drawing/2014/main" id="{74ED2074-7D45-E04E-8DE9-07AA6D14A8FA}"/>
              </a:ext>
            </a:extLst>
          </p:cNvPr>
          <p:cNvSpPr txBox="1"/>
          <p:nvPr/>
        </p:nvSpPr>
        <p:spPr>
          <a:xfrm>
            <a:off x="234950" y="100585"/>
            <a:ext cx="11791950" cy="6577652"/>
          </a:xfrm>
          <a:prstGeom prst="rect">
            <a:avLst/>
          </a:prstGeom>
          <a:noFill/>
        </p:spPr>
        <p:txBody>
          <a:bodyPr wrap="square">
            <a:spAutoFit/>
          </a:bodyPr>
          <a:lstStyle/>
          <a:p>
            <a:r>
              <a:rPr lang="en-US" sz="4400" b="1" dirty="0">
                <a:solidFill>
                  <a:schemeClr val="bg1"/>
                </a:solidFill>
              </a:rPr>
              <a:t>ACTS 2:46</a:t>
            </a:r>
          </a:p>
          <a:p>
            <a:r>
              <a:rPr lang="en-US" sz="3600" i="1" dirty="0">
                <a:solidFill>
                  <a:schemeClr val="bg1"/>
                </a:solidFill>
              </a:rPr>
              <a:t>And they, continuing daily with one </a:t>
            </a:r>
            <a:r>
              <a:rPr lang="en-US" sz="3600" b="1" i="1" u="sng" dirty="0">
                <a:solidFill>
                  <a:schemeClr val="bg1"/>
                </a:solidFill>
              </a:rPr>
              <a:t>accord</a:t>
            </a:r>
            <a:r>
              <a:rPr lang="en-US" sz="3600" i="1" dirty="0">
                <a:solidFill>
                  <a:schemeClr val="bg1"/>
                </a:solidFill>
              </a:rPr>
              <a:t> in the temple, and breaking bread from house to house, did eat their meat with gladness and singleness of heart…</a:t>
            </a:r>
          </a:p>
          <a:p>
            <a:endParaRPr lang="en-US" sz="3600" i="1" dirty="0">
              <a:solidFill>
                <a:schemeClr val="bg1"/>
              </a:solidFill>
            </a:endParaRPr>
          </a:p>
          <a:p>
            <a:r>
              <a:rPr lang="en-US" sz="3600" i="1" dirty="0" err="1">
                <a:solidFill>
                  <a:schemeClr val="bg1"/>
                </a:solidFill>
              </a:rPr>
              <a:t>Homothumadon</a:t>
            </a:r>
            <a:r>
              <a:rPr lang="en-US" sz="3600" i="1" dirty="0">
                <a:solidFill>
                  <a:schemeClr val="bg1"/>
                </a:solidFill>
              </a:rPr>
              <a:t> </a:t>
            </a:r>
            <a:r>
              <a:rPr lang="en-US" sz="3200" i="1" dirty="0">
                <a:solidFill>
                  <a:schemeClr val="bg1"/>
                </a:solidFill>
              </a:rPr>
              <a:t>A unique Greek word, a compound of two words meaning to "rush along" and "in unison" helps us understand the uniqueness of the Christian community. The image is musical; a number of notes sounded which, while different, </a:t>
            </a:r>
            <a:r>
              <a:rPr lang="en-US" sz="3200" i="1" dirty="0" err="1">
                <a:solidFill>
                  <a:schemeClr val="bg1"/>
                </a:solidFill>
              </a:rPr>
              <a:t>harmonise</a:t>
            </a:r>
            <a:r>
              <a:rPr lang="en-US" sz="3200" i="1" dirty="0">
                <a:solidFill>
                  <a:schemeClr val="bg1"/>
                </a:solidFill>
              </a:rPr>
              <a:t> in pitch and tone. As the instruments of a great concert under the direction of a concertmaster, so the Holy Ghost blends together the lives of members of Christ's church.</a:t>
            </a:r>
            <a:endParaRPr lang="en-US" sz="3600" i="1" dirty="0">
              <a:solidFill>
                <a:schemeClr val="bg1"/>
              </a:solidFill>
            </a:endParaRPr>
          </a:p>
        </p:txBody>
      </p:sp>
    </p:spTree>
    <p:extLst>
      <p:ext uri="{BB962C8B-B14F-4D97-AF65-F5344CB8AC3E}">
        <p14:creationId xmlns:p14="http://schemas.microsoft.com/office/powerpoint/2010/main" val="133170207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CAF9AC-0DBF-1F12-ED2D-7E76079F3594}"/>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91CA00FD-B935-93B0-5D2D-1681FF00C11E}"/>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C7C454AD-2AF2-8EC0-9C41-38DFD93B4836}"/>
              </a:ext>
            </a:extLst>
          </p:cNvPr>
          <p:cNvSpPr>
            <a:spLocks noGrp="1"/>
          </p:cNvSpPr>
          <p:nvPr>
            <p:ph type="sldNum" sz="quarter" idx="12"/>
          </p:nvPr>
        </p:nvSpPr>
        <p:spPr/>
        <p:txBody>
          <a:bodyPr/>
          <a:lstStyle/>
          <a:p>
            <a:fld id="{148CC95F-0247-41B6-91CF-DC97C76A7088}" type="slidenum">
              <a:rPr lang="en-US" smtClean="0"/>
              <a:t>19</a:t>
            </a:fld>
            <a:endParaRPr lang="en-US"/>
          </a:p>
        </p:txBody>
      </p:sp>
      <p:sp>
        <p:nvSpPr>
          <p:cNvPr id="6" name="TextBox 5">
            <a:extLst>
              <a:ext uri="{FF2B5EF4-FFF2-40B4-BE49-F238E27FC236}">
                <a16:creationId xmlns:a16="http://schemas.microsoft.com/office/drawing/2014/main" id="{0C9C453A-5FBB-81B9-10FD-96C9C6FB1745}"/>
              </a:ext>
            </a:extLst>
          </p:cNvPr>
          <p:cNvSpPr txBox="1"/>
          <p:nvPr/>
        </p:nvSpPr>
        <p:spPr>
          <a:xfrm>
            <a:off x="152018" y="0"/>
            <a:ext cx="12039981" cy="6863417"/>
          </a:xfrm>
          <a:prstGeom prst="rect">
            <a:avLst/>
          </a:prstGeom>
          <a:noFill/>
        </p:spPr>
        <p:txBody>
          <a:bodyPr wrap="square">
            <a:spAutoFit/>
          </a:bodyPr>
          <a:lstStyle/>
          <a:p>
            <a:r>
              <a:rPr lang="en-US" sz="4400" b="1" u="sng" dirty="0">
                <a:solidFill>
                  <a:schemeClr val="bg1"/>
                </a:solidFill>
              </a:rPr>
              <a:t>7 Characteristics of the Spirit Controlled Church:</a:t>
            </a:r>
          </a:p>
          <a:p>
            <a:pPr marL="342900" indent="-342900">
              <a:buAutoNum type="arabicPeriod"/>
            </a:pPr>
            <a:r>
              <a:rPr lang="en-US" sz="3600" dirty="0">
                <a:solidFill>
                  <a:schemeClr val="bg1"/>
                </a:solidFill>
              </a:rPr>
              <a:t> Doctrine: </a:t>
            </a:r>
            <a:r>
              <a:rPr lang="en-US" sz="3600" spc="-150" dirty="0">
                <a:solidFill>
                  <a:schemeClr val="bg1"/>
                </a:solidFill>
              </a:rPr>
              <a:t>Steadfastly teaching the Word of God for the hour.</a:t>
            </a:r>
          </a:p>
          <a:p>
            <a:r>
              <a:rPr lang="en-US" sz="3600" dirty="0">
                <a:solidFill>
                  <a:schemeClr val="bg1"/>
                </a:solidFill>
              </a:rPr>
              <a:t>2. Fellowship: Deep, community atmosphere. Not a Sunday 	gathering, but a family.</a:t>
            </a:r>
          </a:p>
          <a:p>
            <a:pPr marL="342900" indent="-342900">
              <a:buAutoNum type="arabicPeriod" startAt="3"/>
            </a:pPr>
            <a:r>
              <a:rPr lang="en-US" sz="3600" dirty="0">
                <a:solidFill>
                  <a:schemeClr val="bg1"/>
                </a:solidFill>
              </a:rPr>
              <a:t> Ordinances: with sincere participation.</a:t>
            </a:r>
          </a:p>
          <a:p>
            <a:r>
              <a:rPr lang="en-US" sz="3600" dirty="0">
                <a:solidFill>
                  <a:schemeClr val="bg1"/>
                </a:solidFill>
              </a:rPr>
              <a:t>4. Prayer: interceding for the Body (Acts. 2:42, 4:31)</a:t>
            </a:r>
          </a:p>
          <a:p>
            <a:r>
              <a:rPr lang="en-US" sz="3600" dirty="0">
                <a:solidFill>
                  <a:schemeClr val="bg1"/>
                </a:solidFill>
              </a:rPr>
              <a:t>5. Fear of God: reverence for the temple, the Body vs. </a:t>
            </a:r>
          </a:p>
          <a:p>
            <a:r>
              <a:rPr lang="en-US" sz="3600" dirty="0">
                <a:solidFill>
                  <a:schemeClr val="bg1"/>
                </a:solidFill>
              </a:rPr>
              <a:t>	casual religion.</a:t>
            </a:r>
          </a:p>
          <a:p>
            <a:r>
              <a:rPr lang="en-US" sz="3600" dirty="0">
                <a:solidFill>
                  <a:schemeClr val="bg1"/>
                </a:solidFill>
              </a:rPr>
              <a:t>6. Generosity: Caring for one another’s needs, a Spirit 	controlled Body does not hoard, it shares. </a:t>
            </a:r>
          </a:p>
          <a:p>
            <a:r>
              <a:rPr lang="en-US" sz="3600" dirty="0">
                <a:solidFill>
                  <a:schemeClr val="bg1"/>
                </a:solidFill>
              </a:rPr>
              <a:t>7. Worship: Continuous, joyful sincere worship! He delights 	in the praises of His people.” (Ps. 22:3) </a:t>
            </a:r>
            <a:endParaRPr lang="en-US" sz="3600" dirty="0"/>
          </a:p>
        </p:txBody>
      </p:sp>
    </p:spTree>
    <p:extLst>
      <p:ext uri="{BB962C8B-B14F-4D97-AF65-F5344CB8AC3E}">
        <p14:creationId xmlns:p14="http://schemas.microsoft.com/office/powerpoint/2010/main" val="33155409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1000"/>
                                        <p:tgtEl>
                                          <p:spTgt spid="6">
                                            <p:txEl>
                                              <p:pRg st="3" end="3"/>
                                            </p:txEl>
                                          </p:spTgt>
                                        </p:tgtEl>
                                      </p:cBhvr>
                                    </p:animEffect>
                                    <p:anim calcmode="lin" valueType="num">
                                      <p:cBhvr>
                                        <p:cTn id="20"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fade">
                                      <p:cBhvr>
                                        <p:cTn id="24" dur="1000"/>
                                        <p:tgtEl>
                                          <p:spTgt spid="6">
                                            <p:txEl>
                                              <p:pRg st="4" end="4"/>
                                            </p:txEl>
                                          </p:spTgt>
                                        </p:tgtEl>
                                      </p:cBhvr>
                                    </p:animEffect>
                                    <p:anim calcmode="lin" valueType="num">
                                      <p:cBhvr>
                                        <p:cTn id="2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Effect transition="in" filter="fade">
                                      <p:cBhvr>
                                        <p:cTn id="31" dur="1000"/>
                                        <p:tgtEl>
                                          <p:spTgt spid="6">
                                            <p:txEl>
                                              <p:pRg st="5" end="5"/>
                                            </p:txEl>
                                          </p:spTgt>
                                        </p:tgtEl>
                                      </p:cBhvr>
                                    </p:animEffect>
                                    <p:anim calcmode="lin" valueType="num">
                                      <p:cBhvr>
                                        <p:cTn id="32"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fade">
                                      <p:cBhvr>
                                        <p:cTn id="36" dur="1000"/>
                                        <p:tgtEl>
                                          <p:spTgt spid="6">
                                            <p:txEl>
                                              <p:pRg st="6" end="6"/>
                                            </p:txEl>
                                          </p:spTgt>
                                        </p:tgtEl>
                                      </p:cBhvr>
                                    </p:animEffect>
                                    <p:anim calcmode="lin" valueType="num">
                                      <p:cBhvr>
                                        <p:cTn id="3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fade">
                                      <p:cBhvr>
                                        <p:cTn id="41" dur="1000"/>
                                        <p:tgtEl>
                                          <p:spTgt spid="6">
                                            <p:txEl>
                                              <p:pRg st="7" end="7"/>
                                            </p:txEl>
                                          </p:spTgt>
                                        </p:tgtEl>
                                      </p:cBhvr>
                                    </p:animEffect>
                                    <p:anim calcmode="lin" valueType="num">
                                      <p:cBhvr>
                                        <p:cTn id="4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6">
                                            <p:txEl>
                                              <p:pRg st="8" end="8"/>
                                            </p:txEl>
                                          </p:spTgt>
                                        </p:tgtEl>
                                        <p:attrNameLst>
                                          <p:attrName>style.visibility</p:attrName>
                                        </p:attrNameLst>
                                      </p:cBhvr>
                                      <p:to>
                                        <p:strVal val="visible"/>
                                      </p:to>
                                    </p:set>
                                    <p:animEffect transition="in" filter="fade">
                                      <p:cBhvr>
                                        <p:cTn id="48" dur="1000"/>
                                        <p:tgtEl>
                                          <p:spTgt spid="6">
                                            <p:txEl>
                                              <p:pRg st="8" end="8"/>
                                            </p:txEl>
                                          </p:spTgt>
                                        </p:tgtEl>
                                      </p:cBhvr>
                                    </p:animEffect>
                                    <p:anim calcmode="lin" valueType="num">
                                      <p:cBhvr>
                                        <p:cTn id="49"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C631362-DD11-99C8-B481-541C2EBE7505}"/>
              </a:ext>
            </a:extLst>
          </p:cNvPr>
          <p:cNvSpPr>
            <a:spLocks noGrp="1"/>
          </p:cNvSpPr>
          <p:nvPr>
            <p:ph sz="quarter" idx="13"/>
          </p:nvPr>
        </p:nvSpPr>
        <p:spPr/>
        <p:txBody>
          <a:bodyPr/>
          <a:lstStyle/>
          <a:p>
            <a:endParaRPr lang="en-US"/>
          </a:p>
        </p:txBody>
      </p:sp>
      <p:sp>
        <p:nvSpPr>
          <p:cNvPr id="6" name="TextBox 5">
            <a:extLst>
              <a:ext uri="{FF2B5EF4-FFF2-40B4-BE49-F238E27FC236}">
                <a16:creationId xmlns:a16="http://schemas.microsoft.com/office/drawing/2014/main" id="{C8A63E4A-6890-3358-C4A9-7E2AA5E28C23}"/>
              </a:ext>
            </a:extLst>
          </p:cNvPr>
          <p:cNvSpPr txBox="1"/>
          <p:nvPr/>
        </p:nvSpPr>
        <p:spPr>
          <a:xfrm>
            <a:off x="2876819" y="673768"/>
            <a:ext cx="8476981" cy="3908762"/>
          </a:xfrm>
          <a:prstGeom prst="rect">
            <a:avLst/>
          </a:prstGeom>
          <a:noFill/>
        </p:spPr>
        <p:txBody>
          <a:bodyPr wrap="square" rtlCol="0">
            <a:spAutoFit/>
          </a:bodyPr>
          <a:lstStyle/>
          <a:p>
            <a:r>
              <a:rPr lang="en-US" sz="7200" b="1" dirty="0">
                <a:solidFill>
                  <a:schemeClr val="bg1"/>
                </a:solidFill>
              </a:rPr>
              <a:t>Birthdays</a:t>
            </a:r>
          </a:p>
          <a:p>
            <a:r>
              <a:rPr lang="en-US" sz="4400" dirty="0">
                <a:solidFill>
                  <a:schemeClr val="bg1"/>
                </a:solidFill>
              </a:rPr>
              <a:t>Mar. 25</a:t>
            </a:r>
            <a:r>
              <a:rPr lang="en-US" sz="4400" baseline="30000" dirty="0">
                <a:solidFill>
                  <a:schemeClr val="bg1"/>
                </a:solidFill>
              </a:rPr>
              <a:t>th</a:t>
            </a:r>
            <a:r>
              <a:rPr lang="en-US" sz="4400" dirty="0">
                <a:solidFill>
                  <a:schemeClr val="bg1"/>
                </a:solidFill>
              </a:rPr>
              <a:t> Chris Clayville</a:t>
            </a:r>
          </a:p>
          <a:p>
            <a:r>
              <a:rPr lang="en-US" sz="4400" dirty="0">
                <a:solidFill>
                  <a:schemeClr val="bg1"/>
                </a:solidFill>
              </a:rPr>
              <a:t>Mar. 26</a:t>
            </a:r>
            <a:r>
              <a:rPr lang="en-US" sz="4400" baseline="30000" dirty="0">
                <a:solidFill>
                  <a:schemeClr val="bg1"/>
                </a:solidFill>
              </a:rPr>
              <a:t>th</a:t>
            </a:r>
            <a:r>
              <a:rPr lang="en-US" sz="4400" dirty="0">
                <a:solidFill>
                  <a:schemeClr val="bg1"/>
                </a:solidFill>
              </a:rPr>
              <a:t> Ben &amp; Rachel Pritchard</a:t>
            </a:r>
          </a:p>
          <a:p>
            <a:r>
              <a:rPr lang="en-US" sz="4400" dirty="0">
                <a:solidFill>
                  <a:schemeClr val="bg1"/>
                </a:solidFill>
              </a:rPr>
              <a:t>	Troy &amp; Connie Hughes</a:t>
            </a:r>
          </a:p>
          <a:p>
            <a:r>
              <a:rPr lang="en-US" sz="4400" dirty="0">
                <a:solidFill>
                  <a:schemeClr val="bg1"/>
                </a:solidFill>
              </a:rPr>
              <a:t>Mar. 27</a:t>
            </a:r>
            <a:r>
              <a:rPr lang="en-US" sz="4400" baseline="30000" dirty="0">
                <a:solidFill>
                  <a:schemeClr val="bg1"/>
                </a:solidFill>
              </a:rPr>
              <a:t>th</a:t>
            </a:r>
            <a:r>
              <a:rPr lang="en-US" sz="4400" dirty="0">
                <a:solidFill>
                  <a:schemeClr val="bg1"/>
                </a:solidFill>
              </a:rPr>
              <a:t> Johnny &amp; Doris Reynolds</a:t>
            </a:r>
          </a:p>
        </p:txBody>
      </p:sp>
      <p:pic>
        <p:nvPicPr>
          <p:cNvPr id="2" name="Picture 1">
            <a:extLst>
              <a:ext uri="{FF2B5EF4-FFF2-40B4-BE49-F238E27FC236}">
                <a16:creationId xmlns:a16="http://schemas.microsoft.com/office/drawing/2014/main" id="{043A98EF-A398-04E9-6E38-E536D2A402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14" y="513001"/>
            <a:ext cx="2858790" cy="1902395"/>
          </a:xfrm>
          <a:prstGeom prst="rect">
            <a:avLst/>
          </a:prstGeom>
          <a:ln>
            <a:noFill/>
          </a:ln>
          <a:effectLst>
            <a:softEdge rad="112500"/>
          </a:effectLst>
        </p:spPr>
      </p:pic>
      <p:sp>
        <p:nvSpPr>
          <p:cNvPr id="3" name="Date Placeholder 2">
            <a:extLst>
              <a:ext uri="{FF2B5EF4-FFF2-40B4-BE49-F238E27FC236}">
                <a16:creationId xmlns:a16="http://schemas.microsoft.com/office/drawing/2014/main" id="{38882D46-1AEB-C2ED-873E-FDD8A947E681}"/>
              </a:ext>
            </a:extLst>
          </p:cNvPr>
          <p:cNvSpPr>
            <a:spLocks noGrp="1"/>
          </p:cNvSpPr>
          <p:nvPr>
            <p:ph type="dt" sz="half" idx="10"/>
          </p:nvPr>
        </p:nvSpPr>
        <p:spPr/>
        <p:txBody>
          <a:bodyPr/>
          <a:lstStyle/>
          <a:p>
            <a:fld id="{5CE7759F-139F-4811-B414-5463EF33C8E0}" type="datetime1">
              <a:rPr lang="en-US" smtClean="0"/>
              <a:t>3/22/2026</a:t>
            </a:fld>
            <a:endParaRPr lang="en-US"/>
          </a:p>
        </p:txBody>
      </p:sp>
      <p:sp>
        <p:nvSpPr>
          <p:cNvPr id="4" name="Footer Placeholder 3">
            <a:extLst>
              <a:ext uri="{FF2B5EF4-FFF2-40B4-BE49-F238E27FC236}">
                <a16:creationId xmlns:a16="http://schemas.microsoft.com/office/drawing/2014/main" id="{EE02F274-1927-4884-0C39-32666FBE6607}"/>
              </a:ext>
            </a:extLst>
          </p:cNvPr>
          <p:cNvSpPr>
            <a:spLocks noGrp="1"/>
          </p:cNvSpPr>
          <p:nvPr>
            <p:ph type="ftr" sz="quarter" idx="11"/>
          </p:nvPr>
        </p:nvSpPr>
        <p:spPr/>
        <p:txBody>
          <a:bodyPr/>
          <a:lstStyle/>
          <a:p>
            <a:r>
              <a:rPr lang="en-ZA"/>
              <a:t>3-22-2026</a:t>
            </a:r>
            <a:endParaRPr lang="en-US" dirty="0"/>
          </a:p>
        </p:txBody>
      </p:sp>
      <p:sp>
        <p:nvSpPr>
          <p:cNvPr id="7" name="Slide Number Placeholder 6">
            <a:extLst>
              <a:ext uri="{FF2B5EF4-FFF2-40B4-BE49-F238E27FC236}">
                <a16:creationId xmlns:a16="http://schemas.microsoft.com/office/drawing/2014/main" id="{C46EED73-A5F3-0D8B-27EF-2167DA6F6371}"/>
              </a:ext>
            </a:extLst>
          </p:cNvPr>
          <p:cNvSpPr>
            <a:spLocks noGrp="1"/>
          </p:cNvSpPr>
          <p:nvPr>
            <p:ph type="sldNum" sz="quarter" idx="12"/>
          </p:nvPr>
        </p:nvSpPr>
        <p:spPr/>
        <p:txBody>
          <a:bodyPr/>
          <a:lstStyle/>
          <a:p>
            <a:fld id="{9D164B4E-BB64-4235-AA14-F42088F189EC}" type="slidenum">
              <a:rPr lang="en-US" smtClean="0"/>
              <a:t>2</a:t>
            </a:fld>
            <a:endParaRPr lang="en-US"/>
          </a:p>
        </p:txBody>
      </p:sp>
      <p:pic>
        <p:nvPicPr>
          <p:cNvPr id="9" name="Picture 8" descr="Happy Anniversary.&#10;&#10;AI-generated content may be incorrect.">
            <a:extLst>
              <a:ext uri="{FF2B5EF4-FFF2-40B4-BE49-F238E27FC236}">
                <a16:creationId xmlns:a16="http://schemas.microsoft.com/office/drawing/2014/main" id="{EF5329C3-93B3-D59C-B8B3-67DC55556FCD}"/>
              </a:ext>
            </a:extLst>
          </p:cNvPr>
          <p:cNvPicPr>
            <a:picLocks noChangeAspect="1"/>
          </p:cNvPicPr>
          <p:nvPr/>
        </p:nvPicPr>
        <p:blipFill>
          <a:blip r:embed="rId3"/>
          <a:stretch>
            <a:fillRect/>
          </a:stretch>
        </p:blipFill>
        <p:spPr>
          <a:xfrm>
            <a:off x="276554" y="2595368"/>
            <a:ext cx="2479346" cy="2479346"/>
          </a:xfrm>
          <a:prstGeom prst="rect">
            <a:avLst/>
          </a:prstGeom>
        </p:spPr>
      </p:pic>
    </p:spTree>
    <p:extLst>
      <p:ext uri="{BB962C8B-B14F-4D97-AF65-F5344CB8AC3E}">
        <p14:creationId xmlns:p14="http://schemas.microsoft.com/office/powerpoint/2010/main" val="373305496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FF04C3-7775-9473-B109-5C6F1A7BE244}"/>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02854C2E-EF14-9DCC-E201-8BD1EFD5CADC}"/>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839B0A0F-7C05-D346-797E-F9113EF194C1}"/>
              </a:ext>
            </a:extLst>
          </p:cNvPr>
          <p:cNvSpPr>
            <a:spLocks noGrp="1"/>
          </p:cNvSpPr>
          <p:nvPr>
            <p:ph type="sldNum" sz="quarter" idx="12"/>
          </p:nvPr>
        </p:nvSpPr>
        <p:spPr/>
        <p:txBody>
          <a:bodyPr/>
          <a:lstStyle/>
          <a:p>
            <a:fld id="{148CC95F-0247-41B6-91CF-DC97C76A7088}" type="slidenum">
              <a:rPr lang="en-US" smtClean="0"/>
              <a:t>20</a:t>
            </a:fld>
            <a:endParaRPr lang="en-US"/>
          </a:p>
        </p:txBody>
      </p:sp>
      <p:sp>
        <p:nvSpPr>
          <p:cNvPr id="5" name="TextBox 4">
            <a:extLst>
              <a:ext uri="{FF2B5EF4-FFF2-40B4-BE49-F238E27FC236}">
                <a16:creationId xmlns:a16="http://schemas.microsoft.com/office/drawing/2014/main" id="{63CEBE8B-1A9D-5E85-73A7-69F2E1BB2EAE}"/>
              </a:ext>
            </a:extLst>
          </p:cNvPr>
          <p:cNvSpPr txBox="1"/>
          <p:nvPr/>
        </p:nvSpPr>
        <p:spPr>
          <a:xfrm>
            <a:off x="247651" y="165100"/>
            <a:ext cx="11709400" cy="6863417"/>
          </a:xfrm>
          <a:prstGeom prst="rect">
            <a:avLst/>
          </a:prstGeom>
          <a:noFill/>
        </p:spPr>
        <p:txBody>
          <a:bodyPr wrap="square" rtlCol="0">
            <a:spAutoFit/>
          </a:bodyPr>
          <a:lstStyle/>
          <a:p>
            <a:r>
              <a:rPr lang="en-US" sz="4800" b="1" dirty="0">
                <a:solidFill>
                  <a:schemeClr val="bg1"/>
                </a:solidFill>
              </a:rPr>
              <a:t>The Christian Family:</a:t>
            </a:r>
          </a:p>
          <a:p>
            <a:r>
              <a:rPr lang="en-US" sz="3600" dirty="0">
                <a:solidFill>
                  <a:schemeClr val="bg1"/>
                </a:solidFill>
              </a:rPr>
              <a:t>	Whether in the household or the Body of Christ — the Family is the Spirit's primary place of formation. It is where the nature of Christ is either demonstrated or denied. </a:t>
            </a:r>
          </a:p>
          <a:p>
            <a:r>
              <a:rPr lang="en-US" sz="3600" dirty="0">
                <a:solidFill>
                  <a:schemeClr val="bg1"/>
                </a:solidFill>
              </a:rPr>
              <a:t>	Where fathers lead with Christlike sacrifice, where mothers intercede with Christlike love, where children are trained in truth, and where the community of believers serves one another with humility and love — there the Spirit finds His dwelling place and the world sees the character of Jesus Christ alive and among His chosen people.</a:t>
            </a:r>
          </a:p>
          <a:p>
            <a:endParaRPr lang="en-US" sz="3200" dirty="0">
              <a:solidFill>
                <a:schemeClr val="bg1"/>
              </a:solidFill>
            </a:endParaRPr>
          </a:p>
        </p:txBody>
      </p:sp>
    </p:spTree>
    <p:extLst>
      <p:ext uri="{BB962C8B-B14F-4D97-AF65-F5344CB8AC3E}">
        <p14:creationId xmlns:p14="http://schemas.microsoft.com/office/powerpoint/2010/main" val="1935117564"/>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Rectangle 14">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3" name="Footer Placeholder 2">
            <a:extLst>
              <a:ext uri="{FF2B5EF4-FFF2-40B4-BE49-F238E27FC236}">
                <a16:creationId xmlns:a16="http://schemas.microsoft.com/office/drawing/2014/main" id="{8EB2F95D-C641-A950-CF50-EF6B94273435}"/>
              </a:ext>
            </a:extLst>
          </p:cNvPr>
          <p:cNvSpPr>
            <a:spLocks noGrp="1"/>
          </p:cNvSpPr>
          <p:nvPr>
            <p:ph type="ftr" sz="quarter" idx="11"/>
          </p:nvPr>
        </p:nvSpPr>
        <p:spPr>
          <a:xfrm>
            <a:off x="521208" y="100584"/>
            <a:ext cx="4114800" cy="365125"/>
          </a:xfrm>
        </p:spPr>
        <p:txBody>
          <a:bodyPr vert="horz" lIns="91440" tIns="45720" rIns="91440" bIns="45720" rtlCol="0" anchor="ctr">
            <a:normAutofit/>
          </a:bodyPr>
          <a:lstStyle/>
          <a:p>
            <a:pPr>
              <a:spcAft>
                <a:spcPts val="600"/>
              </a:spcAft>
            </a:pPr>
            <a:r>
              <a:rPr lang="en-US" kern="1200">
                <a:solidFill>
                  <a:srgbClr val="000000"/>
                </a:solidFill>
                <a:latin typeface="+mn-lt"/>
                <a:ea typeface="+mn-ea"/>
                <a:cs typeface="+mn-cs"/>
              </a:rPr>
              <a:t>3-22-2026</a:t>
            </a:r>
          </a:p>
        </p:txBody>
      </p:sp>
      <p:pic>
        <p:nvPicPr>
          <p:cNvPr id="8" name="Picture 7" descr="The image depicts a tender, hand-in-hand embrace between an elderly man in traditional Jewish attire and a young woman, framed against a serene, blurred background.&#10;&#10;AI-generated content may be incorrect.">
            <a:extLst>
              <a:ext uri="{FF2B5EF4-FFF2-40B4-BE49-F238E27FC236}">
                <a16:creationId xmlns:a16="http://schemas.microsoft.com/office/drawing/2014/main" id="{4B567216-0968-6F2A-A5C8-AC30D5606DD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75323" y="508090"/>
            <a:ext cx="4388100" cy="5846990"/>
          </a:xfrm>
          <a:prstGeom prst="rect">
            <a:avLst/>
          </a:prstGeom>
        </p:spPr>
      </p:pic>
      <p:sp>
        <p:nvSpPr>
          <p:cNvPr id="17" name="Freeform: Shape 16">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521F246E-DA4E-3AAB-03B0-0E83B1267D82}"/>
              </a:ext>
            </a:extLst>
          </p:cNvPr>
          <p:cNvSpPr txBox="1"/>
          <p:nvPr/>
        </p:nvSpPr>
        <p:spPr>
          <a:xfrm>
            <a:off x="4716666" y="306177"/>
            <a:ext cx="7380846" cy="6551818"/>
          </a:xfrm>
          <a:prstGeom prst="rect">
            <a:avLst/>
          </a:prstGeom>
        </p:spPr>
        <p:txBody>
          <a:bodyPr vert="horz" lIns="91440" tIns="45720" rIns="91440" bIns="45720" rtlCol="0">
            <a:normAutofit fontScale="92500" lnSpcReduction="10000"/>
          </a:bodyPr>
          <a:lstStyle/>
          <a:p>
            <a:pPr>
              <a:spcAft>
                <a:spcPts val="600"/>
              </a:spcAft>
            </a:pPr>
            <a:r>
              <a:rPr lang="en-US" sz="2800" b="1" dirty="0"/>
              <a:t>Acts 241-47</a:t>
            </a:r>
          </a:p>
          <a:p>
            <a:pPr>
              <a:spcAft>
                <a:spcPts val="600"/>
              </a:spcAft>
            </a:pPr>
            <a:r>
              <a:rPr lang="en-US" sz="2800" i="1" dirty="0"/>
              <a:t>Then they that gladly received his word were baptized: and the same day there were added unto them about three thousand souls. 42 And they continued </a:t>
            </a:r>
            <a:r>
              <a:rPr lang="en-US" sz="2800" i="1" dirty="0" err="1"/>
              <a:t>stedfastly</a:t>
            </a:r>
            <a:r>
              <a:rPr lang="en-US" sz="2800" i="1" dirty="0"/>
              <a:t> in the apostles' doctrine and fellowship, and in breaking of bread, and in prayers. 43 And fear came upon every soul: and many wonders and signs were done by the apostles. 44 And all that believed were together, and had all things common; 45 And sold their possessions and goods, and parted them to all men, as every man had need. 46 And they, continuing daily with one accord in the temple, and breaking bread from house to house, did eat their meat with gladness and singleness of heart, 47 Praising God, and having </a:t>
            </a:r>
            <a:r>
              <a:rPr lang="en-US" sz="2800" i="1" dirty="0" err="1"/>
              <a:t>favour</a:t>
            </a:r>
            <a:r>
              <a:rPr lang="en-US" sz="2800" i="1" dirty="0"/>
              <a:t> with all the people. And the Lord added to the church daily such as should be saved. </a:t>
            </a:r>
          </a:p>
        </p:txBody>
      </p:sp>
      <p:sp>
        <p:nvSpPr>
          <p:cNvPr id="2" name="Date Placeholder 1">
            <a:extLst>
              <a:ext uri="{FF2B5EF4-FFF2-40B4-BE49-F238E27FC236}">
                <a16:creationId xmlns:a16="http://schemas.microsoft.com/office/drawing/2014/main" id="{9477EFBD-D0B8-9832-43ED-EF7FD855847B}"/>
              </a:ext>
            </a:extLst>
          </p:cNvPr>
          <p:cNvSpPr>
            <a:spLocks noGrp="1"/>
          </p:cNvSpPr>
          <p:nvPr>
            <p:ph type="dt" sz="half" idx="10"/>
          </p:nvPr>
        </p:nvSpPr>
        <p:spPr>
          <a:xfrm>
            <a:off x="521208" y="6419088"/>
            <a:ext cx="2743200" cy="365125"/>
          </a:xfrm>
        </p:spPr>
        <p:txBody>
          <a:bodyPr vert="horz" lIns="91440" tIns="45720" rIns="91440" bIns="45720" rtlCol="0" anchor="ctr">
            <a:normAutofit/>
          </a:bodyPr>
          <a:lstStyle/>
          <a:p>
            <a:pPr>
              <a:spcAft>
                <a:spcPts val="600"/>
              </a:spcAft>
            </a:pPr>
            <a:fld id="{CFCB115E-EFE1-47C6-A8A2-8A5EC9B86A6A}" type="datetime1">
              <a:rPr lang="en-US">
                <a:solidFill>
                  <a:srgbClr val="000000"/>
                </a:solidFill>
                <a:latin typeface="+mn-lt"/>
              </a:rPr>
              <a:pPr>
                <a:spcAft>
                  <a:spcPts val="600"/>
                </a:spcAft>
              </a:pPr>
              <a:t>3/22/2026</a:t>
            </a:fld>
            <a:endParaRPr lang="en-US">
              <a:solidFill>
                <a:srgbClr val="000000"/>
              </a:solidFill>
              <a:latin typeface="+mn-lt"/>
            </a:endParaRPr>
          </a:p>
        </p:txBody>
      </p:sp>
      <p:sp>
        <p:nvSpPr>
          <p:cNvPr id="4" name="Slide Number Placeholder 3">
            <a:extLst>
              <a:ext uri="{FF2B5EF4-FFF2-40B4-BE49-F238E27FC236}">
                <a16:creationId xmlns:a16="http://schemas.microsoft.com/office/drawing/2014/main" id="{AD34DF55-BCE5-B6FE-8CA1-52E7469B84F1}"/>
              </a:ext>
            </a:extLst>
          </p:cNvPr>
          <p:cNvSpPr>
            <a:spLocks noGrp="1"/>
          </p:cNvSpPr>
          <p:nvPr>
            <p:ph type="sldNum" sz="quarter" idx="12"/>
          </p:nvPr>
        </p:nvSpPr>
        <p:spPr>
          <a:xfrm>
            <a:off x="11457432" y="6419088"/>
            <a:ext cx="640080" cy="365125"/>
          </a:xfrm>
        </p:spPr>
        <p:txBody>
          <a:bodyPr vert="horz" lIns="91440" tIns="45720" rIns="91440" bIns="45720" rtlCol="0" anchor="ctr">
            <a:normAutofit/>
          </a:bodyPr>
          <a:lstStyle/>
          <a:p>
            <a:pPr>
              <a:spcAft>
                <a:spcPts val="600"/>
              </a:spcAft>
            </a:pPr>
            <a:fld id="{148CC95F-0247-41B6-91CF-DC97C76A7088}" type="slidenum">
              <a:rPr lang="en-US">
                <a:solidFill>
                  <a:srgbClr val="000000"/>
                </a:solidFill>
                <a:latin typeface="+mn-lt"/>
              </a:rPr>
              <a:pPr>
                <a:spcAft>
                  <a:spcPts val="600"/>
                </a:spcAft>
              </a:pPr>
              <a:t>21</a:t>
            </a:fld>
            <a:endParaRPr lang="en-US">
              <a:solidFill>
                <a:srgbClr val="000000"/>
              </a:solidFill>
              <a:latin typeface="+mn-lt"/>
            </a:endParaRPr>
          </a:p>
        </p:txBody>
      </p:sp>
    </p:spTree>
    <p:extLst>
      <p:ext uri="{BB962C8B-B14F-4D97-AF65-F5344CB8AC3E}">
        <p14:creationId xmlns:p14="http://schemas.microsoft.com/office/powerpoint/2010/main" val="2398958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B900F9-8A02-9ED4-9D95-7B0D1C8F7448}"/>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BDA3A862-3197-C767-9928-E4D5214F591D}"/>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32483336-5465-36E7-A649-2A7D6C2FC5C4}"/>
              </a:ext>
            </a:extLst>
          </p:cNvPr>
          <p:cNvSpPr>
            <a:spLocks noGrp="1"/>
          </p:cNvSpPr>
          <p:nvPr>
            <p:ph type="sldNum" sz="quarter" idx="12"/>
          </p:nvPr>
        </p:nvSpPr>
        <p:spPr/>
        <p:txBody>
          <a:bodyPr/>
          <a:lstStyle/>
          <a:p>
            <a:fld id="{148CC95F-0247-41B6-91CF-DC97C76A7088}" type="slidenum">
              <a:rPr lang="en-US" smtClean="0"/>
              <a:t>22</a:t>
            </a:fld>
            <a:endParaRPr lang="en-US"/>
          </a:p>
        </p:txBody>
      </p:sp>
      <p:pic>
        <p:nvPicPr>
          <p:cNvPr id="6" name="Picture 5" descr="The image depicts two historical figures dressed in traditional medieval attire, one in black with a red cloak and the other in a black dress with a white collar.&#10;&#10;AI-generated content may be incorrect.">
            <a:extLst>
              <a:ext uri="{FF2B5EF4-FFF2-40B4-BE49-F238E27FC236}">
                <a16:creationId xmlns:a16="http://schemas.microsoft.com/office/drawing/2014/main" id="{5A1F4322-7640-571C-7460-D4D11ECF59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36" y="358774"/>
            <a:ext cx="2730972" cy="2206625"/>
          </a:xfrm>
          <a:prstGeom prst="rect">
            <a:avLst/>
          </a:prstGeom>
        </p:spPr>
      </p:pic>
      <p:sp>
        <p:nvSpPr>
          <p:cNvPr id="8" name="TextBox 7">
            <a:extLst>
              <a:ext uri="{FF2B5EF4-FFF2-40B4-BE49-F238E27FC236}">
                <a16:creationId xmlns:a16="http://schemas.microsoft.com/office/drawing/2014/main" id="{2FF4D5AB-D031-226C-A913-1141165582EF}"/>
              </a:ext>
            </a:extLst>
          </p:cNvPr>
          <p:cNvSpPr txBox="1"/>
          <p:nvPr/>
        </p:nvSpPr>
        <p:spPr>
          <a:xfrm>
            <a:off x="3107819" y="224989"/>
            <a:ext cx="8896350" cy="5755422"/>
          </a:xfrm>
          <a:prstGeom prst="rect">
            <a:avLst/>
          </a:prstGeom>
          <a:noFill/>
        </p:spPr>
        <p:txBody>
          <a:bodyPr wrap="square">
            <a:spAutoFit/>
          </a:bodyPr>
          <a:lstStyle/>
          <a:p>
            <a:r>
              <a:rPr lang="en-US" sz="4800" b="1" dirty="0">
                <a:solidFill>
                  <a:schemeClr val="bg1"/>
                </a:solidFill>
              </a:rPr>
              <a:t>Katharina (Van Bora) Luther</a:t>
            </a:r>
          </a:p>
          <a:p>
            <a:r>
              <a:rPr lang="en-US" sz="4000" dirty="0">
                <a:solidFill>
                  <a:schemeClr val="bg1"/>
                </a:solidFill>
              </a:rPr>
              <a:t>     On October 31, 1517, German monk Martin Luther nailed a 95-point critique of Catholicism to the door of a church in Wittenberg. The move incited a religious revolution, the Reformation. </a:t>
            </a:r>
          </a:p>
          <a:p>
            <a:r>
              <a:rPr lang="en-US" sz="4000" dirty="0">
                <a:solidFill>
                  <a:schemeClr val="bg1"/>
                </a:solidFill>
              </a:rPr>
              <a:t>     Katharina Van Bora, a Catholic nun escaped her convent and married Luther at age 26.</a:t>
            </a:r>
          </a:p>
        </p:txBody>
      </p:sp>
    </p:spTree>
    <p:extLst>
      <p:ext uri="{BB962C8B-B14F-4D97-AF65-F5344CB8AC3E}">
        <p14:creationId xmlns:p14="http://schemas.microsoft.com/office/powerpoint/2010/main" val="49485552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9925"/>
            <a:ext cx="11155680" cy="45719"/>
          </a:xfrm>
          <a:custGeom>
            <a:avLst/>
            <a:gdLst/>
            <a:ahLst/>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Rectangle 16">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The image depicts a Renaissance-style scene with people dressed in period attire, gathered around a table, and a candelabrum on the table.&#10;&#10;AI-generated content may be incorrect.">
            <a:extLst>
              <a:ext uri="{FF2B5EF4-FFF2-40B4-BE49-F238E27FC236}">
                <a16:creationId xmlns:a16="http://schemas.microsoft.com/office/drawing/2014/main" id="{C823B6CD-42BA-F334-C6DF-412BF09173E4}"/>
              </a:ext>
            </a:extLst>
          </p:cNvPr>
          <p:cNvPicPr>
            <a:picLocks noChangeAspect="1"/>
          </p:cNvPicPr>
          <p:nvPr/>
        </p:nvPicPr>
        <p:blipFill>
          <a:blip r:embed="rId3">
            <a:extLst>
              <a:ext uri="{28A0092B-C50C-407E-A947-70E740481C1C}">
                <a14:useLocalDpi xmlns:a14="http://schemas.microsoft.com/office/drawing/2010/main" val="0"/>
              </a:ext>
            </a:extLst>
          </a:blip>
          <a:srcRect r="-1" b="-1"/>
          <a:stretch>
            <a:fillRect/>
          </a:stretch>
        </p:blipFill>
        <p:spPr>
          <a:xfrm>
            <a:off x="20" y="10"/>
            <a:ext cx="12188932" cy="6857990"/>
          </a:xfrm>
          <a:prstGeom prst="rect">
            <a:avLst/>
          </a:prstGeom>
        </p:spPr>
      </p:pic>
      <p:sp>
        <p:nvSpPr>
          <p:cNvPr id="19" name="Rectangle 18">
            <a:extLst>
              <a:ext uri="{FF2B5EF4-FFF2-40B4-BE49-F238E27FC236}">
                <a16:creationId xmlns:a16="http://schemas.microsoft.com/office/drawing/2014/main" id="{637992A9-1E8C-4E57-B4F4-EE2D38E50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EF65C03-5D8D-C850-F896-EE07DC60FAAE}"/>
              </a:ext>
            </a:extLst>
          </p:cNvPr>
          <p:cNvSpPr txBox="1"/>
          <p:nvPr/>
        </p:nvSpPr>
        <p:spPr>
          <a:xfrm>
            <a:off x="517870" y="978407"/>
            <a:ext cx="5021182" cy="3309511"/>
          </a:xfrm>
          <a:prstGeom prst="rect">
            <a:avLst/>
          </a:prstGeom>
        </p:spPr>
        <p:txBody>
          <a:bodyPr vert="horz" lIns="91440" tIns="45720" rIns="91440" bIns="45720" rtlCol="0" anchor="t">
            <a:normAutofit fontScale="92500" lnSpcReduction="10000"/>
          </a:bodyPr>
          <a:lstStyle/>
          <a:p>
            <a:pPr>
              <a:spcBef>
                <a:spcPct val="0"/>
              </a:spcBef>
              <a:spcAft>
                <a:spcPts val="600"/>
              </a:spcAft>
            </a:pPr>
            <a:r>
              <a:rPr lang="en-US" sz="6000" b="1" dirty="0">
                <a:solidFill>
                  <a:srgbClr val="FFFFFF"/>
                </a:solidFill>
                <a:latin typeface="+mj-lt"/>
                <a:ea typeface="+mj-ea"/>
                <a:cs typeface="+mj-cs"/>
              </a:rPr>
              <a:t>Katharina</a:t>
            </a:r>
          </a:p>
          <a:p>
            <a:pPr>
              <a:spcBef>
                <a:spcPct val="0"/>
              </a:spcBef>
              <a:spcAft>
                <a:spcPts val="600"/>
              </a:spcAft>
            </a:pPr>
            <a:r>
              <a:rPr lang="en-US" sz="6000" b="1" dirty="0">
                <a:solidFill>
                  <a:srgbClr val="FFFFFF"/>
                </a:solidFill>
                <a:latin typeface="+mj-lt"/>
                <a:ea typeface="+mj-ea"/>
                <a:cs typeface="+mj-cs"/>
              </a:rPr>
              <a:t>&amp; Martin</a:t>
            </a:r>
          </a:p>
          <a:p>
            <a:pPr>
              <a:spcBef>
                <a:spcPct val="0"/>
              </a:spcBef>
              <a:spcAft>
                <a:spcPts val="600"/>
              </a:spcAft>
            </a:pPr>
            <a:r>
              <a:rPr lang="en-US" sz="6000" b="1" dirty="0">
                <a:solidFill>
                  <a:srgbClr val="FFFFFF"/>
                </a:solidFill>
                <a:latin typeface="+mj-lt"/>
                <a:ea typeface="+mj-ea"/>
                <a:cs typeface="+mj-cs"/>
              </a:rPr>
              <a:t>Luther</a:t>
            </a:r>
          </a:p>
          <a:p>
            <a:pPr>
              <a:spcBef>
                <a:spcPct val="0"/>
              </a:spcBef>
              <a:spcAft>
                <a:spcPts val="600"/>
              </a:spcAft>
            </a:pPr>
            <a:r>
              <a:rPr lang="en-US" sz="3900" b="1" dirty="0">
                <a:solidFill>
                  <a:srgbClr val="FFFFFF"/>
                </a:solidFill>
                <a:latin typeface="+mj-lt"/>
                <a:ea typeface="+mj-ea"/>
                <a:cs typeface="+mj-cs"/>
              </a:rPr>
              <a:t>June 13, 1525</a:t>
            </a:r>
            <a:endParaRPr lang="en-US" sz="6000" b="1" dirty="0">
              <a:solidFill>
                <a:srgbClr val="FFFFFF"/>
              </a:solidFill>
              <a:latin typeface="+mj-lt"/>
              <a:ea typeface="+mj-ea"/>
              <a:cs typeface="+mj-cs"/>
            </a:endParaRPr>
          </a:p>
        </p:txBody>
      </p:sp>
      <p:sp>
        <p:nvSpPr>
          <p:cNvPr id="3" name="Footer Placeholder 2">
            <a:extLst>
              <a:ext uri="{FF2B5EF4-FFF2-40B4-BE49-F238E27FC236}">
                <a16:creationId xmlns:a16="http://schemas.microsoft.com/office/drawing/2014/main" id="{EFBCFC35-C68B-0DA4-4801-C88EE7900FB5}"/>
              </a:ext>
            </a:extLst>
          </p:cNvPr>
          <p:cNvSpPr>
            <a:spLocks noGrp="1"/>
          </p:cNvSpPr>
          <p:nvPr>
            <p:ph type="ftr" sz="quarter" idx="11"/>
          </p:nvPr>
        </p:nvSpPr>
        <p:spPr>
          <a:xfrm>
            <a:off x="521208" y="100584"/>
            <a:ext cx="4114800" cy="365125"/>
          </a:xfrm>
        </p:spPr>
        <p:txBody>
          <a:bodyPr vert="horz" lIns="91440" tIns="45720" rIns="91440" bIns="45720" rtlCol="0" anchor="ctr">
            <a:normAutofit/>
          </a:bodyPr>
          <a:lstStyle/>
          <a:p>
            <a:pPr>
              <a:spcAft>
                <a:spcPts val="600"/>
              </a:spcAft>
            </a:pPr>
            <a:r>
              <a:rPr lang="en-US" kern="1200">
                <a:solidFill>
                  <a:srgbClr val="FFFFFF"/>
                </a:solidFill>
                <a:latin typeface="+mn-lt"/>
                <a:ea typeface="+mn-ea"/>
                <a:cs typeface="+mn-cs"/>
              </a:rPr>
              <a:t>3-22-2026</a:t>
            </a:r>
          </a:p>
        </p:txBody>
      </p:sp>
      <p:sp>
        <p:nvSpPr>
          <p:cNvPr id="21" name="Rectangle 20">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20BA1C2D-CA43-C024-C4AE-ACAAA30FF29E}"/>
              </a:ext>
            </a:extLst>
          </p:cNvPr>
          <p:cNvSpPr>
            <a:spLocks noGrp="1"/>
          </p:cNvSpPr>
          <p:nvPr>
            <p:ph type="dt" sz="half" idx="10"/>
          </p:nvPr>
        </p:nvSpPr>
        <p:spPr>
          <a:xfrm>
            <a:off x="521208" y="6419088"/>
            <a:ext cx="2743200" cy="365125"/>
          </a:xfrm>
        </p:spPr>
        <p:txBody>
          <a:bodyPr vert="horz" lIns="91440" tIns="45720" rIns="91440" bIns="45720" rtlCol="0" anchor="ctr">
            <a:normAutofit/>
          </a:bodyPr>
          <a:lstStyle/>
          <a:p>
            <a:pPr>
              <a:spcAft>
                <a:spcPts val="600"/>
              </a:spcAft>
            </a:pPr>
            <a:fld id="{CFCB115E-EFE1-47C6-A8A2-8A5EC9B86A6A}" type="datetime1">
              <a:rPr lang="en-US">
                <a:solidFill>
                  <a:srgbClr val="FFFFFF"/>
                </a:solidFill>
                <a:latin typeface="+mn-lt"/>
              </a:rPr>
              <a:pPr>
                <a:spcAft>
                  <a:spcPts val="600"/>
                </a:spcAft>
              </a:pPr>
              <a:t>3/22/2026</a:t>
            </a:fld>
            <a:endParaRPr lang="en-US">
              <a:solidFill>
                <a:srgbClr val="FFFFFF"/>
              </a:solidFill>
              <a:latin typeface="+mn-lt"/>
            </a:endParaRPr>
          </a:p>
        </p:txBody>
      </p:sp>
      <p:sp>
        <p:nvSpPr>
          <p:cNvPr id="4" name="Slide Number Placeholder 3">
            <a:extLst>
              <a:ext uri="{FF2B5EF4-FFF2-40B4-BE49-F238E27FC236}">
                <a16:creationId xmlns:a16="http://schemas.microsoft.com/office/drawing/2014/main" id="{619C57D4-4356-D629-6365-E054FC643AEB}"/>
              </a:ext>
            </a:extLst>
          </p:cNvPr>
          <p:cNvSpPr>
            <a:spLocks noGrp="1"/>
          </p:cNvSpPr>
          <p:nvPr>
            <p:ph type="sldNum" sz="quarter" idx="12"/>
          </p:nvPr>
        </p:nvSpPr>
        <p:spPr>
          <a:xfrm>
            <a:off x="11457432" y="6419088"/>
            <a:ext cx="640080" cy="365125"/>
          </a:xfrm>
        </p:spPr>
        <p:txBody>
          <a:bodyPr vert="horz" lIns="91440" tIns="45720" rIns="91440" bIns="45720" rtlCol="0" anchor="ctr">
            <a:normAutofit/>
          </a:bodyPr>
          <a:lstStyle/>
          <a:p>
            <a:pPr>
              <a:spcAft>
                <a:spcPts val="600"/>
              </a:spcAft>
            </a:pPr>
            <a:fld id="{148CC95F-0247-41B6-91CF-DC97C76A7088}" type="slidenum">
              <a:rPr lang="en-US">
                <a:solidFill>
                  <a:srgbClr val="FFFFFF"/>
                </a:solidFill>
                <a:latin typeface="+mn-lt"/>
              </a:rPr>
              <a:pPr>
                <a:spcAft>
                  <a:spcPts val="600"/>
                </a:spcAft>
              </a:pPr>
              <a:t>23</a:t>
            </a:fld>
            <a:endParaRPr lang="en-US">
              <a:solidFill>
                <a:srgbClr val="FFFFFF"/>
              </a:solidFill>
              <a:latin typeface="+mn-lt"/>
            </a:endParaRPr>
          </a:p>
        </p:txBody>
      </p:sp>
    </p:spTree>
    <p:extLst>
      <p:ext uri="{BB962C8B-B14F-4D97-AF65-F5344CB8AC3E}">
        <p14:creationId xmlns:p14="http://schemas.microsoft.com/office/powerpoint/2010/main" val="51897725"/>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5" name="Rectangle 14">
            <a:extLst>
              <a:ext uri="{FF2B5EF4-FFF2-40B4-BE49-F238E27FC236}">
                <a16:creationId xmlns:a16="http://schemas.microsoft.com/office/drawing/2014/main" id="{0EC38958-9A69-239A-BA79-2AEC73345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BD346D98-307E-D0F5-1D2D-E2329B91EA27}"/>
              </a:ext>
            </a:extLst>
          </p:cNvPr>
          <p:cNvSpPr>
            <a:spLocks noGrp="1"/>
          </p:cNvSpPr>
          <p:nvPr>
            <p:ph type="title"/>
          </p:nvPr>
        </p:nvSpPr>
        <p:spPr>
          <a:xfrm>
            <a:off x="7092778" y="657369"/>
            <a:ext cx="4745736" cy="1463040"/>
          </a:xfrm>
        </p:spPr>
        <p:txBody>
          <a:bodyPr vert="horz" lIns="91440" tIns="45720" rIns="91440" bIns="45720" rtlCol="0" anchor="t">
            <a:normAutofit/>
          </a:bodyPr>
          <a:lstStyle/>
          <a:p>
            <a:r>
              <a:rPr lang="en-US" sz="4100" b="1" kern="1200" dirty="0">
                <a:solidFill>
                  <a:schemeClr val="tx1"/>
                </a:solidFill>
                <a:latin typeface="+mj-lt"/>
                <a:ea typeface="+mj-ea"/>
                <a:cs typeface="+mj-cs"/>
              </a:rPr>
              <a:t>Katharina Luther: A Remarkable Partner</a:t>
            </a:r>
          </a:p>
        </p:txBody>
      </p:sp>
      <p:sp>
        <p:nvSpPr>
          <p:cNvPr id="6" name="Footer Placeholder 5">
            <a:extLst>
              <a:ext uri="{FF2B5EF4-FFF2-40B4-BE49-F238E27FC236}">
                <a16:creationId xmlns:a16="http://schemas.microsoft.com/office/drawing/2014/main" id="{F557C3D2-827F-85EC-62E6-D564003E3952}"/>
              </a:ext>
            </a:extLst>
          </p:cNvPr>
          <p:cNvSpPr>
            <a:spLocks noGrp="1"/>
          </p:cNvSpPr>
          <p:nvPr>
            <p:ph type="ftr" sz="quarter" idx="11"/>
          </p:nvPr>
        </p:nvSpPr>
        <p:spPr>
          <a:xfrm>
            <a:off x="521208" y="100584"/>
            <a:ext cx="4114800" cy="365125"/>
          </a:xfrm>
        </p:spPr>
        <p:txBody>
          <a:bodyPr vert="horz" lIns="91440" tIns="45720" rIns="91440" bIns="45720" rtlCol="0" anchor="ctr">
            <a:normAutofit/>
          </a:bodyPr>
          <a:lstStyle/>
          <a:p>
            <a:pPr>
              <a:spcAft>
                <a:spcPts val="600"/>
              </a:spcAft>
            </a:pPr>
            <a:r>
              <a:rPr lang="en-US" kern="1200">
                <a:solidFill>
                  <a:srgbClr val="000000"/>
                </a:solidFill>
                <a:latin typeface="+mn-lt"/>
                <a:ea typeface="+mn-ea"/>
                <a:cs typeface="+mn-cs"/>
              </a:rPr>
              <a:t>3-22-2026</a:t>
            </a:r>
          </a:p>
        </p:txBody>
      </p:sp>
      <p:pic>
        <p:nvPicPr>
          <p:cNvPr id="8" name="Content Placeholder 7" descr="Antique Books And Desktop Globe">
            <a:extLst>
              <a:ext uri="{FF2B5EF4-FFF2-40B4-BE49-F238E27FC236}">
                <a16:creationId xmlns:a16="http://schemas.microsoft.com/office/drawing/2014/main" id="{1028B969-5DFF-4787-B055-2EFE44420085}"/>
              </a:ext>
            </a:extLst>
          </p:cNvPr>
          <p:cNvPicPr>
            <a:picLocks noGrp="1" noChangeAspect="1"/>
          </p:cNvPicPr>
          <p:nvPr>
            <p:ph sz="half" idx="1"/>
          </p:nvPr>
        </p:nvPicPr>
        <p:blipFill>
          <a:blip r:embed="rId3" cstate="screen">
            <a:extLst>
              <a:ext uri="{28A0092B-C50C-407E-A947-70E740481C1C}">
                <a14:useLocalDpi xmlns:a14="http://schemas.microsoft.com/office/drawing/2010/main" val="0"/>
              </a:ext>
            </a:extLst>
          </a:blip>
          <a:srcRect/>
          <a:stretch>
            <a:fillRect/>
          </a:stretch>
        </p:blipFill>
        <p:spPr>
          <a:xfrm>
            <a:off x="517868" y="508090"/>
            <a:ext cx="5705856" cy="5846990"/>
          </a:xfrm>
          <a:prstGeom prst="rect">
            <a:avLst/>
          </a:prstGeom>
        </p:spPr>
      </p:pic>
      <p:sp>
        <p:nvSpPr>
          <p:cNvPr id="17" name="Freeform: Shape 16">
            <a:extLst>
              <a:ext uri="{FF2B5EF4-FFF2-40B4-BE49-F238E27FC236}">
                <a16:creationId xmlns:a16="http://schemas.microsoft.com/office/drawing/2014/main" id="{6EC109E5-0396-8968-4F42-DFEC28036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6407" y="508090"/>
            <a:ext cx="4660733" cy="149279"/>
          </a:xfrm>
          <a:custGeom>
            <a:avLst/>
            <a:gdLst>
              <a:gd name="connsiteX0" fmla="*/ 0 w 6090847"/>
              <a:gd name="connsiteY0" fmla="*/ 0 h 149279"/>
              <a:gd name="connsiteX1" fmla="*/ 6090847 w 6090847"/>
              <a:gd name="connsiteY1" fmla="*/ 0 h 149279"/>
              <a:gd name="connsiteX2" fmla="*/ 6090847 w 6090847"/>
              <a:gd name="connsiteY2" fmla="*/ 149279 h 149279"/>
              <a:gd name="connsiteX3" fmla="*/ 0 w 6090847"/>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6090847" h="149279">
                <a:moveTo>
                  <a:pt x="0" y="0"/>
                </a:moveTo>
                <a:lnTo>
                  <a:pt x="6090847" y="0"/>
                </a:lnTo>
                <a:lnTo>
                  <a:pt x="6090847"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4" name="Content Placeholder 3">
            <a:extLst>
              <a:ext uri="{FF2B5EF4-FFF2-40B4-BE49-F238E27FC236}">
                <a16:creationId xmlns:a16="http://schemas.microsoft.com/office/drawing/2014/main" id="{09931700-C1A0-0A9F-475A-D17E4B6EC07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08443" y="2120408"/>
            <a:ext cx="5783557" cy="4614762"/>
          </a:xfrm>
        </p:spPr>
        <p:txBody>
          <a:bodyPr>
            <a:normAutofit fontScale="92500" lnSpcReduction="20000"/>
          </a:bodyPr>
          <a:lstStyle/>
          <a:p>
            <a:pPr marL="0" indent="0">
              <a:spcBef>
                <a:spcPts val="2500"/>
              </a:spcBef>
              <a:buFont typeface="Arial" panose="020B0604020202020204" pitchFamily="34" charset="0"/>
              <a:buNone/>
            </a:pPr>
            <a:r>
              <a:rPr lang="en-US" sz="2400" b="1" dirty="0"/>
              <a:t>Escape from Convent Life</a:t>
            </a:r>
          </a:p>
          <a:p>
            <a:pPr marL="0" lvl="1" indent="0">
              <a:buFont typeface="Arial" panose="020B0604020202020204" pitchFamily="34" charset="0"/>
              <a:buNone/>
            </a:pPr>
            <a:r>
              <a:rPr lang="en-US" sz="2400" dirty="0"/>
              <a:t>Katharina von Bora bravely left her convent and began a new life by marrying Martin Luther in 1525.</a:t>
            </a:r>
          </a:p>
          <a:p>
            <a:pPr marL="0" indent="0">
              <a:spcBef>
                <a:spcPts val="2500"/>
              </a:spcBef>
              <a:buFont typeface="Arial" panose="020B0604020202020204" pitchFamily="34" charset="0"/>
              <a:buNone/>
            </a:pPr>
            <a:r>
              <a:rPr lang="en-US" sz="2400" b="1" dirty="0"/>
              <a:t>Household Management</a:t>
            </a:r>
          </a:p>
          <a:p>
            <a:pPr marL="0" lvl="1" indent="0">
              <a:buFont typeface="Arial" panose="020B0604020202020204" pitchFamily="34" charset="0"/>
              <a:buNone/>
            </a:pPr>
            <a:r>
              <a:rPr lang="en-US" sz="2400" dirty="0"/>
              <a:t>Katharina efficiently managed the Luther household, showing remarkable organizational skills and supporting her husband's work.</a:t>
            </a:r>
          </a:p>
          <a:p>
            <a:pPr marL="0" indent="0">
              <a:spcBef>
                <a:spcPts val="2500"/>
              </a:spcBef>
              <a:buFont typeface="Arial" panose="020B0604020202020204" pitchFamily="34" charset="0"/>
              <a:buNone/>
            </a:pPr>
            <a:r>
              <a:rPr lang="en-US" sz="2400" b="1" dirty="0"/>
              <a:t>Protestant Family Model</a:t>
            </a:r>
          </a:p>
          <a:p>
            <a:pPr marL="0" lvl="1" indent="0">
              <a:buFont typeface="Arial" panose="020B0604020202020204" pitchFamily="34" charset="0"/>
              <a:buNone/>
            </a:pPr>
            <a:r>
              <a:rPr lang="en-US" sz="2400" dirty="0"/>
              <a:t>She played a key role in shaping Protestant family life, admired for her intelligence and strength.</a:t>
            </a:r>
          </a:p>
        </p:txBody>
      </p:sp>
      <p:sp>
        <p:nvSpPr>
          <p:cNvPr id="5" name="Date Placeholder 4">
            <a:extLst>
              <a:ext uri="{FF2B5EF4-FFF2-40B4-BE49-F238E27FC236}">
                <a16:creationId xmlns:a16="http://schemas.microsoft.com/office/drawing/2014/main" id="{7BC563D3-A414-6975-8AE4-17B2A92E2529}"/>
              </a:ext>
            </a:extLst>
          </p:cNvPr>
          <p:cNvSpPr>
            <a:spLocks noGrp="1"/>
          </p:cNvSpPr>
          <p:nvPr>
            <p:ph type="dt" sz="half" idx="10"/>
          </p:nvPr>
        </p:nvSpPr>
        <p:spPr>
          <a:xfrm>
            <a:off x="521208" y="6419088"/>
            <a:ext cx="2743200" cy="365125"/>
          </a:xfrm>
        </p:spPr>
        <p:txBody>
          <a:bodyPr vert="horz" lIns="91440" tIns="45720" rIns="91440" bIns="45720" rtlCol="0" anchor="ctr">
            <a:normAutofit/>
          </a:bodyPr>
          <a:lstStyle/>
          <a:p>
            <a:pPr>
              <a:spcAft>
                <a:spcPts val="600"/>
              </a:spcAft>
            </a:pPr>
            <a:fld id="{CCDBFCDD-5449-42B9-AEBE-F0A56B3A5F4C}" type="datetime1">
              <a:rPr lang="en-US">
                <a:solidFill>
                  <a:srgbClr val="000000"/>
                </a:solidFill>
                <a:latin typeface="+mn-lt"/>
              </a:rPr>
              <a:pPr>
                <a:spcAft>
                  <a:spcPts val="600"/>
                </a:spcAft>
              </a:pPr>
              <a:t>3/22/2026</a:t>
            </a:fld>
            <a:endParaRPr lang="en-US">
              <a:solidFill>
                <a:srgbClr val="000000"/>
              </a:solidFill>
              <a:latin typeface="+mn-lt"/>
            </a:endParaRPr>
          </a:p>
        </p:txBody>
      </p:sp>
      <p:sp>
        <p:nvSpPr>
          <p:cNvPr id="7" name="Slide Number Placeholder 6">
            <a:extLst>
              <a:ext uri="{FF2B5EF4-FFF2-40B4-BE49-F238E27FC236}">
                <a16:creationId xmlns:a16="http://schemas.microsoft.com/office/drawing/2014/main" id="{59430B28-F183-DCF1-F5A1-8F6548607909}"/>
              </a:ext>
            </a:extLst>
          </p:cNvPr>
          <p:cNvSpPr>
            <a:spLocks noGrp="1"/>
          </p:cNvSpPr>
          <p:nvPr>
            <p:ph type="sldNum" sz="quarter" idx="12"/>
          </p:nvPr>
        </p:nvSpPr>
        <p:spPr>
          <a:xfrm>
            <a:off x="11457432" y="6419088"/>
            <a:ext cx="640080" cy="365125"/>
          </a:xfrm>
        </p:spPr>
        <p:txBody>
          <a:bodyPr vert="horz" lIns="91440" tIns="45720" rIns="91440" bIns="45720" rtlCol="0" anchor="ctr">
            <a:normAutofit/>
          </a:bodyPr>
          <a:lstStyle/>
          <a:p>
            <a:pPr>
              <a:spcAft>
                <a:spcPts val="600"/>
              </a:spcAft>
            </a:pPr>
            <a:fld id="{148CC95F-0247-41B6-91CF-DC97C76A7088}" type="slidenum">
              <a:rPr lang="en-US">
                <a:solidFill>
                  <a:srgbClr val="000000"/>
                </a:solidFill>
                <a:latin typeface="+mn-lt"/>
              </a:rPr>
              <a:pPr>
                <a:spcAft>
                  <a:spcPts val="600"/>
                </a:spcAft>
              </a:pPr>
              <a:t>24</a:t>
            </a:fld>
            <a:endParaRPr lang="en-US">
              <a:solidFill>
                <a:srgbClr val="000000"/>
              </a:solidFill>
              <a:latin typeface="+mn-lt"/>
            </a:endParaRPr>
          </a:p>
        </p:txBody>
      </p:sp>
    </p:spTree>
    <p:extLst>
      <p:ext uri="{BB962C8B-B14F-4D97-AF65-F5344CB8AC3E}">
        <p14:creationId xmlns:p14="http://schemas.microsoft.com/office/powerpoint/2010/main" val="330330236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6B73A-862C-2165-41AF-80A50795520F}"/>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EBB8F0D8-F485-984B-4056-1854FEBEF4FD}"/>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5430E8AB-5B1E-9444-C894-DAE1E5F0B1E3}"/>
              </a:ext>
            </a:extLst>
          </p:cNvPr>
          <p:cNvSpPr>
            <a:spLocks noGrp="1"/>
          </p:cNvSpPr>
          <p:nvPr>
            <p:ph type="sldNum" sz="quarter" idx="12"/>
          </p:nvPr>
        </p:nvSpPr>
        <p:spPr/>
        <p:txBody>
          <a:bodyPr/>
          <a:lstStyle/>
          <a:p>
            <a:fld id="{148CC95F-0247-41B6-91CF-DC97C76A7088}" type="slidenum">
              <a:rPr lang="en-US" smtClean="0"/>
              <a:t>25</a:t>
            </a:fld>
            <a:endParaRPr lang="en-US"/>
          </a:p>
        </p:txBody>
      </p:sp>
      <p:pic>
        <p:nvPicPr>
          <p:cNvPr id="1026" name="Picture 2" descr="How a Runaway Nun Helped an Outlaw Monk ...">
            <a:extLst>
              <a:ext uri="{FF2B5EF4-FFF2-40B4-BE49-F238E27FC236}">
                <a16:creationId xmlns:a16="http://schemas.microsoft.com/office/drawing/2014/main" id="{D129FFCE-5D08-EEB2-D3A4-49DBF09E4C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a:fillRect/>
          </a:stretch>
        </p:blipFill>
        <p:spPr bwMode="auto">
          <a:xfrm>
            <a:off x="279908" y="283146"/>
            <a:ext cx="5454142" cy="34346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95E25AB-572E-E0E3-73BC-1A6EB14CDFC5}"/>
              </a:ext>
            </a:extLst>
          </p:cNvPr>
          <p:cNvSpPr txBox="1"/>
          <p:nvPr/>
        </p:nvSpPr>
        <p:spPr>
          <a:xfrm>
            <a:off x="216408" y="3749757"/>
            <a:ext cx="5517642" cy="2677656"/>
          </a:xfrm>
          <a:prstGeom prst="rect">
            <a:avLst/>
          </a:prstGeom>
          <a:solidFill>
            <a:srgbClr val="0070C0"/>
          </a:solidFill>
        </p:spPr>
        <p:txBody>
          <a:bodyPr wrap="square">
            <a:spAutoFit/>
          </a:bodyPr>
          <a:lstStyle/>
          <a:p>
            <a:r>
              <a:rPr lang="en-US" sz="2800" dirty="0">
                <a:solidFill>
                  <a:schemeClr val="bg1"/>
                </a:solidFill>
              </a:rPr>
              <a:t>“My Lord Katie drives a team, farms, pastures, and sells cows; she brews, cleans, and governs the house. And I believe, between land and life, she rules me.”</a:t>
            </a:r>
          </a:p>
          <a:p>
            <a:r>
              <a:rPr lang="en-US" sz="2800" dirty="0">
                <a:solidFill>
                  <a:schemeClr val="bg1"/>
                </a:solidFill>
              </a:rPr>
              <a:t>		</a:t>
            </a:r>
            <a:r>
              <a:rPr lang="en-US" sz="2000" dirty="0">
                <a:solidFill>
                  <a:schemeClr val="bg1"/>
                </a:solidFill>
              </a:rPr>
              <a:t>Martin Luther, Letter to a friend</a:t>
            </a:r>
            <a:endParaRPr lang="en-US" sz="2800" dirty="0">
              <a:solidFill>
                <a:schemeClr val="bg1"/>
              </a:solidFill>
            </a:endParaRPr>
          </a:p>
        </p:txBody>
      </p:sp>
      <p:sp>
        <p:nvSpPr>
          <p:cNvPr id="10" name="TextBox 9">
            <a:extLst>
              <a:ext uri="{FF2B5EF4-FFF2-40B4-BE49-F238E27FC236}">
                <a16:creationId xmlns:a16="http://schemas.microsoft.com/office/drawing/2014/main" id="{EB751EEB-538B-BF91-804F-6E2930BD7172}"/>
              </a:ext>
            </a:extLst>
          </p:cNvPr>
          <p:cNvSpPr txBox="1"/>
          <p:nvPr/>
        </p:nvSpPr>
        <p:spPr>
          <a:xfrm>
            <a:off x="6001512" y="73787"/>
            <a:ext cx="6096000" cy="6494085"/>
          </a:xfrm>
          <a:prstGeom prst="rect">
            <a:avLst/>
          </a:prstGeom>
          <a:noFill/>
        </p:spPr>
        <p:txBody>
          <a:bodyPr wrap="square">
            <a:spAutoFit/>
          </a:bodyPr>
          <a:lstStyle/>
          <a:p>
            <a:r>
              <a:rPr lang="en-US" sz="3200" dirty="0">
                <a:solidFill>
                  <a:schemeClr val="bg1"/>
                </a:solidFill>
              </a:rPr>
              <a:t>The Luther household was saturated with Scripture, prayer, and music every day. He led the family morning and </a:t>
            </a:r>
            <a:r>
              <a:rPr lang="en-US" sz="3200" dirty="0" err="1">
                <a:solidFill>
                  <a:schemeClr val="bg1"/>
                </a:solidFill>
              </a:rPr>
              <a:t>eveningin</a:t>
            </a:r>
            <a:r>
              <a:rPr lang="en-US" sz="3200" dirty="0">
                <a:solidFill>
                  <a:schemeClr val="bg1"/>
                </a:solidFill>
              </a:rPr>
              <a:t> prayers built around the Ten Commandments, Apostles' Creed, Lord's Prayer: </a:t>
            </a:r>
            <a:r>
              <a:rPr lang="en-US" sz="3200" b="1" dirty="0">
                <a:solidFill>
                  <a:schemeClr val="bg1"/>
                </a:solidFill>
              </a:rPr>
              <a:t>The Small Catechism</a:t>
            </a:r>
            <a:r>
              <a:rPr lang="en-US" sz="3200" dirty="0">
                <a:solidFill>
                  <a:schemeClr val="bg1"/>
                </a:solidFill>
              </a:rPr>
              <a:t>, which he wrote as a guide for fathers to use with their families. It’s introduction addresses not clergy but fathers: </a:t>
            </a:r>
            <a:r>
              <a:rPr lang="en-US" sz="3200" i="1" dirty="0">
                <a:solidFill>
                  <a:schemeClr val="bg1"/>
                </a:solidFill>
              </a:rPr>
              <a:t>'The head of the family is to teach it in a simple way to his household.'</a:t>
            </a:r>
          </a:p>
        </p:txBody>
      </p:sp>
    </p:spTree>
    <p:extLst>
      <p:ext uri="{BB962C8B-B14F-4D97-AF65-F5344CB8AC3E}">
        <p14:creationId xmlns:p14="http://schemas.microsoft.com/office/powerpoint/2010/main" val="424223283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AB8B7D-BA4A-2C50-D29C-6A8F4C918DA0}"/>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B70F3C60-246E-150E-4086-3BDC25C77B95}"/>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749EE3EC-778C-6584-E0D3-04A0765D7F4E}"/>
              </a:ext>
            </a:extLst>
          </p:cNvPr>
          <p:cNvSpPr>
            <a:spLocks noGrp="1"/>
          </p:cNvSpPr>
          <p:nvPr>
            <p:ph type="sldNum" sz="quarter" idx="12"/>
          </p:nvPr>
        </p:nvSpPr>
        <p:spPr/>
        <p:txBody>
          <a:bodyPr/>
          <a:lstStyle/>
          <a:p>
            <a:fld id="{148CC95F-0247-41B6-91CF-DC97C76A7088}" type="slidenum">
              <a:rPr lang="en-US" smtClean="0"/>
              <a:t>26</a:t>
            </a:fld>
            <a:endParaRPr lang="en-US"/>
          </a:p>
        </p:txBody>
      </p:sp>
      <p:graphicFrame>
        <p:nvGraphicFramePr>
          <p:cNvPr id="5" name="Table 4">
            <a:extLst>
              <a:ext uri="{FF2B5EF4-FFF2-40B4-BE49-F238E27FC236}">
                <a16:creationId xmlns:a16="http://schemas.microsoft.com/office/drawing/2014/main" id="{64E7C138-BD8F-06E8-2E07-50C8BEAC7179}"/>
              </a:ext>
            </a:extLst>
          </p:cNvPr>
          <p:cNvGraphicFramePr>
            <a:graphicFrameLocks noGrp="1"/>
          </p:cNvGraphicFramePr>
          <p:nvPr>
            <p:extLst>
              <p:ext uri="{D42A27DB-BD31-4B8C-83A1-F6EECF244321}">
                <p14:modId xmlns:p14="http://schemas.microsoft.com/office/powerpoint/2010/main" val="899130433"/>
              </p:ext>
            </p:extLst>
          </p:nvPr>
        </p:nvGraphicFramePr>
        <p:xfrm>
          <a:off x="275278" y="171462"/>
          <a:ext cx="11822234" cy="6467597"/>
        </p:xfrm>
        <a:graphic>
          <a:graphicData uri="http://schemas.openxmlformats.org/drawingml/2006/table">
            <a:tbl>
              <a:tblPr firstRow="1" firstCol="1" bandRow="1">
                <a:tableStyleId>{5C22544A-7EE6-4342-B048-85BDC9FD1C3A}</a:tableStyleId>
              </a:tblPr>
              <a:tblGrid>
                <a:gridCol w="11822234">
                  <a:extLst>
                    <a:ext uri="{9D8B030D-6E8A-4147-A177-3AD203B41FA5}">
                      <a16:colId xmlns:a16="http://schemas.microsoft.com/office/drawing/2014/main" val="669436571"/>
                    </a:ext>
                  </a:extLst>
                </a:gridCol>
              </a:tblGrid>
              <a:tr h="761837">
                <a:tc>
                  <a:txBody>
                    <a:bodyPr/>
                    <a:lstStyle/>
                    <a:p>
                      <a:pPr marL="0" marR="0">
                        <a:buNone/>
                      </a:pPr>
                      <a:r>
                        <a:rPr lang="en-US" sz="3600" spc="-150" dirty="0">
                          <a:effectLst/>
                        </a:rPr>
                        <a:t>WHAT THE “BLACK CLOISTER” HOUSED AT ANY GIVEN TIME</a:t>
                      </a:r>
                      <a:endParaRPr lang="en-US" sz="3200" spc="-150" dirty="0">
                        <a:effectLst/>
                        <a:latin typeface="Georgia" panose="02040502050405020303" pitchFamily="18" charset="0"/>
                        <a:ea typeface="Georgia" panose="02040502050405020303" pitchFamily="18" charset="0"/>
                        <a:cs typeface="Georgia" panose="02040502050405020303" pitchFamily="18" charset="0"/>
                      </a:endParaRPr>
                    </a:p>
                  </a:txBody>
                  <a:tcPr marL="101600" marR="101600" marT="63500" marB="63500">
                    <a:noFill/>
                  </a:tcPr>
                </a:tc>
                <a:extLst>
                  <a:ext uri="{0D108BD9-81ED-4DB2-BD59-A6C34878D82A}">
                    <a16:rowId xmlns:a16="http://schemas.microsoft.com/office/drawing/2014/main" val="2618674877"/>
                  </a:ext>
                </a:extLst>
              </a:tr>
              <a:tr h="5705760">
                <a:tc>
                  <a:txBody>
                    <a:bodyPr/>
                    <a:lstStyle/>
                    <a:p>
                      <a:pPr marL="0" marR="0">
                        <a:spcBef>
                          <a:spcPts val="300"/>
                        </a:spcBef>
                        <a:spcAft>
                          <a:spcPts val="300"/>
                        </a:spcAft>
                        <a:buNone/>
                      </a:pPr>
                      <a:r>
                        <a:rPr lang="en-US" sz="2800" dirty="0">
                          <a:effectLst/>
                        </a:rPr>
                        <a:t>Luther's six children: Hans, Elisabeth, Magdalena, Martin, Paul, Margarete</a:t>
                      </a:r>
                      <a:endParaRPr lang="en-US" sz="3200" dirty="0">
                        <a:effectLst/>
                      </a:endParaRPr>
                    </a:p>
                    <a:p>
                      <a:pPr marL="0" marR="0">
                        <a:spcBef>
                          <a:spcPts val="200"/>
                        </a:spcBef>
                        <a:spcAft>
                          <a:spcPts val="300"/>
                        </a:spcAft>
                        <a:buNone/>
                      </a:pPr>
                      <a:r>
                        <a:rPr lang="en-US" sz="2800" dirty="0">
                          <a:effectLst/>
                        </a:rPr>
                        <a:t>4 orphaned children, including Katharina's nephew Fabian</a:t>
                      </a:r>
                      <a:endParaRPr lang="en-US" sz="3200" dirty="0">
                        <a:effectLst/>
                      </a:endParaRPr>
                    </a:p>
                    <a:p>
                      <a:pPr marL="0" marR="0">
                        <a:spcBef>
                          <a:spcPts val="200"/>
                        </a:spcBef>
                        <a:spcAft>
                          <a:spcPts val="300"/>
                        </a:spcAft>
                        <a:buNone/>
                      </a:pPr>
                      <a:r>
                        <a:rPr lang="en-US" sz="2800" dirty="0">
                          <a:effectLst/>
                        </a:rPr>
                        <a:t>Up to 25-40 university students boarding as paying lodgers, sat at Luther's table daily</a:t>
                      </a:r>
                      <a:endParaRPr lang="en-US" sz="3200" dirty="0">
                        <a:effectLst/>
                      </a:endParaRPr>
                    </a:p>
                    <a:p>
                      <a:pPr marL="0" marR="0">
                        <a:spcBef>
                          <a:spcPts val="200"/>
                        </a:spcBef>
                        <a:spcAft>
                          <a:spcPts val="300"/>
                        </a:spcAft>
                        <a:buNone/>
                      </a:pPr>
                      <a:r>
                        <a:rPr lang="en-US" sz="2800" dirty="0">
                          <a:effectLst/>
                        </a:rPr>
                        <a:t>Exiled clergy, escaped nuns, government officials, foreign visitors, and theological colleagues passing through Wittenberg</a:t>
                      </a:r>
                      <a:endParaRPr lang="en-US" sz="3200" dirty="0">
                        <a:effectLst/>
                      </a:endParaRPr>
                    </a:p>
                    <a:p>
                      <a:pPr marL="0" marR="0">
                        <a:spcBef>
                          <a:spcPts val="200"/>
                        </a:spcBef>
                        <a:spcAft>
                          <a:spcPts val="300"/>
                        </a:spcAft>
                        <a:buNone/>
                      </a:pPr>
                      <a:r>
                        <a:rPr lang="en-US" sz="2800" dirty="0">
                          <a:effectLst/>
                        </a:rPr>
                        <a:t>A working farm with cattle, pigs, a garden, a fishpond, orchard — run by Katharina</a:t>
                      </a:r>
                      <a:endParaRPr lang="en-US" sz="3200" dirty="0">
                        <a:effectLst/>
                      </a:endParaRPr>
                    </a:p>
                    <a:p>
                      <a:pPr marL="0" marR="0">
                        <a:spcBef>
                          <a:spcPts val="200"/>
                        </a:spcBef>
                        <a:spcAft>
                          <a:spcPts val="300"/>
                        </a:spcAft>
                        <a:buNone/>
                      </a:pPr>
                      <a:r>
                        <a:rPr lang="en-US" sz="2800" dirty="0">
                          <a:effectLst/>
                        </a:rPr>
                        <a:t>A brewery operated by Katharina, whose beer Luther praised in his letters</a:t>
                      </a:r>
                      <a:endParaRPr lang="en-US" sz="3200" dirty="0">
                        <a:effectLst/>
                      </a:endParaRPr>
                    </a:p>
                    <a:p>
                      <a:pPr marL="0" marR="0">
                        <a:spcBef>
                          <a:spcPts val="200"/>
                        </a:spcBef>
                        <a:spcAft>
                          <a:spcPts val="300"/>
                        </a:spcAft>
                        <a:buNone/>
                      </a:pPr>
                      <a:r>
                        <a:rPr lang="en-US" sz="2800" dirty="0">
                          <a:effectLst/>
                        </a:rPr>
                        <a:t>A makeshift infirmary where Katharina nursed the sick — including during Wittenberg's plague outbreaks</a:t>
                      </a:r>
                      <a:endParaRPr lang="en-US" sz="3200" dirty="0">
                        <a:effectLst/>
                        <a:latin typeface="Georgia" panose="02040502050405020303" pitchFamily="18" charset="0"/>
                        <a:ea typeface="Georgia" panose="02040502050405020303" pitchFamily="18" charset="0"/>
                        <a:cs typeface="Georgia" panose="02040502050405020303" pitchFamily="18" charset="0"/>
                      </a:endParaRPr>
                    </a:p>
                  </a:txBody>
                  <a:tcPr marL="127000" marR="127000" marT="76200" marB="76200">
                    <a:noFill/>
                  </a:tcPr>
                </a:tc>
                <a:extLst>
                  <a:ext uri="{0D108BD9-81ED-4DB2-BD59-A6C34878D82A}">
                    <a16:rowId xmlns:a16="http://schemas.microsoft.com/office/drawing/2014/main" val="1128340748"/>
                  </a:ext>
                </a:extLst>
              </a:tr>
            </a:tbl>
          </a:graphicData>
        </a:graphic>
      </p:graphicFrame>
    </p:spTree>
    <p:extLst>
      <p:ext uri="{BB962C8B-B14F-4D97-AF65-F5344CB8AC3E}">
        <p14:creationId xmlns:p14="http://schemas.microsoft.com/office/powerpoint/2010/main" val="684791169"/>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E2B059-AC2C-4565-A12B-4E2605300B4A}" type="datetime1">
              <a:rPr lang="en-US" smtClean="0"/>
              <a:t>3/22/2026</a:t>
            </a:fld>
            <a:endParaRPr lang="en-US"/>
          </a:p>
        </p:txBody>
      </p:sp>
      <p:sp>
        <p:nvSpPr>
          <p:cNvPr id="3" name="Footer Placeholder 2"/>
          <p:cNvSpPr>
            <a:spLocks noGrp="1"/>
          </p:cNvSpPr>
          <p:nvPr>
            <p:ph type="ftr" sz="quarter" idx="11"/>
          </p:nvPr>
        </p:nvSpPr>
        <p:spPr/>
        <p:txBody>
          <a:bodyPr/>
          <a:lstStyle/>
          <a:p>
            <a:r>
              <a:rPr lang="en-US"/>
              <a:t>3-22-2026</a:t>
            </a:r>
          </a:p>
        </p:txBody>
      </p:sp>
      <p:sp>
        <p:nvSpPr>
          <p:cNvPr id="4" name="Slide Number Placeholder 3"/>
          <p:cNvSpPr>
            <a:spLocks noGrp="1"/>
          </p:cNvSpPr>
          <p:nvPr>
            <p:ph type="sldNum" sz="quarter" idx="12"/>
          </p:nvPr>
        </p:nvSpPr>
        <p:spPr/>
        <p:txBody>
          <a:bodyPr/>
          <a:lstStyle/>
          <a:p>
            <a:fld id="{AC4DAC86-D943-45DC-86D6-56CCD16C63DC}" type="slidenum">
              <a:rPr lang="en-US" smtClean="0"/>
              <a:pPr/>
              <a:t>27</a:t>
            </a:fld>
            <a:endParaRPr lang="en-US"/>
          </a:p>
        </p:txBody>
      </p:sp>
      <p:sp>
        <p:nvSpPr>
          <p:cNvPr id="5" name="Rectangle 4"/>
          <p:cNvSpPr/>
          <p:nvPr/>
        </p:nvSpPr>
        <p:spPr>
          <a:xfrm>
            <a:off x="618744" y="1646692"/>
            <a:ext cx="5847508" cy="4093428"/>
          </a:xfrm>
          <a:prstGeom prst="rect">
            <a:avLst/>
          </a:prstGeom>
        </p:spPr>
        <p:txBody>
          <a:bodyPr wrap="square">
            <a:spAutoFit/>
          </a:bodyPr>
          <a:lstStyle/>
          <a:p>
            <a:r>
              <a:rPr lang="en-US" sz="4400" b="1" dirty="0">
                <a:solidFill>
                  <a:schemeClr val="bg1"/>
                </a:solidFill>
              </a:rPr>
              <a:t>I JOHN 1:7</a:t>
            </a:r>
          </a:p>
          <a:p>
            <a:r>
              <a:rPr lang="en-US" sz="3600" dirty="0">
                <a:solidFill>
                  <a:schemeClr val="bg1"/>
                </a:solidFill>
              </a:rPr>
              <a:t>	</a:t>
            </a:r>
            <a:r>
              <a:rPr lang="en-US" sz="3600" i="1" dirty="0">
                <a:solidFill>
                  <a:schemeClr val="bg1"/>
                </a:solidFill>
              </a:rPr>
              <a:t>But if we walk in </a:t>
            </a:r>
            <a:r>
              <a:rPr lang="en-US" sz="3600" b="1" i="1" dirty="0">
                <a:solidFill>
                  <a:schemeClr val="bg1"/>
                </a:solidFill>
              </a:rPr>
              <a:t>the light</a:t>
            </a:r>
            <a:r>
              <a:rPr lang="en-US" sz="3600" i="1" dirty="0">
                <a:solidFill>
                  <a:schemeClr val="bg1"/>
                </a:solidFill>
              </a:rPr>
              <a:t>, as he is in the light, we have fellowship one with another, and the blood of Jesus Christ his Son </a:t>
            </a:r>
            <a:r>
              <a:rPr lang="en-US" sz="3600" i="1" dirty="0" err="1">
                <a:solidFill>
                  <a:schemeClr val="bg1"/>
                </a:solidFill>
              </a:rPr>
              <a:t>cleanseth</a:t>
            </a:r>
            <a:r>
              <a:rPr lang="en-US" sz="3600" i="1" dirty="0">
                <a:solidFill>
                  <a:schemeClr val="bg1"/>
                </a:solidFill>
              </a:rPr>
              <a:t> us from all sin. </a:t>
            </a:r>
          </a:p>
        </p:txBody>
      </p:sp>
      <p:pic>
        <p:nvPicPr>
          <p:cNvPr id="3076" name="Picture 4" descr="C:\Users\Barry\AppData\Local\Microsoft\Windows\Temporary Internet Files\Content.IE5\J897U39L\MP900426633[1].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r="-2"/>
          <a:stretch/>
        </p:blipFill>
        <p:spPr bwMode="auto">
          <a:xfrm>
            <a:off x="6737446" y="0"/>
            <a:ext cx="3930555" cy="6934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2FE1352-5F72-4C68-8B3D-5D4721A3FD17}"/>
              </a:ext>
            </a:extLst>
          </p:cNvPr>
          <p:cNvSpPr txBox="1"/>
          <p:nvPr/>
        </p:nvSpPr>
        <p:spPr>
          <a:xfrm>
            <a:off x="76200" y="308756"/>
            <a:ext cx="6661246" cy="646331"/>
          </a:xfrm>
          <a:prstGeom prst="rect">
            <a:avLst/>
          </a:prstGeom>
          <a:noFill/>
        </p:spPr>
        <p:txBody>
          <a:bodyPr wrap="square">
            <a:spAutoFit/>
          </a:bodyPr>
          <a:lstStyle/>
          <a:p>
            <a:r>
              <a:rPr kumimoji="0" lang="en-US" sz="3600" b="0" i="1" u="none" strike="noStrike" kern="1200" cap="none" spc="-150" normalizeH="0" baseline="0" noProof="0" dirty="0">
                <a:ln>
                  <a:noFill/>
                </a:ln>
                <a:solidFill>
                  <a:prstClr val="white"/>
                </a:solidFill>
                <a:effectLst/>
                <a:uLnTx/>
                <a:uFillTx/>
                <a:latin typeface="Cambria"/>
                <a:ea typeface="+mn-ea"/>
                <a:cs typeface="+mn-cs"/>
              </a:rPr>
              <a:t>“…at evening time it shall be light.”</a:t>
            </a:r>
            <a:endParaRPr lang="en-US" spc="-150" dirty="0"/>
          </a:p>
        </p:txBody>
      </p:sp>
    </p:spTree>
    <p:extLst>
      <p:ext uri="{BB962C8B-B14F-4D97-AF65-F5344CB8AC3E}">
        <p14:creationId xmlns:p14="http://schemas.microsoft.com/office/powerpoint/2010/main" val="128094012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869FAA-A1EC-1BAD-FCE4-CB755BF1A954}"/>
              </a:ext>
            </a:extLst>
          </p:cNvPr>
          <p:cNvSpPr>
            <a:spLocks noGrp="1"/>
          </p:cNvSpPr>
          <p:nvPr>
            <p:ph type="dt" sz="half" idx="10"/>
          </p:nvPr>
        </p:nvSpPr>
        <p:spPr/>
        <p:txBody>
          <a:bodyPr/>
          <a:lstStyle/>
          <a:p>
            <a:fld id="{6F536C8F-1A54-4C69-9B01-0BB6572DC89E}" type="datetime1">
              <a:rPr lang="en-US" smtClean="0"/>
              <a:t>3/22/2026</a:t>
            </a:fld>
            <a:endParaRPr lang="en-US"/>
          </a:p>
        </p:txBody>
      </p:sp>
      <p:sp>
        <p:nvSpPr>
          <p:cNvPr id="3" name="Footer Placeholder 2">
            <a:extLst>
              <a:ext uri="{FF2B5EF4-FFF2-40B4-BE49-F238E27FC236}">
                <a16:creationId xmlns:a16="http://schemas.microsoft.com/office/drawing/2014/main" id="{60AA9EF1-9D92-AA6A-85AA-5021649A824A}"/>
              </a:ext>
            </a:extLst>
          </p:cNvPr>
          <p:cNvSpPr>
            <a:spLocks noGrp="1"/>
          </p:cNvSpPr>
          <p:nvPr>
            <p:ph type="ftr" sz="quarter" idx="11"/>
          </p:nvPr>
        </p:nvSpPr>
        <p:spPr/>
        <p:txBody>
          <a:bodyPr/>
          <a:lstStyle/>
          <a:p>
            <a:r>
              <a:rPr lang="en-ZA"/>
              <a:t>3-22-2026</a:t>
            </a:r>
            <a:endParaRPr lang="en-US" dirty="0"/>
          </a:p>
        </p:txBody>
      </p:sp>
      <p:sp>
        <p:nvSpPr>
          <p:cNvPr id="4" name="Slide Number Placeholder 3">
            <a:extLst>
              <a:ext uri="{FF2B5EF4-FFF2-40B4-BE49-F238E27FC236}">
                <a16:creationId xmlns:a16="http://schemas.microsoft.com/office/drawing/2014/main" id="{18058E5B-556A-8F72-DC60-0DF7C5816226}"/>
              </a:ext>
            </a:extLst>
          </p:cNvPr>
          <p:cNvSpPr>
            <a:spLocks noGrp="1"/>
          </p:cNvSpPr>
          <p:nvPr>
            <p:ph type="sldNum" sz="quarter" idx="12"/>
          </p:nvPr>
        </p:nvSpPr>
        <p:spPr/>
        <p:txBody>
          <a:bodyPr/>
          <a:lstStyle/>
          <a:p>
            <a:fld id="{9D164B4E-BB64-4235-AA14-F42088F189EC}" type="slidenum">
              <a:rPr lang="en-US" smtClean="0"/>
              <a:t>3</a:t>
            </a:fld>
            <a:endParaRPr lang="en-US"/>
          </a:p>
        </p:txBody>
      </p:sp>
      <p:sp>
        <p:nvSpPr>
          <p:cNvPr id="5" name="Content Placeholder 4">
            <a:extLst>
              <a:ext uri="{FF2B5EF4-FFF2-40B4-BE49-F238E27FC236}">
                <a16:creationId xmlns:a16="http://schemas.microsoft.com/office/drawing/2014/main" id="{DC2062B3-0249-79B5-EF03-0E9A1AEE424D}"/>
              </a:ext>
            </a:extLst>
          </p:cNvPr>
          <p:cNvSpPr>
            <a:spLocks noGrp="1"/>
          </p:cNvSpPr>
          <p:nvPr>
            <p:ph sz="quarter" idx="13"/>
          </p:nvPr>
        </p:nvSpPr>
        <p:spPr/>
        <p:txBody>
          <a:bodyPr/>
          <a:lstStyle/>
          <a:p>
            <a:endParaRPr lang="en-US" dirty="0"/>
          </a:p>
        </p:txBody>
      </p:sp>
      <p:sp>
        <p:nvSpPr>
          <p:cNvPr id="6" name="Title 5">
            <a:extLst>
              <a:ext uri="{FF2B5EF4-FFF2-40B4-BE49-F238E27FC236}">
                <a16:creationId xmlns:a16="http://schemas.microsoft.com/office/drawing/2014/main" id="{D41E6645-04C1-EE33-4B0D-91FA1DB7BC84}"/>
              </a:ext>
            </a:extLst>
          </p:cNvPr>
          <p:cNvSpPr>
            <a:spLocks noGrp="1"/>
          </p:cNvSpPr>
          <p:nvPr>
            <p:ph type="title"/>
          </p:nvPr>
        </p:nvSpPr>
        <p:spPr>
          <a:xfrm>
            <a:off x="521208" y="179614"/>
            <a:ext cx="11269400" cy="5783304"/>
          </a:xfrm>
        </p:spPr>
        <p:txBody>
          <a:bodyPr>
            <a:normAutofit fontScale="90000"/>
          </a:bodyPr>
          <a:lstStyle/>
          <a:p>
            <a:r>
              <a:rPr lang="en-US" u="sng" dirty="0">
                <a:solidFill>
                  <a:schemeClr val="bg1"/>
                </a:solidFill>
              </a:rPr>
              <a:t>Agenda</a:t>
            </a:r>
            <a:br>
              <a:rPr lang="en-US" dirty="0">
                <a:solidFill>
                  <a:schemeClr val="bg1"/>
                </a:solidFill>
              </a:rPr>
            </a:br>
            <a:r>
              <a:rPr lang="en-US" dirty="0">
                <a:solidFill>
                  <a:schemeClr val="bg1"/>
                </a:solidFill>
              </a:rPr>
              <a:t>Sunday March 29</a:t>
            </a:r>
            <a:r>
              <a:rPr lang="en-US" baseline="30000" dirty="0">
                <a:solidFill>
                  <a:schemeClr val="bg1"/>
                </a:solidFill>
              </a:rPr>
              <a:t>th</a:t>
            </a:r>
            <a:r>
              <a:rPr lang="en-US" dirty="0">
                <a:solidFill>
                  <a:schemeClr val="bg1"/>
                </a:solidFill>
              </a:rPr>
              <a:t> Bro. Burley &amp; Company</a:t>
            </a:r>
            <a:br>
              <a:rPr lang="en-US" dirty="0">
                <a:solidFill>
                  <a:schemeClr val="bg1"/>
                </a:solidFill>
              </a:rPr>
            </a:br>
            <a:br>
              <a:rPr lang="en-US" dirty="0">
                <a:solidFill>
                  <a:schemeClr val="bg1"/>
                </a:solidFill>
              </a:rPr>
            </a:br>
            <a:r>
              <a:rPr lang="en-US" dirty="0">
                <a:solidFill>
                  <a:schemeClr val="bg1"/>
                </a:solidFill>
              </a:rPr>
              <a:t>Easter Weekend: Sat. April 4</a:t>
            </a:r>
            <a:r>
              <a:rPr lang="en-US" baseline="30000" dirty="0">
                <a:solidFill>
                  <a:schemeClr val="bg1"/>
                </a:solidFill>
              </a:rPr>
              <a:t>th</a:t>
            </a:r>
            <a:br>
              <a:rPr lang="en-US" baseline="30000" dirty="0">
                <a:solidFill>
                  <a:schemeClr val="bg1"/>
                </a:solidFill>
              </a:rPr>
            </a:br>
            <a:r>
              <a:rPr lang="en-US" b="0" dirty="0">
                <a:solidFill>
                  <a:schemeClr val="bg1"/>
                </a:solidFill>
              </a:rPr>
              <a:t>6:00 pm Youth Meeting</a:t>
            </a:r>
            <a:br>
              <a:rPr lang="en-US" dirty="0">
                <a:solidFill>
                  <a:schemeClr val="bg1"/>
                </a:solidFill>
              </a:rPr>
            </a:br>
            <a:br>
              <a:rPr lang="en-US" dirty="0">
                <a:solidFill>
                  <a:schemeClr val="bg1"/>
                </a:solidFill>
              </a:rPr>
            </a:br>
            <a:r>
              <a:rPr lang="en-US" dirty="0">
                <a:solidFill>
                  <a:schemeClr val="bg1"/>
                </a:solidFill>
              </a:rPr>
              <a:t>Easter Sunday April 5</a:t>
            </a:r>
            <a:r>
              <a:rPr lang="en-US" baseline="30000" dirty="0">
                <a:solidFill>
                  <a:schemeClr val="bg1"/>
                </a:solidFill>
              </a:rPr>
              <a:t>th</a:t>
            </a:r>
            <a:br>
              <a:rPr lang="en-US" dirty="0">
                <a:solidFill>
                  <a:schemeClr val="bg1"/>
                </a:solidFill>
              </a:rPr>
            </a:br>
            <a:r>
              <a:rPr lang="en-US" b="0" dirty="0">
                <a:solidFill>
                  <a:schemeClr val="bg1"/>
                </a:solidFill>
              </a:rPr>
              <a:t>Services: 11:00 am &amp; 5:00 pm</a:t>
            </a:r>
            <a:br>
              <a:rPr lang="en-US" b="0" dirty="0">
                <a:solidFill>
                  <a:schemeClr val="bg1"/>
                </a:solidFill>
              </a:rPr>
            </a:br>
            <a:r>
              <a:rPr lang="en-US" sz="4000" b="0" dirty="0">
                <a:solidFill>
                  <a:schemeClr val="bg1"/>
                </a:solidFill>
              </a:rPr>
              <a:t>Church Potluck Dinner Sunday after Morning Service*</a:t>
            </a:r>
            <a:endParaRPr lang="en-US" b="0" dirty="0">
              <a:solidFill>
                <a:schemeClr val="bg1"/>
              </a:solidFill>
            </a:endParaRPr>
          </a:p>
        </p:txBody>
      </p:sp>
    </p:spTree>
    <p:extLst>
      <p:ext uri="{BB962C8B-B14F-4D97-AF65-F5344CB8AC3E}">
        <p14:creationId xmlns:p14="http://schemas.microsoft.com/office/powerpoint/2010/main" val="36022874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7AF3D7-A59D-2E35-CB88-41FFBFAD3375}"/>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B560A2AA-5E75-3681-5373-F90B43FD406C}"/>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11855EDD-0AD4-7878-9330-FCA4C3A6BA23}"/>
              </a:ext>
            </a:extLst>
          </p:cNvPr>
          <p:cNvSpPr>
            <a:spLocks noGrp="1"/>
          </p:cNvSpPr>
          <p:nvPr>
            <p:ph type="sldNum" sz="quarter" idx="12"/>
          </p:nvPr>
        </p:nvSpPr>
        <p:spPr/>
        <p:txBody>
          <a:bodyPr/>
          <a:lstStyle/>
          <a:p>
            <a:fld id="{148CC95F-0247-41B6-91CF-DC97C76A7088}" type="slidenum">
              <a:rPr lang="en-US" smtClean="0"/>
              <a:t>4</a:t>
            </a:fld>
            <a:endParaRPr lang="en-US"/>
          </a:p>
        </p:txBody>
      </p:sp>
      <p:pic>
        <p:nvPicPr>
          <p:cNvPr id="7" name="Online Media 6" title="A Bible For Every Believer">
            <a:hlinkClick r:id="" action="ppaction://media"/>
            <a:extLst>
              <a:ext uri="{FF2B5EF4-FFF2-40B4-BE49-F238E27FC236}">
                <a16:creationId xmlns:a16="http://schemas.microsoft.com/office/drawing/2014/main" id="{AFE15129-043B-B882-3014-14E3871D86F8}"/>
              </a:ext>
            </a:extLst>
          </p:cNvPr>
          <p:cNvPicPr>
            <a:picLocks noRot="1" noChangeAspect="1"/>
          </p:cNvPicPr>
          <p:nvPr>
            <a:videoFile r:link="rId1"/>
          </p:nvPr>
        </p:nvPicPr>
        <p:blipFill>
          <a:blip r:embed="rId3"/>
          <a:stretch>
            <a:fillRect/>
          </a:stretch>
        </p:blipFill>
        <p:spPr>
          <a:xfrm>
            <a:off x="686978" y="73787"/>
            <a:ext cx="10983814" cy="6205855"/>
          </a:xfrm>
          <a:prstGeom prst="rect">
            <a:avLst/>
          </a:prstGeom>
        </p:spPr>
      </p:pic>
    </p:spTree>
    <p:extLst>
      <p:ext uri="{BB962C8B-B14F-4D97-AF65-F5344CB8AC3E}">
        <p14:creationId xmlns:p14="http://schemas.microsoft.com/office/powerpoint/2010/main" val="27121891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0E2ABC3-AE4C-4B4E-A8EA-F0F8409DB4D6}" type="slidenum">
              <a:rPr lang="en-US" smtClean="0"/>
              <a:pPr/>
              <a:t>5</a:t>
            </a:fld>
            <a:endParaRPr lang="en-US"/>
          </a:p>
        </p:txBody>
      </p:sp>
      <p:sp>
        <p:nvSpPr>
          <p:cNvPr id="7" name="Rectangle 6"/>
          <p:cNvSpPr/>
          <p:nvPr/>
        </p:nvSpPr>
        <p:spPr>
          <a:xfrm>
            <a:off x="195943" y="136522"/>
            <a:ext cx="11877869" cy="6370975"/>
          </a:xfrm>
          <a:prstGeom prst="rect">
            <a:avLst/>
          </a:prstGeom>
        </p:spPr>
        <p:txBody>
          <a:bodyPr wrap="square">
            <a:spAutoFit/>
          </a:bodyPr>
          <a:lstStyle/>
          <a:p>
            <a:r>
              <a:rPr lang="en-US" sz="4400" b="1" dirty="0">
                <a:solidFill>
                  <a:schemeClr val="bg1"/>
                </a:solidFill>
              </a:rPr>
              <a:t>WHEN.DIVINE.LOVE.IS.PROJECTED</a:t>
            </a:r>
          </a:p>
          <a:p>
            <a:r>
              <a:rPr lang="en-US" sz="4400" b="1" dirty="0">
                <a:solidFill>
                  <a:schemeClr val="bg1"/>
                </a:solidFill>
              </a:rPr>
              <a:t>SOVEREIGN GRACE.TAKES.ITS.PLACE  </a:t>
            </a:r>
            <a:r>
              <a:rPr lang="en-US" sz="4000" b="1" dirty="0">
                <a:solidFill>
                  <a:schemeClr val="bg1"/>
                </a:solidFill>
              </a:rPr>
              <a:t>   </a:t>
            </a:r>
          </a:p>
          <a:p>
            <a:r>
              <a:rPr lang="en-US" sz="4000" dirty="0">
                <a:solidFill>
                  <a:schemeClr val="bg1"/>
                </a:solidFill>
              </a:rPr>
              <a:t>	7  </a:t>
            </a:r>
            <a:r>
              <a:rPr lang="en-US" sz="4000" u="sng" dirty="0">
                <a:solidFill>
                  <a:schemeClr val="bg1"/>
                </a:solidFill>
              </a:rPr>
              <a:t>Be merciful and heal the sick and afflicted</a:t>
            </a:r>
            <a:r>
              <a:rPr lang="en-US" sz="4000" dirty="0">
                <a:solidFill>
                  <a:schemeClr val="bg1"/>
                </a:solidFill>
              </a:rPr>
              <a:t>. For in this Thou has atoned for at Calvary, and we feel that it is our personal property... </a:t>
            </a:r>
          </a:p>
          <a:p>
            <a:r>
              <a:rPr lang="en-US" sz="4000" dirty="0">
                <a:solidFill>
                  <a:schemeClr val="bg1"/>
                </a:solidFill>
              </a:rPr>
              <a:t>	May the Holy Spirit take the Word, open the Book, and loose the power of the Spirit in the Word, and may it find Its resting place in each heart. For we ask it in the Name of Thy beloved Child, the Lord Jesus. 												</a:t>
            </a:r>
            <a:r>
              <a:rPr lang="en-US" sz="3600" dirty="0">
                <a:solidFill>
                  <a:schemeClr val="bg1"/>
                </a:solidFill>
              </a:rPr>
              <a:t>57-0126</a:t>
            </a:r>
          </a:p>
        </p:txBody>
      </p:sp>
      <p:sp>
        <p:nvSpPr>
          <p:cNvPr id="2" name="Date Placeholder 1">
            <a:extLst>
              <a:ext uri="{FF2B5EF4-FFF2-40B4-BE49-F238E27FC236}">
                <a16:creationId xmlns:a16="http://schemas.microsoft.com/office/drawing/2014/main" id="{73731268-7DA2-1F05-BE96-963448DE8719}"/>
              </a:ext>
            </a:extLst>
          </p:cNvPr>
          <p:cNvSpPr>
            <a:spLocks noGrp="1"/>
          </p:cNvSpPr>
          <p:nvPr>
            <p:ph type="dt" sz="half" idx="10"/>
          </p:nvPr>
        </p:nvSpPr>
        <p:spPr/>
        <p:txBody>
          <a:bodyPr/>
          <a:lstStyle/>
          <a:p>
            <a:fld id="{C48B48A1-B18E-4CAA-B412-0E224DDB589C}" type="datetime1">
              <a:rPr lang="en-US" smtClean="0"/>
              <a:t>3/22/2026</a:t>
            </a:fld>
            <a:endParaRPr lang="en-US"/>
          </a:p>
        </p:txBody>
      </p:sp>
      <p:sp>
        <p:nvSpPr>
          <p:cNvPr id="3" name="Footer Placeholder 2">
            <a:extLst>
              <a:ext uri="{FF2B5EF4-FFF2-40B4-BE49-F238E27FC236}">
                <a16:creationId xmlns:a16="http://schemas.microsoft.com/office/drawing/2014/main" id="{E0D97CEE-CB94-F047-21A9-9E4AAEC09941}"/>
              </a:ext>
            </a:extLst>
          </p:cNvPr>
          <p:cNvSpPr>
            <a:spLocks noGrp="1"/>
          </p:cNvSpPr>
          <p:nvPr>
            <p:ph type="ftr" sz="quarter" idx="11"/>
          </p:nvPr>
        </p:nvSpPr>
        <p:spPr/>
        <p:txBody>
          <a:bodyPr/>
          <a:lstStyle/>
          <a:p>
            <a:r>
              <a:rPr lang="en-US"/>
              <a:t>3-22-2026</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5CFC17-F64B-72AB-B1C4-8BD742893EE6}"/>
              </a:ext>
            </a:extLst>
          </p:cNvPr>
          <p:cNvSpPr>
            <a:spLocks noGrp="1"/>
          </p:cNvSpPr>
          <p:nvPr>
            <p:ph type="dt" sz="half" idx="10"/>
          </p:nvPr>
        </p:nvSpPr>
        <p:spPr/>
        <p:txBody>
          <a:bodyPr/>
          <a:lstStyle/>
          <a:p>
            <a:fld id="{CFCB115E-EFE1-47C6-A8A2-8A5EC9B86A6A}" type="datetime1">
              <a:rPr lang="en-US" smtClean="0"/>
              <a:t>3/22/2026</a:t>
            </a:fld>
            <a:endParaRPr lang="en-US"/>
          </a:p>
        </p:txBody>
      </p:sp>
      <p:sp>
        <p:nvSpPr>
          <p:cNvPr id="3" name="Footer Placeholder 2">
            <a:extLst>
              <a:ext uri="{FF2B5EF4-FFF2-40B4-BE49-F238E27FC236}">
                <a16:creationId xmlns:a16="http://schemas.microsoft.com/office/drawing/2014/main" id="{17F4BBD8-564F-CD00-2E7A-D0C89030B505}"/>
              </a:ext>
            </a:extLst>
          </p:cNvPr>
          <p:cNvSpPr>
            <a:spLocks noGrp="1"/>
          </p:cNvSpPr>
          <p:nvPr>
            <p:ph type="ftr" sz="quarter" idx="11"/>
          </p:nvPr>
        </p:nvSpPr>
        <p:spPr/>
        <p:txBody>
          <a:bodyPr/>
          <a:lstStyle/>
          <a:p>
            <a:r>
              <a:rPr lang="en-US"/>
              <a:t>3-22-2026</a:t>
            </a:r>
          </a:p>
        </p:txBody>
      </p:sp>
      <p:sp>
        <p:nvSpPr>
          <p:cNvPr id="4" name="Slide Number Placeholder 3">
            <a:extLst>
              <a:ext uri="{FF2B5EF4-FFF2-40B4-BE49-F238E27FC236}">
                <a16:creationId xmlns:a16="http://schemas.microsoft.com/office/drawing/2014/main" id="{203CC30D-E828-7174-9FAC-9B9A0D5896CA}"/>
              </a:ext>
            </a:extLst>
          </p:cNvPr>
          <p:cNvSpPr>
            <a:spLocks noGrp="1"/>
          </p:cNvSpPr>
          <p:nvPr>
            <p:ph type="sldNum" sz="quarter" idx="12"/>
          </p:nvPr>
        </p:nvSpPr>
        <p:spPr/>
        <p:txBody>
          <a:bodyPr/>
          <a:lstStyle/>
          <a:p>
            <a:fld id="{148CC95F-0247-41B6-91CF-DC97C76A7088}" type="slidenum">
              <a:rPr lang="en-US" smtClean="0"/>
              <a:t>6</a:t>
            </a:fld>
            <a:endParaRPr lang="en-US"/>
          </a:p>
        </p:txBody>
      </p:sp>
      <p:sp>
        <p:nvSpPr>
          <p:cNvPr id="6" name="TextBox 5">
            <a:extLst>
              <a:ext uri="{FF2B5EF4-FFF2-40B4-BE49-F238E27FC236}">
                <a16:creationId xmlns:a16="http://schemas.microsoft.com/office/drawing/2014/main" id="{C0B6B804-5BF8-388D-3E02-F02D2E9E52D3}"/>
              </a:ext>
            </a:extLst>
          </p:cNvPr>
          <p:cNvSpPr txBox="1"/>
          <p:nvPr/>
        </p:nvSpPr>
        <p:spPr>
          <a:xfrm>
            <a:off x="3479800" y="465709"/>
            <a:ext cx="8134350" cy="2862322"/>
          </a:xfrm>
          <a:prstGeom prst="rect">
            <a:avLst/>
          </a:prstGeom>
          <a:noFill/>
        </p:spPr>
        <p:txBody>
          <a:bodyPr wrap="square">
            <a:spAutoFit/>
          </a:bodyPr>
          <a:lstStyle/>
          <a:p>
            <a:r>
              <a:rPr lang="en-US" sz="4800" b="1" dirty="0">
                <a:solidFill>
                  <a:schemeClr val="bg1"/>
                </a:solidFill>
              </a:rPr>
              <a:t>I CORINTHIANS 11:15</a:t>
            </a:r>
          </a:p>
          <a:p>
            <a:r>
              <a:rPr lang="en-US" sz="4400" i="1" dirty="0">
                <a:solidFill>
                  <a:schemeClr val="bg1"/>
                </a:solidFill>
              </a:rPr>
              <a:t>	…But if a woman have long hair, it is a glory to her: for her hair is given her for a </a:t>
            </a:r>
            <a:r>
              <a:rPr lang="en-US" sz="4400" i="1" u="sng" dirty="0">
                <a:solidFill>
                  <a:schemeClr val="bg1"/>
                </a:solidFill>
              </a:rPr>
              <a:t>covering</a:t>
            </a:r>
            <a:r>
              <a:rPr lang="en-US" sz="4400" i="1" dirty="0">
                <a:solidFill>
                  <a:schemeClr val="bg1"/>
                </a:solidFill>
              </a:rPr>
              <a:t>. </a:t>
            </a:r>
          </a:p>
        </p:txBody>
      </p:sp>
      <p:pic>
        <p:nvPicPr>
          <p:cNvPr id="7" name="Picture 6" descr="The image depicts a woman with long, wavy, blonde hair, dressed in a white dress, standing outdoors under a clear, green sky.&#10;&#10;AI-generated content may be incorrect.">
            <a:extLst>
              <a:ext uri="{FF2B5EF4-FFF2-40B4-BE49-F238E27FC236}">
                <a16:creationId xmlns:a16="http://schemas.microsoft.com/office/drawing/2014/main" id="{2247B1C1-D3F5-27B3-808A-310510C6E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208" y="571500"/>
            <a:ext cx="2560320" cy="4572000"/>
          </a:xfrm>
          <a:prstGeom prst="rect">
            <a:avLst/>
          </a:prstGeom>
        </p:spPr>
      </p:pic>
      <p:sp>
        <p:nvSpPr>
          <p:cNvPr id="9" name="TextBox 8">
            <a:extLst>
              <a:ext uri="{FF2B5EF4-FFF2-40B4-BE49-F238E27FC236}">
                <a16:creationId xmlns:a16="http://schemas.microsoft.com/office/drawing/2014/main" id="{76A46F86-F1ED-82EE-DAB8-9070AA23A58B}"/>
              </a:ext>
            </a:extLst>
          </p:cNvPr>
          <p:cNvSpPr txBox="1"/>
          <p:nvPr/>
        </p:nvSpPr>
        <p:spPr>
          <a:xfrm>
            <a:off x="3479800" y="4710837"/>
            <a:ext cx="8451850" cy="1815882"/>
          </a:xfrm>
          <a:prstGeom prst="rect">
            <a:avLst/>
          </a:prstGeom>
          <a:noFill/>
        </p:spPr>
        <p:txBody>
          <a:bodyPr wrap="square">
            <a:spAutoFit/>
          </a:bodyPr>
          <a:lstStyle/>
          <a:p>
            <a:r>
              <a:rPr lang="en-US" sz="2800" b="1" dirty="0">
                <a:solidFill>
                  <a:schemeClr val="bg1"/>
                </a:solidFill>
              </a:rPr>
              <a:t>II CORINTHIANS 3:12</a:t>
            </a:r>
          </a:p>
          <a:p>
            <a:r>
              <a:rPr lang="en-US" sz="2800" i="1" dirty="0">
                <a:solidFill>
                  <a:schemeClr val="bg1"/>
                </a:solidFill>
              </a:rPr>
              <a:t>Seeing then that we have such hope, we use great plainness of speech: 13 And not as Moses, which put a vail over his face,</a:t>
            </a:r>
          </a:p>
        </p:txBody>
      </p:sp>
    </p:spTree>
    <p:extLst>
      <p:ext uri="{BB962C8B-B14F-4D97-AF65-F5344CB8AC3E}">
        <p14:creationId xmlns:p14="http://schemas.microsoft.com/office/powerpoint/2010/main" val="141723739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19FA43D-216E-A878-E289-E921C454B88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66D1FD6-F7F2-BA70-1089-8508DAFE2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hand of two adults and a kid on top of each other">
            <a:extLst>
              <a:ext uri="{FF2B5EF4-FFF2-40B4-BE49-F238E27FC236}">
                <a16:creationId xmlns:a16="http://schemas.microsoft.com/office/drawing/2014/main" id="{49D79E9A-407F-EA64-0CE7-6AE47812424C}"/>
              </a:ext>
            </a:extLst>
          </p:cNvPr>
          <p:cNvPicPr>
            <a:picLocks noChangeAspect="1"/>
          </p:cNvPicPr>
          <p:nvPr/>
        </p:nvPicPr>
        <p:blipFill>
          <a:blip r:embed="rId2" cstate="screen">
            <a:extLst>
              <a:ext uri="{28A0092B-C50C-407E-A947-70E740481C1C}">
                <a14:useLocalDpi xmlns:a14="http://schemas.microsoft.com/office/drawing/2010/main" val="0"/>
              </a:ext>
            </a:extLst>
          </a:blip>
          <a:srcRect r="-1" b="-1"/>
          <a:stretch>
            <a:fillRect/>
          </a:stretch>
        </p:blipFill>
        <p:spPr>
          <a:xfrm>
            <a:off x="20" y="10"/>
            <a:ext cx="12188932" cy="6857990"/>
          </a:xfrm>
          <a:prstGeom prst="rect">
            <a:avLst/>
          </a:prstGeom>
        </p:spPr>
      </p:pic>
      <p:sp>
        <p:nvSpPr>
          <p:cNvPr id="21" name="Rectangle 20">
            <a:extLst>
              <a:ext uri="{FF2B5EF4-FFF2-40B4-BE49-F238E27FC236}">
                <a16:creationId xmlns:a16="http://schemas.microsoft.com/office/drawing/2014/main" id="{24B7E0AE-7D1A-171A-75F6-1D6DF2315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89239" y="-389238"/>
            <a:ext cx="6858000" cy="7636476"/>
          </a:xfrm>
          <a:prstGeom prst="rect">
            <a:avLst/>
          </a:prstGeom>
          <a:gradFill>
            <a:gsLst>
              <a:gs pos="100000">
                <a:srgbClr val="000000">
                  <a:alpha val="0"/>
                </a:srgbClr>
              </a:gs>
              <a:gs pos="0">
                <a:schemeClr val="tx1"/>
              </a:gs>
              <a:gs pos="0">
                <a:srgbClr val="000000">
                  <a:alpha val="7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3C701F-30BE-CEB9-487E-CD65F616909B}"/>
              </a:ext>
            </a:extLst>
          </p:cNvPr>
          <p:cNvSpPr>
            <a:spLocks noGrp="1"/>
          </p:cNvSpPr>
          <p:nvPr>
            <p:ph type="ctrTitle"/>
          </p:nvPr>
        </p:nvSpPr>
        <p:spPr>
          <a:xfrm>
            <a:off x="517870" y="978407"/>
            <a:ext cx="5021182" cy="3309511"/>
          </a:xfrm>
        </p:spPr>
        <p:txBody>
          <a:bodyPr anchor="t">
            <a:normAutofit/>
          </a:bodyPr>
          <a:lstStyle/>
          <a:p>
            <a:r>
              <a:rPr lang="en-US" sz="6000">
                <a:solidFill>
                  <a:srgbClr val="FFFFFF"/>
                </a:solidFill>
              </a:rPr>
              <a:t>The Spirit Controlled Family	9</a:t>
            </a:r>
            <a:endParaRPr lang="en-US" sz="6000" dirty="0">
              <a:solidFill>
                <a:srgbClr val="FFFFFF"/>
              </a:solidFill>
            </a:endParaRPr>
          </a:p>
        </p:txBody>
      </p:sp>
      <p:sp>
        <p:nvSpPr>
          <p:cNvPr id="6" name="Subtitle 5">
            <a:extLst>
              <a:ext uri="{FF2B5EF4-FFF2-40B4-BE49-F238E27FC236}">
                <a16:creationId xmlns:a16="http://schemas.microsoft.com/office/drawing/2014/main" id="{9ECBBD03-64CE-DDE3-75FF-C02782A4DD84}"/>
              </a:ext>
            </a:extLst>
          </p:cNvPr>
          <p:cNvSpPr>
            <a:spLocks noGrp="1"/>
          </p:cNvSpPr>
          <p:nvPr>
            <p:ph type="subTitle" idx="1"/>
          </p:nvPr>
        </p:nvSpPr>
        <p:spPr>
          <a:xfrm>
            <a:off x="517870" y="4482450"/>
            <a:ext cx="6073430" cy="1931050"/>
          </a:xfrm>
        </p:spPr>
        <p:txBody>
          <a:bodyPr anchor="t">
            <a:normAutofit lnSpcReduction="10000"/>
          </a:bodyPr>
          <a:lstStyle/>
          <a:p>
            <a:r>
              <a:rPr lang="en-US" sz="3200" b="1" i="0" dirty="0">
                <a:solidFill>
                  <a:srgbClr val="FFFFFF"/>
                </a:solidFill>
              </a:rPr>
              <a:t>Ephesians 3:14-16</a:t>
            </a:r>
          </a:p>
          <a:p>
            <a:r>
              <a:rPr lang="en-US" sz="2400" dirty="0">
                <a:solidFill>
                  <a:srgbClr val="FFFFFF"/>
                </a:solidFill>
              </a:rPr>
              <a:t>For this cause I bow my knees unto the Father of our Lord Jesus Christ, 15 Of whom the whole family in heaven and earth is named…</a:t>
            </a:r>
          </a:p>
          <a:p>
            <a:endParaRPr lang="en-US" sz="2400" dirty="0">
              <a:solidFill>
                <a:srgbClr val="FFFFFF"/>
              </a:solidFill>
            </a:endParaRPr>
          </a:p>
        </p:txBody>
      </p:sp>
      <p:sp>
        <p:nvSpPr>
          <p:cNvPr id="23" name="Rectangle 22">
            <a:extLst>
              <a:ext uri="{FF2B5EF4-FFF2-40B4-BE49-F238E27FC236}">
                <a16:creationId xmlns:a16="http://schemas.microsoft.com/office/drawing/2014/main" id="{E617D622-385E-97B6-3E50-DB7FA0FC9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5555"/>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val 2"/>
          <p:cNvSpPr>
            <a:spLocks noChangeArrowheads="1"/>
          </p:cNvSpPr>
          <p:nvPr/>
        </p:nvSpPr>
        <p:spPr bwMode="auto">
          <a:xfrm>
            <a:off x="2157703" y="1622423"/>
            <a:ext cx="5067300" cy="5219700"/>
          </a:xfrm>
          <a:prstGeom prst="ellipse">
            <a:avLst/>
          </a:prstGeom>
          <a:gradFill rotWithShape="0">
            <a:gsLst>
              <a:gs pos="0">
                <a:srgbClr val="000000"/>
              </a:gs>
              <a:gs pos="20000">
                <a:srgbClr val="000040"/>
              </a:gs>
              <a:gs pos="50000">
                <a:srgbClr val="400040"/>
              </a:gs>
              <a:gs pos="75000">
                <a:srgbClr val="8F0040"/>
              </a:gs>
              <a:gs pos="89999">
                <a:srgbClr val="F27300"/>
              </a:gs>
              <a:gs pos="100000">
                <a:srgbClr val="FFBF00"/>
              </a:gs>
            </a:gsLst>
            <a:path path="rect">
              <a:fillToRect l="100000" t="10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6" name="Oval 12"/>
          <p:cNvSpPr>
            <a:spLocks noChangeArrowheads="1"/>
          </p:cNvSpPr>
          <p:nvPr/>
        </p:nvSpPr>
        <p:spPr bwMode="auto">
          <a:xfrm>
            <a:off x="2919703" y="2574923"/>
            <a:ext cx="3543300" cy="3200400"/>
          </a:xfrm>
          <a:prstGeom prst="ellipse">
            <a:avLst/>
          </a:prstGeom>
          <a:gradFill rotWithShape="0">
            <a:gsLst>
              <a:gs pos="0">
                <a:srgbClr val="55261C"/>
              </a:gs>
              <a:gs pos="6000">
                <a:srgbClr val="EBDAD4"/>
              </a:gs>
              <a:gs pos="28999">
                <a:srgbClr val="C0524E"/>
              </a:gs>
              <a:gs pos="42000">
                <a:srgbClr val="80302D"/>
              </a:gs>
              <a:gs pos="44000">
                <a:srgbClr val="9C6563"/>
              </a:gs>
              <a:gs pos="48000">
                <a:srgbClr val="FFFFFF"/>
              </a:gs>
              <a:gs pos="78999">
                <a:srgbClr val="83A7C3"/>
              </a:gs>
              <a:gs pos="87000">
                <a:srgbClr val="768FB9"/>
              </a:gs>
              <a:gs pos="92000">
                <a:srgbClr val="83A7C3"/>
              </a:gs>
              <a:gs pos="100000">
                <a:srgbClr val="DCEBF5"/>
              </a:gs>
            </a:gsLst>
            <a:path path="shape">
              <a:fillToRect l="50000" t="50000" r="50000" b="50000"/>
            </a:path>
          </a:gradFill>
          <a:ln w="76200">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7" name="Oval 3"/>
          <p:cNvSpPr>
            <a:spLocks noChangeArrowheads="1"/>
          </p:cNvSpPr>
          <p:nvPr/>
        </p:nvSpPr>
        <p:spPr bwMode="auto">
          <a:xfrm>
            <a:off x="367003" y="517523"/>
            <a:ext cx="1714500" cy="1828800"/>
          </a:xfrm>
          <a:prstGeom prst="ellipse">
            <a:avLst/>
          </a:prstGeom>
          <a:gradFill rotWithShape="0">
            <a:gsLst>
              <a:gs pos="0">
                <a:srgbClr val="4D0808"/>
              </a:gs>
              <a:gs pos="30000">
                <a:srgbClr val="FF0300"/>
              </a:gs>
              <a:gs pos="55000">
                <a:srgbClr val="FF7A00"/>
              </a:gs>
              <a:gs pos="100000">
                <a:srgbClr val="FFF200"/>
              </a:gs>
            </a:gsLst>
            <a:path path="shape">
              <a:fillToRect l="50000" t="50000" r="50000" b="50000"/>
            </a:path>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88" name="Text Box 4"/>
          <p:cNvSpPr txBox="1">
            <a:spLocks noChangeArrowheads="1"/>
          </p:cNvSpPr>
          <p:nvPr/>
        </p:nvSpPr>
        <p:spPr bwMode="auto">
          <a:xfrm>
            <a:off x="290803" y="974723"/>
            <a:ext cx="18288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r>
              <a:rPr lang="en-US" sz="2400" b="1" dirty="0">
                <a:solidFill>
                  <a:schemeClr val="accent4">
                    <a:lumMod val="10000"/>
                  </a:schemeClr>
                </a:solidFill>
                <a:latin typeface="Arial" pitchFamily="34" charset="0"/>
                <a:cs typeface="Arial" pitchFamily="34" charset="0"/>
              </a:rPr>
              <a:t>Revelation from the Father</a:t>
            </a:r>
            <a:endParaRPr lang="en-US" b="1" dirty="0">
              <a:solidFill>
                <a:schemeClr val="accent4">
                  <a:lumMod val="10000"/>
                </a:schemeClr>
              </a:solidFill>
              <a:latin typeface="Arial" pitchFamily="34" charset="0"/>
              <a:cs typeface="Arial" pitchFamily="34" charset="0"/>
            </a:endParaRPr>
          </a:p>
        </p:txBody>
      </p:sp>
      <p:sp>
        <p:nvSpPr>
          <p:cNvPr id="16389" name="Line 5"/>
          <p:cNvSpPr>
            <a:spLocks noChangeShapeType="1"/>
          </p:cNvSpPr>
          <p:nvPr/>
        </p:nvSpPr>
        <p:spPr bwMode="auto">
          <a:xfrm>
            <a:off x="1586203" y="2041523"/>
            <a:ext cx="2911152" cy="2433735"/>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0" name="Line 6"/>
          <p:cNvSpPr>
            <a:spLocks noChangeShapeType="1"/>
          </p:cNvSpPr>
          <p:nvPr/>
        </p:nvSpPr>
        <p:spPr bwMode="auto">
          <a:xfrm>
            <a:off x="1510002" y="2193922"/>
            <a:ext cx="3239280" cy="2350085"/>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1" name="Line 7"/>
          <p:cNvSpPr>
            <a:spLocks noChangeShapeType="1"/>
          </p:cNvSpPr>
          <p:nvPr/>
        </p:nvSpPr>
        <p:spPr bwMode="auto">
          <a:xfrm>
            <a:off x="1967203" y="1584323"/>
            <a:ext cx="2828732" cy="2399848"/>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2" name="Line 8"/>
          <p:cNvSpPr>
            <a:spLocks noChangeShapeType="1"/>
          </p:cNvSpPr>
          <p:nvPr/>
        </p:nvSpPr>
        <p:spPr bwMode="auto">
          <a:xfrm>
            <a:off x="1776702" y="1956698"/>
            <a:ext cx="2981909" cy="2359939"/>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3" name="Line 9"/>
          <p:cNvSpPr>
            <a:spLocks noChangeShapeType="1"/>
          </p:cNvSpPr>
          <p:nvPr/>
        </p:nvSpPr>
        <p:spPr bwMode="auto">
          <a:xfrm>
            <a:off x="2043403" y="1431923"/>
            <a:ext cx="2855168" cy="3093424"/>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4" name="Line 10"/>
          <p:cNvSpPr>
            <a:spLocks noChangeShapeType="1"/>
          </p:cNvSpPr>
          <p:nvPr/>
        </p:nvSpPr>
        <p:spPr bwMode="auto">
          <a:xfrm>
            <a:off x="1433803" y="2041523"/>
            <a:ext cx="3184850" cy="2371857"/>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95" name="Line 11"/>
          <p:cNvSpPr>
            <a:spLocks noChangeShapeType="1"/>
          </p:cNvSpPr>
          <p:nvPr/>
        </p:nvSpPr>
        <p:spPr bwMode="auto">
          <a:xfrm>
            <a:off x="1891003" y="1812923"/>
            <a:ext cx="2933700" cy="2400300"/>
          </a:xfrm>
          <a:prstGeom prst="line">
            <a:avLst/>
          </a:prstGeom>
          <a:noFill/>
          <a:ln w="38100">
            <a:solidFill>
              <a:srgbClr val="FFFF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6243144" y="1409093"/>
            <a:ext cx="1019959" cy="523220"/>
          </a:xfrm>
          <a:prstGeom prst="rect">
            <a:avLst/>
          </a:prstGeom>
          <a:noFill/>
        </p:spPr>
        <p:txBody>
          <a:bodyPr wrap="square" rtlCol="0">
            <a:spAutoFit/>
          </a:bodyPr>
          <a:lstStyle/>
          <a:p>
            <a:r>
              <a:rPr lang="en-US" sz="2800" b="1" dirty="0">
                <a:solidFill>
                  <a:schemeClr val="bg1"/>
                </a:solidFill>
              </a:rPr>
              <a:t>Body</a:t>
            </a:r>
          </a:p>
        </p:txBody>
      </p:sp>
      <p:sp>
        <p:nvSpPr>
          <p:cNvPr id="14" name="Rectangle 13"/>
          <p:cNvSpPr/>
          <p:nvPr/>
        </p:nvSpPr>
        <p:spPr>
          <a:xfrm>
            <a:off x="6556310" y="3218791"/>
            <a:ext cx="1104790" cy="523220"/>
          </a:xfrm>
          <a:prstGeom prst="rect">
            <a:avLst/>
          </a:prstGeom>
        </p:spPr>
        <p:txBody>
          <a:bodyPr wrap="square">
            <a:spAutoFit/>
          </a:bodyPr>
          <a:lstStyle/>
          <a:p>
            <a:r>
              <a:rPr lang="en-US" sz="2800" b="1" dirty="0">
                <a:solidFill>
                  <a:schemeClr val="bg1"/>
                </a:solidFill>
              </a:rPr>
              <a:t>Spirit</a:t>
            </a:r>
          </a:p>
        </p:txBody>
      </p:sp>
      <p:sp>
        <p:nvSpPr>
          <p:cNvPr id="15" name="Rectangle 14"/>
          <p:cNvSpPr/>
          <p:nvPr/>
        </p:nvSpPr>
        <p:spPr>
          <a:xfrm>
            <a:off x="6386804" y="4784723"/>
            <a:ext cx="902235" cy="523220"/>
          </a:xfrm>
          <a:prstGeom prst="rect">
            <a:avLst/>
          </a:prstGeom>
        </p:spPr>
        <p:txBody>
          <a:bodyPr wrap="square">
            <a:spAutoFit/>
          </a:bodyPr>
          <a:lstStyle/>
          <a:p>
            <a:r>
              <a:rPr lang="en-US" sz="2800" b="1" dirty="0">
                <a:solidFill>
                  <a:schemeClr val="bg1"/>
                </a:solidFill>
              </a:rPr>
              <a:t>Soul</a:t>
            </a:r>
          </a:p>
        </p:txBody>
      </p:sp>
      <p:cxnSp>
        <p:nvCxnSpPr>
          <p:cNvPr id="17" name="Straight Arrow Connector 16"/>
          <p:cNvCxnSpPr>
            <a:cxnSpLocks/>
          </p:cNvCxnSpPr>
          <p:nvPr/>
        </p:nvCxnSpPr>
        <p:spPr bwMode="auto">
          <a:xfrm flipH="1">
            <a:off x="6243144" y="2008513"/>
            <a:ext cx="609600" cy="3810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19" name="Straight Arrow Connector 18"/>
          <p:cNvCxnSpPr>
            <a:stCxn id="14" idx="1"/>
          </p:cNvCxnSpPr>
          <p:nvPr/>
        </p:nvCxnSpPr>
        <p:spPr bwMode="auto">
          <a:xfrm flipH="1">
            <a:off x="5794310" y="3480401"/>
            <a:ext cx="762000" cy="4319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cxnSp>
        <p:nvCxnSpPr>
          <p:cNvPr id="20" name="Straight Arrow Connector 19"/>
          <p:cNvCxnSpPr>
            <a:cxnSpLocks/>
          </p:cNvCxnSpPr>
          <p:nvPr/>
        </p:nvCxnSpPr>
        <p:spPr bwMode="auto">
          <a:xfrm flipH="1" flipV="1">
            <a:off x="5243803" y="4403723"/>
            <a:ext cx="1219200" cy="609600"/>
          </a:xfrm>
          <a:prstGeom prst="straightConnector1">
            <a:avLst/>
          </a:prstGeom>
          <a:solidFill>
            <a:schemeClr val="accent1"/>
          </a:solidFill>
          <a:ln w="31750" cap="flat" cmpd="sng" algn="ctr">
            <a:solidFill>
              <a:schemeClr val="bg2"/>
            </a:solidFill>
            <a:prstDash val="solid"/>
            <a:round/>
            <a:headEnd type="none" w="med" len="med"/>
            <a:tailEnd type="arrow"/>
          </a:ln>
          <a:effectLst/>
        </p:spPr>
      </p:cxnSp>
      <p:sp>
        <p:nvSpPr>
          <p:cNvPr id="2" name="Date Placeholder 1">
            <a:extLst>
              <a:ext uri="{FF2B5EF4-FFF2-40B4-BE49-F238E27FC236}">
                <a16:creationId xmlns:a16="http://schemas.microsoft.com/office/drawing/2014/main" id="{B9CACE5B-D107-44BD-83DF-574ACF59EAEB}"/>
              </a:ext>
            </a:extLst>
          </p:cNvPr>
          <p:cNvSpPr>
            <a:spLocks noGrp="1"/>
          </p:cNvSpPr>
          <p:nvPr>
            <p:ph type="dt" sz="half" idx="10"/>
          </p:nvPr>
        </p:nvSpPr>
        <p:spPr>
          <a:xfrm>
            <a:off x="-775997" y="6492875"/>
            <a:ext cx="2743200" cy="365125"/>
          </a:xfrm>
        </p:spPr>
        <p:txBody>
          <a:bodyPr/>
          <a:lstStyle/>
          <a:p>
            <a:fld id="{371D79B9-3057-438F-80F0-6625D8DFDB37}" type="datetime1">
              <a:rPr lang="en-US" smtClean="0"/>
              <a:t>3/22/2026</a:t>
            </a:fld>
            <a:endParaRPr lang="en-US"/>
          </a:p>
        </p:txBody>
      </p:sp>
      <p:sp>
        <p:nvSpPr>
          <p:cNvPr id="3" name="Footer Placeholder 2">
            <a:extLst>
              <a:ext uri="{FF2B5EF4-FFF2-40B4-BE49-F238E27FC236}">
                <a16:creationId xmlns:a16="http://schemas.microsoft.com/office/drawing/2014/main" id="{347CF769-C0AF-4ADD-A694-3CD82D3A8D37}"/>
              </a:ext>
            </a:extLst>
          </p:cNvPr>
          <p:cNvSpPr>
            <a:spLocks noGrp="1"/>
          </p:cNvSpPr>
          <p:nvPr>
            <p:ph type="ftr" sz="quarter" idx="11"/>
          </p:nvPr>
        </p:nvSpPr>
        <p:spPr>
          <a:xfrm>
            <a:off x="2424403" y="6492875"/>
            <a:ext cx="4114800" cy="365125"/>
          </a:xfrm>
        </p:spPr>
        <p:txBody>
          <a:bodyPr/>
          <a:lstStyle/>
          <a:p>
            <a:r>
              <a:rPr lang="en-US"/>
              <a:t>3-22-2026</a:t>
            </a:r>
          </a:p>
        </p:txBody>
      </p:sp>
      <p:sp>
        <p:nvSpPr>
          <p:cNvPr id="4" name="Slide Number Placeholder 3">
            <a:extLst>
              <a:ext uri="{FF2B5EF4-FFF2-40B4-BE49-F238E27FC236}">
                <a16:creationId xmlns:a16="http://schemas.microsoft.com/office/drawing/2014/main" id="{D3948674-80EE-4B1A-BCFB-97F9F8FF0781}"/>
              </a:ext>
            </a:extLst>
          </p:cNvPr>
          <p:cNvSpPr>
            <a:spLocks noGrp="1"/>
          </p:cNvSpPr>
          <p:nvPr>
            <p:ph type="sldNum" sz="quarter" idx="12"/>
          </p:nvPr>
        </p:nvSpPr>
        <p:spPr>
          <a:xfrm>
            <a:off x="6996403" y="6492875"/>
            <a:ext cx="2743200" cy="365125"/>
          </a:xfrm>
        </p:spPr>
        <p:txBody>
          <a:bodyPr/>
          <a:lstStyle/>
          <a:p>
            <a:fld id="{5B62FEA9-4F7B-4CB1-BC6A-C4E0A24432EA}" type="slidenum">
              <a:rPr lang="en-US" smtClean="0">
                <a:solidFill>
                  <a:schemeClr val="bg1"/>
                </a:solidFill>
              </a:rPr>
              <a:pPr/>
              <a:t>8</a:t>
            </a:fld>
            <a:endParaRPr lang="en-US">
              <a:solidFill>
                <a:schemeClr val="bg1"/>
              </a:solidFill>
            </a:endParaRPr>
          </a:p>
        </p:txBody>
      </p:sp>
      <p:sp>
        <p:nvSpPr>
          <p:cNvPr id="26" name="TextBox 25">
            <a:extLst>
              <a:ext uri="{FF2B5EF4-FFF2-40B4-BE49-F238E27FC236}">
                <a16:creationId xmlns:a16="http://schemas.microsoft.com/office/drawing/2014/main" id="{F5B670B3-3296-492E-4CD6-F7F8DD51409A}"/>
              </a:ext>
            </a:extLst>
          </p:cNvPr>
          <p:cNvSpPr txBox="1"/>
          <p:nvPr/>
        </p:nvSpPr>
        <p:spPr>
          <a:xfrm>
            <a:off x="8197316" y="214604"/>
            <a:ext cx="3886733" cy="6494085"/>
          </a:xfrm>
          <a:prstGeom prst="rect">
            <a:avLst/>
          </a:prstGeom>
          <a:noFill/>
        </p:spPr>
        <p:txBody>
          <a:bodyPr wrap="square">
            <a:spAutoFit/>
          </a:bodyPr>
          <a:lstStyle/>
          <a:p>
            <a:r>
              <a:rPr lang="en-US" sz="2800" b="1" dirty="0">
                <a:solidFill>
                  <a:schemeClr val="bg1"/>
                </a:solidFill>
              </a:rPr>
              <a:t>LUKE 17:20-21</a:t>
            </a:r>
          </a:p>
          <a:p>
            <a:r>
              <a:rPr lang="en-US" sz="2800" i="1" dirty="0">
                <a:solidFill>
                  <a:schemeClr val="bg1"/>
                </a:solidFill>
              </a:rPr>
              <a:t>And when he was demanded of the Pharisees, when the kingdom of God should come, he answered them and said, The kingdom of God cometh not with observation: 21 Neither shall they say, Lo here! or, lo there! for, behold, the </a:t>
            </a:r>
            <a:r>
              <a:rPr lang="en-US" sz="2800" i="1" u="sng" dirty="0">
                <a:solidFill>
                  <a:schemeClr val="bg1"/>
                </a:solidFill>
              </a:rPr>
              <a:t>kingdom of God is within you</a:t>
            </a:r>
            <a:r>
              <a:rPr lang="en-US" sz="2800" i="1" dirty="0">
                <a:solidFill>
                  <a:schemeClr val="bg1"/>
                </a:solidFill>
              </a:rPr>
              <a:t>. </a:t>
            </a:r>
            <a:r>
              <a:rPr lang="en-US" sz="2800" dirty="0">
                <a:solidFill>
                  <a:schemeClr val="bg1"/>
                </a:solidFill>
              </a:rPr>
              <a:t>(already among you.)</a:t>
            </a:r>
            <a:r>
              <a:rPr lang="en-US" sz="2800" i="1" dirty="0">
                <a:solidFill>
                  <a:schemeClr val="bg1"/>
                </a:solidFill>
              </a:rPr>
              <a:t> </a:t>
            </a:r>
          </a:p>
          <a:p>
            <a:endParaRPr lang="en-US" sz="2400" i="1" dirty="0">
              <a:solidFill>
                <a:schemeClr val="bg1"/>
              </a:solidFill>
            </a:endParaRPr>
          </a:p>
        </p:txBody>
      </p:sp>
      <p:sp>
        <p:nvSpPr>
          <p:cNvPr id="5" name="TextBox 4">
            <a:extLst>
              <a:ext uri="{FF2B5EF4-FFF2-40B4-BE49-F238E27FC236}">
                <a16:creationId xmlns:a16="http://schemas.microsoft.com/office/drawing/2014/main" id="{59149E65-F104-41F6-1046-2260640FBA28}"/>
              </a:ext>
            </a:extLst>
          </p:cNvPr>
          <p:cNvSpPr txBox="1"/>
          <p:nvPr/>
        </p:nvSpPr>
        <p:spPr>
          <a:xfrm>
            <a:off x="2569805" y="245054"/>
            <a:ext cx="3703880" cy="1200329"/>
          </a:xfrm>
          <a:prstGeom prst="rect">
            <a:avLst/>
          </a:prstGeom>
          <a:noFill/>
        </p:spPr>
        <p:txBody>
          <a:bodyPr wrap="square" rtlCol="0">
            <a:spAutoFit/>
          </a:bodyPr>
          <a:lstStyle/>
          <a:p>
            <a:r>
              <a:rPr lang="en-US" sz="2400" dirty="0">
                <a:solidFill>
                  <a:schemeClr val="bg1"/>
                </a:solidFill>
              </a:rPr>
              <a:t>Plus:</a:t>
            </a:r>
            <a:br>
              <a:rPr lang="en-US" sz="2400" dirty="0">
                <a:solidFill>
                  <a:schemeClr val="bg1"/>
                </a:solidFill>
              </a:rPr>
            </a:br>
            <a:r>
              <a:rPr lang="en-US" sz="2400" dirty="0">
                <a:solidFill>
                  <a:schemeClr val="bg1"/>
                </a:solidFill>
              </a:rPr>
              <a:t>1. Healing for the Body</a:t>
            </a:r>
          </a:p>
          <a:p>
            <a:r>
              <a:rPr lang="en-US" sz="2400" dirty="0">
                <a:solidFill>
                  <a:schemeClr val="bg1"/>
                </a:solidFill>
              </a:rPr>
              <a:t>2. Healing for the Spirit</a:t>
            </a:r>
          </a:p>
        </p:txBody>
      </p:sp>
    </p:spTree>
    <p:extLst>
      <p:ext uri="{BB962C8B-B14F-4D97-AF65-F5344CB8AC3E}">
        <p14:creationId xmlns:p14="http://schemas.microsoft.com/office/powerpoint/2010/main" val="2810570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6393"/>
                                        </p:tgtEl>
                                        <p:attrNameLst>
                                          <p:attrName>style.visibility</p:attrName>
                                        </p:attrNameLst>
                                      </p:cBhvr>
                                      <p:to>
                                        <p:strVal val="visible"/>
                                      </p:to>
                                    </p:set>
                                    <p:animScale>
                                      <p:cBhvr>
                                        <p:cTn id="7" dur="2000" decel="50000" fill="hold">
                                          <p:stCondLst>
                                            <p:cond delay="0"/>
                                          </p:stCondLst>
                                        </p:cTn>
                                        <p:tgtEl>
                                          <p:spTgt spid="163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6393"/>
                                        </p:tgtEl>
                                        <p:attrNameLst>
                                          <p:attrName>ppt_x</p:attrName>
                                          <p:attrName>ppt_y</p:attrName>
                                        </p:attrNameLst>
                                      </p:cBhvr>
                                    </p:animMotion>
                                    <p:animEffect transition="in" filter="fade">
                                      <p:cBhvr>
                                        <p:cTn id="9" dur="2000"/>
                                        <p:tgtEl>
                                          <p:spTgt spid="16393"/>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16391"/>
                                        </p:tgtEl>
                                        <p:attrNameLst>
                                          <p:attrName>style.visibility</p:attrName>
                                        </p:attrNameLst>
                                      </p:cBhvr>
                                      <p:to>
                                        <p:strVal val="visible"/>
                                      </p:to>
                                    </p:set>
                                    <p:animScale>
                                      <p:cBhvr>
                                        <p:cTn id="12" dur="2000" decel="50000" fill="hold">
                                          <p:stCondLst>
                                            <p:cond delay="0"/>
                                          </p:stCondLst>
                                        </p:cTn>
                                        <p:tgtEl>
                                          <p:spTgt spid="1639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2000" decel="50000" fill="hold">
                                          <p:stCondLst>
                                            <p:cond delay="0"/>
                                          </p:stCondLst>
                                        </p:cTn>
                                        <p:tgtEl>
                                          <p:spTgt spid="16391"/>
                                        </p:tgtEl>
                                        <p:attrNameLst>
                                          <p:attrName>ppt_x</p:attrName>
                                          <p:attrName>ppt_y</p:attrName>
                                        </p:attrNameLst>
                                      </p:cBhvr>
                                    </p:animMotion>
                                    <p:animEffect transition="in" filter="fade">
                                      <p:cBhvr>
                                        <p:cTn id="14" dur="2000"/>
                                        <p:tgtEl>
                                          <p:spTgt spid="1639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16395"/>
                                        </p:tgtEl>
                                        <p:attrNameLst>
                                          <p:attrName>style.visibility</p:attrName>
                                        </p:attrNameLst>
                                      </p:cBhvr>
                                      <p:to>
                                        <p:strVal val="visible"/>
                                      </p:to>
                                    </p:set>
                                    <p:animScale>
                                      <p:cBhvr>
                                        <p:cTn id="17" dur="2000" decel="50000" fill="hold">
                                          <p:stCondLst>
                                            <p:cond delay="0"/>
                                          </p:stCondLst>
                                        </p:cTn>
                                        <p:tgtEl>
                                          <p:spTgt spid="1639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000" decel="50000" fill="hold">
                                          <p:stCondLst>
                                            <p:cond delay="0"/>
                                          </p:stCondLst>
                                        </p:cTn>
                                        <p:tgtEl>
                                          <p:spTgt spid="16395"/>
                                        </p:tgtEl>
                                        <p:attrNameLst>
                                          <p:attrName>ppt_x</p:attrName>
                                          <p:attrName>ppt_y</p:attrName>
                                        </p:attrNameLst>
                                      </p:cBhvr>
                                    </p:animMotion>
                                    <p:animEffect transition="in" filter="fade">
                                      <p:cBhvr>
                                        <p:cTn id="19" dur="2000"/>
                                        <p:tgtEl>
                                          <p:spTgt spid="16395"/>
                                        </p:tgtEl>
                                      </p:cBhvr>
                                    </p:animEffect>
                                  </p:childTnLst>
                                </p:cTn>
                              </p:par>
                              <p:par>
                                <p:cTn id="20" presetID="52" presetClass="entr" presetSubtype="0" fill="hold" grpId="0" nodeType="withEffect">
                                  <p:stCondLst>
                                    <p:cond delay="0"/>
                                  </p:stCondLst>
                                  <p:childTnLst>
                                    <p:set>
                                      <p:cBhvr>
                                        <p:cTn id="21" dur="1" fill="hold">
                                          <p:stCondLst>
                                            <p:cond delay="0"/>
                                          </p:stCondLst>
                                        </p:cTn>
                                        <p:tgtEl>
                                          <p:spTgt spid="16392"/>
                                        </p:tgtEl>
                                        <p:attrNameLst>
                                          <p:attrName>style.visibility</p:attrName>
                                        </p:attrNameLst>
                                      </p:cBhvr>
                                      <p:to>
                                        <p:strVal val="visible"/>
                                      </p:to>
                                    </p:set>
                                    <p:animScale>
                                      <p:cBhvr>
                                        <p:cTn id="22" dur="2000" decel="50000" fill="hold">
                                          <p:stCondLst>
                                            <p:cond delay="0"/>
                                          </p:stCondLst>
                                        </p:cTn>
                                        <p:tgtEl>
                                          <p:spTgt spid="163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2000" decel="50000" fill="hold">
                                          <p:stCondLst>
                                            <p:cond delay="0"/>
                                          </p:stCondLst>
                                        </p:cTn>
                                        <p:tgtEl>
                                          <p:spTgt spid="16392"/>
                                        </p:tgtEl>
                                        <p:attrNameLst>
                                          <p:attrName>ppt_x</p:attrName>
                                          <p:attrName>ppt_y</p:attrName>
                                        </p:attrNameLst>
                                      </p:cBhvr>
                                    </p:animMotion>
                                    <p:animEffect transition="in" filter="fade">
                                      <p:cBhvr>
                                        <p:cTn id="24" dur="2000"/>
                                        <p:tgtEl>
                                          <p:spTgt spid="16392"/>
                                        </p:tgtEl>
                                      </p:cBhvr>
                                    </p:animEffect>
                                  </p:childTnLst>
                                </p:cTn>
                              </p:par>
                              <p:par>
                                <p:cTn id="25" presetID="52" presetClass="entr" presetSubtype="0" fill="hold" grpId="0" nodeType="withEffect">
                                  <p:stCondLst>
                                    <p:cond delay="0"/>
                                  </p:stCondLst>
                                  <p:childTnLst>
                                    <p:set>
                                      <p:cBhvr>
                                        <p:cTn id="26" dur="1" fill="hold">
                                          <p:stCondLst>
                                            <p:cond delay="0"/>
                                          </p:stCondLst>
                                        </p:cTn>
                                        <p:tgtEl>
                                          <p:spTgt spid="16389"/>
                                        </p:tgtEl>
                                        <p:attrNameLst>
                                          <p:attrName>style.visibility</p:attrName>
                                        </p:attrNameLst>
                                      </p:cBhvr>
                                      <p:to>
                                        <p:strVal val="visible"/>
                                      </p:to>
                                    </p:set>
                                    <p:animScale>
                                      <p:cBhvr>
                                        <p:cTn id="27" dur="2000" decel="50000" fill="hold">
                                          <p:stCondLst>
                                            <p:cond delay="0"/>
                                          </p:stCondLst>
                                        </p:cTn>
                                        <p:tgtEl>
                                          <p:spTgt spid="163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000" decel="50000" fill="hold">
                                          <p:stCondLst>
                                            <p:cond delay="0"/>
                                          </p:stCondLst>
                                        </p:cTn>
                                        <p:tgtEl>
                                          <p:spTgt spid="16389"/>
                                        </p:tgtEl>
                                        <p:attrNameLst>
                                          <p:attrName>ppt_x</p:attrName>
                                          <p:attrName>ppt_y</p:attrName>
                                        </p:attrNameLst>
                                      </p:cBhvr>
                                    </p:animMotion>
                                    <p:animEffect transition="in" filter="fade">
                                      <p:cBhvr>
                                        <p:cTn id="29" dur="2000"/>
                                        <p:tgtEl>
                                          <p:spTgt spid="16389"/>
                                        </p:tgtEl>
                                      </p:cBhvr>
                                    </p:animEffect>
                                  </p:childTnLst>
                                </p:cTn>
                              </p:par>
                              <p:par>
                                <p:cTn id="30" presetID="52" presetClass="entr" presetSubtype="0" fill="hold" grpId="0" nodeType="withEffect">
                                  <p:stCondLst>
                                    <p:cond delay="0"/>
                                  </p:stCondLst>
                                  <p:childTnLst>
                                    <p:set>
                                      <p:cBhvr>
                                        <p:cTn id="31" dur="1" fill="hold">
                                          <p:stCondLst>
                                            <p:cond delay="0"/>
                                          </p:stCondLst>
                                        </p:cTn>
                                        <p:tgtEl>
                                          <p:spTgt spid="16394"/>
                                        </p:tgtEl>
                                        <p:attrNameLst>
                                          <p:attrName>style.visibility</p:attrName>
                                        </p:attrNameLst>
                                      </p:cBhvr>
                                      <p:to>
                                        <p:strVal val="visible"/>
                                      </p:to>
                                    </p:set>
                                    <p:animScale>
                                      <p:cBhvr>
                                        <p:cTn id="32" dur="2000" decel="50000" fill="hold">
                                          <p:stCondLst>
                                            <p:cond delay="0"/>
                                          </p:stCondLst>
                                        </p:cTn>
                                        <p:tgtEl>
                                          <p:spTgt spid="1639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2000" decel="50000" fill="hold">
                                          <p:stCondLst>
                                            <p:cond delay="0"/>
                                          </p:stCondLst>
                                        </p:cTn>
                                        <p:tgtEl>
                                          <p:spTgt spid="16394"/>
                                        </p:tgtEl>
                                        <p:attrNameLst>
                                          <p:attrName>ppt_x</p:attrName>
                                          <p:attrName>ppt_y</p:attrName>
                                        </p:attrNameLst>
                                      </p:cBhvr>
                                    </p:animMotion>
                                    <p:animEffect transition="in" filter="fade">
                                      <p:cBhvr>
                                        <p:cTn id="34" dur="2000"/>
                                        <p:tgtEl>
                                          <p:spTgt spid="16394"/>
                                        </p:tgtEl>
                                      </p:cBhvr>
                                    </p:animEffect>
                                  </p:childTnLst>
                                </p:cTn>
                              </p:par>
                              <p:par>
                                <p:cTn id="35" presetID="52" presetClass="entr" presetSubtype="0" fill="hold" grpId="0" nodeType="withEffect">
                                  <p:stCondLst>
                                    <p:cond delay="0"/>
                                  </p:stCondLst>
                                  <p:childTnLst>
                                    <p:set>
                                      <p:cBhvr>
                                        <p:cTn id="36" dur="1" fill="hold">
                                          <p:stCondLst>
                                            <p:cond delay="0"/>
                                          </p:stCondLst>
                                        </p:cTn>
                                        <p:tgtEl>
                                          <p:spTgt spid="16390"/>
                                        </p:tgtEl>
                                        <p:attrNameLst>
                                          <p:attrName>style.visibility</p:attrName>
                                        </p:attrNameLst>
                                      </p:cBhvr>
                                      <p:to>
                                        <p:strVal val="visible"/>
                                      </p:to>
                                    </p:set>
                                    <p:animScale>
                                      <p:cBhvr>
                                        <p:cTn id="37" dur="2000" decel="50000" fill="hold">
                                          <p:stCondLst>
                                            <p:cond delay="0"/>
                                          </p:stCondLst>
                                        </p:cTn>
                                        <p:tgtEl>
                                          <p:spTgt spid="163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000" decel="50000" fill="hold">
                                          <p:stCondLst>
                                            <p:cond delay="0"/>
                                          </p:stCondLst>
                                        </p:cTn>
                                        <p:tgtEl>
                                          <p:spTgt spid="16390"/>
                                        </p:tgtEl>
                                        <p:attrNameLst>
                                          <p:attrName>ppt_x</p:attrName>
                                          <p:attrName>ppt_y</p:attrName>
                                        </p:attrNameLst>
                                      </p:cBhvr>
                                    </p:animMotion>
                                    <p:animEffect transition="in" filter="fade">
                                      <p:cBhvr>
                                        <p:cTn id="39" dur="2000"/>
                                        <p:tgtEl>
                                          <p:spTgt spid="16390"/>
                                        </p:tgtEl>
                                      </p:cBhvr>
                                    </p:animEffect>
                                  </p:childTnLst>
                                </p:cTn>
                              </p:par>
                              <p:par>
                                <p:cTn id="40" presetID="52" presetClass="entr" presetSubtype="0" fill="hold" grpId="0" nodeType="withEffect">
                                  <p:stCondLst>
                                    <p:cond delay="0"/>
                                  </p:stCondLst>
                                  <p:childTnLst>
                                    <p:set>
                                      <p:cBhvr>
                                        <p:cTn id="41" dur="1" fill="hold">
                                          <p:stCondLst>
                                            <p:cond delay="0"/>
                                          </p:stCondLst>
                                        </p:cTn>
                                        <p:tgtEl>
                                          <p:spTgt spid="16388"/>
                                        </p:tgtEl>
                                        <p:attrNameLst>
                                          <p:attrName>style.visibility</p:attrName>
                                        </p:attrNameLst>
                                      </p:cBhvr>
                                      <p:to>
                                        <p:strVal val="visible"/>
                                      </p:to>
                                    </p:set>
                                    <p:animScale>
                                      <p:cBhvr>
                                        <p:cTn id="42" dur="2000" decel="50000" fill="hold">
                                          <p:stCondLst>
                                            <p:cond delay="0"/>
                                          </p:stCondLst>
                                        </p:cTn>
                                        <p:tgtEl>
                                          <p:spTgt spid="1638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2000" decel="50000" fill="hold">
                                          <p:stCondLst>
                                            <p:cond delay="0"/>
                                          </p:stCondLst>
                                        </p:cTn>
                                        <p:tgtEl>
                                          <p:spTgt spid="16388"/>
                                        </p:tgtEl>
                                        <p:attrNameLst>
                                          <p:attrName>ppt_x</p:attrName>
                                          <p:attrName>ppt_y</p:attrName>
                                        </p:attrNameLst>
                                      </p:cBhvr>
                                    </p:animMotion>
                                    <p:animEffect transition="in" filter="fade">
                                      <p:cBhvr>
                                        <p:cTn id="44" dur="20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animBg="1"/>
      <p:bldP spid="16390" grpId="0" animBg="1"/>
      <p:bldP spid="16391" grpId="0" animBg="1"/>
      <p:bldP spid="16392" grpId="0" animBg="1"/>
      <p:bldP spid="16393" grpId="0" animBg="1"/>
      <p:bldP spid="16394" grpId="0" animBg="1"/>
      <p:bldP spid="16395"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975EEE-C635-47D7-8961-06B8EFA1BEBD}" type="datetime1">
              <a:rPr lang="en-US" smtClean="0"/>
              <a:t>3/22/2026</a:t>
            </a:fld>
            <a:endParaRPr lang="en-US"/>
          </a:p>
        </p:txBody>
      </p:sp>
      <p:sp>
        <p:nvSpPr>
          <p:cNvPr id="3" name="Footer Placeholder 2"/>
          <p:cNvSpPr>
            <a:spLocks noGrp="1"/>
          </p:cNvSpPr>
          <p:nvPr>
            <p:ph type="ftr" sz="quarter" idx="11"/>
          </p:nvPr>
        </p:nvSpPr>
        <p:spPr/>
        <p:txBody>
          <a:bodyPr/>
          <a:lstStyle/>
          <a:p>
            <a:r>
              <a:rPr lang="en-US"/>
              <a:t>3-22-2026</a:t>
            </a:r>
          </a:p>
        </p:txBody>
      </p:sp>
      <p:sp>
        <p:nvSpPr>
          <p:cNvPr id="4" name="Slide Number Placeholder 3"/>
          <p:cNvSpPr>
            <a:spLocks noGrp="1"/>
          </p:cNvSpPr>
          <p:nvPr>
            <p:ph type="sldNum" sz="quarter" idx="12"/>
          </p:nvPr>
        </p:nvSpPr>
        <p:spPr/>
        <p:txBody>
          <a:bodyPr/>
          <a:lstStyle/>
          <a:p>
            <a:fld id="{535242B5-0153-4170-8E04-84E67EE4A58C}" type="slidenum">
              <a:rPr lang="en-US" smtClean="0"/>
              <a:pPr/>
              <a:t>9</a:t>
            </a:fld>
            <a:endParaRPr lang="en-US"/>
          </a:p>
        </p:txBody>
      </p:sp>
      <p:sp>
        <p:nvSpPr>
          <p:cNvPr id="5" name="Rectangle 4"/>
          <p:cNvSpPr/>
          <p:nvPr/>
        </p:nvSpPr>
        <p:spPr>
          <a:xfrm>
            <a:off x="184150" y="100584"/>
            <a:ext cx="11820008" cy="5847755"/>
          </a:xfrm>
          <a:prstGeom prst="rect">
            <a:avLst/>
          </a:prstGeom>
        </p:spPr>
        <p:txBody>
          <a:bodyPr wrap="square">
            <a:spAutoFit/>
          </a:bodyPr>
          <a:lstStyle/>
          <a:p>
            <a:r>
              <a:rPr lang="en-US" sz="5400" b="1" dirty="0">
                <a:solidFill>
                  <a:schemeClr val="bg1"/>
                </a:solidFill>
                <a:latin typeface="Candara" panose="020E0502030303020204" pitchFamily="34" charset="0"/>
              </a:rPr>
              <a:t>SPIRITUAL.AMNESIA</a:t>
            </a:r>
          </a:p>
          <a:p>
            <a:r>
              <a:rPr lang="en-US" sz="4000" dirty="0">
                <a:solidFill>
                  <a:schemeClr val="bg1"/>
                </a:solidFill>
                <a:latin typeface="Candara" panose="020E0502030303020204" pitchFamily="34" charset="0"/>
              </a:rPr>
              <a:t>	29 We are identified with our families, in this human life, by marriage. And with our wives, we marry, and our family is identified by the union of our marriage. And what to think, if this horrible thing would happen to you and you wouldn't be able to remember who you married, your wife, which is your children, who is your father and mother, who is your neighbor? </a:t>
            </a:r>
          </a:p>
        </p:txBody>
      </p:sp>
    </p:spTree>
    <p:extLst>
      <p:ext uri="{BB962C8B-B14F-4D97-AF65-F5344CB8AC3E}">
        <p14:creationId xmlns:p14="http://schemas.microsoft.com/office/powerpoint/2010/main" val="1202272713"/>
      </p:ext>
    </p:extLst>
  </p:cSld>
  <p:clrMapOvr>
    <a:masterClrMapping/>
  </p:clrMapOvr>
  <p:transition spd="slow">
    <p:push dir="u"/>
  </p:transition>
</p:sld>
</file>

<file path=ppt/theme/theme1.xml><?xml version="1.0" encoding="utf-8"?>
<a:theme xmlns:a="http://schemas.openxmlformats.org/drawingml/2006/main" name="GestaltVT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2E42D0B-EC94-4E31-AA2F-2FCF9CB0B50C}">
  <we:reference id="wa200010001" version="1.0.0.1" store="en-US" storeType="OMEX"/>
  <we:alternateReferences>
    <we:reference id="WA200010001"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2018</TotalTime>
  <Words>2451</Words>
  <Application>Microsoft Office PowerPoint</Application>
  <PresentationFormat>Widescreen</PresentationFormat>
  <Paragraphs>180</Paragraphs>
  <Slides>27</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Arial</vt:lpstr>
      <vt:lpstr>Bierstadt</vt:lpstr>
      <vt:lpstr>Cambria</vt:lpstr>
      <vt:lpstr>Candara</vt:lpstr>
      <vt:lpstr>Georgia</vt:lpstr>
      <vt:lpstr>GestaltVTI</vt:lpstr>
      <vt:lpstr>The Spirit Controlled Family 9</vt:lpstr>
      <vt:lpstr>PowerPoint Presentation</vt:lpstr>
      <vt:lpstr>Agenda Sunday March 29th Bro. Burley &amp; Company  Easter Weekend: Sat. April 4th 6:00 pm Youth Meeting  Easter Sunday April 5th Services: 11:00 am &amp; 5:00 pm Church Potluck Dinner Sunday after Morning Service*</vt:lpstr>
      <vt:lpstr>PowerPoint Presentation</vt:lpstr>
      <vt:lpstr>PowerPoint Presentation</vt:lpstr>
      <vt:lpstr>PowerPoint Presentation</vt:lpstr>
      <vt:lpstr>The Spirit Controlled Family 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Katharina Luther: A Remarkable Partner</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Coffey</dc:creator>
  <cp:lastModifiedBy>Barry Coffey</cp:lastModifiedBy>
  <cp:revision>60</cp:revision>
  <dcterms:created xsi:type="dcterms:W3CDTF">2026-01-03T19:41:56Z</dcterms:created>
  <dcterms:modified xsi:type="dcterms:W3CDTF">2026-03-22T15:22:06Z</dcterms:modified>
</cp:coreProperties>
</file>