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7"/>
  </p:notesMasterIdLst>
  <p:sldIdLst>
    <p:sldId id="266" r:id="rId2"/>
    <p:sldId id="445" r:id="rId3"/>
    <p:sldId id="792" r:id="rId4"/>
    <p:sldId id="793" r:id="rId5"/>
    <p:sldId id="553" r:id="rId6"/>
    <p:sldId id="784" r:id="rId7"/>
    <p:sldId id="769" r:id="rId8"/>
    <p:sldId id="767" r:id="rId9"/>
    <p:sldId id="779" r:id="rId10"/>
    <p:sldId id="783" r:id="rId11"/>
    <p:sldId id="785" r:id="rId12"/>
    <p:sldId id="789" r:id="rId13"/>
    <p:sldId id="787" r:id="rId14"/>
    <p:sldId id="786" r:id="rId15"/>
    <p:sldId id="788" r:id="rId16"/>
    <p:sldId id="777" r:id="rId17"/>
    <p:sldId id="778" r:id="rId18"/>
    <p:sldId id="791" r:id="rId19"/>
    <p:sldId id="468" r:id="rId20"/>
    <p:sldId id="469" r:id="rId21"/>
    <p:sldId id="470" r:id="rId22"/>
    <p:sldId id="770" r:id="rId23"/>
    <p:sldId id="428" r:id="rId24"/>
    <p:sldId id="790" r:id="rId25"/>
    <p:sldId id="794" r:id="rId26"/>
    <p:sldId id="371" r:id="rId27"/>
    <p:sldId id="453" r:id="rId28"/>
    <p:sldId id="429" r:id="rId29"/>
    <p:sldId id="431" r:id="rId30"/>
    <p:sldId id="456" r:id="rId31"/>
    <p:sldId id="434" r:id="rId32"/>
    <p:sldId id="440" r:id="rId33"/>
    <p:sldId id="437" r:id="rId34"/>
    <p:sldId id="438" r:id="rId35"/>
    <p:sldId id="439"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C22F4"/>
    <a:srgbClr val="9E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78"/>
    <p:restoredTop sz="90524" autoAdjust="0"/>
  </p:normalViewPr>
  <p:slideViewPr>
    <p:cSldViewPr>
      <p:cViewPr varScale="1">
        <p:scale>
          <a:sx n="92" d="100"/>
          <a:sy n="92" d="100"/>
        </p:scale>
        <p:origin x="516" y="306"/>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Candara" panose="020E0502030303020204"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latin typeface="Candara" panose="020E0502030303020204" pitchFamily="34" charset="0"/>
              </a:defRPr>
            </a:lvl1pPr>
          </a:lstStyle>
          <a:p>
            <a:pPr>
              <a:defRPr/>
            </a:pPr>
            <a:fld id="{706E8074-30C1-4324-94E3-12698A5C44C8}" type="datetimeFigureOut">
              <a:rPr lang="en-US" smtClean="0"/>
              <a:pPr>
                <a:defRPr/>
              </a:pPr>
              <a:t>3/8/2026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Candara" panose="020E0502030303020204"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latin typeface="Candara" panose="020E0502030303020204" pitchFamily="34" charset="0"/>
              </a:defRPr>
            </a:lvl1pPr>
          </a:lstStyle>
          <a:p>
            <a:pPr>
              <a:defRPr/>
            </a:pPr>
            <a:fld id="{6F1F9B1B-DE99-4072-B630-CE23559F1765}" type="slidenum">
              <a:rPr lang="en-US" smtClean="0"/>
              <a:pPr>
                <a:defRPr/>
              </a:pPr>
              <a:t>‹#›</a:t>
            </a:fld>
            <a:endParaRPr lang="en-US" dirty="0"/>
          </a:p>
        </p:txBody>
      </p:sp>
    </p:spTree>
    <p:extLst>
      <p:ext uri="{BB962C8B-B14F-4D97-AF65-F5344CB8AC3E}">
        <p14:creationId xmlns:p14="http://schemas.microsoft.com/office/powerpoint/2010/main" val="1777226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1</a:t>
            </a:fld>
            <a:endParaRPr lang="en-US"/>
          </a:p>
        </p:txBody>
      </p:sp>
    </p:spTree>
    <p:extLst>
      <p:ext uri="{BB962C8B-B14F-4D97-AF65-F5344CB8AC3E}">
        <p14:creationId xmlns:p14="http://schemas.microsoft.com/office/powerpoint/2010/main" val="50116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187C7-4475-7014-1769-44A60FCACC4C}"/>
            </a:ext>
          </a:extLst>
        </p:cNvPr>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809CB52-4EF6-E6A2-1307-DD881F72330D}"/>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5362" name="Notes Placeholder 2">
            <a:extLst>
              <a:ext uri="{FF2B5EF4-FFF2-40B4-BE49-F238E27FC236}">
                <a16:creationId xmlns:a16="http://schemas.microsoft.com/office/drawing/2014/main" id="{D3FE5FDD-0FA3-5E0E-1D0C-8A8130038E4B}"/>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363" name="Slide Number Placeholder 3">
            <a:extLst>
              <a:ext uri="{FF2B5EF4-FFF2-40B4-BE49-F238E27FC236}">
                <a16:creationId xmlns:a16="http://schemas.microsoft.com/office/drawing/2014/main" id="{DD57F5B2-1128-C2C7-26CC-69D2B9DF74F9}"/>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5AD74C-5D89-41D1-9BD5-2CA2E5ACCF79}" type="slidenum">
              <a:rPr lang="en-US"/>
              <a:pPr/>
              <a:t>4</a:t>
            </a:fld>
            <a:endParaRPr lang="en-US"/>
          </a:p>
        </p:txBody>
      </p:sp>
    </p:spTree>
    <p:extLst>
      <p:ext uri="{BB962C8B-B14F-4D97-AF65-F5344CB8AC3E}">
        <p14:creationId xmlns:p14="http://schemas.microsoft.com/office/powerpoint/2010/main" val="252287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sp>
          <p:nvSpPr>
            <p:cNvPr id="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7" name="Group 5"/>
            <p:cNvGrpSpPr>
              <a:grpSpLocks/>
            </p:cNvGrpSpPr>
            <p:nvPr userDrawn="1"/>
          </p:nvGrpSpPr>
          <p:grpSpPr bwMode="auto">
            <a:xfrm>
              <a:off x="0" y="4"/>
              <a:ext cx="5758" cy="4316"/>
              <a:chOff x="0" y="4"/>
              <a:chExt cx="5758" cy="4316"/>
            </a:xfrm>
          </p:grpSpPr>
          <p:sp>
            <p:nvSpPr>
              <p:cNvPr id="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1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grpSp>
        <p:nvGrpSpPr>
          <p:cNvPr id="17" name="Group 2"/>
          <p:cNvGrpSpPr>
            <a:grpSpLocks/>
          </p:cNvGrpSpPr>
          <p:nvPr/>
        </p:nvGrpSpPr>
        <p:grpSpPr bwMode="auto">
          <a:xfrm>
            <a:off x="1" y="6350"/>
            <a:ext cx="12187767" cy="6851650"/>
            <a:chOff x="0" y="4"/>
            <a:chExt cx="5758" cy="4316"/>
          </a:xfrm>
        </p:grpSpPr>
        <p:grpSp>
          <p:nvGrpSpPr>
            <p:cNvPr id="18" name="Group 3"/>
            <p:cNvGrpSpPr>
              <a:grpSpLocks/>
            </p:cNvGrpSpPr>
            <p:nvPr/>
          </p:nvGrpSpPr>
          <p:grpSpPr bwMode="auto">
            <a:xfrm>
              <a:off x="0" y="1161"/>
              <a:ext cx="5758" cy="3159"/>
              <a:chOff x="0" y="1161"/>
              <a:chExt cx="5758" cy="3159"/>
            </a:xfrm>
          </p:grpSpPr>
          <p:sp>
            <p:nvSpPr>
              <p:cNvPr id="29"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30"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sp>
          <p:nvSpPr>
            <p:cNvPr id="19"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0"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1"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22" name="Group 9"/>
            <p:cNvGrpSpPr>
              <a:grpSpLocks/>
            </p:cNvGrpSpPr>
            <p:nvPr/>
          </p:nvGrpSpPr>
          <p:grpSpPr bwMode="auto">
            <a:xfrm>
              <a:off x="348" y="4"/>
              <a:ext cx="5410" cy="4316"/>
              <a:chOff x="348" y="4"/>
              <a:chExt cx="5410" cy="4316"/>
            </a:xfrm>
          </p:grpSpPr>
          <p:sp>
            <p:nvSpPr>
              <p:cNvPr id="23"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4"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5"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6"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7"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28"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5136"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p:cNvSpPr>
            <a:spLocks noGrp="1" noChangeArrowheads="1"/>
          </p:cNvSpPr>
          <p:nvPr>
            <p:ph type="dt" sz="quarter" idx="10"/>
          </p:nvPr>
        </p:nvSpPr>
        <p:spPr/>
        <p:txBody>
          <a:bodyPr/>
          <a:lstStyle>
            <a:lvl1pPr>
              <a:defRPr/>
            </a:lvl1pPr>
          </a:lstStyle>
          <a:p>
            <a:pPr>
              <a:defRPr/>
            </a:pPr>
            <a:r>
              <a:rPr lang="en-US"/>
              <a:t>03/08/2026</a:t>
            </a:r>
          </a:p>
        </p:txBody>
      </p:sp>
      <p:sp>
        <p:nvSpPr>
          <p:cNvPr id="32" name="Rectangle 19"/>
          <p:cNvSpPr>
            <a:spLocks noGrp="1" noChangeArrowheads="1"/>
          </p:cNvSpPr>
          <p:nvPr>
            <p:ph type="ftr" sz="quarter" idx="11"/>
          </p:nvPr>
        </p:nvSpPr>
        <p:spPr>
          <a:xfrm>
            <a:off x="4470400" y="6248400"/>
            <a:ext cx="3860800" cy="457200"/>
          </a:xfrm>
        </p:spPr>
        <p:txBody>
          <a:bodyPr/>
          <a:lstStyle>
            <a:lvl1pPr>
              <a:defRPr/>
            </a:lvl1pPr>
          </a:lstStyle>
          <a:p>
            <a:pPr>
              <a:defRPr/>
            </a:pPr>
            <a:r>
              <a:rPr lang="en-US"/>
              <a:t>The Spirit Controlled Family 8</a:t>
            </a:r>
          </a:p>
        </p:txBody>
      </p:sp>
      <p:sp>
        <p:nvSpPr>
          <p:cNvPr id="33" name="Rectangle 20"/>
          <p:cNvSpPr>
            <a:spLocks noGrp="1" noChangeArrowheads="1"/>
          </p:cNvSpPr>
          <p:nvPr>
            <p:ph type="sldNum" sz="quarter" idx="12"/>
          </p:nvPr>
        </p:nvSpPr>
        <p:spPr/>
        <p:txBody>
          <a:bodyPr/>
          <a:lstStyle>
            <a:lvl1pPr>
              <a:defRPr/>
            </a:lvl1pPr>
          </a:lstStyle>
          <a:p>
            <a:pPr>
              <a:defRPr/>
            </a:pPr>
            <a:fld id="{66ABBDEC-7253-4314-9DFA-DCF305D379C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utoUpdateAnimBg="0"/>
      <p:bldP spid="5137" grpId="0" build="p"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6" name="Rectangle 19"/>
          <p:cNvSpPr>
            <a:spLocks noGrp="1" noChangeArrowheads="1"/>
          </p:cNvSpPr>
          <p:nvPr>
            <p:ph type="sldNum" sz="quarter" idx="12"/>
          </p:nvPr>
        </p:nvSpPr>
        <p:spPr>
          <a:ln/>
        </p:spPr>
        <p:txBody>
          <a:bodyPr/>
          <a:lstStyle>
            <a:lvl1pPr>
              <a:defRPr/>
            </a:lvl1pPr>
          </a:lstStyle>
          <a:p>
            <a:pPr>
              <a:defRPr/>
            </a:pPr>
            <a:fld id="{E97CCC2F-A9EF-4E2B-B939-2528C8DBF872}"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6" name="Rectangle 19"/>
          <p:cNvSpPr>
            <a:spLocks noGrp="1" noChangeArrowheads="1"/>
          </p:cNvSpPr>
          <p:nvPr>
            <p:ph type="sldNum" sz="quarter" idx="12"/>
          </p:nvPr>
        </p:nvSpPr>
        <p:spPr>
          <a:ln/>
        </p:spPr>
        <p:txBody>
          <a:bodyPr/>
          <a:lstStyle>
            <a:lvl1pPr>
              <a:defRPr/>
            </a:lvl1pPr>
          </a:lstStyle>
          <a:p>
            <a:pPr>
              <a:defRPr/>
            </a:pPr>
            <a:fld id="{49598455-A78C-4C18-A362-86F0956E05A9}"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6" name="Rectangle 19"/>
          <p:cNvSpPr>
            <a:spLocks noGrp="1" noChangeArrowheads="1"/>
          </p:cNvSpPr>
          <p:nvPr>
            <p:ph type="sldNum" sz="quarter" idx="12"/>
          </p:nvPr>
        </p:nvSpPr>
        <p:spPr>
          <a:ln/>
        </p:spPr>
        <p:txBody>
          <a:bodyPr/>
          <a:lstStyle>
            <a:lvl1pPr>
              <a:defRPr/>
            </a:lvl1pPr>
          </a:lstStyle>
          <a:p>
            <a:pPr>
              <a:defRPr/>
            </a:pPr>
            <a:fld id="{107E4DB5-C10A-463F-A660-BB97120F363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6" name="Rectangle 19"/>
          <p:cNvSpPr>
            <a:spLocks noGrp="1" noChangeArrowheads="1"/>
          </p:cNvSpPr>
          <p:nvPr>
            <p:ph type="sldNum" sz="quarter" idx="12"/>
          </p:nvPr>
        </p:nvSpPr>
        <p:spPr>
          <a:ln/>
        </p:spPr>
        <p:txBody>
          <a:bodyPr/>
          <a:lstStyle>
            <a:lvl1pPr>
              <a:defRPr/>
            </a:lvl1pPr>
          </a:lstStyle>
          <a:p>
            <a:pPr>
              <a:defRPr/>
            </a:pPr>
            <a:fld id="{4ACF701B-D06C-45F0-B2BA-95C37A125102}"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7" name="Rectangle 19"/>
          <p:cNvSpPr>
            <a:spLocks noGrp="1" noChangeArrowheads="1"/>
          </p:cNvSpPr>
          <p:nvPr>
            <p:ph type="sldNum" sz="quarter" idx="12"/>
          </p:nvPr>
        </p:nvSpPr>
        <p:spPr>
          <a:ln/>
        </p:spPr>
        <p:txBody>
          <a:bodyPr/>
          <a:lstStyle>
            <a:lvl1pPr>
              <a:defRPr/>
            </a:lvl1pPr>
          </a:lstStyle>
          <a:p>
            <a:pPr>
              <a:defRPr/>
            </a:pPr>
            <a:fld id="{96D6B46B-D9C8-4A16-8DEE-957E2CCF9A7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9" name="Rectangle 19"/>
          <p:cNvSpPr>
            <a:spLocks noGrp="1" noChangeArrowheads="1"/>
          </p:cNvSpPr>
          <p:nvPr>
            <p:ph type="sldNum" sz="quarter" idx="12"/>
          </p:nvPr>
        </p:nvSpPr>
        <p:spPr>
          <a:ln/>
        </p:spPr>
        <p:txBody>
          <a:bodyPr/>
          <a:lstStyle>
            <a:lvl1pPr>
              <a:defRPr/>
            </a:lvl1pPr>
          </a:lstStyle>
          <a:p>
            <a:pPr>
              <a:defRPr/>
            </a:pPr>
            <a:fld id="{98E319C2-AE2E-47E5-BDD3-C71DB074588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5" name="Rectangle 19"/>
          <p:cNvSpPr>
            <a:spLocks noGrp="1" noChangeArrowheads="1"/>
          </p:cNvSpPr>
          <p:nvPr>
            <p:ph type="sldNum" sz="quarter" idx="12"/>
          </p:nvPr>
        </p:nvSpPr>
        <p:spPr>
          <a:ln/>
        </p:spPr>
        <p:txBody>
          <a:bodyPr/>
          <a:lstStyle>
            <a:lvl1pPr>
              <a:defRPr/>
            </a:lvl1pPr>
          </a:lstStyle>
          <a:p>
            <a:pPr>
              <a:defRPr/>
            </a:pPr>
            <a:fld id="{0DEC8DC5-ACB9-4D7C-A41D-00A19F1C10A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4" name="Rectangle 19"/>
          <p:cNvSpPr>
            <a:spLocks noGrp="1" noChangeArrowheads="1"/>
          </p:cNvSpPr>
          <p:nvPr>
            <p:ph type="sldNum" sz="quarter" idx="12"/>
          </p:nvPr>
        </p:nvSpPr>
        <p:spPr>
          <a:ln/>
        </p:spPr>
        <p:txBody>
          <a:bodyPr/>
          <a:lstStyle>
            <a:lvl1pPr>
              <a:defRPr/>
            </a:lvl1pPr>
          </a:lstStyle>
          <a:p>
            <a:pPr>
              <a:defRPr/>
            </a:pPr>
            <a:fld id="{1B2A185C-6290-45C3-87A1-33C80B050DF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7" name="Rectangle 19"/>
          <p:cNvSpPr>
            <a:spLocks noGrp="1" noChangeArrowheads="1"/>
          </p:cNvSpPr>
          <p:nvPr>
            <p:ph type="sldNum" sz="quarter" idx="12"/>
          </p:nvPr>
        </p:nvSpPr>
        <p:spPr>
          <a:ln/>
        </p:spPr>
        <p:txBody>
          <a:bodyPr/>
          <a:lstStyle>
            <a:lvl1pPr>
              <a:defRPr/>
            </a:lvl1pPr>
          </a:lstStyle>
          <a:p>
            <a:pPr>
              <a:defRPr/>
            </a:pPr>
            <a:fld id="{D50A9D2A-CBF1-4D3A-8085-F221AD6D2A8E}"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03/08/2026</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The Spirit Controlled Family 8</a:t>
            </a:r>
          </a:p>
        </p:txBody>
      </p:sp>
      <p:sp>
        <p:nvSpPr>
          <p:cNvPr id="7" name="Rectangle 19"/>
          <p:cNvSpPr>
            <a:spLocks noGrp="1" noChangeArrowheads="1"/>
          </p:cNvSpPr>
          <p:nvPr>
            <p:ph type="sldNum" sz="quarter" idx="12"/>
          </p:nvPr>
        </p:nvSpPr>
        <p:spPr>
          <a:ln/>
        </p:spPr>
        <p:txBody>
          <a:bodyPr/>
          <a:lstStyle>
            <a:lvl1pPr>
              <a:defRPr/>
            </a:lvl1pPr>
          </a:lstStyle>
          <a:p>
            <a:pPr>
              <a:defRPr/>
            </a:pPr>
            <a:fld id="{5F824B9E-8A8B-4D67-9624-7E0E8ABC284F}"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bright="-16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dirty="0">
                  <a:latin typeface="Candara" panose="020E0502030303020204" pitchFamily="34" charset="0"/>
                </a:endParaRPr>
              </a:p>
            </p:txBody>
          </p:sp>
        </p:grpSp>
      </p:grpSp>
      <p:sp>
        <p:nvSpPr>
          <p:cNvPr id="4111"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12"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13"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a:t>03/08/2026</a:t>
            </a:r>
            <a:endParaRPr lang="en-US" dirty="0"/>
          </a:p>
        </p:txBody>
      </p:sp>
      <p:sp>
        <p:nvSpPr>
          <p:cNvPr id="4114"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Candara" panose="020E0502030303020204" pitchFamily="34" charset="0"/>
              </a:defRPr>
            </a:lvl1pPr>
          </a:lstStyle>
          <a:p>
            <a:pPr>
              <a:defRPr/>
            </a:pPr>
            <a:r>
              <a:rPr lang="en-US"/>
              <a:t>The Spirit Controlled Family 8</a:t>
            </a:r>
            <a:endParaRPr lang="en-US" dirty="0"/>
          </a:p>
        </p:txBody>
      </p:sp>
      <p:sp>
        <p:nvSpPr>
          <p:cNvPr id="4115"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Candara" panose="020E0502030303020204" pitchFamily="34" charset="0"/>
              </a:defRPr>
            </a:lvl1pPr>
          </a:lstStyle>
          <a:p>
            <a:pPr>
              <a:defRPr/>
            </a:pPr>
            <a:fld id="{1AB38A38-D39E-4966-AD4A-389BDFC762DD}"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p:cTn id="7" dur="1000" fill="hold"/>
                                        <p:tgtEl>
                                          <p:spTgt spid="4111"/>
                                        </p:tgtEl>
                                        <p:attrNameLst>
                                          <p:attrName>ppt_x</p:attrName>
                                        </p:attrNameLst>
                                      </p:cBhvr>
                                      <p:tavLst>
                                        <p:tav tm="0">
                                          <p:val>
                                            <p:strVal val="#ppt_x-.2"/>
                                          </p:val>
                                        </p:tav>
                                        <p:tav tm="100000">
                                          <p:val>
                                            <p:strVal val="#ppt_x"/>
                                          </p:val>
                                        </p:tav>
                                      </p:tavLst>
                                    </p:anim>
                                    <p:anim calcmode="lin" valueType="num">
                                      <p:cBhvr>
                                        <p:cTn id="8" dur="1000" fill="hold"/>
                                        <p:tgtEl>
                                          <p:spTgt spid="41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11"/>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12">
                                            <p:txEl>
                                              <p:pRg st="0" end="0"/>
                                            </p:txEl>
                                          </p:spTgt>
                                        </p:tgtEl>
                                        <p:attrNameLst>
                                          <p:attrName>style.visibility</p:attrName>
                                        </p:attrNameLst>
                                      </p:cBhvr>
                                      <p:to>
                                        <p:strVal val="visible"/>
                                      </p:to>
                                    </p:set>
                                    <p:animEffect transition="in" filter="fade">
                                      <p:cBhvr>
                                        <p:cTn id="14" dur="500"/>
                                        <p:tgtEl>
                                          <p:spTgt spid="4112">
                                            <p:txEl>
                                              <p:pRg st="0" end="0"/>
                                            </p:txEl>
                                          </p:spTgt>
                                        </p:tgtEl>
                                      </p:cBhvr>
                                    </p:animEffect>
                                    <p:anim calcmode="lin" valueType="num">
                                      <p:cBhvr>
                                        <p:cTn id="15" dur="500" fill="hold"/>
                                        <p:tgtEl>
                                          <p:spTgt spid="411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1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12">
                                            <p:txEl>
                                              <p:pRg st="1" end="1"/>
                                            </p:txEl>
                                          </p:spTgt>
                                        </p:tgtEl>
                                        <p:attrNameLst>
                                          <p:attrName>style.visibility</p:attrName>
                                        </p:attrNameLst>
                                      </p:cBhvr>
                                      <p:to>
                                        <p:strVal val="visible"/>
                                      </p:to>
                                    </p:set>
                                    <p:animEffect transition="in" filter="fade">
                                      <p:cBhvr>
                                        <p:cTn id="19" dur="500"/>
                                        <p:tgtEl>
                                          <p:spTgt spid="4112">
                                            <p:txEl>
                                              <p:pRg st="1" end="1"/>
                                            </p:txEl>
                                          </p:spTgt>
                                        </p:tgtEl>
                                      </p:cBhvr>
                                    </p:animEffect>
                                    <p:anim calcmode="lin" valueType="num">
                                      <p:cBhvr>
                                        <p:cTn id="20" dur="500" fill="hold"/>
                                        <p:tgtEl>
                                          <p:spTgt spid="41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1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12">
                                            <p:txEl>
                                              <p:pRg st="2" end="2"/>
                                            </p:txEl>
                                          </p:spTgt>
                                        </p:tgtEl>
                                        <p:attrNameLst>
                                          <p:attrName>style.visibility</p:attrName>
                                        </p:attrNameLst>
                                      </p:cBhvr>
                                      <p:to>
                                        <p:strVal val="visible"/>
                                      </p:to>
                                    </p:set>
                                    <p:animEffect transition="in" filter="fade">
                                      <p:cBhvr>
                                        <p:cTn id="24" dur="500"/>
                                        <p:tgtEl>
                                          <p:spTgt spid="4112">
                                            <p:txEl>
                                              <p:pRg st="2" end="2"/>
                                            </p:txEl>
                                          </p:spTgt>
                                        </p:tgtEl>
                                      </p:cBhvr>
                                    </p:animEffect>
                                    <p:anim calcmode="lin" valueType="num">
                                      <p:cBhvr>
                                        <p:cTn id="25" dur="500" fill="hold"/>
                                        <p:tgtEl>
                                          <p:spTgt spid="411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1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12">
                                            <p:txEl>
                                              <p:pRg st="3" end="3"/>
                                            </p:txEl>
                                          </p:spTgt>
                                        </p:tgtEl>
                                        <p:attrNameLst>
                                          <p:attrName>style.visibility</p:attrName>
                                        </p:attrNameLst>
                                      </p:cBhvr>
                                      <p:to>
                                        <p:strVal val="visible"/>
                                      </p:to>
                                    </p:set>
                                    <p:animEffect transition="in" filter="fade">
                                      <p:cBhvr>
                                        <p:cTn id="29" dur="500"/>
                                        <p:tgtEl>
                                          <p:spTgt spid="4112">
                                            <p:txEl>
                                              <p:pRg st="3" end="3"/>
                                            </p:txEl>
                                          </p:spTgt>
                                        </p:tgtEl>
                                      </p:cBhvr>
                                    </p:animEffect>
                                    <p:anim calcmode="lin" valueType="num">
                                      <p:cBhvr>
                                        <p:cTn id="30" dur="500" fill="hold"/>
                                        <p:tgtEl>
                                          <p:spTgt spid="411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1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12">
                                            <p:txEl>
                                              <p:pRg st="4" end="4"/>
                                            </p:txEl>
                                          </p:spTgt>
                                        </p:tgtEl>
                                        <p:attrNameLst>
                                          <p:attrName>style.visibility</p:attrName>
                                        </p:attrNameLst>
                                      </p:cBhvr>
                                      <p:to>
                                        <p:strVal val="visible"/>
                                      </p:to>
                                    </p:set>
                                    <p:animEffect transition="in" filter="fade">
                                      <p:cBhvr>
                                        <p:cTn id="34" dur="500"/>
                                        <p:tgtEl>
                                          <p:spTgt spid="4112">
                                            <p:txEl>
                                              <p:pRg st="4" end="4"/>
                                            </p:txEl>
                                          </p:spTgt>
                                        </p:tgtEl>
                                      </p:cBhvr>
                                    </p:animEffect>
                                    <p:anim calcmode="lin" valueType="num">
                                      <p:cBhvr>
                                        <p:cTn id="35" dur="500" fill="hold"/>
                                        <p:tgtEl>
                                          <p:spTgt spid="411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1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2" grpId="0" build="p">
        <p:tmplLst>
          <p:tmpl lvl="1">
            <p:tnLst>
              <p:par>
                <p:cTn presetID="44" presetClass="entr" presetSubtype="0" fill="hold" nodeType="click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12"/>
                        </p:tgtEl>
                        <p:attrNameLst>
                          <p:attrName>style.visibility</p:attrName>
                        </p:attrNameLst>
                      </p:cBhvr>
                      <p:to>
                        <p:strVal val="visible"/>
                      </p:to>
                    </p:set>
                    <p:animEffect transition="in" filter="fade">
                      <p:cBhvr>
                        <p:cTn dur="500"/>
                        <p:tgtEl>
                          <p:spTgt spid="4112"/>
                        </p:tgtEl>
                      </p:cBhvr>
                    </p:animEffect>
                    <p:anim calcmode="lin" valueType="num">
                      <p:cBhvr>
                        <p:cTn dur="500" fill="hold"/>
                        <p:tgtEl>
                          <p:spTgt spid="4112"/>
                        </p:tgtEl>
                        <p:attrNameLst>
                          <p:attrName>ppt_x</p:attrName>
                        </p:attrNameLst>
                      </p:cBhvr>
                      <p:tavLst>
                        <p:tav tm="0">
                          <p:val>
                            <p:strVal val="#ppt_x"/>
                          </p:val>
                        </p:tav>
                        <p:tav tm="100000">
                          <p:val>
                            <p:strVal val="#ppt_x"/>
                          </p:val>
                        </p:tav>
                      </p:tavLst>
                    </p:anim>
                    <p:anim calcmode="lin" valueType="num">
                      <p:cBhvr>
                        <p:cTn dur="500" fill="hold"/>
                        <p:tgtEl>
                          <p:spTgt spid="4112"/>
                        </p:tgtEl>
                        <p:attrNameLst>
                          <p:attrName>ppt_y</p:attrName>
                        </p:attrNameLst>
                      </p:cBhvr>
                      <p:tavLst>
                        <p:tav tm="0">
                          <p:val>
                            <p:strVal val="#ppt_y+.05"/>
                          </p:val>
                        </p:tav>
                        <p:tav tm="100000">
                          <p:val>
                            <p:strVal val="#ppt_y"/>
                          </p:val>
                        </p:tav>
                      </p:tavLst>
                    </p:anim>
                  </p:childTnLst>
                </p:cTn>
              </p:par>
            </p:tnLst>
          </p:tmpl>
        </p:tmplLst>
      </p:bldP>
    </p:bldLst>
  </p:timing>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Candara" panose="020E0502030303020204" pitchFamily="34"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Candara" panose="020E0502030303020204"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F28C0-345E-7C25-74D6-BD4EB85EC6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789" y="117209"/>
            <a:ext cx="11936895" cy="6633105"/>
          </a:xfrm>
          <a:prstGeom prst="rect">
            <a:avLst/>
          </a:prstGeom>
        </p:spPr>
      </p:pic>
      <p:sp>
        <p:nvSpPr>
          <p:cNvPr id="4" name="Slide Number Placeholder 3">
            <a:extLst>
              <a:ext uri="{FF2B5EF4-FFF2-40B4-BE49-F238E27FC236}">
                <a16:creationId xmlns:a16="http://schemas.microsoft.com/office/drawing/2014/main" id="{DB78F56A-FF9C-4824-B9D9-FE5F7F810CA6}"/>
              </a:ext>
            </a:extLst>
          </p:cNvPr>
          <p:cNvSpPr>
            <a:spLocks noGrp="1"/>
          </p:cNvSpPr>
          <p:nvPr>
            <p:ph type="sldNum" sz="quarter" idx="12"/>
          </p:nvPr>
        </p:nvSpPr>
        <p:spPr/>
        <p:txBody>
          <a:bodyPr/>
          <a:lstStyle/>
          <a:p>
            <a:pPr>
              <a:defRPr/>
            </a:pPr>
            <a:fld id="{1B2A185C-6290-45C3-87A1-33C80B050DF0}" type="slidenum">
              <a:rPr lang="en-US" smtClean="0"/>
              <a:pPr>
                <a:defRPr/>
              </a:pPr>
              <a:t>1</a:t>
            </a:fld>
            <a:endParaRPr lang="en-US" dirty="0"/>
          </a:p>
        </p:txBody>
      </p:sp>
      <p:sp>
        <p:nvSpPr>
          <p:cNvPr id="2" name="TextBox 1">
            <a:extLst>
              <a:ext uri="{FF2B5EF4-FFF2-40B4-BE49-F238E27FC236}">
                <a16:creationId xmlns:a16="http://schemas.microsoft.com/office/drawing/2014/main" id="{E8951984-1262-C2DD-52DB-63DFF4907947}"/>
              </a:ext>
            </a:extLst>
          </p:cNvPr>
          <p:cNvSpPr txBox="1"/>
          <p:nvPr/>
        </p:nvSpPr>
        <p:spPr>
          <a:xfrm>
            <a:off x="304799" y="460507"/>
            <a:ext cx="5057771" cy="3139321"/>
          </a:xfrm>
          <a:prstGeom prst="rect">
            <a:avLst/>
          </a:prstGeom>
          <a:noFill/>
        </p:spPr>
        <p:txBody>
          <a:bodyPr wrap="square" rtlCol="0">
            <a:spAutoFit/>
          </a:bodyPr>
          <a:lstStyle/>
          <a:p>
            <a:pPr algn="ctr"/>
            <a:r>
              <a:rPr lang="en-US" sz="6600" b="1" dirty="0">
                <a:solidFill>
                  <a:schemeClr val="bg2"/>
                </a:solidFill>
                <a:latin typeface="Pristina" panose="03060402040406080204" pitchFamily="66" charset="0"/>
                <a:cs typeface="Dreaming Outloud Script Pro" panose="020F0502020204030204" pitchFamily="66" charset="0"/>
              </a:rPr>
              <a:t>The </a:t>
            </a:r>
          </a:p>
          <a:p>
            <a:pPr algn="ctr"/>
            <a:r>
              <a:rPr lang="en-US" sz="6600" b="1" dirty="0">
                <a:solidFill>
                  <a:schemeClr val="bg2"/>
                </a:solidFill>
                <a:latin typeface="Pristina" panose="03060402040406080204" pitchFamily="66" charset="0"/>
                <a:cs typeface="Dreaming Outloud Script Pro" panose="020F0502020204030204" pitchFamily="66" charset="0"/>
              </a:rPr>
              <a:t>Spirit Controlled </a:t>
            </a:r>
          </a:p>
          <a:p>
            <a:pPr algn="ctr"/>
            <a:r>
              <a:rPr lang="en-US" sz="6600" b="1" dirty="0">
                <a:solidFill>
                  <a:schemeClr val="bg2"/>
                </a:solidFill>
                <a:latin typeface="Pristina" panose="03060402040406080204" pitchFamily="66" charset="0"/>
                <a:cs typeface="Dreaming Outloud Script Pro" panose="020F0502020204030204" pitchFamily="66" charset="0"/>
              </a:rPr>
              <a:t>Family 8</a:t>
            </a:r>
          </a:p>
        </p:txBody>
      </p:sp>
      <p:pic>
        <p:nvPicPr>
          <p:cNvPr id="8" name="Picture 7">
            <a:extLst>
              <a:ext uri="{FF2B5EF4-FFF2-40B4-BE49-F238E27FC236}">
                <a16:creationId xmlns:a16="http://schemas.microsoft.com/office/drawing/2014/main" id="{3A34BC13-C440-A0D4-2475-199AA92F0FF4}"/>
              </a:ext>
            </a:extLst>
          </p:cNvPr>
          <p:cNvPicPr>
            <a:picLocks noChangeAspect="1"/>
          </p:cNvPicPr>
          <p:nvPr/>
        </p:nvPicPr>
        <p:blipFill>
          <a:blip r:embed="rId4"/>
          <a:stretch>
            <a:fillRect/>
          </a:stretch>
        </p:blipFill>
        <p:spPr>
          <a:xfrm>
            <a:off x="6091237" y="3424237"/>
            <a:ext cx="9525" cy="9525"/>
          </a:xfrm>
          <a:prstGeom prst="rect">
            <a:avLst/>
          </a:prstGeom>
        </p:spPr>
      </p:pic>
      <p:pic>
        <p:nvPicPr>
          <p:cNvPr id="9" name="Picture 8">
            <a:extLst>
              <a:ext uri="{FF2B5EF4-FFF2-40B4-BE49-F238E27FC236}">
                <a16:creationId xmlns:a16="http://schemas.microsoft.com/office/drawing/2014/main" id="{F76F537B-341B-5197-58C3-1E1CF4C4522F}"/>
              </a:ext>
            </a:extLst>
          </p:cNvPr>
          <p:cNvPicPr>
            <a:picLocks noChangeAspect="1"/>
          </p:cNvPicPr>
          <p:nvPr/>
        </p:nvPicPr>
        <p:blipFill>
          <a:blip r:embed="rId4"/>
          <a:stretch>
            <a:fillRect/>
          </a:stretch>
        </p:blipFill>
        <p:spPr>
          <a:xfrm>
            <a:off x="6243637" y="3576637"/>
            <a:ext cx="9525" cy="9525"/>
          </a:xfrm>
          <a:prstGeom prst="rect">
            <a:avLst/>
          </a:prstGeom>
        </p:spPr>
      </p:pic>
      <p:pic>
        <p:nvPicPr>
          <p:cNvPr id="1026" name="Picture 2">
            <a:extLst>
              <a:ext uri="{FF2B5EF4-FFF2-40B4-BE49-F238E27FC236}">
                <a16:creationId xmlns:a16="http://schemas.microsoft.com/office/drawing/2014/main" id="{73E95848-62FF-06CC-B2B0-CBED64A59C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038" y="3729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787EA9-B647-2775-94FF-2340E3447A0A}"/>
              </a:ext>
            </a:extLst>
          </p:cNvPr>
          <p:cNvPicPr>
            <a:picLocks noChangeAspect="1"/>
          </p:cNvPicPr>
          <p:nvPr/>
        </p:nvPicPr>
        <p:blipFill>
          <a:blip r:embed="rId4"/>
          <a:stretch>
            <a:fillRect/>
          </a:stretch>
        </p:blipFill>
        <p:spPr>
          <a:xfrm>
            <a:off x="6548437" y="3881437"/>
            <a:ext cx="9525" cy="9525"/>
          </a:xfrm>
          <a:prstGeom prst="rect">
            <a:avLst/>
          </a:prstGeom>
        </p:spPr>
      </p:pic>
      <p:sp>
        <p:nvSpPr>
          <p:cNvPr id="5" name="Date Placeholder 4">
            <a:extLst>
              <a:ext uri="{FF2B5EF4-FFF2-40B4-BE49-F238E27FC236}">
                <a16:creationId xmlns:a16="http://schemas.microsoft.com/office/drawing/2014/main" id="{C6EAE657-6DC9-33AB-E4E7-B4198EFE36CA}"/>
              </a:ext>
            </a:extLst>
          </p:cNvPr>
          <p:cNvSpPr>
            <a:spLocks noGrp="1"/>
          </p:cNvSpPr>
          <p:nvPr>
            <p:ph type="dt" sz="half" idx="10"/>
          </p:nvPr>
        </p:nvSpPr>
        <p:spPr/>
        <p:txBody>
          <a:bodyPr/>
          <a:lstStyle/>
          <a:p>
            <a:pPr>
              <a:defRPr/>
            </a:pPr>
            <a:r>
              <a:rPr lang="en-US" dirty="0"/>
              <a:t>03/08/2026</a:t>
            </a:r>
          </a:p>
        </p:txBody>
      </p:sp>
      <p:sp>
        <p:nvSpPr>
          <p:cNvPr id="7" name="TextBox 6">
            <a:extLst>
              <a:ext uri="{FF2B5EF4-FFF2-40B4-BE49-F238E27FC236}">
                <a16:creationId xmlns:a16="http://schemas.microsoft.com/office/drawing/2014/main" id="{36C15EA6-E914-8C1D-C8B9-ECE1FC2CF209}"/>
              </a:ext>
            </a:extLst>
          </p:cNvPr>
          <p:cNvSpPr txBox="1"/>
          <p:nvPr/>
        </p:nvSpPr>
        <p:spPr>
          <a:xfrm>
            <a:off x="253188" y="4800600"/>
            <a:ext cx="11695148" cy="1815882"/>
          </a:xfrm>
          <a:prstGeom prst="rect">
            <a:avLst/>
          </a:prstGeom>
          <a:noFill/>
        </p:spPr>
        <p:txBody>
          <a:bodyPr wrap="square">
            <a:spAutoFit/>
          </a:bodyPr>
          <a:lstStyle/>
          <a:p>
            <a:pPr algn="ctr"/>
            <a:r>
              <a:rPr lang="en-US" sz="2800" b="1" dirty="0">
                <a:solidFill>
                  <a:schemeClr val="bg2"/>
                </a:solidFill>
                <a:latin typeface="Candara" panose="020E0502030303020204" pitchFamily="34" charset="0"/>
              </a:rPr>
              <a:t>GENESIS 17:7</a:t>
            </a:r>
          </a:p>
          <a:p>
            <a:pPr algn="ctr"/>
            <a:r>
              <a:rPr lang="en-US" sz="2800" b="1" i="1" dirty="0">
                <a:solidFill>
                  <a:schemeClr val="bg2"/>
                </a:solidFill>
                <a:latin typeface="Candara" panose="020E0502030303020204" pitchFamily="34" charset="0"/>
              </a:rPr>
              <a:t>And I will establish my covenant between me and thee and thy seed after thee in their generations for an everlasting covenant, to be a God unto thee, and to thy seed after thee.</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58EEB6-74D2-FA02-8A59-056A9525B555}"/>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10</a:t>
            </a:fld>
            <a:endParaRPr lang="en-US" sz="1500"/>
          </a:p>
        </p:txBody>
      </p:sp>
      <p:sp>
        <p:nvSpPr>
          <p:cNvPr id="2" name="Date Placeholder 1">
            <a:extLst>
              <a:ext uri="{FF2B5EF4-FFF2-40B4-BE49-F238E27FC236}">
                <a16:creationId xmlns:a16="http://schemas.microsoft.com/office/drawing/2014/main" id="{827EF9B6-2B4B-6892-B58C-F4AF7F5CECD4}"/>
              </a:ext>
            </a:extLst>
          </p:cNvPr>
          <p:cNvSpPr>
            <a:spLocks noGrp="1"/>
          </p:cNvSpPr>
          <p:nvPr>
            <p:ph type="dt" sz="half" idx="10"/>
          </p:nvPr>
        </p:nvSpPr>
        <p:spPr>
          <a:xfrm rot="5400000">
            <a:off x="-810065" y="5270604"/>
            <a:ext cx="2662729" cy="182880"/>
          </a:xfrm>
        </p:spPr>
        <p:txBody>
          <a:bodyPr vert="horz" lIns="91440" tIns="18288" rIns="91440" bIns="45720" rtlCol="0" anchor="t">
            <a:normAutofit fontScale="92500" lnSpcReduction="10000"/>
          </a:bodyPr>
          <a:lstStyle/>
          <a:p>
            <a:pPr defTabSz="457200">
              <a:lnSpc>
                <a:spcPct val="90000"/>
              </a:lnSpc>
              <a:spcAft>
                <a:spcPts val="600"/>
              </a:spcAft>
            </a:pPr>
            <a:r>
              <a:rPr lang="en-US"/>
              <a:t>03/08/2026</a:t>
            </a:r>
          </a:p>
        </p:txBody>
      </p:sp>
      <p:sp>
        <p:nvSpPr>
          <p:cNvPr id="3" name="Footer Placeholder 2">
            <a:extLst>
              <a:ext uri="{FF2B5EF4-FFF2-40B4-BE49-F238E27FC236}">
                <a16:creationId xmlns:a16="http://schemas.microsoft.com/office/drawing/2014/main" id="{54DD2D5B-E02E-1DB9-8F5F-F78F1BCA7EDC}"/>
              </a:ext>
            </a:extLst>
          </p:cNvPr>
          <p:cNvSpPr>
            <a:spLocks noGrp="1"/>
          </p:cNvSpPr>
          <p:nvPr>
            <p:ph type="ftr" sz="quarter" idx="11"/>
          </p:nvPr>
        </p:nvSpPr>
        <p:spPr>
          <a:xfrm rot="5400000">
            <a:off x="-2237130" y="3661144"/>
            <a:ext cx="5885352" cy="179176"/>
          </a:xfrm>
        </p:spPr>
        <p:txBody>
          <a:bodyPr vert="horz" lIns="91440" tIns="45720" rIns="91440" bIns="18288" rtlCol="0" anchor="b">
            <a:normAutofit fontScale="92500" lnSpcReduction="10000"/>
          </a:bodyPr>
          <a:lstStyle/>
          <a:p>
            <a:pPr defTabSz="457200">
              <a:lnSpc>
                <a:spcPct val="90000"/>
              </a:lnSpc>
              <a:spcAft>
                <a:spcPts val="600"/>
              </a:spcAft>
            </a:pPr>
            <a:r>
              <a:rPr lang="en-US"/>
              <a:t>The Spirit Controlled Family 8</a:t>
            </a:r>
          </a:p>
        </p:txBody>
      </p:sp>
      <p:pic>
        <p:nvPicPr>
          <p:cNvPr id="7" name="Picture 6">
            <a:extLst>
              <a:ext uri="{FF2B5EF4-FFF2-40B4-BE49-F238E27FC236}">
                <a16:creationId xmlns:a16="http://schemas.microsoft.com/office/drawing/2014/main" id="{3582B018-B2A0-B171-1CFE-61FB5B1D0382}"/>
              </a:ext>
            </a:extLst>
          </p:cNvPr>
          <p:cNvPicPr>
            <a:picLocks noChangeAspect="1"/>
          </p:cNvPicPr>
          <p:nvPr/>
        </p:nvPicPr>
        <p:blipFill>
          <a:blip r:embed="rId2" cstate="email">
            <a:extLst>
              <a:ext uri="{28A0092B-C50C-407E-A947-70E740481C1C}">
                <a14:useLocalDpi xmlns:a14="http://schemas.microsoft.com/office/drawing/2010/main"/>
              </a:ext>
            </a:extLst>
          </a:blip>
          <a:srcRect r="-1" b="-1"/>
          <a:stretch/>
        </p:blipFill>
        <p:spPr>
          <a:xfrm>
            <a:off x="393916" y="0"/>
            <a:ext cx="5569814" cy="6858000"/>
          </a:xfrm>
          <a:prstGeom prst="rect">
            <a:avLst/>
          </a:prstGeom>
          <a:ln w="12700">
            <a:solidFill>
              <a:schemeClr val="tx1"/>
            </a:solidFill>
          </a:ln>
        </p:spPr>
      </p:pic>
      <p:sp>
        <p:nvSpPr>
          <p:cNvPr id="6" name="TextBox 5">
            <a:extLst>
              <a:ext uri="{FF2B5EF4-FFF2-40B4-BE49-F238E27FC236}">
                <a16:creationId xmlns:a16="http://schemas.microsoft.com/office/drawing/2014/main" id="{3DCFBACD-8CD1-DB04-5FBE-ADE403D7D252}"/>
              </a:ext>
            </a:extLst>
          </p:cNvPr>
          <p:cNvSpPr txBox="1"/>
          <p:nvPr/>
        </p:nvSpPr>
        <p:spPr>
          <a:xfrm>
            <a:off x="6100684" y="130776"/>
            <a:ext cx="6015116" cy="6388607"/>
          </a:xfrm>
          <a:prstGeom prst="rect">
            <a:avLst/>
          </a:prstGeom>
          <a:solidFill>
            <a:schemeClr val="bg2"/>
          </a:solidFill>
        </p:spPr>
        <p:txBody>
          <a:bodyPr vert="horz" lIns="91440" tIns="45720" rIns="91440" bIns="45720" rtlCol="0" anchor="ctr">
            <a:normAutofit/>
          </a:bodyPr>
          <a:lstStyle/>
          <a:p>
            <a:pPr>
              <a:spcAft>
                <a:spcPts val="600"/>
              </a:spcAft>
              <a:buClr>
                <a:schemeClr val="accent6"/>
              </a:buClr>
              <a:buSzPct val="90000"/>
            </a:pPr>
            <a:r>
              <a:rPr lang="en-US" sz="4400" b="1" spc="-150" dirty="0">
                <a:latin typeface="Candara" panose="020E0502030303020204" pitchFamily="34" charset="0"/>
              </a:rPr>
              <a:t>THE.CHILDREN.OF.ISRAEL</a:t>
            </a:r>
          </a:p>
          <a:p>
            <a:pPr>
              <a:spcAft>
                <a:spcPts val="600"/>
              </a:spcAft>
              <a:buClr>
                <a:schemeClr val="accent6"/>
              </a:buClr>
              <a:buSzPct val="90000"/>
            </a:pPr>
            <a:r>
              <a:rPr lang="en-US" sz="3600" dirty="0">
                <a:latin typeface="Candara" panose="020E0502030303020204" pitchFamily="34" charset="0"/>
              </a:rPr>
              <a:t>     31 Joseph…he wore a coat of seven colors. And </a:t>
            </a:r>
            <a:r>
              <a:rPr lang="en-US" sz="3600" u="sng" dirty="0">
                <a:latin typeface="Candara" panose="020E0502030303020204" pitchFamily="34" charset="0"/>
              </a:rPr>
              <a:t>the seven colors, of course, represented seven colors in the rainbow, which was a covenant</a:t>
            </a:r>
            <a:r>
              <a:rPr lang="en-US" sz="3600" dirty="0">
                <a:latin typeface="Candara" panose="020E0502030303020204" pitchFamily="34" charset="0"/>
              </a:rPr>
              <a:t>. </a:t>
            </a:r>
            <a:r>
              <a:rPr lang="en-US" sz="3600" b="1" dirty="0">
                <a:latin typeface="Candara" panose="020E0502030303020204" pitchFamily="34" charset="0"/>
              </a:rPr>
              <a:t>And God always has His covenant people</a:t>
            </a:r>
            <a:r>
              <a:rPr lang="en-US" sz="3600" dirty="0">
                <a:latin typeface="Candara" panose="020E0502030303020204" pitchFamily="34" charset="0"/>
              </a:rPr>
              <a:t>.       	</a:t>
            </a:r>
            <a:r>
              <a:rPr lang="en-US" sz="3200" dirty="0">
                <a:latin typeface="Candara" panose="020E0502030303020204" pitchFamily="34" charset="0"/>
              </a:rPr>
              <a:t>	 			47-1123</a:t>
            </a:r>
          </a:p>
        </p:txBody>
      </p:sp>
    </p:spTree>
    <p:extLst>
      <p:ext uri="{BB962C8B-B14F-4D97-AF65-F5344CB8AC3E}">
        <p14:creationId xmlns:p14="http://schemas.microsoft.com/office/powerpoint/2010/main" val="3809616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04DD4-F645-DE68-A42B-AAD61A4F37BB}"/>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392DB75F-F56E-BF5B-41DC-D1CF368F033F}"/>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1D51FA29-4985-8CF4-86BF-FC3DE438D35C}"/>
              </a:ext>
            </a:extLst>
          </p:cNvPr>
          <p:cNvSpPr>
            <a:spLocks noGrp="1"/>
          </p:cNvSpPr>
          <p:nvPr>
            <p:ph type="sldNum" sz="quarter" idx="12"/>
          </p:nvPr>
        </p:nvSpPr>
        <p:spPr/>
        <p:txBody>
          <a:bodyPr/>
          <a:lstStyle/>
          <a:p>
            <a:pPr>
              <a:defRPr/>
            </a:pPr>
            <a:fld id="{1B2A185C-6290-45C3-87A1-33C80B050DF0}" type="slidenum">
              <a:rPr lang="en-US" smtClean="0"/>
              <a:pPr>
                <a:defRPr/>
              </a:pPr>
              <a:t>11</a:t>
            </a:fld>
            <a:endParaRPr lang="en-US"/>
          </a:p>
        </p:txBody>
      </p:sp>
      <p:sp>
        <p:nvSpPr>
          <p:cNvPr id="5" name="Rectangle 1">
            <a:extLst>
              <a:ext uri="{FF2B5EF4-FFF2-40B4-BE49-F238E27FC236}">
                <a16:creationId xmlns:a16="http://schemas.microsoft.com/office/drawing/2014/main" id="{375B4EA9-B4BB-C9FA-5FF8-2997318B59BF}"/>
              </a:ext>
            </a:extLst>
          </p:cNvPr>
          <p:cNvSpPr>
            <a:spLocks noChangeArrowheads="1"/>
          </p:cNvSpPr>
          <p:nvPr/>
        </p:nvSpPr>
        <p:spPr bwMode="auto">
          <a:xfrm rot="10800000" flipV="1">
            <a:off x="152400" y="174507"/>
            <a:ext cx="11887200" cy="6309420"/>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b="1" dirty="0">
                <a:latin typeface="Candara" panose="020E0502030303020204" pitchFamily="34" charset="0"/>
              </a:rPr>
              <a:t> I AM NO LONGER MY OWN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000" dirty="0">
                <a:latin typeface="Candara" panose="020E0502030303020204" pitchFamily="34" charset="0"/>
              </a:rPr>
              <a:t>Mark 8:31-38; Rom 7:7-25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4000" dirty="0">
                <a:latin typeface="Candara" panose="020E0502030303020204" pitchFamily="34" charset="0"/>
              </a:rPr>
              <a:t>	</a:t>
            </a:r>
            <a:r>
              <a:rPr lang="en-US" altLang="en-US" sz="4000" u="sng" dirty="0">
                <a:latin typeface="Candara" panose="020E0502030303020204" pitchFamily="34" charset="0"/>
              </a:rPr>
              <a:t>John Wesley’s Covenant </a:t>
            </a:r>
            <a:r>
              <a:rPr lang="en-US" altLang="en-US" sz="4000" dirty="0">
                <a:latin typeface="Candara" panose="020E0502030303020204" pitchFamily="34" charset="0"/>
              </a:rPr>
              <a:t>prayer, "I am no longer my own but Thine, put me to what thou wilt, rank me with whom thou wilt, put me to doing, put me to suffering, let me be employed for thee or laid aside for thee, exalted for thee or brought low for thee; let me be full, let me be empty; let me have all things, let me have nothing; I freely and heartily yield all things to thy pleasure and disposal."</a:t>
            </a:r>
          </a:p>
        </p:txBody>
      </p:sp>
    </p:spTree>
    <p:extLst>
      <p:ext uri="{BB962C8B-B14F-4D97-AF65-F5344CB8AC3E}">
        <p14:creationId xmlns:p14="http://schemas.microsoft.com/office/powerpoint/2010/main" val="30575123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5BFD6-74B5-EE06-314F-59FC9894171C}"/>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F113B691-677C-9205-E0CA-27E10020ED8F}"/>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82EF7310-04EA-74F0-167E-60C974565234}"/>
              </a:ext>
            </a:extLst>
          </p:cNvPr>
          <p:cNvSpPr>
            <a:spLocks noGrp="1"/>
          </p:cNvSpPr>
          <p:nvPr>
            <p:ph type="sldNum" sz="quarter" idx="12"/>
          </p:nvPr>
        </p:nvSpPr>
        <p:spPr/>
        <p:txBody>
          <a:bodyPr/>
          <a:lstStyle/>
          <a:p>
            <a:pPr>
              <a:defRPr/>
            </a:pPr>
            <a:fld id="{1B2A185C-6290-45C3-87A1-33C80B050DF0}" type="slidenum">
              <a:rPr lang="en-US" smtClean="0"/>
              <a:pPr>
                <a:defRPr/>
              </a:pPr>
              <a:t>12</a:t>
            </a:fld>
            <a:endParaRPr lang="en-US"/>
          </a:p>
        </p:txBody>
      </p:sp>
      <p:sp>
        <p:nvSpPr>
          <p:cNvPr id="6" name="TextBox 5">
            <a:extLst>
              <a:ext uri="{FF2B5EF4-FFF2-40B4-BE49-F238E27FC236}">
                <a16:creationId xmlns:a16="http://schemas.microsoft.com/office/drawing/2014/main" id="{B6074A84-A36A-3292-96E1-FEC203B11946}"/>
              </a:ext>
            </a:extLst>
          </p:cNvPr>
          <p:cNvSpPr txBox="1"/>
          <p:nvPr/>
        </p:nvSpPr>
        <p:spPr>
          <a:xfrm>
            <a:off x="1524000" y="762000"/>
            <a:ext cx="10515600" cy="5139869"/>
          </a:xfrm>
          <a:prstGeom prst="rect">
            <a:avLst/>
          </a:prstGeom>
          <a:solidFill>
            <a:schemeClr val="bg1">
              <a:lumMod val="75000"/>
            </a:schemeClr>
          </a:solidFill>
        </p:spPr>
        <p:txBody>
          <a:bodyPr wrap="square">
            <a:spAutoFit/>
          </a:bodyPr>
          <a:lstStyle/>
          <a:p>
            <a:r>
              <a:rPr lang="en-US" sz="4800" b="1" dirty="0">
                <a:latin typeface="Candara" panose="020E0502030303020204" pitchFamily="34" charset="0"/>
              </a:rPr>
              <a:t>ISAIAH 49:14 </a:t>
            </a:r>
          </a:p>
          <a:p>
            <a:r>
              <a:rPr lang="en-US" sz="4000" dirty="0">
                <a:latin typeface="Candara" panose="020E0502030303020204" pitchFamily="34" charset="0"/>
              </a:rPr>
              <a:t>	</a:t>
            </a:r>
            <a:r>
              <a:rPr lang="en-US" sz="4000" i="1" dirty="0">
                <a:latin typeface="Candara" panose="020E0502030303020204" pitchFamily="34" charset="0"/>
              </a:rPr>
              <a:t>But Zion said, The LORD hath forsaken me, and my Lord hath forgotten me. 15 Can a woman forget her sucking child, that she should not have compassion on the son of her womb? yea, they may forget, yet will I not forget thee. 16  Behold, I have graven thee upon the palms of my hands; thy walls are continually before me.</a:t>
            </a:r>
          </a:p>
        </p:txBody>
      </p:sp>
    </p:spTree>
    <p:extLst>
      <p:ext uri="{BB962C8B-B14F-4D97-AF65-F5344CB8AC3E}">
        <p14:creationId xmlns:p14="http://schemas.microsoft.com/office/powerpoint/2010/main" val="25284878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EA364-E211-09E7-3A30-AD4BB02BDEDF}"/>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D91F6FE9-CBBD-D667-7265-87F970A003AE}"/>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0B2163DB-85B7-D509-1C87-F3AEA494668A}"/>
              </a:ext>
            </a:extLst>
          </p:cNvPr>
          <p:cNvSpPr>
            <a:spLocks noGrp="1"/>
          </p:cNvSpPr>
          <p:nvPr>
            <p:ph type="sldNum" sz="quarter" idx="12"/>
          </p:nvPr>
        </p:nvSpPr>
        <p:spPr/>
        <p:txBody>
          <a:bodyPr/>
          <a:lstStyle/>
          <a:p>
            <a:pPr>
              <a:defRPr/>
            </a:pPr>
            <a:fld id="{1B2A185C-6290-45C3-87A1-33C80B050DF0}" type="slidenum">
              <a:rPr lang="en-US" smtClean="0"/>
              <a:pPr>
                <a:defRPr/>
              </a:pPr>
              <a:t>13</a:t>
            </a:fld>
            <a:endParaRPr lang="en-US"/>
          </a:p>
        </p:txBody>
      </p:sp>
      <p:sp>
        <p:nvSpPr>
          <p:cNvPr id="6" name="TextBox 5">
            <a:extLst>
              <a:ext uri="{FF2B5EF4-FFF2-40B4-BE49-F238E27FC236}">
                <a16:creationId xmlns:a16="http://schemas.microsoft.com/office/drawing/2014/main" id="{8BF2E004-58C6-DB05-A7B4-6019EE60CA76}"/>
              </a:ext>
            </a:extLst>
          </p:cNvPr>
          <p:cNvSpPr txBox="1"/>
          <p:nvPr/>
        </p:nvSpPr>
        <p:spPr>
          <a:xfrm>
            <a:off x="114300" y="609600"/>
            <a:ext cx="11963400" cy="5755422"/>
          </a:xfrm>
          <a:prstGeom prst="rect">
            <a:avLst/>
          </a:prstGeom>
          <a:solidFill>
            <a:schemeClr val="tx2">
              <a:lumMod val="25000"/>
            </a:schemeClr>
          </a:solidFill>
        </p:spPr>
        <p:txBody>
          <a:bodyPr wrap="square">
            <a:spAutoFit/>
          </a:bodyPr>
          <a:lstStyle/>
          <a:p>
            <a:r>
              <a:rPr lang="en-US" sz="4800" b="1" dirty="0">
                <a:latin typeface="Candara" panose="020E0502030303020204" pitchFamily="34" charset="0"/>
              </a:rPr>
              <a:t>ZECHARIAH 12:8-10</a:t>
            </a:r>
          </a:p>
          <a:p>
            <a:r>
              <a:rPr lang="en-US" sz="4000" i="1" dirty="0">
                <a:latin typeface="Candara" panose="020E0502030303020204" pitchFamily="34" charset="0"/>
              </a:rPr>
              <a:t>	In that day shall the LORD defend the inhabitants of Jerusalem; and he that is feeble among them at that day shall be as David; and the house of David shall be as God, as the angel of the LORD before them. 9 And it shall come to pass in </a:t>
            </a:r>
            <a:r>
              <a:rPr lang="en-US" sz="4000" i="1" spc="-150" dirty="0">
                <a:latin typeface="Candara" panose="020E0502030303020204" pitchFamily="34" charset="0"/>
              </a:rPr>
              <a:t>that day, that I will seek to destroy all the nations that come against Jerusalem. 10 And I will pour upon the house of David, and upon the inhabitants of Jerusalem, the spirit of grace and of supplications…</a:t>
            </a:r>
          </a:p>
        </p:txBody>
      </p:sp>
    </p:spTree>
    <p:extLst>
      <p:ext uri="{BB962C8B-B14F-4D97-AF65-F5344CB8AC3E}">
        <p14:creationId xmlns:p14="http://schemas.microsoft.com/office/powerpoint/2010/main" val="2886503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71282E-3BFC-87E1-0C83-626F0C0061B1}"/>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1FFFDD21-8D1A-14C8-2654-ECEBCAC3E286}"/>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BB06A9E1-DC3B-9604-1251-AC90F957E193}"/>
              </a:ext>
            </a:extLst>
          </p:cNvPr>
          <p:cNvSpPr>
            <a:spLocks noGrp="1"/>
          </p:cNvSpPr>
          <p:nvPr>
            <p:ph type="sldNum" sz="quarter" idx="12"/>
          </p:nvPr>
        </p:nvSpPr>
        <p:spPr/>
        <p:txBody>
          <a:bodyPr/>
          <a:lstStyle/>
          <a:p>
            <a:pPr>
              <a:defRPr/>
            </a:pPr>
            <a:fld id="{1B2A185C-6290-45C3-87A1-33C80B050DF0}" type="slidenum">
              <a:rPr lang="en-US" smtClean="0"/>
              <a:pPr>
                <a:defRPr/>
              </a:pPr>
              <a:t>14</a:t>
            </a:fld>
            <a:endParaRPr lang="en-US"/>
          </a:p>
        </p:txBody>
      </p:sp>
      <p:sp>
        <p:nvSpPr>
          <p:cNvPr id="6" name="TextBox 5">
            <a:extLst>
              <a:ext uri="{FF2B5EF4-FFF2-40B4-BE49-F238E27FC236}">
                <a16:creationId xmlns:a16="http://schemas.microsoft.com/office/drawing/2014/main" id="{9239DC4E-4327-F675-54BF-88EFB70874B2}"/>
              </a:ext>
            </a:extLst>
          </p:cNvPr>
          <p:cNvSpPr txBox="1"/>
          <p:nvPr/>
        </p:nvSpPr>
        <p:spPr>
          <a:xfrm>
            <a:off x="152400" y="0"/>
            <a:ext cx="11887200" cy="6863417"/>
          </a:xfrm>
          <a:prstGeom prst="rect">
            <a:avLst/>
          </a:prstGeom>
          <a:solidFill>
            <a:schemeClr val="bg1">
              <a:lumMod val="50000"/>
            </a:schemeClr>
          </a:solidFill>
        </p:spPr>
        <p:txBody>
          <a:bodyPr wrap="square">
            <a:spAutoFit/>
          </a:bodyPr>
          <a:lstStyle/>
          <a:p>
            <a:r>
              <a:rPr lang="en-US" sz="4400" b="1" dirty="0">
                <a:latin typeface="Candara" panose="020E0502030303020204" pitchFamily="34" charset="0"/>
              </a:rPr>
              <a:t>THE.REVELATION.OF.JESUS.CHRIST  </a:t>
            </a:r>
          </a:p>
          <a:p>
            <a:r>
              <a:rPr lang="en-US" sz="3600" dirty="0">
                <a:latin typeface="Candara" panose="020E0502030303020204" pitchFamily="34" charset="0"/>
              </a:rPr>
              <a:t>           36-5 This is the revelation story of Zech. 12:9-14, prophesied this about 2500 years ago. It is just about to take place.  Now, when is the Gospel returning to the Jews? When the day of the Gentiles is finished. The Gospel is ready to go back to the Jews. Oh, if I could just tell you something that is about to happen right in this our day. This great thing that is about to happen will carry over to Rev. 11 and pick up those two prophets, Moses and Elijah, turning the Gospel back to the Jews. We're ready for it. As the Jews brought the message to the Gentiles, even so the Gentiles will take it right back to the Jews, and the Rapture will come.</a:t>
            </a:r>
          </a:p>
        </p:txBody>
      </p:sp>
    </p:spTree>
    <p:extLst>
      <p:ext uri="{BB962C8B-B14F-4D97-AF65-F5344CB8AC3E}">
        <p14:creationId xmlns:p14="http://schemas.microsoft.com/office/powerpoint/2010/main" val="26384210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lang="en-US"/>
              <a:t>The Image of the Father</a:t>
            </a:r>
          </a:p>
        </p:txBody>
      </p:sp>
      <p:sp>
        <p:nvSpPr>
          <p:cNvPr id="4" name="Slide Number Placeholder 3"/>
          <p:cNvSpPr>
            <a:spLocks noGrp="1"/>
          </p:cNvSpPr>
          <p:nvPr>
            <p:ph type="sldNum" sz="quarter" idx="12"/>
          </p:nvPr>
        </p:nvSpPr>
        <p:spPr/>
        <p:txBody>
          <a:bodyPr/>
          <a:lstStyle/>
          <a:p>
            <a:fld id="{250E4B82-8260-44A5-AF03-C255CFDB166D}" type="slidenum">
              <a:rPr lang="en-US" smtClean="0"/>
              <a:t>15</a:t>
            </a:fld>
            <a:endParaRPr lang="en-US"/>
          </a:p>
        </p:txBody>
      </p:sp>
      <p:sp>
        <p:nvSpPr>
          <p:cNvPr id="5" name="Rectangle 4"/>
          <p:cNvSpPr/>
          <p:nvPr/>
        </p:nvSpPr>
        <p:spPr>
          <a:xfrm>
            <a:off x="304800" y="152400"/>
            <a:ext cx="11741150" cy="6340197"/>
          </a:xfrm>
          <a:prstGeom prst="rect">
            <a:avLst/>
          </a:prstGeom>
          <a:solidFill>
            <a:schemeClr val="tx2">
              <a:lumMod val="25000"/>
            </a:schemeClr>
          </a:solidFill>
        </p:spPr>
        <p:txBody>
          <a:bodyPr wrap="square">
            <a:spAutoFit/>
          </a:bodyPr>
          <a:lstStyle/>
          <a:p>
            <a:r>
              <a:rPr lang="en-US" sz="5400" b="1" dirty="0">
                <a:latin typeface="Candara" panose="020E0502030303020204" pitchFamily="34" charset="0"/>
              </a:rPr>
              <a:t>JEREMIAH 31:33</a:t>
            </a:r>
          </a:p>
          <a:p>
            <a:r>
              <a:rPr lang="en-US" sz="3600" i="1" dirty="0">
                <a:latin typeface="Candara" panose="020E0502030303020204" pitchFamily="34" charset="0"/>
              </a:rPr>
              <a:t>	But this shall be the covenant that I will make with the house of Israel; After those days, </a:t>
            </a:r>
            <a:r>
              <a:rPr lang="en-US" sz="3600" i="1" dirty="0" err="1">
                <a:latin typeface="Candara" panose="020E0502030303020204" pitchFamily="34" charset="0"/>
              </a:rPr>
              <a:t>saith</a:t>
            </a:r>
            <a:r>
              <a:rPr lang="en-US" sz="3600" i="1" dirty="0">
                <a:latin typeface="Candara" panose="020E0502030303020204" pitchFamily="34" charset="0"/>
              </a:rPr>
              <a:t> the LORD, I will put my law in their inward parts, and write it in their hearts; and will be their God, and they shall be my people.</a:t>
            </a:r>
            <a:endParaRPr lang="en-US" sz="1600" i="1" dirty="0">
              <a:latin typeface="Candara" panose="020E0502030303020204" pitchFamily="34" charset="0"/>
            </a:endParaRPr>
          </a:p>
          <a:p>
            <a:endParaRPr lang="en-US" sz="2000" b="1" dirty="0">
              <a:latin typeface="Candara" panose="020E0502030303020204" pitchFamily="34" charset="0"/>
            </a:endParaRPr>
          </a:p>
          <a:p>
            <a:r>
              <a:rPr lang="en-US" sz="4400" b="1" dirty="0">
                <a:latin typeface="Candara" panose="020E0502030303020204" pitchFamily="34" charset="0"/>
              </a:rPr>
              <a:t>HEBREWS 10:16</a:t>
            </a:r>
          </a:p>
          <a:p>
            <a:r>
              <a:rPr lang="en-US" sz="3600" i="1" dirty="0">
                <a:latin typeface="Candara" panose="020E0502030303020204" pitchFamily="34" charset="0"/>
              </a:rPr>
              <a:t>	This is the covenant that I will make with them after those days, saith the Lord, I will put my laws into their hearts, and in their minds will I write them; 17 And their sins and iniquities will I remember no more. </a:t>
            </a:r>
          </a:p>
        </p:txBody>
      </p:sp>
    </p:spTree>
    <p:extLst>
      <p:ext uri="{BB962C8B-B14F-4D97-AF65-F5344CB8AC3E}">
        <p14:creationId xmlns:p14="http://schemas.microsoft.com/office/powerpoint/2010/main" val="6003617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CCC43-6DFA-EA7F-0D02-299022B7818D}"/>
              </a:ext>
            </a:extLst>
          </p:cNvPr>
          <p:cNvSpPr>
            <a:spLocks noGrp="1"/>
          </p:cNvSpPr>
          <p:nvPr>
            <p:ph type="dt" sz="half" idx="10"/>
          </p:nvPr>
        </p:nvSpPr>
        <p:spPr/>
        <p:txBody>
          <a:bodyPr/>
          <a:lstStyle/>
          <a:p>
            <a:r>
              <a:rPr lang="en-US"/>
              <a:t>03/08/2026</a:t>
            </a:r>
          </a:p>
        </p:txBody>
      </p:sp>
      <p:sp>
        <p:nvSpPr>
          <p:cNvPr id="3" name="Footer Placeholder 2">
            <a:extLst>
              <a:ext uri="{FF2B5EF4-FFF2-40B4-BE49-F238E27FC236}">
                <a16:creationId xmlns:a16="http://schemas.microsoft.com/office/drawing/2014/main" id="{00759A31-076D-B68C-C8BB-7AFE92DBBB48}"/>
              </a:ext>
            </a:extLst>
          </p:cNvPr>
          <p:cNvSpPr>
            <a:spLocks noGrp="1"/>
          </p:cNvSpPr>
          <p:nvPr>
            <p:ph type="ftr" sz="quarter" idx="11"/>
          </p:nvPr>
        </p:nvSpPr>
        <p:spPr/>
        <p:txBody>
          <a:bodyPr/>
          <a:lstStyle/>
          <a:p>
            <a:r>
              <a:rPr lang="en-US"/>
              <a:t>The Spirit Controlled Family 8</a:t>
            </a:r>
          </a:p>
        </p:txBody>
      </p:sp>
      <p:sp>
        <p:nvSpPr>
          <p:cNvPr id="4" name="Slide Number Placeholder 3">
            <a:extLst>
              <a:ext uri="{FF2B5EF4-FFF2-40B4-BE49-F238E27FC236}">
                <a16:creationId xmlns:a16="http://schemas.microsoft.com/office/drawing/2014/main" id="{51139B4F-5C46-F95A-3CDC-184774E43396}"/>
              </a:ext>
            </a:extLst>
          </p:cNvPr>
          <p:cNvSpPr>
            <a:spLocks noGrp="1"/>
          </p:cNvSpPr>
          <p:nvPr>
            <p:ph type="sldNum" sz="quarter" idx="12"/>
          </p:nvPr>
        </p:nvSpPr>
        <p:spPr/>
        <p:txBody>
          <a:bodyPr/>
          <a:lstStyle/>
          <a:p>
            <a:fld id="{94365AA5-9841-4BB1-AE83-5ECFF896BB69}" type="slidenum">
              <a:rPr lang="en-US" smtClean="0"/>
              <a:pPr/>
              <a:t>16</a:t>
            </a:fld>
            <a:endParaRPr lang="en-US"/>
          </a:p>
        </p:txBody>
      </p:sp>
      <p:sp>
        <p:nvSpPr>
          <p:cNvPr id="6" name="TextBox 5">
            <a:extLst>
              <a:ext uri="{FF2B5EF4-FFF2-40B4-BE49-F238E27FC236}">
                <a16:creationId xmlns:a16="http://schemas.microsoft.com/office/drawing/2014/main" id="{36251EEF-FAAA-128B-2CC9-A3B91C2E0803}"/>
              </a:ext>
            </a:extLst>
          </p:cNvPr>
          <p:cNvSpPr txBox="1"/>
          <p:nvPr/>
        </p:nvSpPr>
        <p:spPr>
          <a:xfrm>
            <a:off x="533400" y="69582"/>
            <a:ext cx="11506200" cy="6370975"/>
          </a:xfrm>
          <a:prstGeom prst="rect">
            <a:avLst/>
          </a:prstGeom>
          <a:solidFill>
            <a:schemeClr val="tx2">
              <a:lumMod val="10000"/>
            </a:schemeClr>
          </a:solidFill>
        </p:spPr>
        <p:txBody>
          <a:bodyPr wrap="square">
            <a:spAutoFit/>
          </a:bodyPr>
          <a:lstStyle/>
          <a:p>
            <a:r>
              <a:rPr lang="en-US" sz="4800" b="1" dirty="0">
                <a:latin typeface="Candara" panose="020E0502030303020204" pitchFamily="34" charset="0"/>
              </a:rPr>
              <a:t>JEREMIAH 31:31-34*</a:t>
            </a:r>
          </a:p>
          <a:p>
            <a:r>
              <a:rPr lang="en-US" sz="4000" i="1" dirty="0">
                <a:latin typeface="Candara" panose="020E0502030303020204" pitchFamily="34" charset="0"/>
              </a:rPr>
              <a:t>	Behold, the days come, saith the LORD, that I will make </a:t>
            </a:r>
            <a:r>
              <a:rPr lang="en-US" sz="4000" b="1" i="1" u="sng" dirty="0">
                <a:latin typeface="Candara" panose="020E0502030303020204" pitchFamily="34" charset="0"/>
              </a:rPr>
              <a:t>a new covenant </a:t>
            </a:r>
            <a:r>
              <a:rPr lang="en-US" sz="4000" i="1" dirty="0">
                <a:latin typeface="Candara" panose="020E0502030303020204" pitchFamily="34" charset="0"/>
              </a:rPr>
              <a:t>with the house of Israel, and with the house of Judah: 32 Not according to the covenant that I made with their fathers </a:t>
            </a:r>
            <a:r>
              <a:rPr lang="en-US" sz="4000" i="1" u="sng" dirty="0">
                <a:latin typeface="Candara" panose="020E0502030303020204" pitchFamily="34" charset="0"/>
              </a:rPr>
              <a:t>in the day that I took them by the hand to bring them out of the land of Egypt</a:t>
            </a:r>
            <a:r>
              <a:rPr lang="en-US" sz="4000" i="1" dirty="0">
                <a:latin typeface="Candara" panose="020E0502030303020204" pitchFamily="34" charset="0"/>
              </a:rPr>
              <a:t>; which my covenant they brake, although I was an husband unto them, saith the LORD: 33 But </a:t>
            </a:r>
            <a:r>
              <a:rPr lang="en-US" sz="4000" b="1" i="1" dirty="0">
                <a:latin typeface="Candara" panose="020E0502030303020204" pitchFamily="34" charset="0"/>
              </a:rPr>
              <a:t>this shall be the covenant</a:t>
            </a:r>
            <a:r>
              <a:rPr lang="en-US" sz="4000" i="1" dirty="0">
                <a:latin typeface="Candara" panose="020E0502030303020204" pitchFamily="34" charset="0"/>
              </a:rPr>
              <a:t> that I will make with the house of Israel; </a:t>
            </a:r>
          </a:p>
        </p:txBody>
      </p:sp>
    </p:spTree>
    <p:extLst>
      <p:ext uri="{BB962C8B-B14F-4D97-AF65-F5344CB8AC3E}">
        <p14:creationId xmlns:p14="http://schemas.microsoft.com/office/powerpoint/2010/main" val="21967342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E58B9-7E28-B534-CDDB-8F20293DE334}"/>
              </a:ext>
            </a:extLst>
          </p:cNvPr>
          <p:cNvSpPr>
            <a:spLocks noGrp="1"/>
          </p:cNvSpPr>
          <p:nvPr>
            <p:ph type="dt" sz="half" idx="10"/>
          </p:nvPr>
        </p:nvSpPr>
        <p:spPr/>
        <p:txBody>
          <a:bodyPr/>
          <a:lstStyle/>
          <a:p>
            <a:r>
              <a:rPr lang="en-US"/>
              <a:t>03/08/2026</a:t>
            </a:r>
          </a:p>
        </p:txBody>
      </p:sp>
      <p:sp>
        <p:nvSpPr>
          <p:cNvPr id="3" name="Footer Placeholder 2">
            <a:extLst>
              <a:ext uri="{FF2B5EF4-FFF2-40B4-BE49-F238E27FC236}">
                <a16:creationId xmlns:a16="http://schemas.microsoft.com/office/drawing/2014/main" id="{5F4B1BDF-2C30-6AAC-6CB8-665B2540E958}"/>
              </a:ext>
            </a:extLst>
          </p:cNvPr>
          <p:cNvSpPr>
            <a:spLocks noGrp="1"/>
          </p:cNvSpPr>
          <p:nvPr>
            <p:ph type="ftr" sz="quarter" idx="11"/>
          </p:nvPr>
        </p:nvSpPr>
        <p:spPr/>
        <p:txBody>
          <a:bodyPr/>
          <a:lstStyle/>
          <a:p>
            <a:r>
              <a:rPr lang="en-US"/>
              <a:t>The Spirit Controlled Family 8</a:t>
            </a:r>
          </a:p>
        </p:txBody>
      </p:sp>
      <p:sp>
        <p:nvSpPr>
          <p:cNvPr id="4" name="Slide Number Placeholder 3">
            <a:extLst>
              <a:ext uri="{FF2B5EF4-FFF2-40B4-BE49-F238E27FC236}">
                <a16:creationId xmlns:a16="http://schemas.microsoft.com/office/drawing/2014/main" id="{6BF7B6DF-8539-8DC8-956F-2494D30D5DBF}"/>
              </a:ext>
            </a:extLst>
          </p:cNvPr>
          <p:cNvSpPr>
            <a:spLocks noGrp="1"/>
          </p:cNvSpPr>
          <p:nvPr>
            <p:ph type="sldNum" sz="quarter" idx="12"/>
          </p:nvPr>
        </p:nvSpPr>
        <p:spPr/>
        <p:txBody>
          <a:bodyPr/>
          <a:lstStyle/>
          <a:p>
            <a:fld id="{94365AA5-9841-4BB1-AE83-5ECFF896BB69}" type="slidenum">
              <a:rPr lang="en-US" smtClean="0"/>
              <a:pPr/>
              <a:t>17</a:t>
            </a:fld>
            <a:endParaRPr lang="en-US"/>
          </a:p>
        </p:txBody>
      </p:sp>
      <p:sp>
        <p:nvSpPr>
          <p:cNvPr id="6" name="TextBox 5">
            <a:extLst>
              <a:ext uri="{FF2B5EF4-FFF2-40B4-BE49-F238E27FC236}">
                <a16:creationId xmlns:a16="http://schemas.microsoft.com/office/drawing/2014/main" id="{0DD7BCA2-9648-8075-A6A1-422F376C475A}"/>
              </a:ext>
            </a:extLst>
          </p:cNvPr>
          <p:cNvSpPr txBox="1"/>
          <p:nvPr/>
        </p:nvSpPr>
        <p:spPr>
          <a:xfrm>
            <a:off x="4191000" y="381000"/>
            <a:ext cx="7924800" cy="6186309"/>
          </a:xfrm>
          <a:prstGeom prst="rect">
            <a:avLst/>
          </a:prstGeom>
          <a:solidFill>
            <a:schemeClr val="tx2">
              <a:lumMod val="10000"/>
            </a:schemeClr>
          </a:solidFill>
        </p:spPr>
        <p:txBody>
          <a:bodyPr wrap="square">
            <a:spAutoFit/>
          </a:bodyPr>
          <a:lstStyle/>
          <a:p>
            <a:r>
              <a:rPr lang="en-US" sz="3600" i="1" dirty="0">
                <a:latin typeface="Candara" panose="020E0502030303020204" pitchFamily="34" charset="0"/>
              </a:rPr>
              <a:t>	</a:t>
            </a:r>
            <a:r>
              <a:rPr lang="en-US" sz="2400" i="1" dirty="0">
                <a:latin typeface="Candara" panose="020E0502030303020204" pitchFamily="34" charset="0"/>
              </a:rPr>
              <a:t>33</a:t>
            </a:r>
            <a:r>
              <a:rPr lang="en-US" sz="3600" i="1" dirty="0">
                <a:latin typeface="Candara" panose="020E0502030303020204" pitchFamily="34" charset="0"/>
              </a:rPr>
              <a:t> After those days, saith the LORD, I will put my law in their </a:t>
            </a:r>
            <a:r>
              <a:rPr lang="en-US" sz="3600" i="1" u="sng" dirty="0">
                <a:latin typeface="Candara" panose="020E0502030303020204" pitchFamily="34" charset="0"/>
              </a:rPr>
              <a:t>inward parts, and write it in their hearts; and will be their God, and they shall be my people</a:t>
            </a:r>
            <a:r>
              <a:rPr lang="en-US" sz="3600" i="1" dirty="0">
                <a:latin typeface="Candara" panose="020E0502030303020204" pitchFamily="34" charset="0"/>
              </a:rPr>
              <a:t>. 34 And they shall teach no more every man his </a:t>
            </a:r>
            <a:r>
              <a:rPr lang="en-US" sz="3600" i="1" dirty="0" err="1">
                <a:latin typeface="Candara" panose="020E0502030303020204" pitchFamily="34" charset="0"/>
              </a:rPr>
              <a:t>neighbour</a:t>
            </a:r>
            <a:r>
              <a:rPr lang="en-US" sz="3600" i="1" dirty="0">
                <a:latin typeface="Candara" panose="020E0502030303020204" pitchFamily="34" charset="0"/>
              </a:rPr>
              <a:t>, and every man his brother, saying, Know the LORD: for they shall all know me, </a:t>
            </a:r>
            <a:r>
              <a:rPr lang="en-US" sz="3600" i="1" u="sng" dirty="0">
                <a:latin typeface="Candara" panose="020E0502030303020204" pitchFamily="34" charset="0"/>
              </a:rPr>
              <a:t>from the least of them unto the greatest of them</a:t>
            </a:r>
            <a:r>
              <a:rPr lang="en-US" sz="3600" i="1" dirty="0">
                <a:latin typeface="Candara" panose="020E0502030303020204" pitchFamily="34" charset="0"/>
              </a:rPr>
              <a:t>, saith the LORD: for I will forgive their iniquity, and I will remember their sin no more.</a:t>
            </a:r>
          </a:p>
        </p:txBody>
      </p:sp>
      <p:pic>
        <p:nvPicPr>
          <p:cNvPr id="5" name="Picture 4">
            <a:extLst>
              <a:ext uri="{FF2B5EF4-FFF2-40B4-BE49-F238E27FC236}">
                <a16:creationId xmlns:a16="http://schemas.microsoft.com/office/drawing/2014/main" id="{4B974E27-09D7-C8F5-7C6C-0123BEB5A87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5900" y="351183"/>
            <a:ext cx="3860800" cy="3603048"/>
          </a:xfrm>
          <a:prstGeom prst="rect">
            <a:avLst/>
          </a:prstGeom>
        </p:spPr>
      </p:pic>
    </p:spTree>
    <p:extLst>
      <p:ext uri="{BB962C8B-B14F-4D97-AF65-F5344CB8AC3E}">
        <p14:creationId xmlns:p14="http://schemas.microsoft.com/office/powerpoint/2010/main" val="38034837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60C82-B022-734F-5AF3-7AC4817C9FBB}"/>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146E168E-15AC-3C81-9BAC-A4F58AA44FBF}"/>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862F32A4-511E-23AE-F0CA-BAF6B924B4AA}"/>
              </a:ext>
            </a:extLst>
          </p:cNvPr>
          <p:cNvSpPr>
            <a:spLocks noGrp="1"/>
          </p:cNvSpPr>
          <p:nvPr>
            <p:ph type="sldNum" sz="quarter" idx="12"/>
          </p:nvPr>
        </p:nvSpPr>
        <p:spPr/>
        <p:txBody>
          <a:bodyPr/>
          <a:lstStyle/>
          <a:p>
            <a:pPr>
              <a:defRPr/>
            </a:pPr>
            <a:fld id="{1B2A185C-6290-45C3-87A1-33C80B050DF0}" type="slidenum">
              <a:rPr lang="en-US" smtClean="0"/>
              <a:pPr>
                <a:defRPr/>
              </a:pPr>
              <a:t>18</a:t>
            </a:fld>
            <a:endParaRPr lang="en-US"/>
          </a:p>
        </p:txBody>
      </p:sp>
      <p:sp>
        <p:nvSpPr>
          <p:cNvPr id="6" name="TextBox 5">
            <a:extLst>
              <a:ext uri="{FF2B5EF4-FFF2-40B4-BE49-F238E27FC236}">
                <a16:creationId xmlns:a16="http://schemas.microsoft.com/office/drawing/2014/main" id="{78B3E42E-1BB7-22B3-E61F-4CF8D113E7C2}"/>
              </a:ext>
            </a:extLst>
          </p:cNvPr>
          <p:cNvSpPr txBox="1"/>
          <p:nvPr/>
        </p:nvSpPr>
        <p:spPr>
          <a:xfrm>
            <a:off x="228600" y="162339"/>
            <a:ext cx="11887200" cy="6754952"/>
          </a:xfrm>
          <a:prstGeom prst="rect">
            <a:avLst/>
          </a:prstGeom>
          <a:solidFill>
            <a:schemeClr val="bg1">
              <a:lumMod val="50000"/>
            </a:schemeClr>
          </a:solidFill>
        </p:spPr>
        <p:txBody>
          <a:bodyPr wrap="square">
            <a:spAutoFit/>
          </a:bodyPr>
          <a:lstStyle/>
          <a:p>
            <a:r>
              <a:rPr lang="en-US" sz="4400" b="1" dirty="0">
                <a:latin typeface="+mn-lt"/>
              </a:rPr>
              <a:t>II SAMUEL 23:5 (David) </a:t>
            </a:r>
          </a:p>
          <a:p>
            <a:r>
              <a:rPr lang="en-US" sz="4000" i="1" dirty="0">
                <a:latin typeface="+mn-lt"/>
              </a:rPr>
              <a:t>	Although my house be not so with God; yet he hath made with me an everlasting covenant, ordered in all things, and sure: for this is all my salvation, and all my desire, although he make it not to grow.</a:t>
            </a:r>
            <a:endParaRPr lang="en-US" sz="900" i="1" dirty="0">
              <a:latin typeface="+mn-lt"/>
            </a:endParaRPr>
          </a:p>
          <a:p>
            <a:endParaRPr lang="en-US" sz="900" i="1" dirty="0">
              <a:latin typeface="+mn-lt"/>
            </a:endParaRPr>
          </a:p>
          <a:p>
            <a:r>
              <a:rPr lang="en-US" sz="4400" b="1" i="0" dirty="0">
                <a:effectLst/>
                <a:latin typeface="+mn-lt"/>
              </a:rPr>
              <a:t>2 Samuel 23:5 </a:t>
            </a:r>
            <a:r>
              <a:rPr lang="en-US" sz="2800" b="0" i="0" dirty="0">
                <a:effectLst/>
                <a:latin typeface="+mn-lt"/>
              </a:rPr>
              <a:t>(NLT)</a:t>
            </a:r>
          </a:p>
          <a:p>
            <a:pPr algn="l">
              <a:buNone/>
            </a:pPr>
            <a:r>
              <a:rPr lang="en-US" sz="4000" b="0" i="1" dirty="0">
                <a:effectLst/>
                <a:latin typeface="+mn-lt"/>
              </a:rPr>
              <a:t>	“Is it not my family God has chosen?</a:t>
            </a:r>
            <a:r>
              <a:rPr lang="en-US" sz="4000" i="1" dirty="0">
                <a:latin typeface="+mn-lt"/>
              </a:rPr>
              <a:t> </a:t>
            </a:r>
            <a:r>
              <a:rPr lang="en-US" sz="4000" b="0" i="1" dirty="0">
                <a:effectLst/>
                <a:latin typeface="+mn-lt"/>
              </a:rPr>
              <a:t>Yes, he has made an everlasting covenant with me. His agreement is arranged and guaranteed in every detail. He will ensure my safety and success.</a:t>
            </a:r>
          </a:p>
        </p:txBody>
      </p:sp>
    </p:spTree>
    <p:extLst>
      <p:ext uri="{BB962C8B-B14F-4D97-AF65-F5344CB8AC3E}">
        <p14:creationId xmlns:p14="http://schemas.microsoft.com/office/powerpoint/2010/main" val="33855029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E09D7-D549-47AD-AC3B-8DA520482391}"/>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B45CEDDF-9E2B-42C2-9524-1B1DF2699F44}"/>
              </a:ext>
            </a:extLst>
          </p:cNvPr>
          <p:cNvSpPr>
            <a:spLocks noGrp="1"/>
          </p:cNvSpPr>
          <p:nvPr>
            <p:ph type="ftr" sz="quarter" idx="11"/>
          </p:nvPr>
        </p:nvSpPr>
        <p:spPr/>
        <p:txBody>
          <a:bodyPr/>
          <a:lstStyle/>
          <a:p>
            <a:r>
              <a:rPr lang="en-US" dirty="0"/>
              <a:t>The Image of the Father</a:t>
            </a:r>
          </a:p>
        </p:txBody>
      </p:sp>
      <p:sp>
        <p:nvSpPr>
          <p:cNvPr id="4" name="Slide Number Placeholder 3">
            <a:extLst>
              <a:ext uri="{FF2B5EF4-FFF2-40B4-BE49-F238E27FC236}">
                <a16:creationId xmlns:a16="http://schemas.microsoft.com/office/drawing/2014/main" id="{453A097A-D422-4AAF-89B7-4FC05123081D}"/>
              </a:ext>
            </a:extLst>
          </p:cNvPr>
          <p:cNvSpPr>
            <a:spLocks noGrp="1"/>
          </p:cNvSpPr>
          <p:nvPr>
            <p:ph type="sldNum" sz="quarter" idx="12"/>
          </p:nvPr>
        </p:nvSpPr>
        <p:spPr/>
        <p:txBody>
          <a:bodyPr/>
          <a:lstStyle/>
          <a:p>
            <a:fld id="{250E4B82-8260-44A5-AF03-C255CFDB166D}" type="slidenum">
              <a:rPr lang="en-US" smtClean="0"/>
              <a:t>19</a:t>
            </a:fld>
            <a:endParaRPr lang="en-US"/>
          </a:p>
        </p:txBody>
      </p:sp>
      <p:sp>
        <p:nvSpPr>
          <p:cNvPr id="5" name="Rectangle 4">
            <a:extLst>
              <a:ext uri="{FF2B5EF4-FFF2-40B4-BE49-F238E27FC236}">
                <a16:creationId xmlns:a16="http://schemas.microsoft.com/office/drawing/2014/main" id="{82EF421D-AF8C-4DF8-B227-9D1D2430EEC2}"/>
              </a:ext>
            </a:extLst>
          </p:cNvPr>
          <p:cNvSpPr/>
          <p:nvPr/>
        </p:nvSpPr>
        <p:spPr>
          <a:xfrm>
            <a:off x="228600" y="76201"/>
            <a:ext cx="11798300" cy="6309420"/>
          </a:xfrm>
          <a:prstGeom prst="rect">
            <a:avLst/>
          </a:prstGeom>
          <a:solidFill>
            <a:schemeClr val="bg1">
              <a:lumMod val="50000"/>
            </a:schemeClr>
          </a:solidFill>
        </p:spPr>
        <p:txBody>
          <a:bodyPr wrap="square">
            <a:spAutoFit/>
          </a:bodyPr>
          <a:lstStyle/>
          <a:p>
            <a:r>
              <a:rPr lang="en-US" sz="4400" b="1" dirty="0">
                <a:latin typeface="Candara" panose="020E0502030303020204" pitchFamily="34" charset="0"/>
              </a:rPr>
              <a:t>Contemporary View: </a:t>
            </a:r>
          </a:p>
          <a:p>
            <a:r>
              <a:rPr lang="en-US" sz="4000" dirty="0">
                <a:latin typeface="Candara" panose="020E0502030303020204" pitchFamily="34" charset="0"/>
              </a:rPr>
              <a:t>	“Marriage, even among Christians, is perceived as a </a:t>
            </a:r>
            <a:r>
              <a:rPr lang="en-US" sz="4000" b="1" u="sng" dirty="0">
                <a:latin typeface="Candara" panose="020E0502030303020204" pitchFamily="34" charset="0"/>
              </a:rPr>
              <a:t>capstone</a:t>
            </a:r>
            <a:r>
              <a:rPr lang="en-US" sz="4000" dirty="0">
                <a:latin typeface="Candara" panose="020E0502030303020204" pitchFamily="34" charset="0"/>
              </a:rPr>
              <a:t> that marks a successful young adult life, not the </a:t>
            </a:r>
            <a:r>
              <a:rPr lang="en-US" sz="4000" b="1" dirty="0">
                <a:latin typeface="Candara" panose="020E0502030303020204" pitchFamily="34" charset="0"/>
              </a:rPr>
              <a:t>foundational</a:t>
            </a:r>
            <a:r>
              <a:rPr lang="en-US" sz="4000" dirty="0">
                <a:latin typeface="Candara" panose="020E0502030303020204" pitchFamily="34" charset="0"/>
              </a:rPr>
              <a:t> entry into adulthood. </a:t>
            </a:r>
          </a:p>
          <a:p>
            <a:r>
              <a:rPr lang="en-US" sz="4000" dirty="0">
                <a:latin typeface="Candara" panose="020E0502030303020204" pitchFamily="34" charset="0"/>
              </a:rPr>
              <a:t>	A capstone is the finishing touch of a structure. A </a:t>
            </a:r>
            <a:r>
              <a:rPr lang="en-US" sz="4000" u="sng" dirty="0">
                <a:latin typeface="Candara" panose="020E0502030303020204" pitchFamily="34" charset="0"/>
              </a:rPr>
              <a:t>foundation</a:t>
            </a:r>
            <a:r>
              <a:rPr lang="en-US" sz="4000" dirty="0">
                <a:latin typeface="Candara" panose="020E0502030303020204" pitchFamily="34" charset="0"/>
              </a:rPr>
              <a:t>, however, is what a building rests upon. In the foundational vision, being newly married and poor was common, expected, and difficult, but often temporary. In the capstone standard, being poor is a sign that you’re just not marriage material yet.”</a:t>
            </a:r>
          </a:p>
        </p:txBody>
      </p:sp>
    </p:spTree>
    <p:extLst>
      <p:ext uri="{BB962C8B-B14F-4D97-AF65-F5344CB8AC3E}">
        <p14:creationId xmlns:p14="http://schemas.microsoft.com/office/powerpoint/2010/main" val="16148789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5BCEC1-B30B-48EC-9DDA-E4E90765D07C}"/>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9B339FE5-66E9-4885-BE8D-DAFE0EB3B78A}"/>
              </a:ext>
            </a:extLst>
          </p:cNvPr>
          <p:cNvSpPr>
            <a:spLocks noGrp="1"/>
          </p:cNvSpPr>
          <p:nvPr>
            <p:ph type="ftr" sz="quarter" idx="11"/>
          </p:nvPr>
        </p:nvSpPr>
        <p:spPr bwMode="grayWhite"/>
        <p:txBody>
          <a:bodyPr/>
          <a:lstStyle/>
          <a:p>
            <a:pPr>
              <a:defRPr/>
            </a:pPr>
            <a:r>
              <a:rPr lang="en-US"/>
              <a:t>The Spirit Controlled Family 8</a:t>
            </a:r>
            <a:endParaRPr lang="en-US" dirty="0"/>
          </a:p>
        </p:txBody>
      </p:sp>
      <p:sp>
        <p:nvSpPr>
          <p:cNvPr id="4" name="Slide Number Placeholder 3">
            <a:extLst>
              <a:ext uri="{FF2B5EF4-FFF2-40B4-BE49-F238E27FC236}">
                <a16:creationId xmlns:a16="http://schemas.microsoft.com/office/drawing/2014/main" id="{403BEE0B-C885-4102-8F32-C7990F46838F}"/>
              </a:ext>
            </a:extLst>
          </p:cNvPr>
          <p:cNvSpPr>
            <a:spLocks noGrp="1"/>
          </p:cNvSpPr>
          <p:nvPr>
            <p:ph type="sldNum" sz="quarter" idx="12"/>
          </p:nvPr>
        </p:nvSpPr>
        <p:spPr/>
        <p:txBody>
          <a:bodyPr/>
          <a:lstStyle/>
          <a:p>
            <a:pPr>
              <a:defRPr/>
            </a:pPr>
            <a:fld id="{1B2A185C-6290-45C3-87A1-33C80B050DF0}" type="slidenum">
              <a:rPr lang="en-US" smtClean="0"/>
              <a:pPr>
                <a:defRPr/>
              </a:pPr>
              <a:t>2</a:t>
            </a:fld>
            <a:endParaRPr lang="en-US"/>
          </a:p>
        </p:txBody>
      </p:sp>
      <p:sp>
        <p:nvSpPr>
          <p:cNvPr id="5" name="TextBox 4">
            <a:extLst>
              <a:ext uri="{FF2B5EF4-FFF2-40B4-BE49-F238E27FC236}">
                <a16:creationId xmlns:a16="http://schemas.microsoft.com/office/drawing/2014/main" id="{BCCB3FF7-7C52-497D-9209-11490A32A780}"/>
              </a:ext>
            </a:extLst>
          </p:cNvPr>
          <p:cNvSpPr txBox="1"/>
          <p:nvPr/>
        </p:nvSpPr>
        <p:spPr>
          <a:xfrm>
            <a:off x="2495648" y="152400"/>
            <a:ext cx="8985152" cy="1107996"/>
          </a:xfrm>
          <a:prstGeom prst="rect">
            <a:avLst/>
          </a:prstGeom>
          <a:noFill/>
        </p:spPr>
        <p:txBody>
          <a:bodyPr wrap="none" rtlCol="0">
            <a:spAutoFit/>
          </a:bodyPr>
          <a:lstStyle/>
          <a:p>
            <a:r>
              <a:rPr lang="en-US" sz="6600" spc="-150" dirty="0">
                <a:latin typeface="Candara" panose="020E0502030303020204" pitchFamily="34" charset="0"/>
                <a:ea typeface="Cambria" panose="02040503050406030204" pitchFamily="18" charset="0"/>
              </a:rPr>
              <a:t>Birthdays &amp; Anniversaries </a:t>
            </a:r>
          </a:p>
        </p:txBody>
      </p:sp>
      <p:sp>
        <p:nvSpPr>
          <p:cNvPr id="6" name="TextBox 5">
            <a:extLst>
              <a:ext uri="{FF2B5EF4-FFF2-40B4-BE49-F238E27FC236}">
                <a16:creationId xmlns:a16="http://schemas.microsoft.com/office/drawing/2014/main" id="{3FB44E55-FD78-4474-BDA6-060160226715}"/>
              </a:ext>
            </a:extLst>
          </p:cNvPr>
          <p:cNvSpPr txBox="1"/>
          <p:nvPr/>
        </p:nvSpPr>
        <p:spPr>
          <a:xfrm>
            <a:off x="866821" y="1298496"/>
            <a:ext cx="11271158" cy="5509200"/>
          </a:xfrm>
          <a:prstGeom prst="rect">
            <a:avLst/>
          </a:prstGeom>
          <a:solidFill>
            <a:schemeClr val="bg1">
              <a:lumMod val="50000"/>
            </a:schemeClr>
          </a:solidFill>
        </p:spPr>
        <p:txBody>
          <a:bodyPr wrap="square" rtlCol="0">
            <a:spAutoFit/>
          </a:bodyPr>
          <a:lstStyle/>
          <a:p>
            <a:r>
              <a:rPr lang="en-US" sz="4800" dirty="0">
                <a:latin typeface="Candara" panose="020E0502030303020204" pitchFamily="34" charset="0"/>
                <a:ea typeface="Cambria" panose="02040503050406030204" pitchFamily="18" charset="0"/>
              </a:rPr>
              <a:t>Mar. 8</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Sharon McCafferty</a:t>
            </a:r>
          </a:p>
          <a:p>
            <a:r>
              <a:rPr lang="en-US" sz="4800" dirty="0">
                <a:latin typeface="Candara" panose="020E0502030303020204" pitchFamily="34" charset="0"/>
                <a:ea typeface="Cambria" panose="02040503050406030204" pitchFamily="18" charset="0"/>
              </a:rPr>
              <a:t>Mar. 9</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Matt Cross</a:t>
            </a:r>
          </a:p>
          <a:p>
            <a:r>
              <a:rPr lang="en-US" sz="4800" dirty="0">
                <a:latin typeface="Candara" panose="020E0502030303020204" pitchFamily="34" charset="0"/>
                <a:ea typeface="Cambria" panose="02040503050406030204" pitchFamily="18" charset="0"/>
              </a:rPr>
              <a:t>Mar. 12</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Timothy Gutierrez</a:t>
            </a:r>
          </a:p>
          <a:p>
            <a:r>
              <a:rPr lang="en-US" sz="4800" dirty="0">
                <a:latin typeface="Candara" panose="020E0502030303020204" pitchFamily="34" charset="0"/>
                <a:ea typeface="Cambria" panose="02040503050406030204" pitchFamily="18" charset="0"/>
              </a:rPr>
              <a:t>Mar. 14</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Connie Hughes</a:t>
            </a:r>
            <a:endParaRPr lang="en-US" sz="1600" dirty="0">
              <a:latin typeface="Candara" panose="020E0502030303020204" pitchFamily="34" charset="0"/>
              <a:ea typeface="Cambria" panose="02040503050406030204" pitchFamily="18" charset="0"/>
            </a:endParaRPr>
          </a:p>
          <a:p>
            <a:endParaRPr lang="en-US" sz="1600" dirty="0">
              <a:latin typeface="Candara" panose="020E0502030303020204" pitchFamily="34" charset="0"/>
              <a:ea typeface="Cambria" panose="02040503050406030204" pitchFamily="18" charset="0"/>
            </a:endParaRPr>
          </a:p>
          <a:p>
            <a:r>
              <a:rPr lang="en-US" sz="4800" dirty="0">
                <a:latin typeface="Candara" panose="020E0502030303020204" pitchFamily="34" charset="0"/>
                <a:ea typeface="Cambria" panose="02040503050406030204" pitchFamily="18" charset="0"/>
              </a:rPr>
              <a:t>Mar. 29</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Fellowship Meeting (Bro. Burley)</a:t>
            </a:r>
          </a:p>
          <a:p>
            <a:r>
              <a:rPr lang="en-US" sz="4800" dirty="0">
                <a:latin typeface="Candara" panose="020E0502030303020204" pitchFamily="34" charset="0"/>
                <a:ea typeface="Cambria" panose="02040503050406030204" pitchFamily="18" charset="0"/>
              </a:rPr>
              <a:t>April 5</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Easter Meetings</a:t>
            </a:r>
          </a:p>
          <a:p>
            <a:r>
              <a:rPr lang="en-US" sz="4800" dirty="0">
                <a:latin typeface="Candara" panose="020E0502030303020204" pitchFamily="34" charset="0"/>
                <a:ea typeface="Cambria" panose="02040503050406030204" pitchFamily="18" charset="0"/>
              </a:rPr>
              <a:t>May 16</a:t>
            </a:r>
            <a:r>
              <a:rPr lang="en-US" sz="4800" baseline="30000" dirty="0">
                <a:latin typeface="Candara" panose="020E0502030303020204" pitchFamily="34" charset="0"/>
                <a:ea typeface="Cambria" panose="02040503050406030204" pitchFamily="18" charset="0"/>
              </a:rPr>
              <a:t>th</a:t>
            </a:r>
            <a:r>
              <a:rPr lang="en-US" sz="4800" dirty="0">
                <a:latin typeface="Candara" panose="020E0502030303020204" pitchFamily="34" charset="0"/>
                <a:ea typeface="Cambria" panose="02040503050406030204" pitchFamily="18" charset="0"/>
              </a:rPr>
              <a:t> Ladies Tea</a:t>
            </a:r>
          </a:p>
        </p:txBody>
      </p:sp>
    </p:spTree>
    <p:extLst>
      <p:ext uri="{BB962C8B-B14F-4D97-AF65-F5344CB8AC3E}">
        <p14:creationId xmlns:p14="http://schemas.microsoft.com/office/powerpoint/2010/main" val="15150035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CF7BB-08CB-4E8E-AEB7-99958032880D}"/>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7EA0C0DA-CBAE-4248-BF23-F31BA6E2D1DA}"/>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39F143FF-B466-4B47-A012-98ED800E406B}"/>
              </a:ext>
            </a:extLst>
          </p:cNvPr>
          <p:cNvSpPr>
            <a:spLocks noGrp="1"/>
          </p:cNvSpPr>
          <p:nvPr>
            <p:ph type="sldNum" sz="quarter" idx="12"/>
          </p:nvPr>
        </p:nvSpPr>
        <p:spPr/>
        <p:txBody>
          <a:bodyPr/>
          <a:lstStyle/>
          <a:p>
            <a:fld id="{250E4B82-8260-44A5-AF03-C255CFDB166D}" type="slidenum">
              <a:rPr lang="en-US" smtClean="0"/>
              <a:t>20</a:t>
            </a:fld>
            <a:endParaRPr lang="en-US"/>
          </a:p>
        </p:txBody>
      </p:sp>
      <p:sp>
        <p:nvSpPr>
          <p:cNvPr id="5" name="Rectangle 4">
            <a:extLst>
              <a:ext uri="{FF2B5EF4-FFF2-40B4-BE49-F238E27FC236}">
                <a16:creationId xmlns:a16="http://schemas.microsoft.com/office/drawing/2014/main" id="{71DE3BFD-FD04-465A-B5E7-A4F3BEE26C03}"/>
              </a:ext>
            </a:extLst>
          </p:cNvPr>
          <p:cNvSpPr/>
          <p:nvPr/>
        </p:nvSpPr>
        <p:spPr>
          <a:xfrm>
            <a:off x="1219200" y="228600"/>
            <a:ext cx="10820400" cy="5016758"/>
          </a:xfrm>
          <a:prstGeom prst="rect">
            <a:avLst/>
          </a:prstGeom>
          <a:solidFill>
            <a:schemeClr val="bg1">
              <a:lumMod val="50000"/>
            </a:schemeClr>
          </a:solidFill>
        </p:spPr>
        <p:txBody>
          <a:bodyPr wrap="square">
            <a:spAutoFit/>
          </a:bodyPr>
          <a:lstStyle/>
          <a:p>
            <a:r>
              <a:rPr lang="en-US" sz="4000" dirty="0">
                <a:latin typeface="+mn-lt"/>
              </a:rPr>
              <a:t>	“Nadia, a 28-year-old unmarried Pentecostal from Lagos, was clear about the conditions under which she would marry. “</a:t>
            </a:r>
            <a:r>
              <a:rPr lang="en-US" sz="4000" i="1" dirty="0">
                <a:latin typeface="+mn-lt"/>
              </a:rPr>
              <a:t>When I have everything I want, when I am able to achieve every thing I want to achieve for myself. Then I will get married</a:t>
            </a:r>
            <a:r>
              <a:rPr lang="en-US" sz="4000" dirty="0">
                <a:latin typeface="+mn-lt"/>
              </a:rPr>
              <a:t>.”	</a:t>
            </a:r>
          </a:p>
          <a:p>
            <a:r>
              <a:rPr lang="en-US" sz="4000" dirty="0">
                <a:latin typeface="+mn-lt"/>
              </a:rPr>
              <a:t>	Another 24-year-old unmarried woman from Lagos concurred. “Oh, please!” she said, laughing. “I can’t marry and suffer.”</a:t>
            </a:r>
          </a:p>
        </p:txBody>
      </p:sp>
    </p:spTree>
    <p:extLst>
      <p:ext uri="{BB962C8B-B14F-4D97-AF65-F5344CB8AC3E}">
        <p14:creationId xmlns:p14="http://schemas.microsoft.com/office/powerpoint/2010/main" val="42552892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0938D-2A31-40DD-ADE9-35E31952CDFA}"/>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8F64A950-B559-43F7-BD6C-AF3F6165B603}"/>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D2F1987F-892E-4EAF-90CF-4BC8BDCAA338}"/>
              </a:ext>
            </a:extLst>
          </p:cNvPr>
          <p:cNvSpPr>
            <a:spLocks noGrp="1"/>
          </p:cNvSpPr>
          <p:nvPr>
            <p:ph type="sldNum" sz="quarter" idx="12"/>
          </p:nvPr>
        </p:nvSpPr>
        <p:spPr/>
        <p:txBody>
          <a:bodyPr/>
          <a:lstStyle/>
          <a:p>
            <a:fld id="{250E4B82-8260-44A5-AF03-C255CFDB166D}" type="slidenum">
              <a:rPr lang="en-US" smtClean="0"/>
              <a:t>21</a:t>
            </a:fld>
            <a:endParaRPr lang="en-US"/>
          </a:p>
        </p:txBody>
      </p:sp>
      <p:sp>
        <p:nvSpPr>
          <p:cNvPr id="5" name="Rectangle 4">
            <a:extLst>
              <a:ext uri="{FF2B5EF4-FFF2-40B4-BE49-F238E27FC236}">
                <a16:creationId xmlns:a16="http://schemas.microsoft.com/office/drawing/2014/main" id="{E27B2C1F-E2F6-44D0-BD7E-B14412A417B3}"/>
              </a:ext>
            </a:extLst>
          </p:cNvPr>
          <p:cNvSpPr/>
          <p:nvPr/>
        </p:nvSpPr>
        <p:spPr>
          <a:xfrm>
            <a:off x="1219200" y="228600"/>
            <a:ext cx="10820400" cy="5632311"/>
          </a:xfrm>
          <a:prstGeom prst="rect">
            <a:avLst/>
          </a:prstGeom>
          <a:solidFill>
            <a:schemeClr val="bg1">
              <a:lumMod val="50000"/>
            </a:schemeClr>
          </a:solidFill>
        </p:spPr>
        <p:txBody>
          <a:bodyPr wrap="square">
            <a:spAutoFit/>
          </a:bodyPr>
          <a:lstStyle/>
          <a:p>
            <a:r>
              <a:rPr lang="en-US" sz="4000" dirty="0">
                <a:latin typeface="Candara" panose="020E0502030303020204" pitchFamily="34" charset="0"/>
              </a:rPr>
              <a:t>	“…Fewer and fewer people are interested in participating in what marriage actually is: the mutual provision and transfer of resources within a formalized sexual union. </a:t>
            </a:r>
          </a:p>
          <a:p>
            <a:r>
              <a:rPr lang="en-US" sz="4000" dirty="0">
                <a:latin typeface="Candara" panose="020E0502030303020204" pitchFamily="34" charset="0"/>
              </a:rPr>
              <a:t>	That may sound old-fashioned, but it’s not untrue. Matrimony has long depended on an exchange based on inequalities between the spouses: He needs what she has, and she needs what he has.” (Helpmeet)</a:t>
            </a:r>
          </a:p>
        </p:txBody>
      </p:sp>
    </p:spTree>
    <p:extLst>
      <p:ext uri="{BB962C8B-B14F-4D97-AF65-F5344CB8AC3E}">
        <p14:creationId xmlns:p14="http://schemas.microsoft.com/office/powerpoint/2010/main" val="41691571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46B62D-87B3-A17D-BF06-BD80A5BD6370}"/>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22</a:t>
            </a:fld>
            <a:endParaRPr lang="en-US" sz="1500"/>
          </a:p>
        </p:txBody>
      </p:sp>
      <p:sp>
        <p:nvSpPr>
          <p:cNvPr id="6" name="TextBox 5">
            <a:extLst>
              <a:ext uri="{FF2B5EF4-FFF2-40B4-BE49-F238E27FC236}">
                <a16:creationId xmlns:a16="http://schemas.microsoft.com/office/drawing/2014/main" id="{BB71AFE2-DEA0-F369-D72E-519040F6A515}"/>
              </a:ext>
            </a:extLst>
          </p:cNvPr>
          <p:cNvSpPr txBox="1"/>
          <p:nvPr/>
        </p:nvSpPr>
        <p:spPr>
          <a:xfrm>
            <a:off x="258417" y="428178"/>
            <a:ext cx="11804993" cy="6001643"/>
          </a:xfrm>
          <a:prstGeom prst="rect">
            <a:avLst/>
          </a:prstGeom>
          <a:solidFill>
            <a:schemeClr val="bg1">
              <a:lumMod val="50000"/>
            </a:schemeClr>
          </a:solidFill>
        </p:spPr>
        <p:txBody>
          <a:bodyPr wrap="square">
            <a:spAutoFit/>
          </a:bodyPr>
          <a:lstStyle/>
          <a:p>
            <a:r>
              <a:rPr lang="en-US" sz="4400" b="1" dirty="0">
                <a:latin typeface="+mn-lt"/>
              </a:rPr>
              <a:t>MAL. 2:14 </a:t>
            </a:r>
          </a:p>
          <a:p>
            <a:r>
              <a:rPr lang="en-US" sz="3600" i="1" dirty="0">
                <a:latin typeface="+mn-lt"/>
              </a:rPr>
              <a:t>	Yet ye say, Wherefore? Because the LORD hath been witness between thee and the wife of thy youth, against whom thou hast dealt treacherously: yet is she thy companion, and the wife of thy covenant.</a:t>
            </a:r>
            <a:endParaRPr lang="en-US" sz="1600" i="1" dirty="0">
              <a:latin typeface="+mn-lt"/>
            </a:endParaRPr>
          </a:p>
          <a:p>
            <a:endParaRPr lang="en-US" sz="1600" i="1" dirty="0">
              <a:latin typeface="+mn-lt"/>
            </a:endParaRPr>
          </a:p>
          <a:p>
            <a:r>
              <a:rPr lang="en-US" sz="3600" b="1" dirty="0">
                <a:latin typeface="+mn-lt"/>
              </a:rPr>
              <a:t>Malachi 2:14 </a:t>
            </a:r>
            <a:r>
              <a:rPr lang="en-US" sz="3600" b="1" i="1" baseline="30000" dirty="0">
                <a:latin typeface="+mn-lt"/>
              </a:rPr>
              <a:t>	</a:t>
            </a:r>
            <a:r>
              <a:rPr lang="en-US" sz="3600" i="1" dirty="0">
                <a:latin typeface="+mn-lt"/>
              </a:rPr>
              <a:t>You cry out, “Why doesn’t the </a:t>
            </a:r>
            <a:r>
              <a:rPr lang="en-US" sz="3600" i="1" cap="small" dirty="0">
                <a:latin typeface="+mn-lt"/>
              </a:rPr>
              <a:t>Lord</a:t>
            </a:r>
            <a:r>
              <a:rPr lang="en-US" sz="3600" i="1" dirty="0">
                <a:latin typeface="+mn-lt"/>
              </a:rPr>
              <a:t> accept my worship?” I’ll tell you why! Because the Lord witnessed  the vows you and your wife made when </a:t>
            </a:r>
            <a:r>
              <a:rPr lang="en-US" sz="3600" i="1" spc="-150" dirty="0">
                <a:latin typeface="+mn-lt"/>
              </a:rPr>
              <a:t>you were young. But you have been unfaithful to her, though she remained your faithful partner, the wife of your marriage vows.</a:t>
            </a:r>
          </a:p>
        </p:txBody>
      </p:sp>
    </p:spTree>
    <p:extLst>
      <p:ext uri="{BB962C8B-B14F-4D97-AF65-F5344CB8AC3E}">
        <p14:creationId xmlns:p14="http://schemas.microsoft.com/office/powerpoint/2010/main" val="38570248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77C3-75BE-2946-B398-7865CB26170E}"/>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9F0BD825-3914-B54D-B0ED-3E71D9DF0037}"/>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0F44EE3E-31CF-C34C-AC59-0C406FED5C4C}"/>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Rectangle 4">
            <a:extLst>
              <a:ext uri="{FF2B5EF4-FFF2-40B4-BE49-F238E27FC236}">
                <a16:creationId xmlns:a16="http://schemas.microsoft.com/office/drawing/2014/main" id="{9EFA76BC-3D69-C542-BCCE-378FB3F3C476}"/>
              </a:ext>
            </a:extLst>
          </p:cNvPr>
          <p:cNvSpPr/>
          <p:nvPr/>
        </p:nvSpPr>
        <p:spPr>
          <a:xfrm>
            <a:off x="1168400" y="381000"/>
            <a:ext cx="10668000" cy="3631763"/>
          </a:xfrm>
          <a:prstGeom prst="rect">
            <a:avLst/>
          </a:prstGeom>
        </p:spPr>
        <p:txBody>
          <a:bodyPr wrap="square">
            <a:spAutoFit/>
          </a:bodyPr>
          <a:lstStyle/>
          <a:p>
            <a:endParaRPr lang="en-US" sz="4400" dirty="0">
              <a:latin typeface="Candara" panose="020E0502030303020204" pitchFamily="34" charset="0"/>
            </a:endParaRPr>
          </a:p>
          <a:p>
            <a:pPr algn="ctr"/>
            <a:r>
              <a:rPr lang="en-US" sz="5400" b="1" dirty="0">
                <a:latin typeface="Candara" panose="020E0502030303020204" pitchFamily="34" charset="0"/>
              </a:rPr>
              <a:t>PSALM 16:11</a:t>
            </a:r>
          </a:p>
          <a:p>
            <a:pPr algn="ctr"/>
            <a:r>
              <a:rPr lang="en-US" sz="4400" i="1" dirty="0">
                <a:latin typeface="Candara" panose="020E0502030303020204" pitchFamily="34" charset="0"/>
              </a:rPr>
              <a:t> Thou wilt shew me the path of life: in thy presence is </a:t>
            </a:r>
            <a:r>
              <a:rPr lang="en-US" sz="4400" i="1" dirty="0" err="1">
                <a:latin typeface="Candara" panose="020E0502030303020204" pitchFamily="34" charset="0"/>
              </a:rPr>
              <a:t>fulness</a:t>
            </a:r>
            <a:r>
              <a:rPr lang="en-US" sz="4400" i="1" dirty="0">
                <a:latin typeface="Candara" panose="020E0502030303020204" pitchFamily="34" charset="0"/>
              </a:rPr>
              <a:t> of joy; at thy right hand there are pleasures for evermore.</a:t>
            </a:r>
          </a:p>
        </p:txBody>
      </p:sp>
    </p:spTree>
    <p:extLst>
      <p:ext uri="{BB962C8B-B14F-4D97-AF65-F5344CB8AC3E}">
        <p14:creationId xmlns:p14="http://schemas.microsoft.com/office/powerpoint/2010/main" val="22278479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12742-1386-AD78-2395-D12F759FE8CA}"/>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9BB82DD-DDEA-596D-5B50-55997CF6B0F7}"/>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F28060F8-D9A4-8E13-C251-BC3C04ADE3E5}"/>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757592A3-B6B7-B932-0C83-F82361FBDED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a:extLst>
              <a:ext uri="{FF2B5EF4-FFF2-40B4-BE49-F238E27FC236}">
                <a16:creationId xmlns:a16="http://schemas.microsoft.com/office/drawing/2014/main" id="{6BD4770E-6C1E-3FD8-310C-010784C9B95D}"/>
              </a:ext>
            </a:extLst>
          </p:cNvPr>
          <p:cNvSpPr/>
          <p:nvPr/>
        </p:nvSpPr>
        <p:spPr>
          <a:xfrm>
            <a:off x="114300" y="166092"/>
            <a:ext cx="11963399" cy="6463308"/>
          </a:xfrm>
          <a:prstGeom prst="rect">
            <a:avLst/>
          </a:prstGeom>
          <a:solidFill>
            <a:schemeClr val="bg1">
              <a:lumMod val="75000"/>
            </a:schemeClr>
          </a:solidFill>
        </p:spPr>
        <p:txBody>
          <a:bodyPr wrap="square">
            <a:spAutoFit/>
          </a:bodyPr>
          <a:lstStyle/>
          <a:p>
            <a:r>
              <a:rPr lang="en-US" sz="5400" b="1" dirty="0">
                <a:latin typeface="Candara" panose="020E0502030303020204" pitchFamily="34" charset="0"/>
              </a:rPr>
              <a:t>IT.IS.I</a:t>
            </a:r>
          </a:p>
          <a:p>
            <a:r>
              <a:rPr lang="en-US" sz="4000" dirty="0">
                <a:latin typeface="Candara" panose="020E0502030303020204" pitchFamily="34" charset="0"/>
              </a:rPr>
              <a:t>	19 Let your wife know that you love her; she loves you. When you're young and you find favor with one another, it makes you join yourselves together for a lifetime journey: that's </a:t>
            </a:r>
            <a:r>
              <a:rPr lang="en-US" sz="4000" i="1" dirty="0" err="1">
                <a:latin typeface="Candara" panose="020E0502030303020204" pitchFamily="34" charset="0"/>
              </a:rPr>
              <a:t>phileo</a:t>
            </a:r>
            <a:r>
              <a:rPr lang="en-US" sz="4000" dirty="0">
                <a:latin typeface="Candara" panose="020E0502030303020204" pitchFamily="34" charset="0"/>
              </a:rPr>
              <a:t> love; human love. </a:t>
            </a:r>
          </a:p>
          <a:p>
            <a:r>
              <a:rPr lang="en-US" sz="4000" dirty="0">
                <a:latin typeface="Candara" panose="020E0502030303020204" pitchFamily="34" charset="0"/>
              </a:rPr>
              <a:t>	What will </a:t>
            </a:r>
            <a:r>
              <a:rPr lang="en-US" sz="4000" dirty="0" err="1">
                <a:latin typeface="Candara" panose="020E0502030303020204" pitchFamily="34" charset="0"/>
              </a:rPr>
              <a:t>Agapao</a:t>
            </a:r>
            <a:r>
              <a:rPr lang="en-US" sz="4000" dirty="0">
                <a:latin typeface="Candara" panose="020E0502030303020204" pitchFamily="34" charset="0"/>
              </a:rPr>
              <a:t> love do, when you can really get into a place that you can show God that you love Him and you got confidence in Him? How you'll join yourself to Him, not only for a life's journey, but for eternity. 									</a:t>
            </a:r>
            <a:r>
              <a:rPr lang="en-US" sz="3200" dirty="0">
                <a:latin typeface="Candara" panose="020E0502030303020204" pitchFamily="34" charset="0"/>
              </a:rPr>
              <a:t>60-0720</a:t>
            </a:r>
            <a:endParaRPr lang="en-US" sz="4000" dirty="0">
              <a:latin typeface="Candara" panose="020E0502030303020204" pitchFamily="34" charset="0"/>
            </a:endParaRPr>
          </a:p>
        </p:txBody>
      </p:sp>
    </p:spTree>
    <p:extLst>
      <p:ext uri="{BB962C8B-B14F-4D97-AF65-F5344CB8AC3E}">
        <p14:creationId xmlns:p14="http://schemas.microsoft.com/office/powerpoint/2010/main" val="27843159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0CC3B-8055-D3B0-2BF1-FCC29526901D}"/>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BA932B40-E5DB-38DC-806B-FAE32E310424}"/>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CA980127-B2D9-1F56-4175-011A01A9665D}"/>
              </a:ext>
            </a:extLst>
          </p:cNvPr>
          <p:cNvSpPr>
            <a:spLocks noGrp="1"/>
          </p:cNvSpPr>
          <p:nvPr>
            <p:ph type="sldNum" sz="quarter" idx="12"/>
          </p:nvPr>
        </p:nvSpPr>
        <p:spPr/>
        <p:txBody>
          <a:bodyPr/>
          <a:lstStyle/>
          <a:p>
            <a:pPr>
              <a:defRPr/>
            </a:pPr>
            <a:fld id="{1B2A185C-6290-45C3-87A1-33C80B050DF0}" type="slidenum">
              <a:rPr lang="en-US" smtClean="0"/>
              <a:pPr>
                <a:defRPr/>
              </a:pPr>
              <a:t>25</a:t>
            </a:fld>
            <a:endParaRPr lang="en-US"/>
          </a:p>
        </p:txBody>
      </p:sp>
    </p:spTree>
    <p:extLst>
      <p:ext uri="{BB962C8B-B14F-4D97-AF65-F5344CB8AC3E}">
        <p14:creationId xmlns:p14="http://schemas.microsoft.com/office/powerpoint/2010/main" val="39652293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03/08/2026</a:t>
            </a:r>
          </a:p>
        </p:txBody>
      </p:sp>
      <p:sp>
        <p:nvSpPr>
          <p:cNvPr id="3" name="Footer Placeholder 2"/>
          <p:cNvSpPr>
            <a:spLocks noGrp="1"/>
          </p:cNvSpPr>
          <p:nvPr>
            <p:ph type="ftr" sz="quarter" idx="11"/>
          </p:nvPr>
        </p:nvSpPr>
        <p:spPr/>
        <p:txBody>
          <a:bodyPr/>
          <a:lstStyle/>
          <a:p>
            <a:pPr>
              <a:defRPr/>
            </a:pPr>
            <a:r>
              <a:rPr lang="en-US"/>
              <a:t>The Spirit Controlled Family 8</a:t>
            </a:r>
            <a:endParaRPr lang="en-US" dirty="0"/>
          </a:p>
        </p:txBody>
      </p:sp>
      <p:sp>
        <p:nvSpPr>
          <p:cNvPr id="4" name="Slide Number Placeholder 3"/>
          <p:cNvSpPr>
            <a:spLocks noGrp="1"/>
          </p:cNvSpPr>
          <p:nvPr>
            <p:ph type="sldNum" sz="quarter" idx="12"/>
          </p:nvPr>
        </p:nvSpPr>
        <p:spPr/>
        <p:txBody>
          <a:bodyPr/>
          <a:lstStyle/>
          <a:p>
            <a:pPr>
              <a:defRPr/>
            </a:pPr>
            <a:fld id="{1B2A185C-6290-45C3-87A1-33C80B050DF0}" type="slidenum">
              <a:rPr lang="en-US" smtClean="0"/>
              <a:pPr>
                <a:defRPr/>
              </a:pPr>
              <a:t>26</a:t>
            </a:fld>
            <a:endParaRPr lang="en-US"/>
          </a:p>
        </p:txBody>
      </p:sp>
      <p:sp>
        <p:nvSpPr>
          <p:cNvPr id="5" name="Rectangle 4"/>
          <p:cNvSpPr/>
          <p:nvPr/>
        </p:nvSpPr>
        <p:spPr>
          <a:xfrm>
            <a:off x="228600" y="1398687"/>
            <a:ext cx="12039600" cy="5078313"/>
          </a:xfrm>
          <a:prstGeom prst="rect">
            <a:avLst/>
          </a:prstGeom>
          <a:solidFill>
            <a:schemeClr val="tx2">
              <a:lumMod val="10000"/>
            </a:schemeClr>
          </a:solidFill>
        </p:spPr>
        <p:txBody>
          <a:bodyPr wrap="square">
            <a:spAutoFit/>
          </a:bodyPr>
          <a:lstStyle/>
          <a:p>
            <a:r>
              <a:rPr lang="en-US" sz="3600" dirty="0">
                <a:latin typeface="Candara" panose="020E0502030303020204" pitchFamily="34" charset="0"/>
              </a:rPr>
              <a:t>	Unpopular in our culture which emphasizes individual rights, personal freedom, independence and mobility. The idea of giving these up because of dedication to another person or loyalty to a relationship makes people feel trapped.</a:t>
            </a:r>
          </a:p>
          <a:p>
            <a:r>
              <a:rPr lang="en-US" sz="3600" dirty="0">
                <a:latin typeface="Candara" panose="020E0502030303020204" pitchFamily="34" charset="0"/>
              </a:rPr>
              <a:t>	But you can’t have it both ways. You can't build a divorce-proof marriage and remain unbending toward your personal rights. That doesn't mean you give up all your freedoms or choices, but it does mean your commitment to the relationship supersedes your individual rights. </a:t>
            </a:r>
          </a:p>
        </p:txBody>
      </p:sp>
      <p:sp>
        <p:nvSpPr>
          <p:cNvPr id="6" name="Rectangle 5"/>
          <p:cNvSpPr/>
          <p:nvPr/>
        </p:nvSpPr>
        <p:spPr>
          <a:xfrm>
            <a:off x="3179977" y="0"/>
            <a:ext cx="5832046" cy="1107996"/>
          </a:xfrm>
          <a:prstGeom prst="rect">
            <a:avLst/>
          </a:prstGeom>
        </p:spPr>
        <p:txBody>
          <a:bodyPr wrap="none">
            <a:spAutoFit/>
          </a:bodyPr>
          <a:lstStyle/>
          <a:p>
            <a:r>
              <a:rPr lang="en-US" sz="6600" dirty="0">
                <a:latin typeface="Candara" panose="020E0502030303020204" pitchFamily="34" charset="0"/>
              </a:rPr>
              <a:t>"Commitment" </a:t>
            </a:r>
          </a:p>
        </p:txBody>
      </p:sp>
    </p:spTree>
    <p:extLst>
      <p:ext uri="{BB962C8B-B14F-4D97-AF65-F5344CB8AC3E}">
        <p14:creationId xmlns:p14="http://schemas.microsoft.com/office/powerpoint/2010/main" val="36670956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A27FA-8A80-4796-99F8-F8D832E0A64C}"/>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C8B442F2-2E80-479F-84E3-665FE6D2F328}"/>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71C892FD-FB97-4487-8B45-7D46A5FBAA69}"/>
              </a:ext>
            </a:extLst>
          </p:cNvPr>
          <p:cNvSpPr>
            <a:spLocks noGrp="1"/>
          </p:cNvSpPr>
          <p:nvPr>
            <p:ph type="sldNum" sz="quarter" idx="12"/>
          </p:nvPr>
        </p:nvSpPr>
        <p:spPr/>
        <p:txBody>
          <a:bodyPr/>
          <a:lstStyle/>
          <a:p>
            <a:pPr>
              <a:defRPr/>
            </a:pPr>
            <a:fld id="{1B2A185C-6290-45C3-87A1-33C80B050DF0}" type="slidenum">
              <a:rPr lang="en-US" smtClean="0"/>
              <a:pPr>
                <a:defRPr/>
              </a:pPr>
              <a:t>27</a:t>
            </a:fld>
            <a:endParaRPr lang="en-US"/>
          </a:p>
        </p:txBody>
      </p:sp>
      <p:sp>
        <p:nvSpPr>
          <p:cNvPr id="6" name="TextBox 5">
            <a:extLst>
              <a:ext uri="{FF2B5EF4-FFF2-40B4-BE49-F238E27FC236}">
                <a16:creationId xmlns:a16="http://schemas.microsoft.com/office/drawing/2014/main" id="{77922D15-6608-452B-803E-2DA0661C5E71}"/>
              </a:ext>
            </a:extLst>
          </p:cNvPr>
          <p:cNvSpPr txBox="1"/>
          <p:nvPr/>
        </p:nvSpPr>
        <p:spPr>
          <a:xfrm>
            <a:off x="381000" y="228600"/>
            <a:ext cx="11684000" cy="5078313"/>
          </a:xfrm>
          <a:prstGeom prst="rect">
            <a:avLst/>
          </a:prstGeom>
          <a:solidFill>
            <a:schemeClr val="bg2">
              <a:lumMod val="95000"/>
              <a:lumOff val="5000"/>
            </a:schemeClr>
          </a:solidFill>
        </p:spPr>
        <p:txBody>
          <a:bodyPr wrap="square">
            <a:spAutoFit/>
          </a:bodyPr>
          <a:lstStyle/>
          <a:p>
            <a:r>
              <a:rPr lang="en-US" sz="4400" b="1" dirty="0">
                <a:latin typeface="Candara" panose="020E0502030303020204" pitchFamily="34" charset="0"/>
                <a:ea typeface="Cambria" panose="02040503050406030204" pitchFamily="18" charset="0"/>
              </a:rPr>
              <a:t>EPHESIANS 5:21-24</a:t>
            </a:r>
          </a:p>
          <a:p>
            <a:r>
              <a:rPr lang="en-US" sz="4000" i="1" dirty="0">
                <a:latin typeface="Candara" panose="020E0502030303020204" pitchFamily="34" charset="0"/>
                <a:ea typeface="Cambria" panose="02040503050406030204" pitchFamily="18" charset="0"/>
              </a:rPr>
              <a:t>	Submitting yourselves one to another in the fear of God. 22 Wives, submit yourselves unto your own husbands, as unto the Lord. 23 For the husband is the head of the wife, even as Christ is the head of the church: and he is the </a:t>
            </a:r>
            <a:r>
              <a:rPr lang="en-US" sz="4000" i="1" dirty="0" err="1">
                <a:latin typeface="Candara" panose="020E0502030303020204" pitchFamily="34" charset="0"/>
                <a:ea typeface="Cambria" panose="02040503050406030204" pitchFamily="18" charset="0"/>
              </a:rPr>
              <a:t>saviour</a:t>
            </a:r>
            <a:r>
              <a:rPr lang="en-US" sz="4000" i="1" dirty="0">
                <a:latin typeface="Candara" panose="020E0502030303020204" pitchFamily="34" charset="0"/>
                <a:ea typeface="Cambria" panose="02040503050406030204" pitchFamily="18" charset="0"/>
              </a:rPr>
              <a:t> of the body. 24 Therefore as the church is subject unto Christ, so let the wives be to their own husbands in everything. </a:t>
            </a:r>
          </a:p>
        </p:txBody>
      </p:sp>
    </p:spTree>
    <p:extLst>
      <p:ext uri="{BB962C8B-B14F-4D97-AF65-F5344CB8AC3E}">
        <p14:creationId xmlns:p14="http://schemas.microsoft.com/office/powerpoint/2010/main" val="415427918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9D7C-FF05-754D-AED7-AE87522365B4}"/>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651B070B-CE9E-714D-8065-1E8274A63868}"/>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125487F4-9D47-284B-9AE3-523ADA9CD399}"/>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Rectangle 4">
            <a:extLst>
              <a:ext uri="{FF2B5EF4-FFF2-40B4-BE49-F238E27FC236}">
                <a16:creationId xmlns:a16="http://schemas.microsoft.com/office/drawing/2014/main" id="{EF9788AC-90A4-C44D-B3EA-7C0F3C53271D}"/>
              </a:ext>
            </a:extLst>
          </p:cNvPr>
          <p:cNvSpPr/>
          <p:nvPr/>
        </p:nvSpPr>
        <p:spPr>
          <a:xfrm>
            <a:off x="304800" y="76200"/>
            <a:ext cx="11648607" cy="6831151"/>
          </a:xfrm>
          <a:prstGeom prst="rect">
            <a:avLst/>
          </a:prstGeom>
          <a:solidFill>
            <a:schemeClr val="bg2">
              <a:lumMod val="85000"/>
              <a:lumOff val="15000"/>
            </a:schemeClr>
          </a:solidFill>
        </p:spPr>
        <p:txBody>
          <a:bodyPr wrap="square">
            <a:spAutoFit/>
          </a:bodyPr>
          <a:lstStyle/>
          <a:p>
            <a:r>
              <a:rPr lang="en-US" sz="5400" b="1" dirty="0">
                <a:solidFill>
                  <a:schemeClr val="tx2">
                    <a:lumMod val="75000"/>
                  </a:schemeClr>
                </a:solidFill>
                <a:latin typeface="Candara" panose="020E0502030303020204" pitchFamily="34" charset="0"/>
              </a:rPr>
              <a:t>Accept that the Person You Chose Is Not Perfect.</a:t>
            </a:r>
          </a:p>
          <a:p>
            <a:r>
              <a:rPr lang="en-US" sz="4000" dirty="0">
                <a:latin typeface="Candara" panose="020E0502030303020204" pitchFamily="34" charset="0"/>
              </a:rPr>
              <a:t>	You’re not perfect and neither is your partner. If there a red flags at the outset — say, a partner who lies or treats you with disrespect — you’re wise to think twice. 	But the ordinary challenging stuff — his car is like a dump, or she looses her keys — isn’t going to disappear once you say ‘I do.’ The key is to appreciate all the good things and to somehow find peace with what’s less than ideal.</a:t>
            </a:r>
          </a:p>
        </p:txBody>
      </p:sp>
    </p:spTree>
    <p:extLst>
      <p:ext uri="{BB962C8B-B14F-4D97-AF65-F5344CB8AC3E}">
        <p14:creationId xmlns:p14="http://schemas.microsoft.com/office/powerpoint/2010/main" val="23233027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0B914-1FE1-994C-A822-EBD8841F4EE4}"/>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13BF6974-C226-FC42-99E5-58023EFE3D44}"/>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D5F6B8F6-2E46-1F48-BCA6-182669ACB69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Rectangle 4">
            <a:extLst>
              <a:ext uri="{FF2B5EF4-FFF2-40B4-BE49-F238E27FC236}">
                <a16:creationId xmlns:a16="http://schemas.microsoft.com/office/drawing/2014/main" id="{A71E5B1D-EF74-1E4A-90ED-E5449871664F}"/>
              </a:ext>
            </a:extLst>
          </p:cNvPr>
          <p:cNvSpPr/>
          <p:nvPr/>
        </p:nvSpPr>
        <p:spPr>
          <a:xfrm>
            <a:off x="1295400" y="172278"/>
            <a:ext cx="10744200" cy="6494085"/>
          </a:xfrm>
          <a:prstGeom prst="rect">
            <a:avLst/>
          </a:prstGeom>
          <a:solidFill>
            <a:schemeClr val="bg1">
              <a:lumMod val="50000"/>
            </a:schemeClr>
          </a:solidFill>
        </p:spPr>
        <p:txBody>
          <a:bodyPr wrap="square">
            <a:spAutoFit/>
          </a:bodyPr>
          <a:lstStyle/>
          <a:p>
            <a:r>
              <a:rPr lang="en-US" sz="4800" b="1" spc="-150" dirty="0">
                <a:latin typeface="Candara" panose="020E0502030303020204" pitchFamily="34" charset="0"/>
              </a:rPr>
              <a:t>Respond To Each Others’ Needs For Connection</a:t>
            </a:r>
          </a:p>
          <a:p>
            <a:r>
              <a:rPr lang="en-US" sz="4000" dirty="0">
                <a:latin typeface="Candara" panose="020E0502030303020204" pitchFamily="34" charset="0"/>
              </a:rPr>
              <a:t>	Partners who catch the ways in which their partners turn toward them to try to connect on an emotional level do better in relationship. </a:t>
            </a:r>
          </a:p>
          <a:p>
            <a:r>
              <a:rPr lang="en-US" sz="4000" dirty="0">
                <a:latin typeface="Candara" panose="020E0502030303020204" pitchFamily="34" charset="0"/>
              </a:rPr>
              <a:t>	This means that they connect in small ways when they spend time together. If one tells a joke, the other laughs. If one texts, the other texts back. If one is hurting and needs to talk, the other stops what they’re doing and listens. </a:t>
            </a:r>
          </a:p>
        </p:txBody>
      </p:sp>
    </p:spTree>
    <p:extLst>
      <p:ext uri="{BB962C8B-B14F-4D97-AF65-F5344CB8AC3E}">
        <p14:creationId xmlns:p14="http://schemas.microsoft.com/office/powerpoint/2010/main" val="15060159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15F61-7147-ADA2-3F1E-D49C73A621B6}"/>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EFC3E9ED-EBC5-A7EF-58A5-48B4FD7326FD}"/>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12B3BBFF-6F1E-6904-7EF2-193E1BE0CA7A}"/>
              </a:ext>
            </a:extLst>
          </p:cNvPr>
          <p:cNvSpPr>
            <a:spLocks noGrp="1"/>
          </p:cNvSpPr>
          <p:nvPr>
            <p:ph type="sldNum" sz="quarter" idx="12"/>
          </p:nvPr>
        </p:nvSpPr>
        <p:spPr/>
        <p:txBody>
          <a:bodyPr/>
          <a:lstStyle/>
          <a:p>
            <a:pPr>
              <a:defRPr/>
            </a:pPr>
            <a:fld id="{1B2A185C-6290-45C3-87A1-33C80B050DF0}" type="slidenum">
              <a:rPr lang="en-US" smtClean="0"/>
              <a:pPr>
                <a:defRPr/>
              </a:pPr>
              <a:t>3</a:t>
            </a:fld>
            <a:endParaRPr lang="en-US"/>
          </a:p>
        </p:txBody>
      </p:sp>
      <p:pic>
        <p:nvPicPr>
          <p:cNvPr id="5" name="Picture 4">
            <a:extLst>
              <a:ext uri="{FF2B5EF4-FFF2-40B4-BE49-F238E27FC236}">
                <a16:creationId xmlns:a16="http://schemas.microsoft.com/office/drawing/2014/main" id="{7D3C1C72-0814-2AAC-6E7A-F6C18FD6E9D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6200" y="49696"/>
            <a:ext cx="12039600" cy="6766560"/>
          </a:xfrm>
          <a:prstGeom prst="rect">
            <a:avLst/>
          </a:prstGeom>
        </p:spPr>
      </p:pic>
      <p:sp>
        <p:nvSpPr>
          <p:cNvPr id="6" name="TextBox 5">
            <a:extLst>
              <a:ext uri="{FF2B5EF4-FFF2-40B4-BE49-F238E27FC236}">
                <a16:creationId xmlns:a16="http://schemas.microsoft.com/office/drawing/2014/main" id="{1F494021-0BB8-6517-4371-C4EFC48EEF8B}"/>
              </a:ext>
            </a:extLst>
          </p:cNvPr>
          <p:cNvSpPr txBox="1"/>
          <p:nvPr/>
        </p:nvSpPr>
        <p:spPr>
          <a:xfrm>
            <a:off x="9559636" y="256147"/>
            <a:ext cx="2743200" cy="707886"/>
          </a:xfrm>
          <a:prstGeom prst="rect">
            <a:avLst/>
          </a:prstGeom>
          <a:noFill/>
        </p:spPr>
        <p:txBody>
          <a:bodyPr wrap="square" rtlCol="0">
            <a:spAutoFit/>
          </a:bodyPr>
          <a:lstStyle/>
          <a:p>
            <a:r>
              <a:rPr lang="en-US" sz="4000" b="1" dirty="0"/>
              <a:t>Tehran</a:t>
            </a:r>
          </a:p>
        </p:txBody>
      </p:sp>
      <p:sp>
        <p:nvSpPr>
          <p:cNvPr id="8" name="TextBox 7">
            <a:extLst>
              <a:ext uri="{FF2B5EF4-FFF2-40B4-BE49-F238E27FC236}">
                <a16:creationId xmlns:a16="http://schemas.microsoft.com/office/drawing/2014/main" id="{885FCDDA-12EA-987D-9D4B-ED964DE6B260}"/>
              </a:ext>
            </a:extLst>
          </p:cNvPr>
          <p:cNvSpPr txBox="1"/>
          <p:nvPr/>
        </p:nvSpPr>
        <p:spPr>
          <a:xfrm>
            <a:off x="228600" y="846431"/>
            <a:ext cx="11887200" cy="5755422"/>
          </a:xfrm>
          <a:prstGeom prst="rect">
            <a:avLst/>
          </a:prstGeom>
          <a:noFill/>
        </p:spPr>
        <p:txBody>
          <a:bodyPr wrap="square">
            <a:spAutoFit/>
          </a:bodyPr>
          <a:lstStyle/>
          <a:p>
            <a:r>
              <a:rPr lang="en-US" sz="4000" b="1" dirty="0">
                <a:latin typeface="+mn-lt"/>
              </a:rPr>
              <a:t>THE.HANDWRITING.ON.THE.WALL</a:t>
            </a:r>
          </a:p>
          <a:p>
            <a:r>
              <a:rPr lang="en-US" sz="3600" dirty="0">
                <a:latin typeface="+mn-lt"/>
              </a:rPr>
              <a:t>	14 In the vision of Daniel, seeing the interpretation of the image of the Gentile age, how one Kingdom would succeed another until it come down to the very end days that where we're living now. And in the middle east these things rising up, these troubles. Little nations up there who has not been thought of or spoke of for many, hundreds, thousands of years... Maybe 2000 – 2500 years nothing has been said much about those little countries, until just these last days. 									</a:t>
            </a:r>
            <a:r>
              <a:rPr lang="en-US" sz="2400" dirty="0"/>
              <a:t>56-0902 </a:t>
            </a:r>
            <a:endParaRPr lang="en-US" sz="3600" dirty="0">
              <a:latin typeface="+mn-lt"/>
            </a:endParaRPr>
          </a:p>
        </p:txBody>
      </p:sp>
    </p:spTree>
    <p:extLst>
      <p:ext uri="{BB962C8B-B14F-4D97-AF65-F5344CB8AC3E}">
        <p14:creationId xmlns:p14="http://schemas.microsoft.com/office/powerpoint/2010/main" val="2143369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91AFA-DD7A-F043-A207-5CC35A1E530E}"/>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E641C9A6-7FBE-514A-8C3C-FF620B0B24EF}"/>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D3AA4E69-5696-8842-B4A2-767AC3479B50}"/>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Rectangle 4">
            <a:extLst>
              <a:ext uri="{FF2B5EF4-FFF2-40B4-BE49-F238E27FC236}">
                <a16:creationId xmlns:a16="http://schemas.microsoft.com/office/drawing/2014/main" id="{DD624511-8866-4447-854F-325BE416421D}"/>
              </a:ext>
            </a:extLst>
          </p:cNvPr>
          <p:cNvSpPr/>
          <p:nvPr/>
        </p:nvSpPr>
        <p:spPr>
          <a:xfrm>
            <a:off x="228600" y="152400"/>
            <a:ext cx="11887200" cy="6554153"/>
          </a:xfrm>
          <a:prstGeom prst="rect">
            <a:avLst/>
          </a:prstGeom>
          <a:solidFill>
            <a:schemeClr val="tx2">
              <a:lumMod val="10000"/>
            </a:schemeClr>
          </a:solidFill>
        </p:spPr>
        <p:txBody>
          <a:bodyPr wrap="square">
            <a:spAutoFit/>
          </a:bodyPr>
          <a:lstStyle/>
          <a:p>
            <a:r>
              <a:rPr lang="en-US" sz="3200" dirty="0">
                <a:latin typeface="Candara" panose="020E0502030303020204" pitchFamily="34" charset="0"/>
              </a:rPr>
              <a:t>	</a:t>
            </a:r>
            <a:r>
              <a:rPr lang="en-US" sz="3600" dirty="0">
                <a:latin typeface="Candara" panose="020E0502030303020204" pitchFamily="34" charset="0"/>
              </a:rPr>
              <a:t>This builds a strong sense of emotional connection over time. It also builds trust, which is fundamental in a good strong relationship.</a:t>
            </a:r>
            <a:endParaRPr lang="en-US" sz="5400" dirty="0">
              <a:latin typeface="Candara" panose="020E0502030303020204" pitchFamily="34" charset="0"/>
            </a:endParaRPr>
          </a:p>
          <a:p>
            <a:r>
              <a:rPr lang="en-US" sz="5400" dirty="0">
                <a:latin typeface="Candara" panose="020E0502030303020204" pitchFamily="34" charset="0"/>
              </a:rPr>
              <a:t>	</a:t>
            </a:r>
            <a:r>
              <a:rPr lang="en-US" sz="3600" dirty="0">
                <a:latin typeface="Candara" panose="020E0502030303020204" pitchFamily="34" charset="0"/>
              </a:rPr>
              <a:t>A solid foundation for marriage doesn’t rest on the intensity of love but rather on whether the relationship is positive. Is there a sense of safety in the relationship? Can each person really listen to the other, and stay curious about their partner’s experience? </a:t>
            </a:r>
          </a:p>
          <a:p>
            <a:r>
              <a:rPr lang="en-US" sz="3600" dirty="0">
                <a:latin typeface="Candara" panose="020E0502030303020204" pitchFamily="34" charset="0"/>
              </a:rPr>
              <a:t>	All of these things strengthen the foundation of your marriage.</a:t>
            </a:r>
            <a:endParaRPr lang="en-US" sz="5400" dirty="0">
              <a:latin typeface="Candara" panose="020E0502030303020204" pitchFamily="34" charset="0"/>
            </a:endParaRPr>
          </a:p>
          <a:p>
            <a:endParaRPr lang="en-US" sz="3200" dirty="0">
              <a:latin typeface="Candara" panose="020E0502030303020204" pitchFamily="34" charset="0"/>
            </a:endParaRPr>
          </a:p>
        </p:txBody>
      </p:sp>
    </p:spTree>
    <p:extLst>
      <p:ext uri="{BB962C8B-B14F-4D97-AF65-F5344CB8AC3E}">
        <p14:creationId xmlns:p14="http://schemas.microsoft.com/office/powerpoint/2010/main" val="42605419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799DC-62E1-4B48-8CFB-3D5842173CC2}"/>
              </a:ext>
            </a:extLst>
          </p:cNvPr>
          <p:cNvSpPr>
            <a:spLocks noGrp="1"/>
          </p:cNvSpPr>
          <p:nvPr>
            <p:ph type="dt" sz="half" idx="10"/>
          </p:nvPr>
        </p:nvSpPr>
        <p:spPr/>
        <p:txBody>
          <a:bodyPr/>
          <a:lstStyle/>
          <a:p>
            <a:r>
              <a:rPr lang="en-US"/>
              <a:t>03/08/2026</a:t>
            </a:r>
            <a:endParaRPr lang="en-US" dirty="0"/>
          </a:p>
        </p:txBody>
      </p:sp>
      <p:sp>
        <p:nvSpPr>
          <p:cNvPr id="3" name="Footer Placeholder 2">
            <a:extLst>
              <a:ext uri="{FF2B5EF4-FFF2-40B4-BE49-F238E27FC236}">
                <a16:creationId xmlns:a16="http://schemas.microsoft.com/office/drawing/2014/main" id="{1A8694D0-5DBF-3842-93EF-3F1536F02002}"/>
              </a:ext>
            </a:extLst>
          </p:cNvPr>
          <p:cNvSpPr>
            <a:spLocks noGrp="1"/>
          </p:cNvSpPr>
          <p:nvPr>
            <p:ph type="ftr" sz="quarter" idx="11"/>
          </p:nvPr>
        </p:nvSpPr>
        <p:spPr/>
        <p:txBody>
          <a:bodyPr/>
          <a:lstStyle/>
          <a:p>
            <a:r>
              <a:rPr lang="en-US"/>
              <a:t>The Spirit Controlled Family 8</a:t>
            </a:r>
            <a:endParaRPr lang="en-US" dirty="0"/>
          </a:p>
        </p:txBody>
      </p:sp>
      <p:sp>
        <p:nvSpPr>
          <p:cNvPr id="4" name="Slide Number Placeholder 3">
            <a:extLst>
              <a:ext uri="{FF2B5EF4-FFF2-40B4-BE49-F238E27FC236}">
                <a16:creationId xmlns:a16="http://schemas.microsoft.com/office/drawing/2014/main" id="{3D85685E-1122-FA46-947B-50F049FA997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Rectangle 4">
            <a:extLst>
              <a:ext uri="{FF2B5EF4-FFF2-40B4-BE49-F238E27FC236}">
                <a16:creationId xmlns:a16="http://schemas.microsoft.com/office/drawing/2014/main" id="{BE5079D5-BDBB-3546-8F72-7D6D39A6FC0D}"/>
              </a:ext>
            </a:extLst>
          </p:cNvPr>
          <p:cNvSpPr/>
          <p:nvPr/>
        </p:nvSpPr>
        <p:spPr>
          <a:xfrm>
            <a:off x="1295400" y="950178"/>
            <a:ext cx="10744200" cy="5755422"/>
          </a:xfrm>
          <a:prstGeom prst="rect">
            <a:avLst/>
          </a:prstGeom>
          <a:solidFill>
            <a:schemeClr val="tx2">
              <a:lumMod val="10000"/>
            </a:schemeClr>
          </a:solidFill>
        </p:spPr>
        <p:txBody>
          <a:bodyPr wrap="square">
            <a:spAutoFit/>
          </a:bodyPr>
          <a:lstStyle/>
          <a:p>
            <a:r>
              <a:rPr lang="en-US" sz="4800" b="1" spc="-150" dirty="0">
                <a:solidFill>
                  <a:schemeClr val="tx2"/>
                </a:solidFill>
                <a:latin typeface="Candara" panose="020E0502030303020204" pitchFamily="34" charset="0"/>
              </a:rPr>
              <a:t>Share How Much You Love Each Other.</a:t>
            </a:r>
          </a:p>
          <a:p>
            <a:r>
              <a:rPr lang="en-US" sz="4000" dirty="0">
                <a:solidFill>
                  <a:schemeClr val="tx2"/>
                </a:solidFill>
                <a:latin typeface="Candara" panose="020E0502030303020204" pitchFamily="34" charset="0"/>
              </a:rPr>
              <a:t>	Partners who are in the habit of telling one another what they appreciate about each other have a solid foundation. If they see something positive, they point it out. </a:t>
            </a:r>
          </a:p>
          <a:p>
            <a:r>
              <a:rPr lang="en-US" sz="4000" dirty="0">
                <a:solidFill>
                  <a:schemeClr val="tx2"/>
                </a:solidFill>
                <a:latin typeface="Candara" panose="020E0502030303020204" pitchFamily="34" charset="0"/>
              </a:rPr>
              <a:t>	When we appreciate the positives we avoid the very negative habit of scanning for the negatives, which results in </a:t>
            </a:r>
            <a:r>
              <a:rPr lang="en-US" sz="4000" b="1" dirty="0">
                <a:solidFill>
                  <a:schemeClr val="tx2"/>
                </a:solidFill>
                <a:latin typeface="Candara" panose="020E0502030303020204" pitchFamily="34" charset="0"/>
              </a:rPr>
              <a:t>contempt</a:t>
            </a:r>
            <a:r>
              <a:rPr lang="en-US" sz="4000" dirty="0">
                <a:solidFill>
                  <a:schemeClr val="tx2"/>
                </a:solidFill>
                <a:latin typeface="Candara" panose="020E0502030303020204" pitchFamily="34" charset="0"/>
              </a:rPr>
              <a:t> — one of the strongest predictors of divorce.</a:t>
            </a:r>
          </a:p>
        </p:txBody>
      </p:sp>
    </p:spTree>
    <p:extLst>
      <p:ext uri="{BB962C8B-B14F-4D97-AF65-F5344CB8AC3E}">
        <p14:creationId xmlns:p14="http://schemas.microsoft.com/office/powerpoint/2010/main" val="27891250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2C596-0C7B-4D72-8B84-B296CB4B9E8A}"/>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5A233461-DCD0-472F-989E-CD63155A6665}"/>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7A8EE334-7570-49C8-8F09-CA718E2A372A}"/>
              </a:ext>
            </a:extLst>
          </p:cNvPr>
          <p:cNvSpPr>
            <a:spLocks noGrp="1"/>
          </p:cNvSpPr>
          <p:nvPr>
            <p:ph type="sldNum" sz="quarter" idx="12"/>
          </p:nvPr>
        </p:nvSpPr>
        <p:spPr/>
        <p:txBody>
          <a:bodyPr/>
          <a:lstStyle/>
          <a:p>
            <a:pPr>
              <a:defRPr/>
            </a:pPr>
            <a:fld id="{1B2A185C-6290-45C3-87A1-33C80B050DF0}" type="slidenum">
              <a:rPr lang="en-US" smtClean="0"/>
              <a:pPr>
                <a:defRPr/>
              </a:pPr>
              <a:t>32</a:t>
            </a:fld>
            <a:endParaRPr lang="en-US"/>
          </a:p>
        </p:txBody>
      </p:sp>
      <p:sp>
        <p:nvSpPr>
          <p:cNvPr id="5" name="TextBox 4">
            <a:extLst>
              <a:ext uri="{FF2B5EF4-FFF2-40B4-BE49-F238E27FC236}">
                <a16:creationId xmlns:a16="http://schemas.microsoft.com/office/drawing/2014/main" id="{A3E65819-F26B-4548-A6ED-1C2927877EE4}"/>
              </a:ext>
            </a:extLst>
          </p:cNvPr>
          <p:cNvSpPr txBox="1"/>
          <p:nvPr/>
        </p:nvSpPr>
        <p:spPr>
          <a:xfrm>
            <a:off x="6781800" y="0"/>
            <a:ext cx="6096000" cy="1446550"/>
          </a:xfrm>
          <a:prstGeom prst="rect">
            <a:avLst/>
          </a:prstGeom>
          <a:noFill/>
        </p:spPr>
        <p:txBody>
          <a:bodyPr wrap="square" rtlCol="0">
            <a:spAutoFit/>
          </a:bodyPr>
          <a:lstStyle/>
          <a:p>
            <a:r>
              <a:rPr lang="en-US" sz="8800" dirty="0">
                <a:latin typeface="Candara" panose="020E0502030303020204" pitchFamily="34" charset="0"/>
              </a:rPr>
              <a:t>Marriage</a:t>
            </a:r>
          </a:p>
        </p:txBody>
      </p:sp>
      <p:sp>
        <p:nvSpPr>
          <p:cNvPr id="6" name="TextBox 5">
            <a:extLst>
              <a:ext uri="{FF2B5EF4-FFF2-40B4-BE49-F238E27FC236}">
                <a16:creationId xmlns:a16="http://schemas.microsoft.com/office/drawing/2014/main" id="{545EE94B-6C88-4325-83EA-789FCAC55634}"/>
              </a:ext>
            </a:extLst>
          </p:cNvPr>
          <p:cNvSpPr txBox="1"/>
          <p:nvPr/>
        </p:nvSpPr>
        <p:spPr>
          <a:xfrm>
            <a:off x="381000" y="1676400"/>
            <a:ext cx="11582400" cy="4801314"/>
          </a:xfrm>
          <a:prstGeom prst="rect">
            <a:avLst/>
          </a:prstGeom>
          <a:solidFill>
            <a:schemeClr val="bg2">
              <a:lumMod val="95000"/>
              <a:lumOff val="5000"/>
            </a:schemeClr>
          </a:solidFill>
        </p:spPr>
        <p:txBody>
          <a:bodyPr wrap="square" rtlCol="0">
            <a:spAutoFit/>
          </a:bodyPr>
          <a:lstStyle/>
          <a:p>
            <a:r>
              <a:rPr lang="en-US" sz="3600" dirty="0">
                <a:latin typeface="Candara" panose="020E0502030303020204" pitchFamily="34" charset="0"/>
                <a:ea typeface="Cambria" panose="02040503050406030204" pitchFamily="18" charset="0"/>
              </a:rPr>
              <a:t>	Marriage is viewed as a contractual bond commanded by God in which a man and a woman come together to create a relationship in which God is directly involved. (Gen. 1:28)</a:t>
            </a:r>
          </a:p>
          <a:p>
            <a:r>
              <a:rPr lang="en-US" sz="3600" dirty="0">
                <a:latin typeface="Candara" panose="020E0502030303020204" pitchFamily="34" charset="0"/>
                <a:ea typeface="Cambria" panose="02040503050406030204" pitchFamily="18" charset="0"/>
              </a:rPr>
              <a:t>	Marriage is understood to mean that the husband and wife are merging into a single soul which is why a man is considered “incomplete” if he is not married, as his soul is only one part of a larger whole that remains to be unified. </a:t>
            </a:r>
          </a:p>
          <a:p>
            <a:endParaRPr lang="en-US" dirty="0">
              <a:latin typeface="Candara" panose="020E0502030303020204" pitchFamily="34" charset="0"/>
            </a:endParaRPr>
          </a:p>
        </p:txBody>
      </p:sp>
    </p:spTree>
    <p:extLst>
      <p:ext uri="{BB962C8B-B14F-4D97-AF65-F5344CB8AC3E}">
        <p14:creationId xmlns:p14="http://schemas.microsoft.com/office/powerpoint/2010/main" val="32221866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78BEC-FC19-477E-8B3F-2D5E42C453C4}"/>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B32887D2-5C08-485F-A680-DDB34529FB44}"/>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1178863A-6462-48EA-8D30-11240D08B0A9}"/>
              </a:ext>
            </a:extLst>
          </p:cNvPr>
          <p:cNvSpPr>
            <a:spLocks noGrp="1"/>
          </p:cNvSpPr>
          <p:nvPr>
            <p:ph type="sldNum" sz="quarter" idx="12"/>
          </p:nvPr>
        </p:nvSpPr>
        <p:spPr/>
        <p:txBody>
          <a:bodyPr/>
          <a:lstStyle/>
          <a:p>
            <a:pPr>
              <a:defRPr/>
            </a:pPr>
            <a:fld id="{1B2A185C-6290-45C3-87A1-33C80B050DF0}" type="slidenum">
              <a:rPr lang="en-US" smtClean="0"/>
              <a:pPr>
                <a:defRPr/>
              </a:pPr>
              <a:t>33</a:t>
            </a:fld>
            <a:endParaRPr lang="en-US"/>
          </a:p>
        </p:txBody>
      </p:sp>
      <p:sp>
        <p:nvSpPr>
          <p:cNvPr id="5" name="TextBox 4">
            <a:extLst>
              <a:ext uri="{FF2B5EF4-FFF2-40B4-BE49-F238E27FC236}">
                <a16:creationId xmlns:a16="http://schemas.microsoft.com/office/drawing/2014/main" id="{0489E770-B4FE-4906-A400-02185427DA1B}"/>
              </a:ext>
            </a:extLst>
          </p:cNvPr>
          <p:cNvSpPr txBox="1"/>
          <p:nvPr/>
        </p:nvSpPr>
        <p:spPr>
          <a:xfrm>
            <a:off x="1143000" y="838200"/>
            <a:ext cx="10744200" cy="4985980"/>
          </a:xfrm>
          <a:prstGeom prst="rect">
            <a:avLst/>
          </a:prstGeom>
          <a:solidFill>
            <a:schemeClr val="bg2">
              <a:lumMod val="95000"/>
              <a:lumOff val="5000"/>
            </a:schemeClr>
          </a:solidFill>
        </p:spPr>
        <p:txBody>
          <a:bodyPr wrap="square" rtlCol="0">
            <a:spAutoFit/>
          </a:bodyPr>
          <a:lstStyle/>
          <a:p>
            <a:r>
              <a:rPr lang="en-US" sz="5400" b="1" dirty="0">
                <a:latin typeface="Candara" panose="020E0502030303020204" pitchFamily="34" charset="0"/>
                <a:ea typeface="Cambria" panose="02040503050406030204" pitchFamily="18" charset="0"/>
              </a:rPr>
              <a:t>Shalom in the Home:</a:t>
            </a:r>
          </a:p>
          <a:p>
            <a:r>
              <a:rPr lang="en-US" sz="4400" dirty="0">
                <a:latin typeface="Candara" panose="020E0502030303020204" pitchFamily="34" charset="0"/>
                <a:ea typeface="Cambria" panose="02040503050406030204" pitchFamily="18" charset="0"/>
              </a:rPr>
              <a:t>	A man has to love his wife as he loves himself and honor her </a:t>
            </a:r>
            <a:r>
              <a:rPr lang="en-US" sz="4400" i="1" dirty="0">
                <a:latin typeface="Candara" panose="020E0502030303020204" pitchFamily="34" charset="0"/>
                <a:ea typeface="Cambria" panose="02040503050406030204" pitchFamily="18" charset="0"/>
              </a:rPr>
              <a:t>more</a:t>
            </a:r>
            <a:r>
              <a:rPr lang="en-US" sz="4400" dirty="0">
                <a:latin typeface="Candara" panose="020E0502030303020204" pitchFamily="34" charset="0"/>
                <a:ea typeface="Cambria" panose="02040503050406030204" pitchFamily="18" charset="0"/>
              </a:rPr>
              <a:t> than he honors himself. The Talmud forbid a husband from being overbearing to his household, and domestic abuse was unheard of.  </a:t>
            </a:r>
            <a:r>
              <a:rPr lang="en-US" sz="4400" i="1" dirty="0">
                <a:latin typeface="Candara" panose="020E0502030303020204" pitchFamily="34" charset="0"/>
                <a:ea typeface="Cambria" panose="02040503050406030204" pitchFamily="18" charset="0"/>
              </a:rPr>
              <a:t>It was said of a wife that God counts her tears. </a:t>
            </a:r>
          </a:p>
        </p:txBody>
      </p:sp>
    </p:spTree>
    <p:extLst>
      <p:ext uri="{BB962C8B-B14F-4D97-AF65-F5344CB8AC3E}">
        <p14:creationId xmlns:p14="http://schemas.microsoft.com/office/powerpoint/2010/main" val="15091080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71D05-3D3A-4B3A-8CA2-C4D91E007737}"/>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3FA324E2-1F65-4902-B833-D3ED33E74857}"/>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EC8CB165-D5DD-4501-8315-DD8C945B192B}"/>
              </a:ext>
            </a:extLst>
          </p:cNvPr>
          <p:cNvSpPr>
            <a:spLocks noGrp="1"/>
          </p:cNvSpPr>
          <p:nvPr>
            <p:ph type="sldNum" sz="quarter" idx="12"/>
          </p:nvPr>
        </p:nvSpPr>
        <p:spPr/>
        <p:txBody>
          <a:bodyPr/>
          <a:lstStyle/>
          <a:p>
            <a:pPr>
              <a:defRPr/>
            </a:pPr>
            <a:fld id="{1B2A185C-6290-45C3-87A1-33C80B050DF0}" type="slidenum">
              <a:rPr lang="en-US" smtClean="0"/>
              <a:pPr>
                <a:defRPr/>
              </a:pPr>
              <a:t>34</a:t>
            </a:fld>
            <a:endParaRPr lang="en-US"/>
          </a:p>
        </p:txBody>
      </p:sp>
      <p:sp>
        <p:nvSpPr>
          <p:cNvPr id="5" name="TextBox 4">
            <a:extLst>
              <a:ext uri="{FF2B5EF4-FFF2-40B4-BE49-F238E27FC236}">
                <a16:creationId xmlns:a16="http://schemas.microsoft.com/office/drawing/2014/main" id="{408BF5D5-5A76-4CD3-811B-846BA19931C3}"/>
              </a:ext>
            </a:extLst>
          </p:cNvPr>
          <p:cNvSpPr txBox="1"/>
          <p:nvPr/>
        </p:nvSpPr>
        <p:spPr>
          <a:xfrm>
            <a:off x="2362200" y="203567"/>
            <a:ext cx="9982200" cy="923330"/>
          </a:xfrm>
          <a:prstGeom prst="rect">
            <a:avLst/>
          </a:prstGeom>
          <a:noFill/>
        </p:spPr>
        <p:txBody>
          <a:bodyPr wrap="square" rtlCol="0">
            <a:spAutoFit/>
          </a:bodyPr>
          <a:lstStyle/>
          <a:p>
            <a:r>
              <a:rPr lang="en-US" sz="5400" spc="-150" dirty="0">
                <a:latin typeface="Candara" panose="020E0502030303020204" pitchFamily="34" charset="0"/>
              </a:rPr>
              <a:t>Minimum Provisions for the Wife</a:t>
            </a:r>
          </a:p>
        </p:txBody>
      </p:sp>
      <p:sp>
        <p:nvSpPr>
          <p:cNvPr id="6" name="TextBox 5">
            <a:extLst>
              <a:ext uri="{FF2B5EF4-FFF2-40B4-BE49-F238E27FC236}">
                <a16:creationId xmlns:a16="http://schemas.microsoft.com/office/drawing/2014/main" id="{CBDCE653-E3BE-40F3-8C04-F3916EEC80A8}"/>
              </a:ext>
            </a:extLst>
          </p:cNvPr>
          <p:cNvSpPr txBox="1"/>
          <p:nvPr/>
        </p:nvSpPr>
        <p:spPr>
          <a:xfrm>
            <a:off x="1143000" y="1235390"/>
            <a:ext cx="11496338" cy="5016758"/>
          </a:xfrm>
          <a:prstGeom prst="rect">
            <a:avLst/>
          </a:prstGeom>
          <a:solidFill>
            <a:schemeClr val="bg2">
              <a:lumMod val="95000"/>
              <a:lumOff val="5000"/>
            </a:schemeClr>
          </a:solidFill>
        </p:spPr>
        <p:txBody>
          <a:bodyPr wrap="square" rtlCol="0">
            <a:spAutoFit/>
          </a:bodyPr>
          <a:lstStyle/>
          <a:p>
            <a:r>
              <a:rPr lang="en-US" sz="4000" dirty="0">
                <a:latin typeface="Candara" panose="020E0502030303020204" pitchFamily="34" charset="0"/>
                <a:ea typeface="Cambria" panose="02040503050406030204" pitchFamily="18" charset="0"/>
              </a:rPr>
              <a:t>1. Enough bread for at least two meals a day;</a:t>
            </a:r>
          </a:p>
          <a:p>
            <a:r>
              <a:rPr lang="en-US" sz="4000" dirty="0">
                <a:latin typeface="Candara" panose="020E0502030303020204" pitchFamily="34" charset="0"/>
                <a:ea typeface="Cambria" panose="02040503050406030204" pitchFamily="18" charset="0"/>
              </a:rPr>
              <a:t>2. Sufficient oil for cooking and lighting;</a:t>
            </a:r>
          </a:p>
          <a:p>
            <a:r>
              <a:rPr lang="en-US" sz="4000" dirty="0">
                <a:latin typeface="Candara" panose="020E0502030303020204" pitchFamily="34" charset="0"/>
                <a:ea typeface="Cambria" panose="02040503050406030204" pitchFamily="18" charset="0"/>
              </a:rPr>
              <a:t>3. Sufficient wood for cooking;</a:t>
            </a:r>
          </a:p>
          <a:p>
            <a:r>
              <a:rPr lang="en-US" sz="4000" dirty="0">
                <a:latin typeface="Candara" panose="020E0502030303020204" pitchFamily="34" charset="0"/>
                <a:ea typeface="Cambria" panose="02040503050406030204" pitchFamily="18" charset="0"/>
              </a:rPr>
              <a:t>4. Fruit and Vegetables;</a:t>
            </a:r>
          </a:p>
          <a:p>
            <a:r>
              <a:rPr lang="en-US" sz="4000" dirty="0">
                <a:latin typeface="Candara" panose="020E0502030303020204" pitchFamily="34" charset="0"/>
                <a:ea typeface="Cambria" panose="02040503050406030204" pitchFamily="18" charset="0"/>
              </a:rPr>
              <a:t>5. Wine, if customary;</a:t>
            </a:r>
          </a:p>
          <a:p>
            <a:r>
              <a:rPr lang="en-US" sz="4000" dirty="0">
                <a:latin typeface="Candara" panose="020E0502030303020204" pitchFamily="34" charset="0"/>
                <a:ea typeface="Cambria" panose="02040503050406030204" pitchFamily="18" charset="0"/>
              </a:rPr>
              <a:t>6. Three meals on the Sabbath (fish and meat);</a:t>
            </a:r>
          </a:p>
          <a:p>
            <a:r>
              <a:rPr lang="en-US" sz="4000" dirty="0">
                <a:latin typeface="Candara" panose="020E0502030303020204" pitchFamily="34" charset="0"/>
                <a:ea typeface="Cambria" panose="02040503050406030204" pitchFamily="18" charset="0"/>
              </a:rPr>
              <a:t>7. An allowance of a silver coin each week;  </a:t>
            </a:r>
          </a:p>
          <a:p>
            <a:r>
              <a:rPr lang="en-US" sz="4000" dirty="0">
                <a:latin typeface="Candara" panose="020E0502030303020204" pitchFamily="34" charset="0"/>
                <a:ea typeface="Cambria" panose="02040503050406030204" pitchFamily="18" charset="0"/>
              </a:rPr>
              <a:t>8. One hat, one belt, three pairs of shoes annually.</a:t>
            </a:r>
          </a:p>
        </p:txBody>
      </p:sp>
    </p:spTree>
    <p:extLst>
      <p:ext uri="{BB962C8B-B14F-4D97-AF65-F5344CB8AC3E}">
        <p14:creationId xmlns:p14="http://schemas.microsoft.com/office/powerpoint/2010/main" val="40555654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 calcmode="lin" valueType="num">
                                      <p:cBhvr additive="base">
                                        <p:cTn id="3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F7764-5BE5-48A1-9E8A-4C86BB8AC2E4}"/>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C85BE044-9C0D-432D-93D2-6182F857C95B}"/>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BFBC1E89-F260-40D2-91ED-58C89497E22B}"/>
              </a:ext>
            </a:extLst>
          </p:cNvPr>
          <p:cNvSpPr>
            <a:spLocks noGrp="1"/>
          </p:cNvSpPr>
          <p:nvPr>
            <p:ph type="sldNum" sz="quarter" idx="12"/>
          </p:nvPr>
        </p:nvSpPr>
        <p:spPr/>
        <p:txBody>
          <a:bodyPr/>
          <a:lstStyle/>
          <a:p>
            <a:pPr>
              <a:defRPr/>
            </a:pPr>
            <a:fld id="{1B2A185C-6290-45C3-87A1-33C80B050DF0}" type="slidenum">
              <a:rPr lang="en-US" smtClean="0"/>
              <a:pPr>
                <a:defRPr/>
              </a:pPr>
              <a:t>35</a:t>
            </a:fld>
            <a:endParaRPr lang="en-US"/>
          </a:p>
        </p:txBody>
      </p:sp>
      <p:sp>
        <p:nvSpPr>
          <p:cNvPr id="6" name="TextBox 5">
            <a:extLst>
              <a:ext uri="{FF2B5EF4-FFF2-40B4-BE49-F238E27FC236}">
                <a16:creationId xmlns:a16="http://schemas.microsoft.com/office/drawing/2014/main" id="{EE335629-9677-468D-B1AD-A50ED6ED8AA4}"/>
              </a:ext>
            </a:extLst>
          </p:cNvPr>
          <p:cNvSpPr txBox="1"/>
          <p:nvPr/>
        </p:nvSpPr>
        <p:spPr>
          <a:xfrm>
            <a:off x="1524000" y="1905001"/>
            <a:ext cx="10363200" cy="3785652"/>
          </a:xfrm>
          <a:prstGeom prst="rect">
            <a:avLst/>
          </a:prstGeom>
          <a:noFill/>
        </p:spPr>
        <p:txBody>
          <a:bodyPr wrap="square">
            <a:spAutoFit/>
          </a:bodyPr>
          <a:lstStyle/>
          <a:p>
            <a:r>
              <a:rPr lang="en-US" sz="6000" dirty="0">
                <a:latin typeface="Candara" panose="020E0502030303020204" pitchFamily="34" charset="0"/>
              </a:rPr>
              <a:t>“Marriage is just texting each other – “do we need anything from the grocery store?” – until one of you dies.”</a:t>
            </a:r>
          </a:p>
        </p:txBody>
      </p:sp>
    </p:spTree>
    <p:extLst>
      <p:ext uri="{BB962C8B-B14F-4D97-AF65-F5344CB8AC3E}">
        <p14:creationId xmlns:p14="http://schemas.microsoft.com/office/powerpoint/2010/main" val="30267651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B01D0-8356-E322-C28A-04D73A4A1D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EB4D6D-2C5D-29E0-F6B1-955A514B2F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789" y="117209"/>
            <a:ext cx="11936895" cy="6633105"/>
          </a:xfrm>
          <a:prstGeom prst="rect">
            <a:avLst/>
          </a:prstGeom>
        </p:spPr>
      </p:pic>
      <p:sp>
        <p:nvSpPr>
          <p:cNvPr id="4" name="Slide Number Placeholder 3">
            <a:extLst>
              <a:ext uri="{FF2B5EF4-FFF2-40B4-BE49-F238E27FC236}">
                <a16:creationId xmlns:a16="http://schemas.microsoft.com/office/drawing/2014/main" id="{6876B28E-788F-0591-1559-A2C96FC36992}"/>
              </a:ext>
            </a:extLst>
          </p:cNvPr>
          <p:cNvSpPr>
            <a:spLocks noGrp="1"/>
          </p:cNvSpPr>
          <p:nvPr>
            <p:ph type="sldNum" sz="quarter" idx="12"/>
          </p:nvPr>
        </p:nvSpPr>
        <p:spPr/>
        <p:txBody>
          <a:bodyPr/>
          <a:lstStyle/>
          <a:p>
            <a:pPr>
              <a:defRPr/>
            </a:pPr>
            <a:fld id="{1B2A185C-6290-45C3-87A1-33C80B050DF0}" type="slidenum">
              <a:rPr lang="en-US" smtClean="0"/>
              <a:pPr>
                <a:defRPr/>
              </a:pPr>
              <a:t>4</a:t>
            </a:fld>
            <a:endParaRPr lang="en-US" dirty="0"/>
          </a:p>
        </p:txBody>
      </p:sp>
      <p:sp>
        <p:nvSpPr>
          <p:cNvPr id="2" name="TextBox 1">
            <a:extLst>
              <a:ext uri="{FF2B5EF4-FFF2-40B4-BE49-F238E27FC236}">
                <a16:creationId xmlns:a16="http://schemas.microsoft.com/office/drawing/2014/main" id="{893CC85E-1A2B-762A-3F8D-046370269D34}"/>
              </a:ext>
            </a:extLst>
          </p:cNvPr>
          <p:cNvSpPr txBox="1"/>
          <p:nvPr/>
        </p:nvSpPr>
        <p:spPr>
          <a:xfrm>
            <a:off x="304799" y="460507"/>
            <a:ext cx="5057771" cy="3139321"/>
          </a:xfrm>
          <a:prstGeom prst="rect">
            <a:avLst/>
          </a:prstGeom>
          <a:noFill/>
        </p:spPr>
        <p:txBody>
          <a:bodyPr wrap="square" rtlCol="0">
            <a:spAutoFit/>
          </a:bodyPr>
          <a:lstStyle/>
          <a:p>
            <a:pPr algn="ctr"/>
            <a:r>
              <a:rPr lang="en-US" sz="6600" b="1" dirty="0">
                <a:solidFill>
                  <a:schemeClr val="bg2"/>
                </a:solidFill>
                <a:latin typeface="Pristina" panose="03060402040406080204" pitchFamily="66" charset="0"/>
                <a:cs typeface="Dreaming Outloud Script Pro" panose="020F0502020204030204" pitchFamily="66" charset="0"/>
              </a:rPr>
              <a:t>The </a:t>
            </a:r>
          </a:p>
          <a:p>
            <a:pPr algn="ctr"/>
            <a:r>
              <a:rPr lang="en-US" sz="6600" b="1" dirty="0">
                <a:solidFill>
                  <a:schemeClr val="bg2"/>
                </a:solidFill>
                <a:latin typeface="Pristina" panose="03060402040406080204" pitchFamily="66" charset="0"/>
                <a:cs typeface="Dreaming Outloud Script Pro" panose="020F0502020204030204" pitchFamily="66" charset="0"/>
              </a:rPr>
              <a:t>Spirit Controlled </a:t>
            </a:r>
          </a:p>
          <a:p>
            <a:pPr algn="ctr"/>
            <a:r>
              <a:rPr lang="en-US" sz="6600" b="1" dirty="0">
                <a:solidFill>
                  <a:schemeClr val="bg2"/>
                </a:solidFill>
                <a:latin typeface="Pristina" panose="03060402040406080204" pitchFamily="66" charset="0"/>
                <a:cs typeface="Dreaming Outloud Script Pro" panose="020F0502020204030204" pitchFamily="66" charset="0"/>
              </a:rPr>
              <a:t>Family 8</a:t>
            </a:r>
          </a:p>
        </p:txBody>
      </p:sp>
      <p:pic>
        <p:nvPicPr>
          <p:cNvPr id="8" name="Picture 7">
            <a:extLst>
              <a:ext uri="{FF2B5EF4-FFF2-40B4-BE49-F238E27FC236}">
                <a16:creationId xmlns:a16="http://schemas.microsoft.com/office/drawing/2014/main" id="{6D5F2394-65BE-9D2C-AAA0-05D5B299CDD5}"/>
              </a:ext>
            </a:extLst>
          </p:cNvPr>
          <p:cNvPicPr>
            <a:picLocks noChangeAspect="1"/>
          </p:cNvPicPr>
          <p:nvPr/>
        </p:nvPicPr>
        <p:blipFill>
          <a:blip r:embed="rId4"/>
          <a:stretch>
            <a:fillRect/>
          </a:stretch>
        </p:blipFill>
        <p:spPr>
          <a:xfrm>
            <a:off x="6091237" y="3424237"/>
            <a:ext cx="9525" cy="9525"/>
          </a:xfrm>
          <a:prstGeom prst="rect">
            <a:avLst/>
          </a:prstGeom>
        </p:spPr>
      </p:pic>
      <p:pic>
        <p:nvPicPr>
          <p:cNvPr id="9" name="Picture 8">
            <a:extLst>
              <a:ext uri="{FF2B5EF4-FFF2-40B4-BE49-F238E27FC236}">
                <a16:creationId xmlns:a16="http://schemas.microsoft.com/office/drawing/2014/main" id="{BEE67A90-B5A7-FD59-7D97-7EB80C24208B}"/>
              </a:ext>
            </a:extLst>
          </p:cNvPr>
          <p:cNvPicPr>
            <a:picLocks noChangeAspect="1"/>
          </p:cNvPicPr>
          <p:nvPr/>
        </p:nvPicPr>
        <p:blipFill>
          <a:blip r:embed="rId4"/>
          <a:stretch>
            <a:fillRect/>
          </a:stretch>
        </p:blipFill>
        <p:spPr>
          <a:xfrm>
            <a:off x="6243637" y="3576637"/>
            <a:ext cx="9525" cy="9525"/>
          </a:xfrm>
          <a:prstGeom prst="rect">
            <a:avLst/>
          </a:prstGeom>
        </p:spPr>
      </p:pic>
      <p:pic>
        <p:nvPicPr>
          <p:cNvPr id="1026" name="Picture 2">
            <a:extLst>
              <a:ext uri="{FF2B5EF4-FFF2-40B4-BE49-F238E27FC236}">
                <a16:creationId xmlns:a16="http://schemas.microsoft.com/office/drawing/2014/main" id="{12F831C0-5C44-79A7-E602-B03D0F5BD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6038" y="37290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AEA6D2-E5FC-3EE0-22A2-A0D40B3B95CC}"/>
              </a:ext>
            </a:extLst>
          </p:cNvPr>
          <p:cNvPicPr>
            <a:picLocks noChangeAspect="1"/>
          </p:cNvPicPr>
          <p:nvPr/>
        </p:nvPicPr>
        <p:blipFill>
          <a:blip r:embed="rId4"/>
          <a:stretch>
            <a:fillRect/>
          </a:stretch>
        </p:blipFill>
        <p:spPr>
          <a:xfrm>
            <a:off x="6548437" y="3881437"/>
            <a:ext cx="9525" cy="9525"/>
          </a:xfrm>
          <a:prstGeom prst="rect">
            <a:avLst/>
          </a:prstGeom>
        </p:spPr>
      </p:pic>
      <p:sp>
        <p:nvSpPr>
          <p:cNvPr id="5" name="Date Placeholder 4">
            <a:extLst>
              <a:ext uri="{FF2B5EF4-FFF2-40B4-BE49-F238E27FC236}">
                <a16:creationId xmlns:a16="http://schemas.microsoft.com/office/drawing/2014/main" id="{37424A68-20BE-4BBE-20F5-AF08B2E0E790}"/>
              </a:ext>
            </a:extLst>
          </p:cNvPr>
          <p:cNvSpPr>
            <a:spLocks noGrp="1"/>
          </p:cNvSpPr>
          <p:nvPr>
            <p:ph type="dt" sz="half" idx="10"/>
          </p:nvPr>
        </p:nvSpPr>
        <p:spPr/>
        <p:txBody>
          <a:bodyPr/>
          <a:lstStyle/>
          <a:p>
            <a:pPr>
              <a:defRPr/>
            </a:pPr>
            <a:r>
              <a:rPr lang="en-US" dirty="0"/>
              <a:t>03/08/2026</a:t>
            </a:r>
          </a:p>
        </p:txBody>
      </p:sp>
      <p:sp>
        <p:nvSpPr>
          <p:cNvPr id="7" name="TextBox 6">
            <a:extLst>
              <a:ext uri="{FF2B5EF4-FFF2-40B4-BE49-F238E27FC236}">
                <a16:creationId xmlns:a16="http://schemas.microsoft.com/office/drawing/2014/main" id="{EDF854A9-A42A-D23E-505B-DE0C0C1C243B}"/>
              </a:ext>
            </a:extLst>
          </p:cNvPr>
          <p:cNvSpPr txBox="1"/>
          <p:nvPr/>
        </p:nvSpPr>
        <p:spPr>
          <a:xfrm>
            <a:off x="253188" y="4800600"/>
            <a:ext cx="11695148" cy="1815882"/>
          </a:xfrm>
          <a:prstGeom prst="rect">
            <a:avLst/>
          </a:prstGeom>
          <a:noFill/>
        </p:spPr>
        <p:txBody>
          <a:bodyPr wrap="square">
            <a:spAutoFit/>
          </a:bodyPr>
          <a:lstStyle/>
          <a:p>
            <a:pPr algn="ctr"/>
            <a:r>
              <a:rPr lang="en-US" sz="2800" b="1" dirty="0">
                <a:solidFill>
                  <a:schemeClr val="bg2"/>
                </a:solidFill>
                <a:latin typeface="Candara" panose="020E0502030303020204" pitchFamily="34" charset="0"/>
              </a:rPr>
              <a:t>GENESIS 17:7</a:t>
            </a:r>
          </a:p>
          <a:p>
            <a:pPr algn="ctr"/>
            <a:r>
              <a:rPr lang="en-US" sz="2800" b="1" i="1" dirty="0">
                <a:solidFill>
                  <a:schemeClr val="bg2"/>
                </a:solidFill>
                <a:latin typeface="Candara" panose="020E0502030303020204" pitchFamily="34" charset="0"/>
              </a:rPr>
              <a:t>And I will establish my covenant between me and thee and thy seed after thee in their generations for an everlasting covenant, to be a God unto thee, and to thy seed after thee.</a:t>
            </a:r>
          </a:p>
        </p:txBody>
      </p:sp>
    </p:spTree>
    <p:extLst>
      <p:ext uri="{BB962C8B-B14F-4D97-AF65-F5344CB8AC3E}">
        <p14:creationId xmlns:p14="http://schemas.microsoft.com/office/powerpoint/2010/main" val="21555368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3A51A-C79D-469D-85B2-4DE4E9F38A1E}"/>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CB2D2CD-B86A-3D4F-6AFF-CF38929E7C21}"/>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9A89C347-8C0F-CB0F-4C5D-608F6C146329}"/>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0188BC9E-7C3C-5A7D-0452-0C7D52ECC47A}"/>
              </a:ext>
            </a:extLst>
          </p:cNvPr>
          <p:cNvSpPr>
            <a:spLocks noGrp="1"/>
          </p:cNvSpPr>
          <p:nvPr>
            <p:ph type="sldNum" sz="quarter" idx="12"/>
          </p:nvPr>
        </p:nvSpPr>
        <p:spPr/>
        <p:txBody>
          <a:bodyPr/>
          <a:lstStyle/>
          <a:p>
            <a:pPr>
              <a:defRPr/>
            </a:pPr>
            <a:fld id="{1B2A185C-6290-45C3-87A1-33C80B050DF0}" type="slidenum">
              <a:rPr lang="en-US" smtClean="0"/>
              <a:pPr>
                <a:defRPr/>
              </a:pPr>
              <a:t>5</a:t>
            </a:fld>
            <a:endParaRPr lang="en-US"/>
          </a:p>
        </p:txBody>
      </p:sp>
      <p:sp>
        <p:nvSpPr>
          <p:cNvPr id="6" name="TextBox 5">
            <a:extLst>
              <a:ext uri="{FF2B5EF4-FFF2-40B4-BE49-F238E27FC236}">
                <a16:creationId xmlns:a16="http://schemas.microsoft.com/office/drawing/2014/main" id="{719F5ADB-E92A-655F-A990-9DB705C3FD7D}"/>
              </a:ext>
            </a:extLst>
          </p:cNvPr>
          <p:cNvSpPr txBox="1"/>
          <p:nvPr/>
        </p:nvSpPr>
        <p:spPr>
          <a:xfrm>
            <a:off x="1219200" y="1752600"/>
            <a:ext cx="10896600" cy="4832092"/>
          </a:xfrm>
          <a:prstGeom prst="rect">
            <a:avLst/>
          </a:prstGeom>
          <a:noFill/>
        </p:spPr>
        <p:txBody>
          <a:bodyPr wrap="square">
            <a:spAutoFit/>
          </a:bodyPr>
          <a:lstStyle/>
          <a:p>
            <a:pPr marL="457200" indent="-457200">
              <a:buAutoNum type="arabicPeriod"/>
            </a:pPr>
            <a:r>
              <a:rPr lang="en-US" sz="4000" dirty="0">
                <a:latin typeface="Candara" panose="020E0502030303020204" pitchFamily="34" charset="0"/>
              </a:rPr>
              <a:t>It is God’s provided way for men and women to live and fulfill His purpose. </a:t>
            </a:r>
          </a:p>
          <a:p>
            <a:pPr algn="ctr"/>
            <a:r>
              <a:rPr lang="en-US" sz="3200" b="1" dirty="0">
                <a:latin typeface="Candara" panose="020E0502030303020204" pitchFamily="34" charset="0"/>
              </a:rPr>
              <a:t>PROV. 18:22 </a:t>
            </a:r>
            <a:r>
              <a:rPr lang="en-US" sz="3200" i="1" spc="-150" dirty="0">
                <a:latin typeface="Candara" panose="020E0502030303020204" pitchFamily="34" charset="0"/>
              </a:rPr>
              <a:t>Whoso </a:t>
            </a:r>
            <a:r>
              <a:rPr lang="en-US" sz="3200" i="1" spc="-150" dirty="0" err="1">
                <a:latin typeface="Candara" panose="020E0502030303020204" pitchFamily="34" charset="0"/>
              </a:rPr>
              <a:t>findeth</a:t>
            </a:r>
            <a:r>
              <a:rPr lang="en-US" sz="3200" i="1" spc="-150" dirty="0">
                <a:latin typeface="Candara" panose="020E0502030303020204" pitchFamily="34" charset="0"/>
              </a:rPr>
              <a:t> a wife </a:t>
            </a:r>
            <a:r>
              <a:rPr lang="en-US" sz="3200" i="1" spc="-150" dirty="0" err="1">
                <a:latin typeface="Candara" panose="020E0502030303020204" pitchFamily="34" charset="0"/>
              </a:rPr>
              <a:t>findeth</a:t>
            </a:r>
            <a:r>
              <a:rPr lang="en-US" sz="3200" i="1" spc="-150" dirty="0">
                <a:latin typeface="Candara" panose="020E0502030303020204" pitchFamily="34" charset="0"/>
              </a:rPr>
              <a:t> a good thing, and </a:t>
            </a:r>
            <a:r>
              <a:rPr lang="en-US" sz="3200" i="1" spc="-150" dirty="0" err="1">
                <a:latin typeface="Candara" panose="020E0502030303020204" pitchFamily="34" charset="0"/>
              </a:rPr>
              <a:t>obtaineth</a:t>
            </a:r>
            <a:r>
              <a:rPr lang="en-US" sz="3200" i="1" spc="-150" dirty="0">
                <a:latin typeface="Candara" panose="020E0502030303020204" pitchFamily="34" charset="0"/>
              </a:rPr>
              <a:t> </a:t>
            </a:r>
            <a:r>
              <a:rPr lang="en-US" sz="3200" i="1" spc="-150" dirty="0" err="1">
                <a:latin typeface="Candara" panose="020E0502030303020204" pitchFamily="34" charset="0"/>
              </a:rPr>
              <a:t>favour</a:t>
            </a:r>
            <a:r>
              <a:rPr lang="en-US" sz="3200" i="1" spc="-150" dirty="0">
                <a:latin typeface="Candara" panose="020E0502030303020204" pitchFamily="34" charset="0"/>
              </a:rPr>
              <a:t> of the LORD.</a:t>
            </a:r>
            <a:endParaRPr lang="en-US" sz="1400" i="1" spc="-150" dirty="0">
              <a:latin typeface="Candara" panose="020E0502030303020204" pitchFamily="34" charset="0"/>
            </a:endParaRPr>
          </a:p>
          <a:p>
            <a:endParaRPr lang="en-US" sz="1600" i="1" dirty="0">
              <a:latin typeface="Candara" panose="020E0502030303020204" pitchFamily="34" charset="0"/>
            </a:endParaRPr>
          </a:p>
          <a:p>
            <a:r>
              <a:rPr lang="en-US" sz="4400" b="1" dirty="0">
                <a:latin typeface="Candara" panose="020E0502030303020204" pitchFamily="34" charset="0"/>
              </a:rPr>
              <a:t>2. Marriage is bound by a </a:t>
            </a:r>
            <a:r>
              <a:rPr lang="en-US" sz="4400" b="1" u="sng" dirty="0">
                <a:latin typeface="Candara" panose="020E0502030303020204" pitchFamily="34" charset="0"/>
              </a:rPr>
              <a:t>Covenant.</a:t>
            </a:r>
          </a:p>
          <a:p>
            <a:r>
              <a:rPr lang="en-US" sz="3200" b="1" spc="-150" dirty="0">
                <a:latin typeface="Candara" panose="020E0502030303020204" pitchFamily="34" charset="0"/>
              </a:rPr>
              <a:t>MAL. 2:14 </a:t>
            </a:r>
            <a:r>
              <a:rPr lang="en-US" sz="3200" i="1" spc="-150" dirty="0">
                <a:latin typeface="Candara" panose="020E0502030303020204" pitchFamily="34" charset="0"/>
              </a:rPr>
              <a:t>Yet ye say, Wherefore? Because the LORD hath been witness between thee and the wife of thy youth, against whom thou hast dealt treacherously: yet is she thy companion, and the wife of thy covenant.</a:t>
            </a:r>
            <a:endParaRPr lang="en-US" sz="4400" i="1" spc="-150" dirty="0">
              <a:latin typeface="Candara" panose="020E0502030303020204" pitchFamily="34" charset="0"/>
            </a:endParaRPr>
          </a:p>
        </p:txBody>
      </p:sp>
      <p:sp>
        <p:nvSpPr>
          <p:cNvPr id="7" name="TextBox 6">
            <a:extLst>
              <a:ext uri="{FF2B5EF4-FFF2-40B4-BE49-F238E27FC236}">
                <a16:creationId xmlns:a16="http://schemas.microsoft.com/office/drawing/2014/main" id="{454CB6F9-2106-4F6B-6EF8-9469BF157A2F}"/>
              </a:ext>
            </a:extLst>
          </p:cNvPr>
          <p:cNvSpPr txBox="1"/>
          <p:nvPr/>
        </p:nvSpPr>
        <p:spPr>
          <a:xfrm>
            <a:off x="2514600" y="228600"/>
            <a:ext cx="9269572" cy="1015663"/>
          </a:xfrm>
          <a:prstGeom prst="rect">
            <a:avLst/>
          </a:prstGeom>
          <a:noFill/>
        </p:spPr>
        <p:txBody>
          <a:bodyPr wrap="square" rtlCol="0">
            <a:spAutoFit/>
          </a:bodyPr>
          <a:lstStyle/>
          <a:p>
            <a:r>
              <a:rPr lang="en-US" sz="6000" b="1" dirty="0">
                <a:latin typeface="Candara" panose="020E0502030303020204" pitchFamily="34" charset="0"/>
              </a:rPr>
              <a:t>Is Marriage a “good” thing?</a:t>
            </a:r>
          </a:p>
        </p:txBody>
      </p:sp>
    </p:spTree>
    <p:extLst>
      <p:ext uri="{BB962C8B-B14F-4D97-AF65-F5344CB8AC3E}">
        <p14:creationId xmlns:p14="http://schemas.microsoft.com/office/powerpoint/2010/main" val="23506743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9ABBF-574C-5141-995C-C8D08C258FE1}"/>
              </a:ext>
            </a:extLst>
          </p:cNvPr>
          <p:cNvSpPr>
            <a:spLocks noGrp="1"/>
          </p:cNvSpPr>
          <p:nvPr>
            <p:ph type="dt" sz="half" idx="10"/>
          </p:nvPr>
        </p:nvSpPr>
        <p:spPr/>
        <p:txBody>
          <a:bodyPr/>
          <a:lstStyle/>
          <a:p>
            <a:pPr>
              <a:defRPr/>
            </a:pPr>
            <a:r>
              <a:rPr lang="en-US"/>
              <a:t>03/08/2026</a:t>
            </a:r>
          </a:p>
        </p:txBody>
      </p:sp>
      <p:sp>
        <p:nvSpPr>
          <p:cNvPr id="3" name="Footer Placeholder 2">
            <a:extLst>
              <a:ext uri="{FF2B5EF4-FFF2-40B4-BE49-F238E27FC236}">
                <a16:creationId xmlns:a16="http://schemas.microsoft.com/office/drawing/2014/main" id="{1E67C522-764B-9679-4C48-F01310E5A724}"/>
              </a:ext>
            </a:extLst>
          </p:cNvPr>
          <p:cNvSpPr>
            <a:spLocks noGrp="1"/>
          </p:cNvSpPr>
          <p:nvPr>
            <p:ph type="ftr" sz="quarter" idx="11"/>
          </p:nvPr>
        </p:nvSpPr>
        <p:spPr/>
        <p:txBody>
          <a:bodyPr/>
          <a:lstStyle/>
          <a:p>
            <a:pPr>
              <a:defRPr/>
            </a:pPr>
            <a:r>
              <a:rPr lang="en-US"/>
              <a:t>The Spirit Controlled Family 8</a:t>
            </a:r>
          </a:p>
        </p:txBody>
      </p:sp>
      <p:sp>
        <p:nvSpPr>
          <p:cNvPr id="4" name="Slide Number Placeholder 3">
            <a:extLst>
              <a:ext uri="{FF2B5EF4-FFF2-40B4-BE49-F238E27FC236}">
                <a16:creationId xmlns:a16="http://schemas.microsoft.com/office/drawing/2014/main" id="{D2004F0C-EA52-1F74-90FB-231C49157EB0}"/>
              </a:ext>
            </a:extLst>
          </p:cNvPr>
          <p:cNvSpPr>
            <a:spLocks noGrp="1"/>
          </p:cNvSpPr>
          <p:nvPr>
            <p:ph type="sldNum" sz="quarter" idx="12"/>
          </p:nvPr>
        </p:nvSpPr>
        <p:spPr/>
        <p:txBody>
          <a:bodyPr/>
          <a:lstStyle/>
          <a:p>
            <a:pPr>
              <a:defRPr/>
            </a:pPr>
            <a:fld id="{1B2A185C-6290-45C3-87A1-33C80B050DF0}" type="slidenum">
              <a:rPr lang="en-US" smtClean="0"/>
              <a:pPr>
                <a:defRPr/>
              </a:pPr>
              <a:t>6</a:t>
            </a:fld>
            <a:endParaRPr lang="en-US"/>
          </a:p>
        </p:txBody>
      </p:sp>
      <p:pic>
        <p:nvPicPr>
          <p:cNvPr id="8" name="Picture 7">
            <a:extLst>
              <a:ext uri="{FF2B5EF4-FFF2-40B4-BE49-F238E27FC236}">
                <a16:creationId xmlns:a16="http://schemas.microsoft.com/office/drawing/2014/main" id="{B890BA47-A065-0A72-BB53-FA779BF6A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1977EBCA-9E27-94C4-BABC-BBF5A594E010}"/>
              </a:ext>
            </a:extLst>
          </p:cNvPr>
          <p:cNvSpPr txBox="1"/>
          <p:nvPr/>
        </p:nvSpPr>
        <p:spPr>
          <a:xfrm>
            <a:off x="609600" y="304800"/>
            <a:ext cx="11582400" cy="1754326"/>
          </a:xfrm>
          <a:prstGeom prst="rect">
            <a:avLst/>
          </a:prstGeom>
          <a:noFill/>
        </p:spPr>
        <p:txBody>
          <a:bodyPr wrap="square" rtlCol="0">
            <a:spAutoFit/>
          </a:bodyPr>
          <a:lstStyle/>
          <a:p>
            <a:r>
              <a:rPr lang="en-US" sz="5400" b="1" spc="-150" dirty="0">
                <a:latin typeface="Candara" panose="020E0502030303020204" pitchFamily="34" charset="0"/>
              </a:rPr>
              <a:t>Part 2: Marriage is a “Covenant” Agreement</a:t>
            </a:r>
          </a:p>
        </p:txBody>
      </p:sp>
      <p:sp>
        <p:nvSpPr>
          <p:cNvPr id="7" name="TextBox 6">
            <a:extLst>
              <a:ext uri="{FF2B5EF4-FFF2-40B4-BE49-F238E27FC236}">
                <a16:creationId xmlns:a16="http://schemas.microsoft.com/office/drawing/2014/main" id="{06F1068F-4F3B-2E5A-95E3-BBD945D2A42C}"/>
              </a:ext>
            </a:extLst>
          </p:cNvPr>
          <p:cNvSpPr txBox="1"/>
          <p:nvPr/>
        </p:nvSpPr>
        <p:spPr>
          <a:xfrm>
            <a:off x="711200" y="5448479"/>
            <a:ext cx="11582400" cy="769441"/>
          </a:xfrm>
          <a:prstGeom prst="rect">
            <a:avLst/>
          </a:prstGeom>
          <a:noFill/>
        </p:spPr>
        <p:txBody>
          <a:bodyPr wrap="square">
            <a:spAutoFit/>
          </a:bodyPr>
          <a:lstStyle/>
          <a:p>
            <a:r>
              <a:rPr lang="en-US" sz="4400" b="1" dirty="0">
                <a:latin typeface="Candara" panose="020E0502030303020204" pitchFamily="34" charset="0"/>
              </a:rPr>
              <a:t>Covenant:</a:t>
            </a:r>
            <a:r>
              <a:rPr lang="en-US" sz="3200" dirty="0">
                <a:latin typeface="Candara" panose="020E0502030303020204" pitchFamily="34" charset="0"/>
              </a:rPr>
              <a:t>   (w) an agreement.</a:t>
            </a:r>
          </a:p>
        </p:txBody>
      </p:sp>
    </p:spTree>
    <p:extLst>
      <p:ext uri="{BB962C8B-B14F-4D97-AF65-F5344CB8AC3E}">
        <p14:creationId xmlns:p14="http://schemas.microsoft.com/office/powerpoint/2010/main" val="7103034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DCA1E-EAFE-0ED3-873D-9F45604453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18313D21-913B-0C45-4770-44CBD1F7D7EF}"/>
              </a:ext>
            </a:extLst>
          </p:cNvPr>
          <p:cNvSpPr>
            <a:spLocks noGrp="1"/>
          </p:cNvSpPr>
          <p:nvPr>
            <p:ph type="sldNum" sz="quarter" idx="12"/>
          </p:nvPr>
        </p:nvSpPr>
        <p:spPr>
          <a:xfrm>
            <a:off x="158407" y="164592"/>
            <a:ext cx="636727" cy="322851"/>
          </a:xfrm>
        </p:spPr>
        <p:txBody>
          <a:bodyPr>
            <a:normAutofit/>
          </a:bodyPr>
          <a:lstStyle/>
          <a:p>
            <a:pPr>
              <a:lnSpc>
                <a:spcPct val="90000"/>
              </a:lnSpc>
              <a:spcAft>
                <a:spcPts val="600"/>
              </a:spcAft>
            </a:pPr>
            <a:fld id="{94365AA5-9841-4BB1-AE83-5ECFF896BB69}" type="slidenum">
              <a:rPr lang="en-US" sz="1500">
                <a:solidFill>
                  <a:srgbClr val="FFFFFF"/>
                </a:solidFill>
              </a:rPr>
              <a:pPr>
                <a:lnSpc>
                  <a:spcPct val="90000"/>
                </a:lnSpc>
                <a:spcAft>
                  <a:spcPts val="600"/>
                </a:spcAft>
              </a:pPr>
              <a:t>7</a:t>
            </a:fld>
            <a:endParaRPr lang="en-US" sz="1500">
              <a:solidFill>
                <a:srgbClr val="FFFFFF"/>
              </a:solidFill>
            </a:endParaRPr>
          </a:p>
        </p:txBody>
      </p:sp>
      <p:sp>
        <p:nvSpPr>
          <p:cNvPr id="2" name="Date Placeholder 1">
            <a:extLst>
              <a:ext uri="{FF2B5EF4-FFF2-40B4-BE49-F238E27FC236}">
                <a16:creationId xmlns:a16="http://schemas.microsoft.com/office/drawing/2014/main" id="{3BAFA51D-08A0-EE72-49E4-65AEAA40C3F2}"/>
              </a:ext>
            </a:extLst>
          </p:cNvPr>
          <p:cNvSpPr>
            <a:spLocks noGrp="1"/>
          </p:cNvSpPr>
          <p:nvPr>
            <p:ph type="dt" sz="half" idx="10"/>
          </p:nvPr>
        </p:nvSpPr>
        <p:spPr>
          <a:xfrm rot="5400000">
            <a:off x="-810065" y="5270604"/>
            <a:ext cx="2662729" cy="182880"/>
          </a:xfrm>
        </p:spPr>
        <p:txBody>
          <a:bodyPr>
            <a:normAutofit fontScale="77500" lnSpcReduction="20000"/>
          </a:bodyPr>
          <a:lstStyle/>
          <a:p>
            <a:pPr>
              <a:lnSpc>
                <a:spcPct val="90000"/>
              </a:lnSpc>
              <a:spcAft>
                <a:spcPts val="600"/>
              </a:spcAft>
            </a:pPr>
            <a:r>
              <a:rPr lang="en-US">
                <a:solidFill>
                  <a:srgbClr val="FFFFFF"/>
                </a:solidFill>
              </a:rPr>
              <a:t>03/08/2026</a:t>
            </a:r>
          </a:p>
        </p:txBody>
      </p:sp>
      <p:sp>
        <p:nvSpPr>
          <p:cNvPr id="3" name="Footer Placeholder 2">
            <a:extLst>
              <a:ext uri="{FF2B5EF4-FFF2-40B4-BE49-F238E27FC236}">
                <a16:creationId xmlns:a16="http://schemas.microsoft.com/office/drawing/2014/main" id="{CD34F8AF-EFBE-43D6-4361-FE05F28293B5}"/>
              </a:ext>
            </a:extLst>
          </p:cNvPr>
          <p:cNvSpPr>
            <a:spLocks noGrp="1"/>
          </p:cNvSpPr>
          <p:nvPr>
            <p:ph type="ftr" sz="quarter" idx="11"/>
          </p:nvPr>
        </p:nvSpPr>
        <p:spPr>
          <a:xfrm rot="5400000">
            <a:off x="-2237130" y="3661144"/>
            <a:ext cx="5885352" cy="179176"/>
          </a:xfrm>
        </p:spPr>
        <p:txBody>
          <a:bodyPr>
            <a:normAutofit fontScale="70000" lnSpcReduction="20000"/>
          </a:bodyPr>
          <a:lstStyle/>
          <a:p>
            <a:pPr>
              <a:lnSpc>
                <a:spcPct val="90000"/>
              </a:lnSpc>
              <a:spcAft>
                <a:spcPts val="600"/>
              </a:spcAft>
            </a:pPr>
            <a:r>
              <a:rPr lang="en-US">
                <a:solidFill>
                  <a:srgbClr val="FFFFFF"/>
                </a:solidFill>
              </a:rPr>
              <a:t>The Spirit Controlled Family 8</a:t>
            </a:r>
          </a:p>
        </p:txBody>
      </p:sp>
    </p:spTree>
    <p:extLst>
      <p:ext uri="{BB962C8B-B14F-4D97-AF65-F5344CB8AC3E}">
        <p14:creationId xmlns:p14="http://schemas.microsoft.com/office/powerpoint/2010/main" val="35682051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8EEA-BCD6-5AA7-51E1-8BF88BE21E48}"/>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8</a:t>
            </a:fld>
            <a:endParaRPr lang="en-US" sz="1500"/>
          </a:p>
        </p:txBody>
      </p:sp>
      <p:sp>
        <p:nvSpPr>
          <p:cNvPr id="2" name="Date Placeholder 1">
            <a:extLst>
              <a:ext uri="{FF2B5EF4-FFF2-40B4-BE49-F238E27FC236}">
                <a16:creationId xmlns:a16="http://schemas.microsoft.com/office/drawing/2014/main" id="{7E3A8047-CEEA-8129-27AA-5E0BAC75ABFE}"/>
              </a:ext>
            </a:extLst>
          </p:cNvPr>
          <p:cNvSpPr>
            <a:spLocks noGrp="1"/>
          </p:cNvSpPr>
          <p:nvPr>
            <p:ph type="dt" sz="half" idx="10"/>
          </p:nvPr>
        </p:nvSpPr>
        <p:spPr>
          <a:xfrm rot="5400000">
            <a:off x="-810065" y="5270604"/>
            <a:ext cx="2662729" cy="182880"/>
          </a:xfrm>
        </p:spPr>
        <p:txBody>
          <a:bodyPr vert="horz" lIns="91440" tIns="18288" rIns="91440" bIns="45720" rtlCol="0" anchor="t">
            <a:normAutofit fontScale="92500" lnSpcReduction="10000"/>
          </a:bodyPr>
          <a:lstStyle/>
          <a:p>
            <a:pPr defTabSz="457200">
              <a:lnSpc>
                <a:spcPct val="90000"/>
              </a:lnSpc>
              <a:spcAft>
                <a:spcPts val="600"/>
              </a:spcAft>
            </a:pPr>
            <a:r>
              <a:rPr lang="en-US"/>
              <a:t>03/08/2026</a:t>
            </a:r>
          </a:p>
        </p:txBody>
      </p:sp>
      <p:sp>
        <p:nvSpPr>
          <p:cNvPr id="3" name="Footer Placeholder 2">
            <a:extLst>
              <a:ext uri="{FF2B5EF4-FFF2-40B4-BE49-F238E27FC236}">
                <a16:creationId xmlns:a16="http://schemas.microsoft.com/office/drawing/2014/main" id="{131F05F7-E4E0-9C12-6FB6-361EC6A04CA0}"/>
              </a:ext>
            </a:extLst>
          </p:cNvPr>
          <p:cNvSpPr>
            <a:spLocks noGrp="1"/>
          </p:cNvSpPr>
          <p:nvPr>
            <p:ph type="ftr" sz="quarter" idx="11"/>
          </p:nvPr>
        </p:nvSpPr>
        <p:spPr>
          <a:xfrm rot="5400000">
            <a:off x="-2237130" y="3661144"/>
            <a:ext cx="5885352" cy="179176"/>
          </a:xfrm>
        </p:spPr>
        <p:txBody>
          <a:bodyPr vert="horz" lIns="91440" tIns="45720" rIns="91440" bIns="18288" rtlCol="0" anchor="b">
            <a:normAutofit fontScale="92500" lnSpcReduction="10000"/>
          </a:bodyPr>
          <a:lstStyle/>
          <a:p>
            <a:pPr defTabSz="457200">
              <a:lnSpc>
                <a:spcPct val="90000"/>
              </a:lnSpc>
              <a:spcAft>
                <a:spcPts val="600"/>
              </a:spcAft>
            </a:pPr>
            <a:r>
              <a:rPr lang="en-US"/>
              <a:t>The Spirit Controlled Family 8</a:t>
            </a:r>
            <a:endParaRPr lang="en-US" dirty="0"/>
          </a:p>
        </p:txBody>
      </p:sp>
      <p:pic>
        <p:nvPicPr>
          <p:cNvPr id="7" name="Picture 6">
            <a:extLst>
              <a:ext uri="{FF2B5EF4-FFF2-40B4-BE49-F238E27FC236}">
                <a16:creationId xmlns:a16="http://schemas.microsoft.com/office/drawing/2014/main" id="{6197CBCA-0D15-561F-76C8-FD4CB0357A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72246" y="0"/>
            <a:ext cx="5695153" cy="6858000"/>
          </a:xfrm>
          <a:prstGeom prst="rect">
            <a:avLst/>
          </a:prstGeom>
          <a:ln w="12700">
            <a:solidFill>
              <a:schemeClr val="tx1"/>
            </a:solidFill>
          </a:ln>
        </p:spPr>
      </p:pic>
      <p:sp>
        <p:nvSpPr>
          <p:cNvPr id="6" name="TextBox 5">
            <a:extLst>
              <a:ext uri="{FF2B5EF4-FFF2-40B4-BE49-F238E27FC236}">
                <a16:creationId xmlns:a16="http://schemas.microsoft.com/office/drawing/2014/main" id="{76B7C1A7-5995-5505-B337-9CB323E75E6A}"/>
              </a:ext>
            </a:extLst>
          </p:cNvPr>
          <p:cNvSpPr txBox="1"/>
          <p:nvPr/>
        </p:nvSpPr>
        <p:spPr>
          <a:xfrm>
            <a:off x="5999673" y="191096"/>
            <a:ext cx="6103481" cy="6221607"/>
          </a:xfrm>
          <a:prstGeom prst="rect">
            <a:avLst/>
          </a:prstGeom>
          <a:solidFill>
            <a:schemeClr val="bg2">
              <a:lumMod val="90000"/>
              <a:lumOff val="10000"/>
            </a:schemeClr>
          </a:solidFill>
        </p:spPr>
        <p:txBody>
          <a:bodyPr vert="horz" lIns="91440" tIns="45720" rIns="91440" bIns="45720" rtlCol="0" anchor="ctr">
            <a:noAutofit/>
          </a:bodyPr>
          <a:lstStyle/>
          <a:p>
            <a:pPr>
              <a:spcAft>
                <a:spcPts val="600"/>
              </a:spcAft>
              <a:buClr>
                <a:schemeClr val="accent6"/>
              </a:buClr>
              <a:buSzPct val="90000"/>
            </a:pPr>
            <a:r>
              <a:rPr lang="en-US" sz="3200" b="1" dirty="0">
                <a:latin typeface="Candara" panose="020E0502030303020204" pitchFamily="34" charset="0"/>
              </a:rPr>
              <a:t>GENESIS 15:17-18</a:t>
            </a:r>
          </a:p>
          <a:p>
            <a:pPr>
              <a:spcAft>
                <a:spcPts val="600"/>
              </a:spcAft>
              <a:buClr>
                <a:schemeClr val="accent6"/>
              </a:buClr>
              <a:buSzPct val="90000"/>
            </a:pPr>
            <a:r>
              <a:rPr lang="en-US" sz="3200" i="1" dirty="0">
                <a:latin typeface="Candara" panose="020E0502030303020204" pitchFamily="34" charset="0"/>
              </a:rPr>
              <a:t>And it came to pass, that, when the sun went down, and it was dark, behold a smoking furnace, and a burning lamp that passed between those pieces. 18  In the same day the LORD made a covenant with Abram, saying, </a:t>
            </a:r>
            <a:r>
              <a:rPr lang="en-US" sz="3200" i="1" spc="-150" dirty="0">
                <a:latin typeface="Candara" panose="020E0502030303020204" pitchFamily="34" charset="0"/>
              </a:rPr>
              <a:t>Unto thy seed have I given this land, from the river of Egypt unto the great river, the river Euphrates…</a:t>
            </a:r>
          </a:p>
        </p:txBody>
      </p:sp>
    </p:spTree>
    <p:extLst>
      <p:ext uri="{BB962C8B-B14F-4D97-AF65-F5344CB8AC3E}">
        <p14:creationId xmlns:p14="http://schemas.microsoft.com/office/powerpoint/2010/main" val="42226938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5A6B9-6CA0-7A0B-E4DC-1C8DF6F6ED4D}"/>
              </a:ext>
            </a:extLst>
          </p:cNvPr>
          <p:cNvSpPr>
            <a:spLocks noGrp="1"/>
          </p:cNvSpPr>
          <p:nvPr>
            <p:ph type="dt" sz="half" idx="10"/>
          </p:nvPr>
        </p:nvSpPr>
        <p:spPr/>
        <p:txBody>
          <a:bodyPr/>
          <a:lstStyle/>
          <a:p>
            <a:r>
              <a:rPr lang="en-US"/>
              <a:t>03/08/2026</a:t>
            </a:r>
          </a:p>
        </p:txBody>
      </p:sp>
      <p:sp>
        <p:nvSpPr>
          <p:cNvPr id="3" name="Footer Placeholder 2">
            <a:extLst>
              <a:ext uri="{FF2B5EF4-FFF2-40B4-BE49-F238E27FC236}">
                <a16:creationId xmlns:a16="http://schemas.microsoft.com/office/drawing/2014/main" id="{B129DF94-B238-5859-08B9-21140BE752EF}"/>
              </a:ext>
            </a:extLst>
          </p:cNvPr>
          <p:cNvSpPr>
            <a:spLocks noGrp="1"/>
          </p:cNvSpPr>
          <p:nvPr>
            <p:ph type="ftr" sz="quarter" idx="11"/>
          </p:nvPr>
        </p:nvSpPr>
        <p:spPr/>
        <p:txBody>
          <a:bodyPr/>
          <a:lstStyle/>
          <a:p>
            <a:r>
              <a:rPr lang="en-US"/>
              <a:t>The Spirit Controlled Family 8</a:t>
            </a:r>
          </a:p>
        </p:txBody>
      </p:sp>
      <p:sp>
        <p:nvSpPr>
          <p:cNvPr id="4" name="Slide Number Placeholder 3">
            <a:extLst>
              <a:ext uri="{FF2B5EF4-FFF2-40B4-BE49-F238E27FC236}">
                <a16:creationId xmlns:a16="http://schemas.microsoft.com/office/drawing/2014/main" id="{BB866F51-C850-9C70-639C-BBEA0F29D768}"/>
              </a:ext>
            </a:extLst>
          </p:cNvPr>
          <p:cNvSpPr>
            <a:spLocks noGrp="1"/>
          </p:cNvSpPr>
          <p:nvPr>
            <p:ph type="sldNum" sz="quarter" idx="12"/>
          </p:nvPr>
        </p:nvSpPr>
        <p:spPr/>
        <p:txBody>
          <a:bodyPr/>
          <a:lstStyle/>
          <a:p>
            <a:fld id="{94365AA5-9841-4BB1-AE83-5ECFF896BB69}" type="slidenum">
              <a:rPr lang="en-US" smtClean="0"/>
              <a:pPr/>
              <a:t>9</a:t>
            </a:fld>
            <a:endParaRPr lang="en-US"/>
          </a:p>
        </p:txBody>
      </p:sp>
      <p:sp>
        <p:nvSpPr>
          <p:cNvPr id="6" name="TextBox 5">
            <a:extLst>
              <a:ext uri="{FF2B5EF4-FFF2-40B4-BE49-F238E27FC236}">
                <a16:creationId xmlns:a16="http://schemas.microsoft.com/office/drawing/2014/main" id="{DE48A84F-02FD-3DF4-7AC4-68D835ADE110}"/>
              </a:ext>
            </a:extLst>
          </p:cNvPr>
          <p:cNvSpPr txBox="1"/>
          <p:nvPr/>
        </p:nvSpPr>
        <p:spPr>
          <a:xfrm>
            <a:off x="304800" y="152400"/>
            <a:ext cx="11734800" cy="5663089"/>
          </a:xfrm>
          <a:prstGeom prst="rect">
            <a:avLst/>
          </a:prstGeom>
          <a:solidFill>
            <a:schemeClr val="tx2">
              <a:lumMod val="10000"/>
            </a:schemeClr>
          </a:solidFill>
        </p:spPr>
        <p:txBody>
          <a:bodyPr wrap="square">
            <a:spAutoFit/>
          </a:bodyPr>
          <a:lstStyle/>
          <a:p>
            <a:r>
              <a:rPr lang="en-US" sz="5400" b="1" dirty="0">
                <a:latin typeface="Candara" panose="020E0502030303020204" pitchFamily="34" charset="0"/>
              </a:rPr>
              <a:t>PSALM 89:1-4</a:t>
            </a:r>
          </a:p>
          <a:p>
            <a:r>
              <a:rPr lang="en-US" sz="4400" i="1" dirty="0">
                <a:latin typeface="Candara" panose="020E0502030303020204" pitchFamily="34" charset="0"/>
              </a:rPr>
              <a:t>	I will sing of the mercies of the LORD for ever… 2 For I have said, Mercy shall be built up for ever: thy faithfulness shalt thou establish in the very heavens. 3 </a:t>
            </a:r>
            <a:r>
              <a:rPr lang="en-US" sz="4400" b="1" i="1" u="sng" dirty="0">
                <a:latin typeface="Candara" panose="020E0502030303020204" pitchFamily="34" charset="0"/>
              </a:rPr>
              <a:t>I have made a covenant with my chosen</a:t>
            </a:r>
            <a:r>
              <a:rPr lang="en-US" sz="4400" i="1" dirty="0">
                <a:latin typeface="Candara" panose="020E0502030303020204" pitchFamily="34" charset="0"/>
              </a:rPr>
              <a:t>, I have sworn unto David my servant, 4 Thy seed will I establish for ever, and build up thy throne to all generations.</a:t>
            </a:r>
          </a:p>
        </p:txBody>
      </p:sp>
    </p:spTree>
    <p:extLst>
      <p:ext uri="{BB962C8B-B14F-4D97-AF65-F5344CB8AC3E}">
        <p14:creationId xmlns:p14="http://schemas.microsoft.com/office/powerpoint/2010/main" val="18576588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Shimmer">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11878</TotalTime>
  <Words>2893</Words>
  <Application>Microsoft Office PowerPoint</Application>
  <PresentationFormat>Widescreen</PresentationFormat>
  <Paragraphs>209</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Candara</vt:lpstr>
      <vt:lpstr>Pristina</vt:lpstr>
      <vt:lpstr>Tahoma</vt:lpstr>
      <vt:lpstr>Wingdings</vt:lpstr>
      <vt:lpstr>Shimmer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 C offey</dc:creator>
  <cp:lastModifiedBy>Barry Coffey</cp:lastModifiedBy>
  <cp:revision>441</cp:revision>
  <dcterms:created xsi:type="dcterms:W3CDTF">2004-11-05T04:20:18Z</dcterms:created>
  <dcterms:modified xsi:type="dcterms:W3CDTF">2026-03-08T15:23:08Z</dcterms:modified>
</cp:coreProperties>
</file>