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1.xml" ContentType="application/vnd.openxmlformats-officedocument.presentationml.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1"/>
  </p:sldMasterIdLst>
  <p:notesMasterIdLst>
    <p:notesMasterId r:id="rId49"/>
  </p:notesMasterIdLst>
  <p:sldIdLst>
    <p:sldId id="256" r:id="rId2"/>
    <p:sldId id="274" r:id="rId3"/>
    <p:sldId id="569" r:id="rId4"/>
    <p:sldId id="570" r:id="rId5"/>
    <p:sldId id="538" r:id="rId6"/>
    <p:sldId id="276" r:id="rId7"/>
    <p:sldId id="277" r:id="rId8"/>
    <p:sldId id="279" r:id="rId9"/>
    <p:sldId id="280" r:id="rId10"/>
    <p:sldId id="281" r:id="rId11"/>
    <p:sldId id="316" r:id="rId12"/>
    <p:sldId id="317" r:id="rId13"/>
    <p:sldId id="283" r:id="rId14"/>
    <p:sldId id="284" r:id="rId15"/>
    <p:sldId id="567" r:id="rId16"/>
    <p:sldId id="568" r:id="rId17"/>
    <p:sldId id="285" r:id="rId18"/>
    <p:sldId id="321" r:id="rId19"/>
    <p:sldId id="289" r:id="rId20"/>
    <p:sldId id="290" r:id="rId21"/>
    <p:sldId id="318" r:id="rId22"/>
    <p:sldId id="292" r:id="rId23"/>
    <p:sldId id="319" r:id="rId24"/>
    <p:sldId id="293" r:id="rId25"/>
    <p:sldId id="562" r:id="rId26"/>
    <p:sldId id="295" r:id="rId27"/>
    <p:sldId id="565" r:id="rId28"/>
    <p:sldId id="296" r:id="rId29"/>
    <p:sldId id="566" r:id="rId30"/>
    <p:sldId id="297" r:id="rId31"/>
    <p:sldId id="298" r:id="rId32"/>
    <p:sldId id="299" r:id="rId33"/>
    <p:sldId id="301" r:id="rId34"/>
    <p:sldId id="300" r:id="rId35"/>
    <p:sldId id="302" r:id="rId36"/>
    <p:sldId id="563" r:id="rId37"/>
    <p:sldId id="304" r:id="rId38"/>
    <p:sldId id="305" r:id="rId39"/>
    <p:sldId id="306" r:id="rId40"/>
    <p:sldId id="307" r:id="rId41"/>
    <p:sldId id="320" r:id="rId42"/>
    <p:sldId id="309" r:id="rId43"/>
    <p:sldId id="312" r:id="rId44"/>
    <p:sldId id="564" r:id="rId45"/>
    <p:sldId id="315" r:id="rId46"/>
    <p:sldId id="314" r:id="rId47"/>
    <p:sldId id="287" r:id="rId48"/>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Tahoma" charset="0"/>
        <a:ea typeface="+mn-ea"/>
        <a:cs typeface="Arial" charset="0"/>
      </a:defRPr>
    </a:lvl1pPr>
    <a:lvl2pPr marL="457200" algn="l" rtl="0" fontAlgn="base">
      <a:spcBef>
        <a:spcPct val="0"/>
      </a:spcBef>
      <a:spcAft>
        <a:spcPct val="0"/>
      </a:spcAft>
      <a:defRPr kern="1200">
        <a:solidFill>
          <a:schemeClr val="tx1"/>
        </a:solidFill>
        <a:latin typeface="Tahoma" charset="0"/>
        <a:ea typeface="+mn-ea"/>
        <a:cs typeface="Arial" charset="0"/>
      </a:defRPr>
    </a:lvl2pPr>
    <a:lvl3pPr marL="914400" algn="l" rtl="0" fontAlgn="base">
      <a:spcBef>
        <a:spcPct val="0"/>
      </a:spcBef>
      <a:spcAft>
        <a:spcPct val="0"/>
      </a:spcAft>
      <a:defRPr kern="1200">
        <a:solidFill>
          <a:schemeClr val="tx1"/>
        </a:solidFill>
        <a:latin typeface="Tahoma" charset="0"/>
        <a:ea typeface="+mn-ea"/>
        <a:cs typeface="Arial" charset="0"/>
      </a:defRPr>
    </a:lvl3pPr>
    <a:lvl4pPr marL="1371600" algn="l" rtl="0" fontAlgn="base">
      <a:spcBef>
        <a:spcPct val="0"/>
      </a:spcBef>
      <a:spcAft>
        <a:spcPct val="0"/>
      </a:spcAft>
      <a:defRPr kern="1200">
        <a:solidFill>
          <a:schemeClr val="tx1"/>
        </a:solidFill>
        <a:latin typeface="Tahoma" charset="0"/>
        <a:ea typeface="+mn-ea"/>
        <a:cs typeface="Arial" charset="0"/>
      </a:defRPr>
    </a:lvl4pPr>
    <a:lvl5pPr marL="1828800" algn="l" rtl="0" fontAlgn="base">
      <a:spcBef>
        <a:spcPct val="0"/>
      </a:spcBef>
      <a:spcAft>
        <a:spcPct val="0"/>
      </a:spcAft>
      <a:defRPr kern="1200">
        <a:solidFill>
          <a:schemeClr val="tx1"/>
        </a:solidFill>
        <a:latin typeface="Tahoma" charset="0"/>
        <a:ea typeface="+mn-ea"/>
        <a:cs typeface="Arial" charset="0"/>
      </a:defRPr>
    </a:lvl5pPr>
    <a:lvl6pPr marL="2286000" algn="l" defTabSz="914400" rtl="0" eaLnBrk="1" latinLnBrk="0" hangingPunct="1">
      <a:defRPr kern="1200">
        <a:solidFill>
          <a:schemeClr val="tx1"/>
        </a:solidFill>
        <a:latin typeface="Tahoma" charset="0"/>
        <a:ea typeface="+mn-ea"/>
        <a:cs typeface="Arial" charset="0"/>
      </a:defRPr>
    </a:lvl6pPr>
    <a:lvl7pPr marL="2743200" algn="l" defTabSz="914400" rtl="0" eaLnBrk="1" latinLnBrk="0" hangingPunct="1">
      <a:defRPr kern="1200">
        <a:solidFill>
          <a:schemeClr val="tx1"/>
        </a:solidFill>
        <a:latin typeface="Tahoma" charset="0"/>
        <a:ea typeface="+mn-ea"/>
        <a:cs typeface="Arial" charset="0"/>
      </a:defRPr>
    </a:lvl7pPr>
    <a:lvl8pPr marL="3200400" algn="l" defTabSz="914400" rtl="0" eaLnBrk="1" latinLnBrk="0" hangingPunct="1">
      <a:defRPr kern="1200">
        <a:solidFill>
          <a:schemeClr val="tx1"/>
        </a:solidFill>
        <a:latin typeface="Tahoma" charset="0"/>
        <a:ea typeface="+mn-ea"/>
        <a:cs typeface="Arial" charset="0"/>
      </a:defRPr>
    </a:lvl8pPr>
    <a:lvl9pPr marL="3657600" algn="l" defTabSz="914400" rtl="0" eaLnBrk="1" latinLnBrk="0" hangingPunct="1">
      <a:defRPr kern="1200">
        <a:solidFill>
          <a:schemeClr val="tx1"/>
        </a:solidFill>
        <a:latin typeface="Tahoma"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Pickle" initials="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11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00" autoAdjust="0"/>
    <p:restoredTop sz="94660"/>
  </p:normalViewPr>
  <p:slideViewPr>
    <p:cSldViewPr>
      <p:cViewPr varScale="1">
        <p:scale>
          <a:sx n="61" d="100"/>
          <a:sy n="61" d="100"/>
        </p:scale>
        <p:origin x="240" y="282"/>
      </p:cViewPr>
      <p:guideLst>
        <p:guide orient="horz" pos="2160"/>
        <p:guide pos="3840"/>
      </p:guideLst>
    </p:cSldViewPr>
  </p:slideViewPr>
  <p:notesTextViewPr>
    <p:cViewPr>
      <p:scale>
        <a:sx n="100" d="100"/>
        <a:sy n="100" d="100"/>
      </p:scale>
      <p:origin x="0" y="0"/>
    </p:cViewPr>
  </p:notesTextViewPr>
  <p:sorterViewPr>
    <p:cViewPr>
      <p:scale>
        <a:sx n="90" d="100"/>
        <a:sy n="90" d="100"/>
      </p:scale>
      <p:origin x="0" y="-39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04-11-18T18:52:55.714" idx="1">
    <p:pos x="10" y="10"/>
    <p:text>Need to update statistics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ndara" panose="020E0502030303020204" pitchFamily="34" charset="0"/>
              </a:defRPr>
            </a:lvl1pPr>
          </a:lstStyle>
          <a:p>
            <a:endParaRPr lang="en-US" dirty="0"/>
          </a:p>
        </p:txBody>
      </p:sp>
      <p:sp>
        <p:nvSpPr>
          <p:cNvPr id="22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ndara" panose="020E0502030303020204" pitchFamily="34" charset="0"/>
              </a:defRPr>
            </a:lvl1pPr>
          </a:lstStyle>
          <a:p>
            <a:endParaRPr lang="en-US" dirty="0"/>
          </a:p>
        </p:txBody>
      </p:sp>
      <p:sp>
        <p:nvSpPr>
          <p:cNvPr id="22532"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ndara" panose="020E0502030303020204" pitchFamily="34" charset="0"/>
              </a:defRPr>
            </a:lvl1pPr>
          </a:lstStyle>
          <a:p>
            <a:endParaRPr lang="en-US" dirty="0"/>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ndara" panose="020E0502030303020204" pitchFamily="34" charset="0"/>
              </a:defRPr>
            </a:lvl1pPr>
          </a:lstStyle>
          <a:p>
            <a:fld id="{DADB5835-A0EC-44A2-ABC9-950C6798A629}"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ndara" panose="020E0502030303020204" pitchFamily="34" charset="0"/>
        <a:ea typeface="+mn-ea"/>
        <a:cs typeface="Arial" charset="0"/>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 YOUR MIC DOWN AN INCH</a:t>
            </a:r>
          </a:p>
        </p:txBody>
      </p:sp>
      <p:sp>
        <p:nvSpPr>
          <p:cNvPr id="4" name="Slide Number Placeholder 3"/>
          <p:cNvSpPr>
            <a:spLocks noGrp="1"/>
          </p:cNvSpPr>
          <p:nvPr>
            <p:ph type="sldNum" sz="quarter" idx="5"/>
          </p:nvPr>
        </p:nvSpPr>
        <p:spPr/>
        <p:txBody>
          <a:bodyPr/>
          <a:lstStyle/>
          <a:p>
            <a:fld id="{EDCDD43A-98B4-4825-81A4-2C6C83D0A108}" type="slidenum">
              <a:rPr lang="en-US" smtClean="0"/>
              <a:t>1</a:t>
            </a:fld>
            <a:endParaRPr lang="en-US" dirty="0"/>
          </a:p>
        </p:txBody>
      </p:sp>
    </p:spTree>
    <p:extLst>
      <p:ext uri="{BB962C8B-B14F-4D97-AF65-F5344CB8AC3E}">
        <p14:creationId xmlns:p14="http://schemas.microsoft.com/office/powerpoint/2010/main" val="1374536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51C50A5-4BCC-E36A-B01A-662C44F225B1}"/>
              </a:ext>
            </a:extLst>
          </p:cNvPr>
          <p:cNvSpPr>
            <a:spLocks noGrp="1" noChangeArrowheads="1"/>
          </p:cNvSpPr>
          <p:nvPr>
            <p:ph type="sldNum" sz="quarter" idx="5"/>
          </p:nvPr>
        </p:nvSpPr>
        <p:spPr>
          <a:ln/>
        </p:spPr>
        <p:txBody>
          <a:bodyPr/>
          <a:lstStyle/>
          <a:p>
            <a:fld id="{80336218-37AF-4F8D-880C-AC35715417CA}" type="slidenum">
              <a:rPr lang="en-US" altLang="en-US"/>
              <a:pPr/>
              <a:t>13</a:t>
            </a:fld>
            <a:endParaRPr lang="en-US" altLang="en-US" dirty="0"/>
          </a:p>
        </p:txBody>
      </p:sp>
      <p:sp>
        <p:nvSpPr>
          <p:cNvPr id="69634" name="Rectangle 2">
            <a:extLst>
              <a:ext uri="{FF2B5EF4-FFF2-40B4-BE49-F238E27FC236}">
                <a16:creationId xmlns:a16="http://schemas.microsoft.com/office/drawing/2014/main" id="{AEED1812-335B-BA83-197A-7E2FC8B196E2}"/>
              </a:ext>
            </a:extLst>
          </p:cNvPr>
          <p:cNvSpPr>
            <a:spLocks noGrp="1" noRot="1" noChangeAspect="1" noChangeArrowheads="1" noTextEdit="1"/>
          </p:cNvSpPr>
          <p:nvPr>
            <p:ph type="sldImg"/>
          </p:nvPr>
        </p:nvSpPr>
        <p:spPr>
          <a:xfrm>
            <a:off x="476250" y="307975"/>
            <a:ext cx="6167438" cy="3470275"/>
          </a:xfrm>
          <a:ln/>
        </p:spPr>
      </p:sp>
      <p:sp>
        <p:nvSpPr>
          <p:cNvPr id="69635" name="Rectangle 3">
            <a:extLst>
              <a:ext uri="{FF2B5EF4-FFF2-40B4-BE49-F238E27FC236}">
                <a16:creationId xmlns:a16="http://schemas.microsoft.com/office/drawing/2014/main" id="{FC31D044-CEBF-F041-0DA1-8F8AA3E92BE8}"/>
              </a:ext>
            </a:extLst>
          </p:cNvPr>
          <p:cNvSpPr>
            <a:spLocks noGrp="1" noChangeArrowheads="1"/>
          </p:cNvSpPr>
          <p:nvPr>
            <p:ph type="body" idx="1"/>
          </p:nvPr>
        </p:nvSpPr>
        <p:spPr>
          <a:xfrm>
            <a:off x="387350" y="3932238"/>
            <a:ext cx="6267450" cy="5351462"/>
          </a:xfrm>
        </p:spPr>
        <p:txBody>
          <a:bodyPr/>
          <a:lstStyle/>
          <a:p>
            <a:r>
              <a:rPr lang="en-US" altLang="en-US" dirty="0"/>
              <a:t>Psalm 37</a:t>
            </a:r>
          </a:p>
          <a:p>
            <a:endParaRPr lang="en-US" altLang="en-US" dirty="0"/>
          </a:p>
          <a:p>
            <a:r>
              <a:rPr lang="en-US" altLang="en-US" dirty="0"/>
              <a:t>21	The wicked borrow and do not repay,</a:t>
            </a:r>
          </a:p>
          <a:p>
            <a:r>
              <a:rPr lang="en-US" altLang="en-US" dirty="0"/>
              <a:t>	but the righteous give generously;</a:t>
            </a:r>
          </a:p>
          <a:p>
            <a:r>
              <a:rPr lang="en-US" altLang="en-US" dirty="0"/>
              <a:t>22	those the LORD blesses will inherit the land,</a:t>
            </a:r>
          </a:p>
          <a:p>
            <a:r>
              <a:rPr lang="en-US" altLang="en-US" dirty="0"/>
              <a:t>	but those he curses will be cut off.</a:t>
            </a:r>
          </a:p>
          <a:p>
            <a:r>
              <a:rPr lang="en-US" altLang="en-US" dirty="0"/>
              <a:t>23	If the LORD delights in a man’s way,</a:t>
            </a:r>
          </a:p>
          <a:p>
            <a:r>
              <a:rPr lang="en-US" altLang="en-US" dirty="0"/>
              <a:t>	he makes his steps firm;</a:t>
            </a:r>
          </a:p>
          <a:p>
            <a:r>
              <a:rPr lang="en-US" altLang="en-US" dirty="0"/>
              <a:t>24	though he stumble, he will not fall,</a:t>
            </a:r>
          </a:p>
          <a:p>
            <a:r>
              <a:rPr lang="en-US" altLang="en-US" dirty="0"/>
              <a:t>	for the LORD upholds him with his hand.</a:t>
            </a:r>
          </a:p>
          <a:p>
            <a:r>
              <a:rPr lang="en-US" altLang="en-US" dirty="0"/>
              <a:t>25	I was young and now I am old,</a:t>
            </a:r>
          </a:p>
          <a:p>
            <a:r>
              <a:rPr lang="en-US" altLang="en-US" dirty="0"/>
              <a:t>	yet I have never seen the righteous forsaken</a:t>
            </a:r>
          </a:p>
          <a:p>
            <a:r>
              <a:rPr lang="en-US" altLang="en-US" dirty="0"/>
              <a:t>	or their children begging bread.</a:t>
            </a:r>
          </a:p>
          <a:p>
            <a:r>
              <a:rPr lang="en-US" altLang="en-US" dirty="0"/>
              <a:t>26	They are always generous and lend freely;</a:t>
            </a:r>
          </a:p>
          <a:p>
            <a:r>
              <a:rPr lang="en-US" altLang="en-US" dirty="0"/>
              <a:t>	their children will be blessed.</a:t>
            </a:r>
          </a:p>
          <a:p>
            <a:endParaRPr lang="en-US" altLang="en-US" dirty="0"/>
          </a:p>
          <a:p>
            <a:r>
              <a:rPr lang="en-US" altLang="en-US" dirty="0"/>
              <a:t>Matthew Henry's Commentary</a:t>
            </a:r>
          </a:p>
          <a:p>
            <a:endParaRPr lang="en-US" altLang="en-US" dirty="0"/>
          </a:p>
          <a:p>
            <a:r>
              <a:rPr lang="en-US" altLang="en-US" dirty="0"/>
              <a:t>Romans 13:  Verses 8-10</a:t>
            </a:r>
          </a:p>
          <a:p>
            <a:r>
              <a:rPr lang="en-US" altLang="en-US" dirty="0"/>
              <a:t>Christians must avoid useless expense, and be careful not to contract any debts they have not the power to discharge. They are also to stand aloof from all venturesome speculations and rash engagements, and whatever may expose them to the danger of not rendering to all their due. Do not keep in any one's debt. Give every one his own. Do not spend that on yourselves, which you owe to others. But many who are very sensible of the trouble, think little of the sin, of being in debt. Love to others includes all the duties of the second table. The last five of the ten commandments are all summed up in this royal law, Thou shalt love thy </a:t>
            </a:r>
            <a:r>
              <a:rPr lang="en-US" altLang="en-US" dirty="0" err="1"/>
              <a:t>neighbour</a:t>
            </a:r>
            <a:r>
              <a:rPr lang="en-US" altLang="en-US" dirty="0"/>
              <a:t> as thyself; with the same sincerity that thou </a:t>
            </a:r>
            <a:r>
              <a:rPr lang="en-US" altLang="en-US" dirty="0" err="1"/>
              <a:t>lovest</a:t>
            </a:r>
            <a:r>
              <a:rPr lang="en-US" altLang="en-US" dirty="0"/>
              <a:t> thyself, though not in the same measure and degree. He that loves his </a:t>
            </a:r>
            <a:r>
              <a:rPr lang="en-US" altLang="en-US" dirty="0" err="1"/>
              <a:t>neighbour</a:t>
            </a:r>
            <a:r>
              <a:rPr lang="en-US" altLang="en-US" dirty="0"/>
              <a:t> as himself, will desire the welfare of his </a:t>
            </a:r>
            <a:r>
              <a:rPr lang="en-US" altLang="en-US" dirty="0" err="1"/>
              <a:t>neighbour</a:t>
            </a:r>
            <a:r>
              <a:rPr lang="en-US" altLang="en-US" dirty="0"/>
              <a:t>. On this is built that golden rule, of doing as we would be done by. Love is a living, active principle of obedience to the whole law. Let us not only avoid injuries to the persons, </a:t>
            </a:r>
            <a:r>
              <a:rPr lang="en-US" altLang="en-US" dirty="0" err="1"/>
              <a:t>connexions</a:t>
            </a:r>
            <a:r>
              <a:rPr lang="en-US" altLang="en-US" dirty="0"/>
              <a:t>, property, and characters of men; but do no kind or degree of evil to any man, and study to be useful in every station of life.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C07BA5B-BF9A-117C-0F2A-7F1792FCE524}"/>
              </a:ext>
            </a:extLst>
          </p:cNvPr>
          <p:cNvSpPr>
            <a:spLocks noGrp="1" noChangeArrowheads="1"/>
          </p:cNvSpPr>
          <p:nvPr>
            <p:ph type="sldNum" sz="quarter" idx="5"/>
          </p:nvPr>
        </p:nvSpPr>
        <p:spPr>
          <a:ln/>
        </p:spPr>
        <p:txBody>
          <a:bodyPr/>
          <a:lstStyle/>
          <a:p>
            <a:fld id="{47A0E30A-C8E7-4695-9B12-31108593BACA}" type="slidenum">
              <a:rPr lang="en-US" altLang="en-US"/>
              <a:pPr/>
              <a:t>14</a:t>
            </a:fld>
            <a:endParaRPr lang="en-US" altLang="en-US" dirty="0"/>
          </a:p>
        </p:txBody>
      </p:sp>
      <p:sp>
        <p:nvSpPr>
          <p:cNvPr id="71682" name="Rectangle 2">
            <a:extLst>
              <a:ext uri="{FF2B5EF4-FFF2-40B4-BE49-F238E27FC236}">
                <a16:creationId xmlns:a16="http://schemas.microsoft.com/office/drawing/2014/main" id="{006EBC72-D149-F84C-1C21-76555560500C}"/>
              </a:ext>
            </a:extLst>
          </p:cNvPr>
          <p:cNvSpPr>
            <a:spLocks noGrp="1" noRot="1" noChangeAspect="1" noChangeArrowheads="1" noTextEdit="1"/>
          </p:cNvSpPr>
          <p:nvPr>
            <p:ph type="sldImg"/>
          </p:nvPr>
        </p:nvSpPr>
        <p:spPr>
          <a:xfrm>
            <a:off x="476250" y="307975"/>
            <a:ext cx="6167438" cy="3470275"/>
          </a:xfrm>
          <a:ln/>
        </p:spPr>
      </p:sp>
      <p:sp>
        <p:nvSpPr>
          <p:cNvPr id="71683" name="Rectangle 3">
            <a:extLst>
              <a:ext uri="{FF2B5EF4-FFF2-40B4-BE49-F238E27FC236}">
                <a16:creationId xmlns:a16="http://schemas.microsoft.com/office/drawing/2014/main" id="{75F2119A-BB1A-925A-8C29-68FE99471AE1}"/>
              </a:ext>
            </a:extLst>
          </p:cNvPr>
          <p:cNvSpPr>
            <a:spLocks noGrp="1" noChangeArrowheads="1"/>
          </p:cNvSpPr>
          <p:nvPr>
            <p:ph type="body" idx="1"/>
          </p:nvPr>
        </p:nvSpPr>
        <p:spPr>
          <a:xfrm>
            <a:off x="387350" y="3932238"/>
            <a:ext cx="6267450" cy="5351462"/>
          </a:xfrm>
        </p:spPr>
        <p:txBody>
          <a:bodyPr/>
          <a:lstStyle/>
          <a:p>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5E1FC7-878B-CD33-ECAA-2B32F24272F6}"/>
              </a:ext>
            </a:extLst>
          </p:cNvPr>
          <p:cNvSpPr>
            <a:spLocks noGrp="1" noChangeArrowheads="1"/>
          </p:cNvSpPr>
          <p:nvPr>
            <p:ph type="sldNum" sz="quarter" idx="5"/>
          </p:nvPr>
        </p:nvSpPr>
        <p:spPr>
          <a:ln/>
        </p:spPr>
        <p:txBody>
          <a:bodyPr/>
          <a:lstStyle/>
          <a:p>
            <a:fld id="{75868D78-BF19-4FFB-B544-E10634527C17}" type="slidenum">
              <a:rPr lang="en-US" altLang="en-US"/>
              <a:pPr/>
              <a:t>17</a:t>
            </a:fld>
            <a:endParaRPr lang="en-US" altLang="en-US" dirty="0"/>
          </a:p>
        </p:txBody>
      </p:sp>
      <p:sp>
        <p:nvSpPr>
          <p:cNvPr id="73730" name="Rectangle 2">
            <a:extLst>
              <a:ext uri="{FF2B5EF4-FFF2-40B4-BE49-F238E27FC236}">
                <a16:creationId xmlns:a16="http://schemas.microsoft.com/office/drawing/2014/main" id="{DED51FA3-30D1-627B-7921-DFA4DEE496FE}"/>
              </a:ext>
            </a:extLst>
          </p:cNvPr>
          <p:cNvSpPr>
            <a:spLocks noGrp="1" noRot="1" noChangeAspect="1" noChangeArrowheads="1" noTextEdit="1"/>
          </p:cNvSpPr>
          <p:nvPr>
            <p:ph type="sldImg"/>
          </p:nvPr>
        </p:nvSpPr>
        <p:spPr>
          <a:xfrm>
            <a:off x="476250" y="307975"/>
            <a:ext cx="6167438" cy="3470275"/>
          </a:xfrm>
          <a:ln/>
        </p:spPr>
      </p:sp>
      <p:sp>
        <p:nvSpPr>
          <p:cNvPr id="73731" name="Rectangle 3">
            <a:extLst>
              <a:ext uri="{FF2B5EF4-FFF2-40B4-BE49-F238E27FC236}">
                <a16:creationId xmlns:a16="http://schemas.microsoft.com/office/drawing/2014/main" id="{A57D1B0F-8C5A-296D-B642-6B3DA2F515A5}"/>
              </a:ext>
            </a:extLst>
          </p:cNvPr>
          <p:cNvSpPr>
            <a:spLocks noGrp="1" noChangeArrowheads="1"/>
          </p:cNvSpPr>
          <p:nvPr>
            <p:ph type="body" idx="1"/>
          </p:nvPr>
        </p:nvSpPr>
        <p:spPr>
          <a:xfrm>
            <a:off x="387350" y="3932238"/>
            <a:ext cx="6267450" cy="5351462"/>
          </a:xfrm>
        </p:spPr>
        <p:txBody>
          <a:bodyPr/>
          <a:lstStyle/>
          <a:p>
            <a:r>
              <a:rPr lang="en-US" altLang="en-US" dirty="0"/>
              <a:t>“It’s really okay to be in debt as long as it’s on an appreciating item.”</a:t>
            </a:r>
          </a:p>
          <a:p>
            <a:r>
              <a:rPr lang="en-US" altLang="en-US" dirty="0"/>
              <a:t>Even real estate is likely to fluctuate in value over a 30 year period.  Example  Houston in the mid eighties.  Most of those forced to sell homes via layoffs were in surety.</a:t>
            </a:r>
          </a:p>
          <a:p>
            <a:endParaRPr lang="en-US" altLang="en-US" dirty="0"/>
          </a:p>
          <a:p>
            <a:r>
              <a:rPr lang="en-US" altLang="en-US" dirty="0"/>
              <a:t>“It’s better to have a mortgage so I can have a tax shelter.”</a:t>
            </a:r>
          </a:p>
          <a:p>
            <a:r>
              <a:rPr lang="en-US" altLang="en-US" dirty="0"/>
              <a:t>Why would I want to pay $1.00 in interest, just to save $0.28 in taxes?  In other words, $0.72 of each $1.00 paid in interest, is forever lost.  When you take into account the "effective" tax rates for those whose taxable income is less than $40,000, the result is even less attractive.</a:t>
            </a:r>
          </a:p>
          <a:p>
            <a:endParaRPr lang="en-US" altLang="en-US" dirty="0"/>
          </a:p>
          <a:p>
            <a:r>
              <a:rPr lang="en-US" altLang="en-US" dirty="0"/>
              <a:t>“I’m better off investing the extra money than paying off my mortgage.”</a:t>
            </a:r>
          </a:p>
          <a:p>
            <a:endParaRPr lang="en-US" altLang="en-US" dirty="0"/>
          </a:p>
          <a:p>
            <a:r>
              <a:rPr lang="en-US" altLang="en-US" dirty="0"/>
              <a:t>You make a personal guarantee on the mortgage rate; conversely investment vehicles are rarely "guaranteed".</a:t>
            </a:r>
          </a:p>
          <a:p>
            <a:endParaRPr lang="en-US" altLang="en-US" dirty="0"/>
          </a:p>
          <a:p>
            <a:r>
              <a:rPr lang="en-US" altLang="en-US" dirty="0"/>
              <a:t>“I need my credit card just in case there’s an emergency.”</a:t>
            </a:r>
          </a:p>
          <a:p>
            <a:endParaRPr lang="en-US" altLang="en-US" dirty="0"/>
          </a:p>
          <a:p>
            <a:r>
              <a:rPr lang="en-US" altLang="en-US" dirty="0"/>
              <a:t>What emergency is so grave, that a believer is forced to turn to a credit card company to bail them out?  A believer should be properly insured for emergencies (to bear his own burdens), but to the extent his burdens outweigh his coverage, the church should be the ones to help the burden.</a:t>
            </a:r>
          </a:p>
          <a:p>
            <a:r>
              <a:rPr lang="en-US" altLang="en-US" dirty="0"/>
              <a:t>Galatians 6:2 Carry each other’s burdens, and in this way you will fulfill the law of Christ. 3If anyone thinks he is something when he is nothing, he deceives himself. 4Each one should test his own actions. Then he can take pride in himself, without comparing himself to somebody else, 5for each one should carry his own load.</a:t>
            </a:r>
          </a:p>
          <a:p>
            <a:endParaRPr lang="en-US" altLang="en-US" dirty="0"/>
          </a:p>
          <a:p>
            <a:r>
              <a:rPr lang="en-US" altLang="en-US" dirty="0"/>
              <a:t>Further, God promises to meet all our needs--Philippians 4:19</a:t>
            </a:r>
          </a:p>
          <a:p>
            <a:endParaRPr lang="en-US" altLang="en-US" dirty="0"/>
          </a:p>
          <a:p>
            <a:r>
              <a:rPr lang="en-US" altLang="en-US" dirty="0"/>
              <a:t>“I can buy this item on credit because I can afford the low monthly payments.”</a:t>
            </a:r>
          </a:p>
          <a:p>
            <a:endParaRPr lang="en-US" altLang="en-US" dirty="0"/>
          </a:p>
          <a:p>
            <a:r>
              <a:rPr lang="en-US" altLang="en-US" dirty="0"/>
              <a:t>These words should scare us off from any sales pitch.  It's the gateway to the debt trap.  By using these words, the seller, in essence, is taking a condescending position to the buyer.  "Low monthly payments" is a swindler's code for "I think you're stupid and I'll take advantage of you."</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FC308A-5BA5-6538-B874-112803749063}"/>
              </a:ext>
            </a:extLst>
          </p:cNvPr>
          <p:cNvSpPr>
            <a:spLocks noGrp="1" noChangeArrowheads="1"/>
          </p:cNvSpPr>
          <p:nvPr>
            <p:ph type="sldNum" sz="quarter" idx="5"/>
          </p:nvPr>
        </p:nvSpPr>
        <p:spPr>
          <a:ln/>
        </p:spPr>
        <p:txBody>
          <a:bodyPr/>
          <a:lstStyle/>
          <a:p>
            <a:fld id="{2FCE61AB-CE04-4070-B5B3-693F79688164}" type="slidenum">
              <a:rPr lang="en-US" altLang="en-US"/>
              <a:pPr/>
              <a:t>19</a:t>
            </a:fld>
            <a:endParaRPr lang="en-US" altLang="en-US" dirty="0"/>
          </a:p>
        </p:txBody>
      </p:sp>
      <p:sp>
        <p:nvSpPr>
          <p:cNvPr id="81922" name="Rectangle 2">
            <a:extLst>
              <a:ext uri="{FF2B5EF4-FFF2-40B4-BE49-F238E27FC236}">
                <a16:creationId xmlns:a16="http://schemas.microsoft.com/office/drawing/2014/main" id="{0FE9595D-BAD7-DCA9-E3ED-76514997CF25}"/>
              </a:ext>
            </a:extLst>
          </p:cNvPr>
          <p:cNvSpPr>
            <a:spLocks noGrp="1" noRot="1" noChangeAspect="1" noChangeArrowheads="1" noTextEdit="1"/>
          </p:cNvSpPr>
          <p:nvPr>
            <p:ph type="sldImg"/>
          </p:nvPr>
        </p:nvSpPr>
        <p:spPr>
          <a:xfrm>
            <a:off x="476250" y="307975"/>
            <a:ext cx="6167438" cy="3470275"/>
          </a:xfrm>
          <a:ln/>
        </p:spPr>
      </p:sp>
      <p:sp>
        <p:nvSpPr>
          <p:cNvPr id="81923" name="Rectangle 3">
            <a:extLst>
              <a:ext uri="{FF2B5EF4-FFF2-40B4-BE49-F238E27FC236}">
                <a16:creationId xmlns:a16="http://schemas.microsoft.com/office/drawing/2014/main" id="{A02BC0B9-A527-5631-7FD0-FA2688D65753}"/>
              </a:ext>
            </a:extLst>
          </p:cNvPr>
          <p:cNvSpPr>
            <a:spLocks noGrp="1" noChangeArrowheads="1"/>
          </p:cNvSpPr>
          <p:nvPr>
            <p:ph type="body" idx="1"/>
          </p:nvPr>
        </p:nvSpPr>
        <p:spPr>
          <a:xfrm>
            <a:off x="387350" y="3932238"/>
            <a:ext cx="6267450" cy="5351462"/>
          </a:xfrm>
        </p:spPr>
        <p:txBody>
          <a:bodyPr/>
          <a:lstStyle/>
          <a:p>
            <a:r>
              <a:rPr lang="en-US" altLang="en-US" dirty="0"/>
              <a:t>Job 24:9	 The fatherless child is snatched from the breast; the infant of the poor is seized for a debt.</a:t>
            </a:r>
          </a:p>
          <a:p>
            <a:endParaRPr lang="en-US" altLang="en-US" dirty="0"/>
          </a:p>
          <a:p>
            <a:r>
              <a:rPr lang="en-US" altLang="en-US" dirty="0"/>
              <a:t>Psalm 109:11 May a creditor seize all he has; may strangers plunder the fruits of his labor.</a:t>
            </a:r>
          </a:p>
          <a:p>
            <a:endParaRPr lang="en-US" altLang="en-US" dirty="0"/>
          </a:p>
          <a:p>
            <a:r>
              <a:rPr lang="en-US" altLang="en-US" dirty="0"/>
              <a:t>Luke 12: 57 “Why don’t you judge for yourselves what is right? 58As you are going with your adversary to the magistrate, try hard to be reconciled to him on the way, or he may drag you off to the judge, and the judge turn you over to the officer, and the officer throw you into prison. 59I tell you, you will not get out until you have paid the last penny.£”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3238784-2545-3DA8-77AB-3BA77CFB9C3C}"/>
              </a:ext>
            </a:extLst>
          </p:cNvPr>
          <p:cNvSpPr>
            <a:spLocks noGrp="1" noChangeArrowheads="1"/>
          </p:cNvSpPr>
          <p:nvPr>
            <p:ph type="sldNum" sz="quarter" idx="5"/>
          </p:nvPr>
        </p:nvSpPr>
        <p:spPr>
          <a:ln/>
        </p:spPr>
        <p:txBody>
          <a:bodyPr/>
          <a:lstStyle/>
          <a:p>
            <a:fld id="{C4ED9286-A341-4E0D-B9E4-D665A17630C1}" type="slidenum">
              <a:rPr lang="en-US" altLang="en-US"/>
              <a:pPr/>
              <a:t>20</a:t>
            </a:fld>
            <a:endParaRPr lang="en-US" altLang="en-US" dirty="0"/>
          </a:p>
        </p:txBody>
      </p:sp>
      <p:sp>
        <p:nvSpPr>
          <p:cNvPr id="83970" name="Rectangle 2">
            <a:extLst>
              <a:ext uri="{FF2B5EF4-FFF2-40B4-BE49-F238E27FC236}">
                <a16:creationId xmlns:a16="http://schemas.microsoft.com/office/drawing/2014/main" id="{96EDF900-CA21-B9DB-91F0-EB7EA6DC9A8C}"/>
              </a:ext>
            </a:extLst>
          </p:cNvPr>
          <p:cNvSpPr>
            <a:spLocks noGrp="1" noRot="1" noChangeAspect="1" noChangeArrowheads="1" noTextEdit="1"/>
          </p:cNvSpPr>
          <p:nvPr>
            <p:ph type="sldImg"/>
          </p:nvPr>
        </p:nvSpPr>
        <p:spPr>
          <a:xfrm>
            <a:off x="476250" y="307975"/>
            <a:ext cx="6167438" cy="3470275"/>
          </a:xfrm>
          <a:ln/>
        </p:spPr>
      </p:sp>
      <p:sp>
        <p:nvSpPr>
          <p:cNvPr id="83971" name="Rectangle 3">
            <a:extLst>
              <a:ext uri="{FF2B5EF4-FFF2-40B4-BE49-F238E27FC236}">
                <a16:creationId xmlns:a16="http://schemas.microsoft.com/office/drawing/2014/main" id="{277830D4-A200-82F0-2E3D-7CEE04A1D35F}"/>
              </a:ext>
            </a:extLst>
          </p:cNvPr>
          <p:cNvSpPr>
            <a:spLocks noGrp="1" noChangeArrowheads="1"/>
          </p:cNvSpPr>
          <p:nvPr>
            <p:ph type="body" idx="1"/>
          </p:nvPr>
        </p:nvSpPr>
        <p:spPr>
          <a:xfrm>
            <a:off x="387350" y="3932238"/>
            <a:ext cx="6267450" cy="5351462"/>
          </a:xfrm>
        </p:spPr>
        <p:txBody>
          <a:bodyPr/>
          <a:lstStyle/>
          <a:p>
            <a:r>
              <a:rPr lang="en-US" altLang="en-US" dirty="0"/>
              <a:t>1 John 2:15 Do not love the world or anything in the world. If anyone loves the world, the love of the Father is not in him. 16For everything in the world—the cravings of sinful man, the lust of his eyes and the boasting of what he has and does—comes not from the Father but from the world. 17The world and its desires pass away, but the man who does the will of God lives forever.</a:t>
            </a:r>
          </a:p>
          <a:p>
            <a:endParaRPr lang="en-US" altLang="en-US" dirty="0"/>
          </a:p>
          <a:p>
            <a:r>
              <a:rPr lang="en-US" altLang="en-US" dirty="0"/>
              <a:t>Genesis 3:</a:t>
            </a:r>
          </a:p>
          <a:p>
            <a:r>
              <a:rPr lang="en-US" altLang="en-US" dirty="0"/>
              <a:t>1Now the serpent was more crafty than any of the wild animals the LORD God had made. He said to the woman, “Did God really say, ‘You must not eat from any tree in the garden’?”</a:t>
            </a:r>
          </a:p>
          <a:p>
            <a:r>
              <a:rPr lang="en-US" altLang="en-US" dirty="0"/>
              <a:t>2The woman said to the serpent, “We may eat fruit from the trees in the garden, 3but God did say, ‘You must not eat fruit from the tree that is in the middle of the garden, and you must not touch it, or you will die.’”</a:t>
            </a:r>
          </a:p>
          <a:p>
            <a:r>
              <a:rPr lang="en-US" altLang="en-US" dirty="0"/>
              <a:t>4“You will not surely die,” the serpent said to the woman. 5“For God knows that when you eat of it your eyes will be opened, and you will be like God, knowing good and evil.”</a:t>
            </a:r>
          </a:p>
          <a:p>
            <a:r>
              <a:rPr lang="en-US" altLang="en-US" dirty="0"/>
              <a:t>6When the woman saw that the fruit of the tree was good for food and pleasing to the eye, and also desirable for gaining wisdom, she took some and ate it. She also gave some to her husband, who was with her, and he ate it. 7Then the eyes of both of them were opened, and they realized they were naked; so they sewed fig leaves together and made coverings for themselves.</a:t>
            </a:r>
          </a:p>
          <a:p>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DBB349C-67DE-6EA9-3F66-A3368AA67872}"/>
              </a:ext>
            </a:extLst>
          </p:cNvPr>
          <p:cNvSpPr>
            <a:spLocks noGrp="1" noChangeArrowheads="1"/>
          </p:cNvSpPr>
          <p:nvPr>
            <p:ph type="sldNum" sz="quarter" idx="5"/>
          </p:nvPr>
        </p:nvSpPr>
        <p:spPr>
          <a:ln/>
        </p:spPr>
        <p:txBody>
          <a:bodyPr/>
          <a:lstStyle/>
          <a:p>
            <a:fld id="{A1208382-22AD-4D85-886C-61AC8C7A9208}" type="slidenum">
              <a:rPr lang="en-US" altLang="en-US"/>
              <a:pPr/>
              <a:t>21</a:t>
            </a:fld>
            <a:endParaRPr lang="en-US" altLang="en-US" dirty="0"/>
          </a:p>
        </p:txBody>
      </p:sp>
      <p:sp>
        <p:nvSpPr>
          <p:cNvPr id="144386" name="Rectangle 2">
            <a:extLst>
              <a:ext uri="{FF2B5EF4-FFF2-40B4-BE49-F238E27FC236}">
                <a16:creationId xmlns:a16="http://schemas.microsoft.com/office/drawing/2014/main" id="{3856E30E-0D70-8E00-7851-381D6EA5FA96}"/>
              </a:ext>
            </a:extLst>
          </p:cNvPr>
          <p:cNvSpPr>
            <a:spLocks noGrp="1" noRot="1" noChangeAspect="1" noChangeArrowheads="1" noTextEdit="1"/>
          </p:cNvSpPr>
          <p:nvPr>
            <p:ph type="sldImg"/>
          </p:nvPr>
        </p:nvSpPr>
        <p:spPr>
          <a:ln/>
        </p:spPr>
      </p:sp>
      <p:sp>
        <p:nvSpPr>
          <p:cNvPr id="144387" name="Rectangle 3">
            <a:extLst>
              <a:ext uri="{FF2B5EF4-FFF2-40B4-BE49-F238E27FC236}">
                <a16:creationId xmlns:a16="http://schemas.microsoft.com/office/drawing/2014/main" id="{B1FACE9A-16E7-0D74-DB98-1B8A5E03F7B5}"/>
              </a:ext>
            </a:extLst>
          </p:cNvPr>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509507E-847E-67F6-9939-44D054CD0B21}"/>
              </a:ext>
            </a:extLst>
          </p:cNvPr>
          <p:cNvSpPr>
            <a:spLocks noGrp="1" noChangeArrowheads="1"/>
          </p:cNvSpPr>
          <p:nvPr>
            <p:ph type="sldNum" sz="quarter" idx="5"/>
          </p:nvPr>
        </p:nvSpPr>
        <p:spPr>
          <a:ln/>
        </p:spPr>
        <p:txBody>
          <a:bodyPr/>
          <a:lstStyle/>
          <a:p>
            <a:fld id="{1F226571-C913-4F70-968F-07818E201A67}" type="slidenum">
              <a:rPr lang="en-US" altLang="en-US"/>
              <a:pPr/>
              <a:t>22</a:t>
            </a:fld>
            <a:endParaRPr lang="en-US" altLang="en-US" dirty="0"/>
          </a:p>
        </p:txBody>
      </p:sp>
      <p:sp>
        <p:nvSpPr>
          <p:cNvPr id="88066" name="Rectangle 2">
            <a:extLst>
              <a:ext uri="{FF2B5EF4-FFF2-40B4-BE49-F238E27FC236}">
                <a16:creationId xmlns:a16="http://schemas.microsoft.com/office/drawing/2014/main" id="{94BF4E95-1120-D8D5-47E1-746DBCF06FBE}"/>
              </a:ext>
            </a:extLst>
          </p:cNvPr>
          <p:cNvSpPr>
            <a:spLocks noGrp="1" noRot="1" noChangeAspect="1" noChangeArrowheads="1" noTextEdit="1"/>
          </p:cNvSpPr>
          <p:nvPr>
            <p:ph type="sldImg"/>
          </p:nvPr>
        </p:nvSpPr>
        <p:spPr>
          <a:xfrm>
            <a:off x="476250" y="307975"/>
            <a:ext cx="6167438" cy="3470275"/>
          </a:xfrm>
          <a:ln/>
        </p:spPr>
      </p:sp>
      <p:sp>
        <p:nvSpPr>
          <p:cNvPr id="88067" name="Rectangle 3">
            <a:extLst>
              <a:ext uri="{FF2B5EF4-FFF2-40B4-BE49-F238E27FC236}">
                <a16:creationId xmlns:a16="http://schemas.microsoft.com/office/drawing/2014/main" id="{7B885A5F-B769-477C-A712-A486381ED183}"/>
              </a:ext>
            </a:extLst>
          </p:cNvPr>
          <p:cNvSpPr>
            <a:spLocks noGrp="1" noChangeArrowheads="1"/>
          </p:cNvSpPr>
          <p:nvPr>
            <p:ph type="body" idx="1"/>
          </p:nvPr>
        </p:nvSpPr>
        <p:spPr>
          <a:xfrm>
            <a:off x="387350" y="3932238"/>
            <a:ext cx="6267450" cy="5351462"/>
          </a:xfrm>
        </p:spPr>
        <p:txBody>
          <a:bodyPr/>
          <a:lstStyle/>
          <a:p>
            <a:r>
              <a:rPr lang="en-US" altLang="en-US" dirty="0"/>
              <a:t>Luke 12:13  Someone in the crowd said to him, “Teacher, tell my brother to divide the inheritance with me.”</a:t>
            </a:r>
          </a:p>
          <a:p>
            <a:r>
              <a:rPr lang="en-US" altLang="en-US" dirty="0"/>
              <a:t>14Jesus replied, “Man, who appointed me a judge or an arbiter between you?” 15Then he said to them, “Watch out! Be on your guard against all kinds of greed; a man’s life does not consist in the abundance of his possessions.”</a:t>
            </a:r>
          </a:p>
          <a:p>
            <a:r>
              <a:rPr lang="en-US" altLang="en-US" dirty="0"/>
              <a:t>16And he told them this parable: “The ground of a certain rich man produced a good crop. 17He thought to himself, ‘What shall I do? I have no place to store my crops.’</a:t>
            </a:r>
          </a:p>
          <a:p>
            <a:r>
              <a:rPr lang="en-US" altLang="en-US" dirty="0"/>
              <a:t>18“Then he said, ‘This is what I’ll do. I will tear down my barns and build bigger ones, and there I will store all my grain and my goods. 19And I’ll say to myself, “You have plenty of good things laid up for many years. Take life easy; eat, drink and be merry.”’</a:t>
            </a:r>
          </a:p>
          <a:p>
            <a:r>
              <a:rPr lang="en-US" altLang="en-US" dirty="0"/>
              <a:t>20“But God said to him, ‘You fool! This very night your life will be demanded from you. Then who will get what you have prepared for yourself?’</a:t>
            </a:r>
          </a:p>
          <a:p>
            <a:r>
              <a:rPr lang="en-US" altLang="en-US" dirty="0"/>
              <a:t>21“This is how it will be with anyone who stores up things for himself but is not rich toward God.”</a:t>
            </a:r>
          </a:p>
          <a:p>
            <a:endParaRPr lang="en-US" altLang="en-US" dirty="0"/>
          </a:p>
          <a:p>
            <a:endParaRPr lang="en-US" altLang="en-US" dirty="0"/>
          </a:p>
          <a:p>
            <a:r>
              <a:rPr lang="en-US" altLang="en-US" dirty="0"/>
              <a:t>1 Timothy 6: 9-10  6But godliness with contentment is great gain. 7For we brought nothing into the world, and we can take nothing out of it. 8But if we have food and clothing, we will be content with that. 9People who want to get rich fall into temptation and a trap and into many foolish and harmful desires that plunge men into ruin and destruction. 10For the love of money is a root of all kinds of evil. Some people, eager for money, have wandered from the faith and pierced themselves with many griefs.</a:t>
            </a:r>
          </a:p>
          <a:p>
            <a:endParaRPr lang="en-US" altLang="en-US" dirty="0"/>
          </a:p>
          <a:p>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0BE5613-1512-638B-75F6-4490224DD09B}"/>
              </a:ext>
            </a:extLst>
          </p:cNvPr>
          <p:cNvSpPr>
            <a:spLocks noGrp="1" noChangeArrowheads="1"/>
          </p:cNvSpPr>
          <p:nvPr>
            <p:ph type="sldNum" sz="quarter" idx="5"/>
          </p:nvPr>
        </p:nvSpPr>
        <p:spPr>
          <a:ln/>
        </p:spPr>
        <p:txBody>
          <a:bodyPr/>
          <a:lstStyle/>
          <a:p>
            <a:fld id="{B91C3E82-FE04-419C-B8FA-7A486F028068}" type="slidenum">
              <a:rPr lang="en-US" altLang="en-US"/>
              <a:pPr/>
              <a:t>23</a:t>
            </a:fld>
            <a:endParaRPr lang="en-US" altLang="en-US" dirty="0"/>
          </a:p>
        </p:txBody>
      </p:sp>
      <p:sp>
        <p:nvSpPr>
          <p:cNvPr id="146434" name="Rectangle 2">
            <a:extLst>
              <a:ext uri="{FF2B5EF4-FFF2-40B4-BE49-F238E27FC236}">
                <a16:creationId xmlns:a16="http://schemas.microsoft.com/office/drawing/2014/main" id="{EF25FB6F-FB57-9FA3-8A93-F34060BC63D9}"/>
              </a:ext>
            </a:extLst>
          </p:cNvPr>
          <p:cNvSpPr>
            <a:spLocks noGrp="1" noRot="1" noChangeAspect="1" noChangeArrowheads="1" noTextEdit="1"/>
          </p:cNvSpPr>
          <p:nvPr>
            <p:ph type="sldImg"/>
          </p:nvPr>
        </p:nvSpPr>
        <p:spPr>
          <a:ln/>
        </p:spPr>
      </p:sp>
      <p:sp>
        <p:nvSpPr>
          <p:cNvPr id="146435" name="Rectangle 3">
            <a:extLst>
              <a:ext uri="{FF2B5EF4-FFF2-40B4-BE49-F238E27FC236}">
                <a16:creationId xmlns:a16="http://schemas.microsoft.com/office/drawing/2014/main" id="{F3FB2437-00D4-2204-BBD3-A5506F6AC007}"/>
              </a:ext>
            </a:extLst>
          </p:cNvPr>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37F6F66-B5F0-7D60-E104-52932FA06D06}"/>
              </a:ext>
            </a:extLst>
          </p:cNvPr>
          <p:cNvSpPr>
            <a:spLocks noGrp="1" noChangeArrowheads="1"/>
          </p:cNvSpPr>
          <p:nvPr>
            <p:ph type="sldNum" sz="quarter" idx="5"/>
          </p:nvPr>
        </p:nvSpPr>
        <p:spPr>
          <a:ln/>
        </p:spPr>
        <p:txBody>
          <a:bodyPr/>
          <a:lstStyle/>
          <a:p>
            <a:fld id="{A95BAF00-B145-457D-B2E5-104DEC0CC0D3}" type="slidenum">
              <a:rPr lang="en-US" altLang="en-US"/>
              <a:pPr/>
              <a:t>24</a:t>
            </a:fld>
            <a:endParaRPr lang="en-US" altLang="en-US" dirty="0"/>
          </a:p>
        </p:txBody>
      </p:sp>
      <p:sp>
        <p:nvSpPr>
          <p:cNvPr id="90114" name="Rectangle 2">
            <a:extLst>
              <a:ext uri="{FF2B5EF4-FFF2-40B4-BE49-F238E27FC236}">
                <a16:creationId xmlns:a16="http://schemas.microsoft.com/office/drawing/2014/main" id="{CCB85548-7009-F6A2-13F1-E3CD21E8DFC7}"/>
              </a:ext>
            </a:extLst>
          </p:cNvPr>
          <p:cNvSpPr>
            <a:spLocks noGrp="1" noRot="1" noChangeAspect="1" noChangeArrowheads="1" noTextEdit="1"/>
          </p:cNvSpPr>
          <p:nvPr>
            <p:ph type="sldImg"/>
          </p:nvPr>
        </p:nvSpPr>
        <p:spPr>
          <a:xfrm>
            <a:off x="476250" y="307975"/>
            <a:ext cx="6167438" cy="3470275"/>
          </a:xfrm>
          <a:ln/>
        </p:spPr>
      </p:sp>
      <p:sp>
        <p:nvSpPr>
          <p:cNvPr id="90115" name="Rectangle 3">
            <a:extLst>
              <a:ext uri="{FF2B5EF4-FFF2-40B4-BE49-F238E27FC236}">
                <a16:creationId xmlns:a16="http://schemas.microsoft.com/office/drawing/2014/main" id="{6E3B431D-3344-C0D7-AB44-CB1B333186E9}"/>
              </a:ext>
            </a:extLst>
          </p:cNvPr>
          <p:cNvSpPr>
            <a:spLocks noGrp="1" noChangeArrowheads="1"/>
          </p:cNvSpPr>
          <p:nvPr>
            <p:ph type="body" idx="1"/>
          </p:nvPr>
        </p:nvSpPr>
        <p:spPr>
          <a:xfrm>
            <a:off x="387350" y="3932238"/>
            <a:ext cx="6267450" cy="5351462"/>
          </a:xfrm>
        </p:spPr>
        <p:txBody>
          <a:bodyPr/>
          <a:lstStyle/>
          <a:p>
            <a:r>
              <a:rPr lang="en-US" altLang="en-US" dirty="0"/>
              <a:t>Hebrews 13:5-6 Amplified</a:t>
            </a:r>
          </a:p>
          <a:p>
            <a:endParaRPr lang="en-US" altLang="en-US" dirty="0"/>
          </a:p>
          <a:p>
            <a:r>
              <a:rPr lang="en-US" altLang="en-US" dirty="0"/>
              <a:t>Let your character or moral disposition be free from love of money--including greed, avarice, lust and craving for earthly possessions--and be satisfied with your present circumstances and with what you have; for He (God) Himself has said, I will not in any way fail you nor give you up nor leave you without support.  [I will] not; [I will] not; [I will] not in any degree leave you helpless, nor forsake nor let [you] down, [relax My hold on you]--Assuredly not!</a:t>
            </a:r>
          </a:p>
          <a:p>
            <a:endParaRPr lang="en-US" altLang="en-US" dirty="0"/>
          </a:p>
          <a:p>
            <a:r>
              <a:rPr lang="en-US" altLang="en-US" dirty="0"/>
              <a:t>So we take comfort and are encouraged and confidently and boldly say, The Lord is my Helper, I will not be seized with alarm--I will not fear or dread or be terrified.  What can man do to me?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0C2EE62-D1BE-8908-E4B3-DE2C9754FF34}"/>
              </a:ext>
            </a:extLst>
          </p:cNvPr>
          <p:cNvSpPr>
            <a:spLocks noGrp="1" noChangeArrowheads="1"/>
          </p:cNvSpPr>
          <p:nvPr>
            <p:ph type="sldNum" sz="quarter" idx="5"/>
          </p:nvPr>
        </p:nvSpPr>
        <p:spPr>
          <a:ln/>
        </p:spPr>
        <p:txBody>
          <a:bodyPr/>
          <a:lstStyle/>
          <a:p>
            <a:fld id="{14A0BC9C-4595-416C-831C-751B000B9397}" type="slidenum">
              <a:rPr lang="en-US" altLang="en-US"/>
              <a:pPr/>
              <a:t>25</a:t>
            </a:fld>
            <a:endParaRPr lang="en-US" altLang="en-US" dirty="0"/>
          </a:p>
        </p:txBody>
      </p:sp>
      <p:sp>
        <p:nvSpPr>
          <p:cNvPr id="92162" name="Rectangle 2">
            <a:extLst>
              <a:ext uri="{FF2B5EF4-FFF2-40B4-BE49-F238E27FC236}">
                <a16:creationId xmlns:a16="http://schemas.microsoft.com/office/drawing/2014/main" id="{51051086-25F8-2F78-4272-2BF6B5C18255}"/>
              </a:ext>
            </a:extLst>
          </p:cNvPr>
          <p:cNvSpPr>
            <a:spLocks noGrp="1" noRot="1" noChangeAspect="1" noChangeArrowheads="1" noTextEdit="1"/>
          </p:cNvSpPr>
          <p:nvPr>
            <p:ph type="sldImg"/>
          </p:nvPr>
        </p:nvSpPr>
        <p:spPr>
          <a:xfrm>
            <a:off x="476250" y="307975"/>
            <a:ext cx="6167438" cy="3470275"/>
          </a:xfrm>
          <a:ln/>
        </p:spPr>
      </p:sp>
      <p:sp>
        <p:nvSpPr>
          <p:cNvPr id="92163" name="Rectangle 3">
            <a:extLst>
              <a:ext uri="{FF2B5EF4-FFF2-40B4-BE49-F238E27FC236}">
                <a16:creationId xmlns:a16="http://schemas.microsoft.com/office/drawing/2014/main" id="{EA686E9F-D047-3311-222A-9265B9C08C4F}"/>
              </a:ext>
            </a:extLst>
          </p:cNvPr>
          <p:cNvSpPr>
            <a:spLocks noGrp="1" noChangeArrowheads="1"/>
          </p:cNvSpPr>
          <p:nvPr>
            <p:ph type="body" idx="1"/>
          </p:nvPr>
        </p:nvSpPr>
        <p:spPr>
          <a:xfrm>
            <a:off x="387350" y="3932238"/>
            <a:ext cx="6267450" cy="5351462"/>
          </a:xfrm>
        </p:spPr>
        <p:txBody>
          <a:bodyPr/>
          <a:lstStyle/>
          <a:p>
            <a:r>
              <a:rPr lang="en-US" altLang="en-US" dirty="0"/>
              <a:t>Philippians 4:10  I rejoice greatly in the Lord that at last you have renewed your concern for me. Indeed, you have been concerned, but you had no opportunity to show it. 11I am not saying this because I am in need, for I have learned to be content whatever the circumstances. 12I know what it is to be in need, and I know what it is to have plenty. I have learned the secret of being content in any and every situation, whether well fed or hungry, whether living in plenty or in want. 13I can do everything through him who gives me strength.</a:t>
            </a:r>
          </a:p>
          <a:p>
            <a:endParaRPr lang="en-US" altLang="en-US" dirty="0"/>
          </a:p>
          <a:p>
            <a:r>
              <a:rPr lang="en-US" altLang="en-US" dirty="0"/>
              <a:t>Philippians 4:19  And my God will meet all your needs according to his glorious riches in Christ Jesus.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393700" y="692150"/>
            <a:ext cx="6070600" cy="3416300"/>
          </a:xfrm>
          <a:ln/>
        </p:spPr>
      </p:sp>
      <p:sp>
        <p:nvSpPr>
          <p:cNvPr id="583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A1CBA8D-38AB-CF32-1F9C-02BBC1C12789}"/>
              </a:ext>
            </a:extLst>
          </p:cNvPr>
          <p:cNvSpPr>
            <a:spLocks noGrp="1" noChangeArrowheads="1"/>
          </p:cNvSpPr>
          <p:nvPr>
            <p:ph type="sldNum" sz="quarter" idx="5"/>
          </p:nvPr>
        </p:nvSpPr>
        <p:spPr>
          <a:ln/>
        </p:spPr>
        <p:txBody>
          <a:bodyPr/>
          <a:lstStyle/>
          <a:p>
            <a:fld id="{3441A6F7-D2BD-481E-96A6-4BAF8F17F12B}" type="slidenum">
              <a:rPr lang="en-US" altLang="en-US"/>
              <a:pPr/>
              <a:t>26</a:t>
            </a:fld>
            <a:endParaRPr lang="en-US" altLang="en-US" dirty="0"/>
          </a:p>
        </p:txBody>
      </p:sp>
      <p:sp>
        <p:nvSpPr>
          <p:cNvPr id="94210" name="Rectangle 2">
            <a:extLst>
              <a:ext uri="{FF2B5EF4-FFF2-40B4-BE49-F238E27FC236}">
                <a16:creationId xmlns:a16="http://schemas.microsoft.com/office/drawing/2014/main" id="{0942CA22-7C77-4184-83C7-8962D2BB7B05}"/>
              </a:ext>
            </a:extLst>
          </p:cNvPr>
          <p:cNvSpPr>
            <a:spLocks noGrp="1" noRot="1" noChangeAspect="1" noChangeArrowheads="1" noTextEdit="1"/>
          </p:cNvSpPr>
          <p:nvPr>
            <p:ph type="sldImg"/>
          </p:nvPr>
        </p:nvSpPr>
        <p:spPr>
          <a:ln/>
        </p:spPr>
      </p:sp>
      <p:sp>
        <p:nvSpPr>
          <p:cNvPr id="94211" name="Rectangle 3">
            <a:extLst>
              <a:ext uri="{FF2B5EF4-FFF2-40B4-BE49-F238E27FC236}">
                <a16:creationId xmlns:a16="http://schemas.microsoft.com/office/drawing/2014/main" id="{B3B0B589-CAC1-81DD-9223-D5AA741EF6D0}"/>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04A97B4-6491-CA6D-065B-5852520A4A3B}"/>
              </a:ext>
            </a:extLst>
          </p:cNvPr>
          <p:cNvSpPr>
            <a:spLocks noGrp="1" noChangeArrowheads="1"/>
          </p:cNvSpPr>
          <p:nvPr>
            <p:ph type="sldNum" sz="quarter" idx="5"/>
          </p:nvPr>
        </p:nvSpPr>
        <p:spPr>
          <a:ln/>
        </p:spPr>
        <p:txBody>
          <a:bodyPr/>
          <a:lstStyle/>
          <a:p>
            <a:fld id="{2021363B-7FF5-4348-9C1E-739CDE362273}" type="slidenum">
              <a:rPr lang="en-US" altLang="en-US"/>
              <a:pPr/>
              <a:t>28</a:t>
            </a:fld>
            <a:endParaRPr lang="en-US" altLang="en-US" dirty="0"/>
          </a:p>
        </p:txBody>
      </p:sp>
      <p:sp>
        <p:nvSpPr>
          <p:cNvPr id="96258" name="Rectangle 2">
            <a:extLst>
              <a:ext uri="{FF2B5EF4-FFF2-40B4-BE49-F238E27FC236}">
                <a16:creationId xmlns:a16="http://schemas.microsoft.com/office/drawing/2014/main" id="{A761D863-0028-F0A2-AE34-618F658720E5}"/>
              </a:ext>
            </a:extLst>
          </p:cNvPr>
          <p:cNvSpPr>
            <a:spLocks noGrp="1" noRot="1" noChangeAspect="1" noChangeArrowheads="1" noTextEdit="1"/>
          </p:cNvSpPr>
          <p:nvPr>
            <p:ph type="sldImg"/>
          </p:nvPr>
        </p:nvSpPr>
        <p:spPr>
          <a:ln/>
        </p:spPr>
      </p:sp>
      <p:sp>
        <p:nvSpPr>
          <p:cNvPr id="96259" name="Rectangle 3">
            <a:extLst>
              <a:ext uri="{FF2B5EF4-FFF2-40B4-BE49-F238E27FC236}">
                <a16:creationId xmlns:a16="http://schemas.microsoft.com/office/drawing/2014/main" id="{CBE9260D-497A-4E16-F401-830C14592BC0}"/>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2585A48-EEC6-D696-E19F-D146728D08F8}"/>
              </a:ext>
            </a:extLst>
          </p:cNvPr>
          <p:cNvSpPr>
            <a:spLocks noGrp="1" noChangeArrowheads="1"/>
          </p:cNvSpPr>
          <p:nvPr>
            <p:ph type="sldNum" sz="quarter" idx="5"/>
          </p:nvPr>
        </p:nvSpPr>
        <p:spPr>
          <a:ln/>
        </p:spPr>
        <p:txBody>
          <a:bodyPr/>
          <a:lstStyle/>
          <a:p>
            <a:fld id="{6669B473-81D9-4C0D-A5A5-25CCF46E9D5D}" type="slidenum">
              <a:rPr lang="en-US" altLang="en-US"/>
              <a:pPr/>
              <a:t>30</a:t>
            </a:fld>
            <a:endParaRPr lang="en-US" altLang="en-US" dirty="0"/>
          </a:p>
        </p:txBody>
      </p:sp>
      <p:sp>
        <p:nvSpPr>
          <p:cNvPr id="98306" name="Rectangle 2">
            <a:extLst>
              <a:ext uri="{FF2B5EF4-FFF2-40B4-BE49-F238E27FC236}">
                <a16:creationId xmlns:a16="http://schemas.microsoft.com/office/drawing/2014/main" id="{AA9A76A3-AB99-22A2-41A7-B90CC87756BC}"/>
              </a:ext>
            </a:extLst>
          </p:cNvPr>
          <p:cNvSpPr>
            <a:spLocks noGrp="1" noRot="1" noChangeAspect="1" noChangeArrowheads="1" noTextEdit="1"/>
          </p:cNvSpPr>
          <p:nvPr>
            <p:ph type="sldImg"/>
          </p:nvPr>
        </p:nvSpPr>
        <p:spPr>
          <a:ln/>
        </p:spPr>
      </p:sp>
      <p:sp>
        <p:nvSpPr>
          <p:cNvPr id="98307" name="Rectangle 3">
            <a:extLst>
              <a:ext uri="{FF2B5EF4-FFF2-40B4-BE49-F238E27FC236}">
                <a16:creationId xmlns:a16="http://schemas.microsoft.com/office/drawing/2014/main" id="{971ADA9D-3CC4-ABEB-B384-FCE6651503A9}"/>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640CA00-3696-6649-C09F-21C348764AFF}"/>
              </a:ext>
            </a:extLst>
          </p:cNvPr>
          <p:cNvSpPr>
            <a:spLocks noGrp="1" noChangeArrowheads="1"/>
          </p:cNvSpPr>
          <p:nvPr>
            <p:ph type="sldNum" sz="quarter" idx="5"/>
          </p:nvPr>
        </p:nvSpPr>
        <p:spPr>
          <a:ln/>
        </p:spPr>
        <p:txBody>
          <a:bodyPr/>
          <a:lstStyle/>
          <a:p>
            <a:fld id="{D725ECC5-8935-4A4D-B55E-A317FEE07DB3}" type="slidenum">
              <a:rPr lang="en-US" altLang="en-US"/>
              <a:pPr/>
              <a:t>31</a:t>
            </a:fld>
            <a:endParaRPr lang="en-US" altLang="en-US" dirty="0"/>
          </a:p>
        </p:txBody>
      </p:sp>
      <p:sp>
        <p:nvSpPr>
          <p:cNvPr id="100354" name="Rectangle 2">
            <a:extLst>
              <a:ext uri="{FF2B5EF4-FFF2-40B4-BE49-F238E27FC236}">
                <a16:creationId xmlns:a16="http://schemas.microsoft.com/office/drawing/2014/main" id="{8460E554-A2ED-B953-B165-6A7CDF35E57C}"/>
              </a:ext>
            </a:extLst>
          </p:cNvPr>
          <p:cNvSpPr>
            <a:spLocks noGrp="1" noRot="1" noChangeAspect="1" noChangeArrowheads="1" noTextEdit="1"/>
          </p:cNvSpPr>
          <p:nvPr>
            <p:ph type="sldImg"/>
          </p:nvPr>
        </p:nvSpPr>
        <p:spPr>
          <a:ln/>
        </p:spPr>
      </p:sp>
      <p:sp>
        <p:nvSpPr>
          <p:cNvPr id="100355" name="Rectangle 3">
            <a:extLst>
              <a:ext uri="{FF2B5EF4-FFF2-40B4-BE49-F238E27FC236}">
                <a16:creationId xmlns:a16="http://schemas.microsoft.com/office/drawing/2014/main" id="{3FE7AE05-4871-CDF6-C6C9-80392A9C2854}"/>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049097A-2690-63B1-2947-60281CC86DCC}"/>
              </a:ext>
            </a:extLst>
          </p:cNvPr>
          <p:cNvSpPr>
            <a:spLocks noGrp="1" noChangeArrowheads="1"/>
          </p:cNvSpPr>
          <p:nvPr>
            <p:ph type="sldNum" sz="quarter" idx="5"/>
          </p:nvPr>
        </p:nvSpPr>
        <p:spPr>
          <a:ln/>
        </p:spPr>
        <p:txBody>
          <a:bodyPr/>
          <a:lstStyle/>
          <a:p>
            <a:fld id="{8012062C-3AAA-4855-817D-B25C7476A394}" type="slidenum">
              <a:rPr lang="en-US" altLang="en-US"/>
              <a:pPr/>
              <a:t>32</a:t>
            </a:fld>
            <a:endParaRPr lang="en-US" altLang="en-US" dirty="0"/>
          </a:p>
        </p:txBody>
      </p:sp>
      <p:sp>
        <p:nvSpPr>
          <p:cNvPr id="102402" name="Rectangle 2">
            <a:extLst>
              <a:ext uri="{FF2B5EF4-FFF2-40B4-BE49-F238E27FC236}">
                <a16:creationId xmlns:a16="http://schemas.microsoft.com/office/drawing/2014/main" id="{0C6929AF-7358-71A1-54AA-592447FD89F1}"/>
              </a:ext>
            </a:extLst>
          </p:cNvPr>
          <p:cNvSpPr>
            <a:spLocks noGrp="1" noRot="1" noChangeAspect="1" noChangeArrowheads="1" noTextEdit="1"/>
          </p:cNvSpPr>
          <p:nvPr>
            <p:ph type="sldImg"/>
          </p:nvPr>
        </p:nvSpPr>
        <p:spPr>
          <a:ln/>
        </p:spPr>
      </p:sp>
      <p:sp>
        <p:nvSpPr>
          <p:cNvPr id="102403" name="Rectangle 3">
            <a:extLst>
              <a:ext uri="{FF2B5EF4-FFF2-40B4-BE49-F238E27FC236}">
                <a16:creationId xmlns:a16="http://schemas.microsoft.com/office/drawing/2014/main" id="{4C463ED5-5511-98D6-EE27-B2853F7DEF98}"/>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CE20DF9-D16B-8515-2EC2-35E8D23FD446}"/>
              </a:ext>
            </a:extLst>
          </p:cNvPr>
          <p:cNvSpPr>
            <a:spLocks noGrp="1" noChangeArrowheads="1"/>
          </p:cNvSpPr>
          <p:nvPr>
            <p:ph type="sldNum" sz="quarter" idx="5"/>
          </p:nvPr>
        </p:nvSpPr>
        <p:spPr>
          <a:ln/>
        </p:spPr>
        <p:txBody>
          <a:bodyPr/>
          <a:lstStyle/>
          <a:p>
            <a:fld id="{31A86C38-2E19-4E0F-B6AF-9A524A1E50BA}" type="slidenum">
              <a:rPr lang="en-US" altLang="en-US"/>
              <a:pPr/>
              <a:t>33</a:t>
            </a:fld>
            <a:endParaRPr lang="en-US" altLang="en-US" dirty="0"/>
          </a:p>
        </p:txBody>
      </p:sp>
      <p:sp>
        <p:nvSpPr>
          <p:cNvPr id="106498" name="Rectangle 2">
            <a:extLst>
              <a:ext uri="{FF2B5EF4-FFF2-40B4-BE49-F238E27FC236}">
                <a16:creationId xmlns:a16="http://schemas.microsoft.com/office/drawing/2014/main" id="{5EB9A12E-E7B4-6AB1-8C38-F6C323FB2100}"/>
              </a:ext>
            </a:extLst>
          </p:cNvPr>
          <p:cNvSpPr>
            <a:spLocks noGrp="1" noRot="1" noChangeAspect="1" noChangeArrowheads="1" noTextEdit="1"/>
          </p:cNvSpPr>
          <p:nvPr>
            <p:ph type="sldImg"/>
          </p:nvPr>
        </p:nvSpPr>
        <p:spPr>
          <a:ln/>
        </p:spPr>
      </p:sp>
      <p:sp>
        <p:nvSpPr>
          <p:cNvPr id="106499" name="Rectangle 3">
            <a:extLst>
              <a:ext uri="{FF2B5EF4-FFF2-40B4-BE49-F238E27FC236}">
                <a16:creationId xmlns:a16="http://schemas.microsoft.com/office/drawing/2014/main" id="{3A74C6A9-8CC7-424E-A490-ECD22EF9356B}"/>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95E7162-9DBB-0B02-642A-AB33F070C6CF}"/>
              </a:ext>
            </a:extLst>
          </p:cNvPr>
          <p:cNvSpPr>
            <a:spLocks noGrp="1" noChangeArrowheads="1"/>
          </p:cNvSpPr>
          <p:nvPr>
            <p:ph type="sldNum" sz="quarter" idx="5"/>
          </p:nvPr>
        </p:nvSpPr>
        <p:spPr>
          <a:ln/>
        </p:spPr>
        <p:txBody>
          <a:bodyPr/>
          <a:lstStyle/>
          <a:p>
            <a:fld id="{CB4EBEC1-AE83-4803-A6AD-0C0E6049F4D8}" type="slidenum">
              <a:rPr lang="en-US" altLang="en-US"/>
              <a:pPr/>
              <a:t>34</a:t>
            </a:fld>
            <a:endParaRPr lang="en-US" altLang="en-US" dirty="0"/>
          </a:p>
        </p:txBody>
      </p:sp>
      <p:sp>
        <p:nvSpPr>
          <p:cNvPr id="104450" name="Rectangle 2">
            <a:extLst>
              <a:ext uri="{FF2B5EF4-FFF2-40B4-BE49-F238E27FC236}">
                <a16:creationId xmlns:a16="http://schemas.microsoft.com/office/drawing/2014/main" id="{31008F26-8A17-5631-0048-0BFF469EDBBA}"/>
              </a:ext>
            </a:extLst>
          </p:cNvPr>
          <p:cNvSpPr>
            <a:spLocks noGrp="1" noRot="1" noChangeAspect="1" noChangeArrowheads="1" noTextEdit="1"/>
          </p:cNvSpPr>
          <p:nvPr>
            <p:ph type="sldImg"/>
          </p:nvPr>
        </p:nvSpPr>
        <p:spPr>
          <a:ln/>
        </p:spPr>
      </p:sp>
      <p:sp>
        <p:nvSpPr>
          <p:cNvPr id="104451" name="Rectangle 3">
            <a:extLst>
              <a:ext uri="{FF2B5EF4-FFF2-40B4-BE49-F238E27FC236}">
                <a16:creationId xmlns:a16="http://schemas.microsoft.com/office/drawing/2014/main" id="{ACF7269B-450D-915B-EA17-F3C8EA670C61}"/>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5403E9B-24A8-9800-AFB2-0E74604AC53E}"/>
              </a:ext>
            </a:extLst>
          </p:cNvPr>
          <p:cNvSpPr>
            <a:spLocks noGrp="1" noChangeArrowheads="1"/>
          </p:cNvSpPr>
          <p:nvPr>
            <p:ph type="sldNum" sz="quarter" idx="5"/>
          </p:nvPr>
        </p:nvSpPr>
        <p:spPr>
          <a:ln/>
        </p:spPr>
        <p:txBody>
          <a:bodyPr/>
          <a:lstStyle/>
          <a:p>
            <a:fld id="{C7A62E03-BEE2-4145-B861-904B4162D855}" type="slidenum">
              <a:rPr lang="en-US" altLang="en-US"/>
              <a:pPr/>
              <a:t>35</a:t>
            </a:fld>
            <a:endParaRPr lang="en-US" altLang="en-US" dirty="0"/>
          </a:p>
        </p:txBody>
      </p:sp>
      <p:sp>
        <p:nvSpPr>
          <p:cNvPr id="108546" name="Rectangle 2">
            <a:extLst>
              <a:ext uri="{FF2B5EF4-FFF2-40B4-BE49-F238E27FC236}">
                <a16:creationId xmlns:a16="http://schemas.microsoft.com/office/drawing/2014/main" id="{0217B4A1-535C-4016-ED17-B8F6A9B9150D}"/>
              </a:ext>
            </a:extLst>
          </p:cNvPr>
          <p:cNvSpPr>
            <a:spLocks noGrp="1" noRot="1" noChangeAspect="1" noChangeArrowheads="1" noTextEdit="1"/>
          </p:cNvSpPr>
          <p:nvPr>
            <p:ph type="sldImg"/>
          </p:nvPr>
        </p:nvSpPr>
        <p:spPr>
          <a:ln/>
        </p:spPr>
      </p:sp>
      <p:sp>
        <p:nvSpPr>
          <p:cNvPr id="108547" name="Rectangle 3">
            <a:extLst>
              <a:ext uri="{FF2B5EF4-FFF2-40B4-BE49-F238E27FC236}">
                <a16:creationId xmlns:a16="http://schemas.microsoft.com/office/drawing/2014/main" id="{816A4688-708E-C66A-0A29-67E70A9BC430}"/>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82B8059-B280-A5B8-AC54-6848D93FD803}"/>
              </a:ext>
            </a:extLst>
          </p:cNvPr>
          <p:cNvSpPr>
            <a:spLocks noGrp="1" noChangeArrowheads="1"/>
          </p:cNvSpPr>
          <p:nvPr>
            <p:ph type="sldNum" sz="quarter" idx="5"/>
          </p:nvPr>
        </p:nvSpPr>
        <p:spPr>
          <a:ln/>
        </p:spPr>
        <p:txBody>
          <a:bodyPr/>
          <a:lstStyle/>
          <a:p>
            <a:fld id="{A90D2AAD-05AF-49CB-BEE3-862DC98B8671}" type="slidenum">
              <a:rPr lang="en-US" altLang="en-US"/>
              <a:pPr/>
              <a:t>36</a:t>
            </a:fld>
            <a:endParaRPr lang="en-US" altLang="en-US" dirty="0"/>
          </a:p>
        </p:txBody>
      </p:sp>
      <p:sp>
        <p:nvSpPr>
          <p:cNvPr id="110594" name="Rectangle 2">
            <a:extLst>
              <a:ext uri="{FF2B5EF4-FFF2-40B4-BE49-F238E27FC236}">
                <a16:creationId xmlns:a16="http://schemas.microsoft.com/office/drawing/2014/main" id="{AAC32CB7-717E-32C8-6F43-9B3A984AE3D5}"/>
              </a:ext>
            </a:extLst>
          </p:cNvPr>
          <p:cNvSpPr>
            <a:spLocks noGrp="1" noRot="1" noChangeAspect="1" noChangeArrowheads="1" noTextEdit="1"/>
          </p:cNvSpPr>
          <p:nvPr>
            <p:ph type="sldImg"/>
          </p:nvPr>
        </p:nvSpPr>
        <p:spPr>
          <a:ln/>
        </p:spPr>
      </p:sp>
      <p:sp>
        <p:nvSpPr>
          <p:cNvPr id="110595" name="Rectangle 3">
            <a:extLst>
              <a:ext uri="{FF2B5EF4-FFF2-40B4-BE49-F238E27FC236}">
                <a16:creationId xmlns:a16="http://schemas.microsoft.com/office/drawing/2014/main" id="{749C4E2C-E44F-30D0-4377-A039AF38D588}"/>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DEF8D85-666A-2399-6A5C-F2F80FB89B6A}"/>
              </a:ext>
            </a:extLst>
          </p:cNvPr>
          <p:cNvSpPr>
            <a:spLocks noGrp="1" noChangeArrowheads="1"/>
          </p:cNvSpPr>
          <p:nvPr>
            <p:ph type="sldNum" sz="quarter" idx="5"/>
          </p:nvPr>
        </p:nvSpPr>
        <p:spPr>
          <a:ln/>
        </p:spPr>
        <p:txBody>
          <a:bodyPr/>
          <a:lstStyle/>
          <a:p>
            <a:fld id="{703AC345-D720-480F-8E53-9E5416BE60E3}" type="slidenum">
              <a:rPr lang="en-US" altLang="en-US"/>
              <a:pPr/>
              <a:t>37</a:t>
            </a:fld>
            <a:endParaRPr lang="en-US" altLang="en-US" dirty="0"/>
          </a:p>
        </p:txBody>
      </p:sp>
      <p:sp>
        <p:nvSpPr>
          <p:cNvPr id="112642" name="Rectangle 2">
            <a:extLst>
              <a:ext uri="{FF2B5EF4-FFF2-40B4-BE49-F238E27FC236}">
                <a16:creationId xmlns:a16="http://schemas.microsoft.com/office/drawing/2014/main" id="{5C67EA2E-C457-B859-6A35-3651C105C14D}"/>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82241352-0A52-5AA7-CB78-68D445D435C0}"/>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073C6DC-A7BF-D5B7-8813-BADD04F6F5CF}"/>
              </a:ext>
            </a:extLst>
          </p:cNvPr>
          <p:cNvSpPr>
            <a:spLocks noGrp="1" noChangeArrowheads="1"/>
          </p:cNvSpPr>
          <p:nvPr>
            <p:ph type="sldNum" sz="quarter" idx="5"/>
          </p:nvPr>
        </p:nvSpPr>
        <p:spPr>
          <a:ln/>
        </p:spPr>
        <p:txBody>
          <a:bodyPr/>
          <a:lstStyle/>
          <a:p>
            <a:fld id="{4C804339-FAE3-48E4-A370-7CE35B63434F}" type="slidenum">
              <a:rPr lang="en-US" altLang="en-US"/>
              <a:pPr/>
              <a:t>6</a:t>
            </a:fld>
            <a:endParaRPr lang="en-US" altLang="en-US" dirty="0"/>
          </a:p>
        </p:txBody>
      </p:sp>
      <p:sp>
        <p:nvSpPr>
          <p:cNvPr id="55298" name="Rectangle 2">
            <a:extLst>
              <a:ext uri="{FF2B5EF4-FFF2-40B4-BE49-F238E27FC236}">
                <a16:creationId xmlns:a16="http://schemas.microsoft.com/office/drawing/2014/main" id="{CEB92EE3-D86D-0AC4-9190-94D75881F330}"/>
              </a:ext>
            </a:extLst>
          </p:cNvPr>
          <p:cNvSpPr>
            <a:spLocks noGrp="1" noRot="1" noChangeAspect="1" noChangeArrowheads="1" noTextEdit="1"/>
          </p:cNvSpPr>
          <p:nvPr>
            <p:ph type="sldImg"/>
          </p:nvPr>
        </p:nvSpPr>
        <p:spPr>
          <a:ln/>
        </p:spPr>
      </p:sp>
      <p:sp>
        <p:nvSpPr>
          <p:cNvPr id="55299" name="Rectangle 3">
            <a:extLst>
              <a:ext uri="{FF2B5EF4-FFF2-40B4-BE49-F238E27FC236}">
                <a16:creationId xmlns:a16="http://schemas.microsoft.com/office/drawing/2014/main" id="{F5BAD100-C4AA-458C-F05E-62D9C2CB4276}"/>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8C059A-1EAE-4E34-D138-569F1CD1450D}"/>
              </a:ext>
            </a:extLst>
          </p:cNvPr>
          <p:cNvSpPr>
            <a:spLocks noGrp="1" noChangeArrowheads="1"/>
          </p:cNvSpPr>
          <p:nvPr>
            <p:ph type="sldNum" sz="quarter" idx="5"/>
          </p:nvPr>
        </p:nvSpPr>
        <p:spPr>
          <a:ln/>
        </p:spPr>
        <p:txBody>
          <a:bodyPr/>
          <a:lstStyle/>
          <a:p>
            <a:fld id="{219F4316-280D-4802-8D51-A566E07590C3}" type="slidenum">
              <a:rPr lang="en-US" altLang="en-US"/>
              <a:pPr/>
              <a:t>38</a:t>
            </a:fld>
            <a:endParaRPr lang="en-US" altLang="en-US" dirty="0"/>
          </a:p>
        </p:txBody>
      </p:sp>
      <p:sp>
        <p:nvSpPr>
          <p:cNvPr id="114690" name="Rectangle 2">
            <a:extLst>
              <a:ext uri="{FF2B5EF4-FFF2-40B4-BE49-F238E27FC236}">
                <a16:creationId xmlns:a16="http://schemas.microsoft.com/office/drawing/2014/main" id="{2E9DEA8A-896C-F479-3A12-4696195073D3}"/>
              </a:ext>
            </a:extLst>
          </p:cNvPr>
          <p:cNvSpPr>
            <a:spLocks noGrp="1" noRot="1" noChangeAspect="1" noChangeArrowheads="1" noTextEdit="1"/>
          </p:cNvSpPr>
          <p:nvPr>
            <p:ph type="sldImg"/>
          </p:nvPr>
        </p:nvSpPr>
        <p:spPr>
          <a:ln/>
        </p:spPr>
      </p:sp>
      <p:sp>
        <p:nvSpPr>
          <p:cNvPr id="114691" name="Rectangle 3">
            <a:extLst>
              <a:ext uri="{FF2B5EF4-FFF2-40B4-BE49-F238E27FC236}">
                <a16:creationId xmlns:a16="http://schemas.microsoft.com/office/drawing/2014/main" id="{90738F07-BD13-20B2-9150-6F0BCD647AF0}"/>
              </a:ext>
            </a:extLst>
          </p:cNvPr>
          <p:cNvSpPr>
            <a:spLocks noGrp="1" noChangeArrowheads="1"/>
          </p:cNvSpPr>
          <p:nvPr>
            <p:ph type="body" idx="1"/>
          </p:nvPr>
        </p:nvSpPr>
        <p:spPr>
          <a:xfrm>
            <a:off x="695325" y="4410075"/>
            <a:ext cx="5556250" cy="4176713"/>
          </a:xfrm>
        </p:spPr>
        <p:txBody>
          <a:bodyPr/>
          <a:lstStyle/>
          <a:p>
            <a:endParaRPr lang="en-US"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DF037EA-159D-866D-B3B8-69AC2B40FBC2}"/>
              </a:ext>
            </a:extLst>
          </p:cNvPr>
          <p:cNvSpPr>
            <a:spLocks noGrp="1" noChangeArrowheads="1"/>
          </p:cNvSpPr>
          <p:nvPr>
            <p:ph type="sldNum" sz="quarter" idx="5"/>
          </p:nvPr>
        </p:nvSpPr>
        <p:spPr>
          <a:ln/>
        </p:spPr>
        <p:txBody>
          <a:bodyPr/>
          <a:lstStyle/>
          <a:p>
            <a:fld id="{BB2C5737-F497-4E42-994E-EADE1764BDCE}" type="slidenum">
              <a:rPr lang="en-US" altLang="en-US"/>
              <a:pPr/>
              <a:t>39</a:t>
            </a:fld>
            <a:endParaRPr lang="en-US" altLang="en-US" dirty="0"/>
          </a:p>
        </p:txBody>
      </p:sp>
      <p:sp>
        <p:nvSpPr>
          <p:cNvPr id="116738" name="Rectangle 2">
            <a:extLst>
              <a:ext uri="{FF2B5EF4-FFF2-40B4-BE49-F238E27FC236}">
                <a16:creationId xmlns:a16="http://schemas.microsoft.com/office/drawing/2014/main" id="{3790C2E8-C51E-5E82-EFD4-83646E14D330}"/>
              </a:ext>
            </a:extLst>
          </p:cNvPr>
          <p:cNvSpPr>
            <a:spLocks noGrp="1" noRot="1" noChangeAspect="1" noChangeArrowheads="1" noTextEdit="1"/>
          </p:cNvSpPr>
          <p:nvPr>
            <p:ph type="sldImg"/>
          </p:nvPr>
        </p:nvSpPr>
        <p:spPr>
          <a:xfrm>
            <a:off x="476250" y="307975"/>
            <a:ext cx="6167438" cy="3470275"/>
          </a:xfrm>
          <a:ln/>
        </p:spPr>
      </p:sp>
      <p:sp>
        <p:nvSpPr>
          <p:cNvPr id="116739" name="Rectangle 3">
            <a:extLst>
              <a:ext uri="{FF2B5EF4-FFF2-40B4-BE49-F238E27FC236}">
                <a16:creationId xmlns:a16="http://schemas.microsoft.com/office/drawing/2014/main" id="{7D563380-BE70-4331-3487-69464451934C}"/>
              </a:ext>
            </a:extLst>
          </p:cNvPr>
          <p:cNvSpPr>
            <a:spLocks noGrp="1" noChangeArrowheads="1"/>
          </p:cNvSpPr>
          <p:nvPr>
            <p:ph type="body" idx="1"/>
          </p:nvPr>
        </p:nvSpPr>
        <p:spPr>
          <a:xfrm>
            <a:off x="387350" y="3932238"/>
            <a:ext cx="6267450" cy="5351462"/>
          </a:xfrm>
        </p:spPr>
        <p:txBody>
          <a:bodyPr/>
          <a:lstStyle/>
          <a:p>
            <a:r>
              <a:rPr lang="en-US" altLang="en-US" dirty="0"/>
              <a:t>16Therefore we do not lose heart. Though outwardly we are wasting away, yet inwardly we are being renewed day by day. 17For our light and momentary troubles are achieving for us an eternal glory that far outweighs them all. 18So we fix our eyes not on what is seen, but on what is unseen. For what is seen is temporary, but what is unseen is eternal.</a:t>
            </a:r>
          </a:p>
          <a:p>
            <a:endParaRPr lang="en-US" altLang="en-US" dirty="0"/>
          </a:p>
          <a:p>
            <a:r>
              <a:rPr lang="en-US" altLang="en-US" dirty="0"/>
              <a:t>19“Do not store up for yourselves treasures on earth, where moth and rust destroy, and where thieves break in and steal. 20But store up for yourselves treasures in heaven, where moth and rust do not destroy, and where thieves do not break in and steal. 21For where your treasure is, there your heart will be also.</a:t>
            </a:r>
          </a:p>
          <a:p>
            <a:endParaRPr lang="en-US" altLang="en-US" dirty="0"/>
          </a:p>
          <a:p>
            <a:r>
              <a:rPr lang="en-US" altLang="en-US" dirty="0"/>
              <a:t>17As Jesus started on his way, a man ran up to him and fell on his knees before him. “Good teacher,” he asked, “what must I do to inherit eternal life?”  18“Why do you call me good?” Jesus answered. “No one is good—except God alone. 19You know the commandments: ‘Do not murder, do not commit adultery, do not steal, do not give false testimony, do not defraud, honor your father and mother.’£”  20“Teacher,” he declared, “all these I have kept since I was a boy.”  21Jesus looked at him and loved him. “One thing you lack,” he said. “Go, sell everything you have and give to the poor, and you will have treasure in heaven. Then come, follow me.”</a:t>
            </a:r>
          </a:p>
          <a:p>
            <a:r>
              <a:rPr lang="en-US" altLang="en-US" dirty="0"/>
              <a:t>22At this the man’s face fell. He went away sad, because he had great wealth.  23Jesus looked around and said to his disciples, “How hard it is for the rich to enter the kingdom of God!”  29“I tell you the truth,” Jesus replied, “no one who has left home or brothers or sisters or mother or father or children or fields for me and the gospel 30will fail to receive a hundred times as much in this present age (homes, brothers, sisters, mothers, children and fields—and with them, persecutions) and in the age to come, eternal life. 31But many who are first will be last, and the last first.”</a:t>
            </a:r>
          </a:p>
          <a:p>
            <a:endParaRPr lang="en-US" altLang="en-US" dirty="0"/>
          </a:p>
          <a:p>
            <a:r>
              <a:rPr lang="en-US" altLang="en-US" dirty="0"/>
              <a:t>13Someone in the crowd said to him, “Teacher, tell my brother to divide the inheritance with me.”  Jesus replied, “Man, who appointed me a judge or an arbiter between you?” 15Then he said to them, “Watch out! Be on your guard against all kinds of greed; a man’s life does not consist in the abundance of his possessions.” 16And he told them this parable: “The ground of a certain rich man produced a good crop. 17He thought to himself, ‘What shall I do? I have no place to store my crops.’  18“Then he said, ‘This is what I’ll do. I will tear down my barns and build bigger ones, and there I will store all my grain and my goods. 19And I’ll say to myself, “You have plenty of good things laid up for many years. Take life easy; eat, drink and be merry.”’  20“But God said to him, ‘You fool! This very night your life will be demanded from you. Then who will get what you have prepared for yourself?’  21“This is how it will be with anyone who stores up things for himself but is not rich toward God.”</a:t>
            </a:r>
          </a:p>
          <a:p>
            <a:endParaRPr lang="en-US" altLang="en-US" dirty="0"/>
          </a:p>
          <a:p>
            <a:r>
              <a:rPr lang="en-US" altLang="en-US" dirty="0"/>
              <a:t>“I tell you the truth,” he said, “this poor widow has put in more than all the others. 4All these people gave their gifts out of their wealth; but she out of her poverty put in all she had to live on.”</a:t>
            </a:r>
          </a:p>
          <a:p>
            <a:endParaRPr lang="en-US" altLang="en-US" dirty="0"/>
          </a:p>
          <a:p>
            <a:r>
              <a:rPr lang="en-US" altLang="en-US" dirty="0"/>
              <a:t>He who increases his wealth by exorbitant interest amasses it for another, who will be kind to the poor.</a:t>
            </a:r>
          </a:p>
          <a:p>
            <a:endParaRPr lang="en-US" altLang="en-US" dirty="0"/>
          </a:p>
          <a:p>
            <a:r>
              <a:rPr lang="en-US" altLang="en-US" dirty="0"/>
              <a:t>A good man leaves an inheritance for his children’s children,	but a sinner’s wealth is stored up for the righteous.</a:t>
            </a:r>
          </a:p>
          <a:p>
            <a:endParaRPr lang="en-US" alt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3B700C3-2921-9A1A-F8E0-2A8056EEBF72}"/>
              </a:ext>
            </a:extLst>
          </p:cNvPr>
          <p:cNvSpPr>
            <a:spLocks noGrp="1" noChangeArrowheads="1"/>
          </p:cNvSpPr>
          <p:nvPr>
            <p:ph type="sldNum" sz="quarter" idx="5"/>
          </p:nvPr>
        </p:nvSpPr>
        <p:spPr>
          <a:ln/>
        </p:spPr>
        <p:txBody>
          <a:bodyPr/>
          <a:lstStyle/>
          <a:p>
            <a:fld id="{E5F68AF0-A52D-48DC-9ECC-320FE021CF3A}" type="slidenum">
              <a:rPr lang="en-US" altLang="en-US"/>
              <a:pPr/>
              <a:t>40</a:t>
            </a:fld>
            <a:endParaRPr lang="en-US" altLang="en-US" dirty="0"/>
          </a:p>
        </p:txBody>
      </p:sp>
      <p:sp>
        <p:nvSpPr>
          <p:cNvPr id="118786" name="Rectangle 2">
            <a:extLst>
              <a:ext uri="{FF2B5EF4-FFF2-40B4-BE49-F238E27FC236}">
                <a16:creationId xmlns:a16="http://schemas.microsoft.com/office/drawing/2014/main" id="{DDA9988B-4E22-FC5B-FF97-0FA3A4EF30D9}"/>
              </a:ext>
            </a:extLst>
          </p:cNvPr>
          <p:cNvSpPr>
            <a:spLocks noGrp="1" noRot="1" noChangeAspect="1" noChangeArrowheads="1" noTextEdit="1"/>
          </p:cNvSpPr>
          <p:nvPr>
            <p:ph type="sldImg"/>
          </p:nvPr>
        </p:nvSpPr>
        <p:spPr>
          <a:xfrm>
            <a:off x="476250" y="307975"/>
            <a:ext cx="6167438" cy="3470275"/>
          </a:xfrm>
          <a:ln/>
        </p:spPr>
      </p:sp>
      <p:sp>
        <p:nvSpPr>
          <p:cNvPr id="118787" name="Rectangle 3">
            <a:extLst>
              <a:ext uri="{FF2B5EF4-FFF2-40B4-BE49-F238E27FC236}">
                <a16:creationId xmlns:a16="http://schemas.microsoft.com/office/drawing/2014/main" id="{68A87261-74DF-E8E3-3882-93C08051FBB5}"/>
              </a:ext>
            </a:extLst>
          </p:cNvPr>
          <p:cNvSpPr>
            <a:spLocks noGrp="1" noChangeArrowheads="1"/>
          </p:cNvSpPr>
          <p:nvPr>
            <p:ph type="body" idx="1"/>
          </p:nvPr>
        </p:nvSpPr>
        <p:spPr>
          <a:xfrm>
            <a:off x="387350" y="3932238"/>
            <a:ext cx="6267450" cy="5351462"/>
          </a:xfrm>
        </p:spPr>
        <p:txBody>
          <a:bodyPr/>
          <a:lstStyle/>
          <a:p>
            <a:r>
              <a:rPr lang="en-US" altLang="en-US" dirty="0"/>
              <a:t>Proverbs 3:9  Honor the LORD with your </a:t>
            </a:r>
            <a:r>
              <a:rPr lang="en-US" altLang="en-US" dirty="0" err="1"/>
              <a:t>wealth,with</a:t>
            </a:r>
            <a:r>
              <a:rPr lang="en-US" altLang="en-US" dirty="0"/>
              <a:t> the </a:t>
            </a:r>
            <a:r>
              <a:rPr lang="en-US" altLang="en-US" dirty="0" err="1"/>
              <a:t>firstfruits</a:t>
            </a:r>
            <a:r>
              <a:rPr lang="en-US" altLang="en-US" dirty="0"/>
              <a:t> of all your crops; 10 then your barns will be filled to overflowing, and your vats will brim over with new wine.</a:t>
            </a:r>
          </a:p>
          <a:p>
            <a:endParaRPr lang="en-US" altLang="en-US" dirty="0"/>
          </a:p>
          <a:p>
            <a:r>
              <a:rPr lang="en-US" altLang="en-US" dirty="0"/>
              <a:t>Malachi 3:8 “Will a man rob God? Yet you rob me.</a:t>
            </a:r>
          </a:p>
          <a:p>
            <a:r>
              <a:rPr lang="en-US" altLang="en-US" dirty="0"/>
              <a:t>“But you ask, ‘How do we rob you?’</a:t>
            </a:r>
          </a:p>
          <a:p>
            <a:r>
              <a:rPr lang="en-US" altLang="en-US" dirty="0"/>
              <a:t>“In tithes and offerings. 9You are under a curse—the whole nation of you—because you are robbing me. 10Bring the whole tithe into the storehouse, that there may be food in my house. Test me in this,” says the LORD Almighty, “and see if I will not throw open the floodgates of heaven and pour out so much blessing that you will not have room enough for it. 11I will prevent pests from devouring your crops, and the vines in your fields will not cast their fruit,” says the LORD Almighty. 12“Then all the nations will call you blessed, for yours will be a delightful land,” says the LORD Almighty.</a:t>
            </a:r>
          </a:p>
          <a:p>
            <a:endParaRPr lang="en-US" altLang="en-US" dirty="0"/>
          </a:p>
          <a:p>
            <a:r>
              <a:rPr lang="en-US" altLang="en-US" dirty="0"/>
              <a:t>Jesus validated the tithe: Matthew 23:23 "You should have practiced the latter (justice, mercy and faithfulness) without neglecting the former (tithing)."</a:t>
            </a:r>
          </a:p>
          <a:p>
            <a:endParaRPr lang="en-US" altLang="en-US" dirty="0"/>
          </a:p>
          <a:p>
            <a:r>
              <a:rPr lang="en-US" altLang="en-US" dirty="0"/>
              <a:t>Watchman Nee:</a:t>
            </a:r>
          </a:p>
          <a:p>
            <a:endParaRPr lang="en-US" altLang="en-US" dirty="0"/>
          </a:p>
          <a:p>
            <a:r>
              <a:rPr lang="en-US" altLang="en-US" dirty="0"/>
              <a:t>The people of Israel were in deep poverty.  If they had contemplated practicing this command [of tithing], they would doubtless have protested that since their ten loads of rice were insufficient, how could nine loads possibly suffice?  Since their ten bags of flour were not enough, how could they conceivably manage with nine bags?  This is the foolish reasoning of natural man, and God reproved His people.  He offered to open to them the very windows of heaven if only they would believe that the things impossible with men are possible with God.</a:t>
            </a:r>
          </a:p>
          <a:p>
            <a:endParaRPr lang="en-US" altLang="en-US" dirty="0"/>
          </a:p>
          <a:p>
            <a:r>
              <a:rPr lang="en-US" altLang="en-US" dirty="0"/>
              <a:t>May I tell you that having ten loads is the reason for your poverty, while nine loads could ensure your abundance.  A man may reckon that the more he has in hand, the better is his financial condition.  Such a man does not know that this is how his poverty came about.  To bring to God is to enter into blessing to retain in our hand may be to invite the curse of hunger.</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48C2F3E-4AB6-487C-A0B2-8605FD9A86F2}"/>
              </a:ext>
            </a:extLst>
          </p:cNvPr>
          <p:cNvSpPr>
            <a:spLocks noGrp="1" noChangeArrowheads="1"/>
          </p:cNvSpPr>
          <p:nvPr>
            <p:ph type="sldNum" sz="quarter" idx="5"/>
          </p:nvPr>
        </p:nvSpPr>
        <p:spPr>
          <a:ln/>
        </p:spPr>
        <p:txBody>
          <a:bodyPr/>
          <a:lstStyle/>
          <a:p>
            <a:fld id="{39F8680B-7DD3-41EF-AA11-4017437CEF48}" type="slidenum">
              <a:rPr lang="en-US" altLang="en-US"/>
              <a:pPr/>
              <a:t>41</a:t>
            </a:fld>
            <a:endParaRPr lang="en-US" altLang="en-US" dirty="0"/>
          </a:p>
        </p:txBody>
      </p:sp>
      <p:sp>
        <p:nvSpPr>
          <p:cNvPr id="148482" name="Rectangle 2">
            <a:extLst>
              <a:ext uri="{FF2B5EF4-FFF2-40B4-BE49-F238E27FC236}">
                <a16:creationId xmlns:a16="http://schemas.microsoft.com/office/drawing/2014/main" id="{1AAD58AC-BD48-222D-6BED-5D875A25A100}"/>
              </a:ext>
            </a:extLst>
          </p:cNvPr>
          <p:cNvSpPr>
            <a:spLocks noGrp="1" noRot="1" noChangeAspect="1" noChangeArrowheads="1" noTextEdit="1"/>
          </p:cNvSpPr>
          <p:nvPr>
            <p:ph type="sldImg"/>
          </p:nvPr>
        </p:nvSpPr>
        <p:spPr>
          <a:ln/>
        </p:spPr>
      </p:sp>
      <p:sp>
        <p:nvSpPr>
          <p:cNvPr id="148483" name="Rectangle 3">
            <a:extLst>
              <a:ext uri="{FF2B5EF4-FFF2-40B4-BE49-F238E27FC236}">
                <a16:creationId xmlns:a16="http://schemas.microsoft.com/office/drawing/2014/main" id="{971D25BD-27AA-0FD2-7991-F6402D965FB6}"/>
              </a:ext>
            </a:extLst>
          </p:cNvPr>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84F79B-97B2-4776-8472-199BDFC506AF}"/>
              </a:ext>
            </a:extLst>
          </p:cNvPr>
          <p:cNvSpPr>
            <a:spLocks noGrp="1" noChangeArrowheads="1"/>
          </p:cNvSpPr>
          <p:nvPr>
            <p:ph type="sldNum" sz="quarter" idx="5"/>
          </p:nvPr>
        </p:nvSpPr>
        <p:spPr>
          <a:ln/>
        </p:spPr>
        <p:txBody>
          <a:bodyPr/>
          <a:lstStyle/>
          <a:p>
            <a:fld id="{524BC0ED-0B89-4A27-B55B-E1E728A6AFDF}" type="slidenum">
              <a:rPr lang="en-US" altLang="en-US"/>
              <a:pPr/>
              <a:t>42</a:t>
            </a:fld>
            <a:endParaRPr lang="en-US" altLang="en-US" dirty="0"/>
          </a:p>
        </p:txBody>
      </p:sp>
      <p:sp>
        <p:nvSpPr>
          <p:cNvPr id="122882" name="Rectangle 2">
            <a:extLst>
              <a:ext uri="{FF2B5EF4-FFF2-40B4-BE49-F238E27FC236}">
                <a16:creationId xmlns:a16="http://schemas.microsoft.com/office/drawing/2014/main" id="{DC597BF6-F3D3-B862-A89C-DA385448BB43}"/>
              </a:ext>
            </a:extLst>
          </p:cNvPr>
          <p:cNvSpPr>
            <a:spLocks noGrp="1" noChangeArrowheads="1"/>
          </p:cNvSpPr>
          <p:nvPr>
            <p:ph type="body" idx="1"/>
          </p:nvPr>
        </p:nvSpPr>
        <p:spPr>
          <a:xfrm>
            <a:off x="231775" y="4240213"/>
            <a:ext cx="6561138" cy="4964112"/>
          </a:xfrm>
          <a:noFill/>
          <a:ln/>
          <a:extLst>
            <a:ext uri="{91240B29-F687-4F45-9708-019B960494DF}">
              <a14:hiddenLine xmlns:a14="http://schemas.microsoft.com/office/drawing/2010/main" w="12700">
                <a:solidFill>
                  <a:schemeClr val="tx1"/>
                </a:solidFill>
                <a:miter lim="800000"/>
                <a:headEnd/>
                <a:tailEnd/>
              </a14:hiddenLine>
            </a:ext>
          </a:extLst>
        </p:spPr>
        <p:txBody>
          <a:bodyPr lIns="92047" tIns="45216" rIns="92047" bIns="45216"/>
          <a:lstStyle/>
          <a:p>
            <a:r>
              <a:rPr lang="en-US" altLang="en-US" dirty="0"/>
              <a:t>Genesis 41:25Then Joseph said to Pharaoh, “The dreams of Pharaoh are one and the same. God has revealed to Pharaoh what he is about to do. 26The seven good cows are seven years, and the seven good heads of grain are seven years; it is one and the same dream. 27The seven lean, ugly cows that came up afterward are seven years, and so are the seven worthless heads of grain scorched by the east wind: They are seven years of famine. 28“It is just as I said to Pharaoh: God has shown Pharaoh what he is about to do. 29Seven years of great abundance are coming throughout the land of Egypt, 30but seven years of famine will follow them. Then all the abundance in Egypt will be forgotten, and the famine will ravage the land. 31The abundance in the land will not be remembered, because the famine that follows it will be so severe. 32The reason the dream was given to Pharaoh in two forms is that the matter has been firmly decided by God, and God will do it soon.</a:t>
            </a:r>
          </a:p>
          <a:p>
            <a:r>
              <a:rPr lang="en-US" altLang="en-US" dirty="0"/>
              <a:t>33“And now let Pharaoh look for a discerning and wise man and put him in charge of the land of Egypt. 34Let Pharaoh appoint commissioners over the land to take a fifth of the harvest of Egypt during the seven years of abundance. 35They should collect all the food of these good years that are coming and store up the grain under the authority of Pharaoh, to be kept in the cities for food. 36This food should be held in reserve for the country, to be used during the seven years of famine that will come upon Egypt, so that the country may not be ruined by the famine.”  37The plan seemed good to Pharaoh and to all his officials. 38So Pharaoh asked them, “Can we find anyone like this man, one in whom is the spirit of God£?”</a:t>
            </a:r>
          </a:p>
          <a:p>
            <a:r>
              <a:rPr lang="en-US" altLang="en-US" dirty="0"/>
              <a:t>41So Pharaoh said to Joseph, “I hereby put you in charge of the whole land of Egypt.” 42Then Pharaoh took his signet ring from his finger and put it on Joseph’s finger. He dressed him in robes of fine linen and put a gold chain around his neck. 43He had him ride in a chariot as his second-in-command,£ and men shouted before him, “Make way£!” Thus he put him in charge of the whole land of Egypt.</a:t>
            </a:r>
          </a:p>
          <a:p>
            <a:r>
              <a:rPr lang="en-US" altLang="en-US" dirty="0"/>
              <a:t>46Joseph was thirty years old when he entered the service of Pharaoh king of Egypt. And Joseph went out from Pharaoh’s presence and traveled throughout Egypt. 47During the seven years of abundance the land produced plentifully. 48Joseph collected all the food produced in those seven years of abundance in Egypt and stored it in the cities. In each city he put the food grown in the fields surrounding it. 49Joseph stored up huge quantities of grain, like the sand of the sea; it was so much that he stopped keeping records because it was beyond measure.</a:t>
            </a:r>
          </a:p>
          <a:p>
            <a:r>
              <a:rPr lang="en-US" altLang="en-US" dirty="0"/>
              <a:t>53The seven years of abundance in Egypt came to an end, 54and the seven years of famine began, just as Joseph had said. There was famine in all the other lands, but in the whole land of Egypt there was food. 55When all Egypt began to feel the famine, the people cried to Pharaoh for food. Then Pharaoh told all the Egyptians, “Go to Joseph and do what he tells you.”</a:t>
            </a:r>
          </a:p>
          <a:p>
            <a:r>
              <a:rPr lang="en-US" altLang="en-US" dirty="0"/>
              <a:t>56When the famine had spread over the whole country, Joseph opened the storehouses and sold grain to the Egyptians, for the famine was severe throughout Egypt. 57And all the countries came to Egypt to buy grain from Joseph, because the famine was severe in all the world.</a:t>
            </a:r>
          </a:p>
        </p:txBody>
      </p:sp>
      <p:sp>
        <p:nvSpPr>
          <p:cNvPr id="122883" name="Rectangle 3">
            <a:extLst>
              <a:ext uri="{FF2B5EF4-FFF2-40B4-BE49-F238E27FC236}">
                <a16:creationId xmlns:a16="http://schemas.microsoft.com/office/drawing/2014/main" id="{8BEE17BC-CD41-C0D8-857F-CD5DDC58330A}"/>
              </a:ext>
            </a:extLst>
          </p:cNvPr>
          <p:cNvSpPr>
            <a:spLocks noGrp="1" noRot="1" noChangeAspect="1" noChangeArrowheads="1" noTextEdit="1"/>
          </p:cNvSpPr>
          <p:nvPr>
            <p:ph type="sldImg"/>
          </p:nvPr>
        </p:nvSpPr>
        <p:spPr>
          <a:xfrm>
            <a:off x="387350" y="538163"/>
            <a:ext cx="6172200" cy="3471862"/>
          </a:xfrm>
          <a:ln w="12700" cap="flat">
            <a:solidFill>
              <a:schemeClr val="tx1"/>
            </a:solidFill>
          </a:ln>
          <a:extLst>
            <a:ext uri="{909E8E84-426E-40DD-AFC4-6F175D3DCCD1}">
              <a14:hiddenFill xmlns:a14="http://schemas.microsoft.com/office/drawing/2010/main">
                <a:noFill/>
              </a14:hiddenFill>
            </a:ext>
          </a:extLst>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777F9A-7A5E-0686-25C2-866ED75D66FD}"/>
              </a:ext>
            </a:extLst>
          </p:cNvPr>
          <p:cNvSpPr>
            <a:spLocks noGrp="1" noChangeArrowheads="1"/>
          </p:cNvSpPr>
          <p:nvPr>
            <p:ph type="sldNum" sz="quarter" idx="5"/>
          </p:nvPr>
        </p:nvSpPr>
        <p:spPr>
          <a:ln/>
        </p:spPr>
        <p:txBody>
          <a:bodyPr/>
          <a:lstStyle/>
          <a:p>
            <a:fld id="{7605A9EA-68DF-4B89-8915-DAE97A52C203}" type="slidenum">
              <a:rPr lang="en-US" altLang="en-US"/>
              <a:pPr/>
              <a:t>43</a:t>
            </a:fld>
            <a:endParaRPr lang="en-US" altLang="en-US" dirty="0"/>
          </a:p>
        </p:txBody>
      </p:sp>
      <p:sp>
        <p:nvSpPr>
          <p:cNvPr id="129026" name="Rectangle 2">
            <a:extLst>
              <a:ext uri="{FF2B5EF4-FFF2-40B4-BE49-F238E27FC236}">
                <a16:creationId xmlns:a16="http://schemas.microsoft.com/office/drawing/2014/main" id="{F069CE7B-D625-3A96-7A4D-3BA2A7A238E5}"/>
              </a:ext>
            </a:extLst>
          </p:cNvPr>
          <p:cNvSpPr>
            <a:spLocks noGrp="1" noRot="1" noChangeAspect="1" noChangeArrowheads="1" noTextEdit="1"/>
          </p:cNvSpPr>
          <p:nvPr>
            <p:ph type="sldImg"/>
          </p:nvPr>
        </p:nvSpPr>
        <p:spPr>
          <a:xfrm>
            <a:off x="476250" y="307975"/>
            <a:ext cx="6167438" cy="3470275"/>
          </a:xfrm>
          <a:ln/>
        </p:spPr>
      </p:sp>
      <p:sp>
        <p:nvSpPr>
          <p:cNvPr id="129027" name="Rectangle 3">
            <a:extLst>
              <a:ext uri="{FF2B5EF4-FFF2-40B4-BE49-F238E27FC236}">
                <a16:creationId xmlns:a16="http://schemas.microsoft.com/office/drawing/2014/main" id="{152FE86C-9479-683F-6F14-1043C38A2BA9}"/>
              </a:ext>
            </a:extLst>
          </p:cNvPr>
          <p:cNvSpPr>
            <a:spLocks noGrp="1" noChangeArrowheads="1"/>
          </p:cNvSpPr>
          <p:nvPr>
            <p:ph type="body" idx="1"/>
          </p:nvPr>
        </p:nvSpPr>
        <p:spPr>
          <a:xfrm>
            <a:off x="387350" y="3932238"/>
            <a:ext cx="6267450" cy="5351462"/>
          </a:xfrm>
        </p:spPr>
        <p:txBody>
          <a:bodyPr/>
          <a:lstStyle/>
          <a:p>
            <a:r>
              <a:rPr lang="en-US" altLang="en-US" dirty="0"/>
              <a:t>Proverbs 3:9  Honor the LORD with your </a:t>
            </a:r>
            <a:r>
              <a:rPr lang="en-US" altLang="en-US" dirty="0" err="1"/>
              <a:t>wealth,with</a:t>
            </a:r>
            <a:r>
              <a:rPr lang="en-US" altLang="en-US" dirty="0"/>
              <a:t> the </a:t>
            </a:r>
            <a:r>
              <a:rPr lang="en-US" altLang="en-US" dirty="0" err="1"/>
              <a:t>firstfruits</a:t>
            </a:r>
            <a:r>
              <a:rPr lang="en-US" altLang="en-US" dirty="0"/>
              <a:t> of all your crops; 10 then your barns will be filled to overflowing, and your vats will brim over with new wine.</a:t>
            </a:r>
          </a:p>
          <a:p>
            <a:endParaRPr lang="en-US" altLang="en-US" dirty="0"/>
          </a:p>
          <a:p>
            <a:r>
              <a:rPr lang="en-US" altLang="en-US" dirty="0"/>
              <a:t>Malachi 3:8 “Will a man rob God? Yet you rob me.</a:t>
            </a:r>
          </a:p>
          <a:p>
            <a:r>
              <a:rPr lang="en-US" altLang="en-US" dirty="0"/>
              <a:t>“But you ask, ‘How do we rob you?’</a:t>
            </a:r>
          </a:p>
          <a:p>
            <a:r>
              <a:rPr lang="en-US" altLang="en-US" dirty="0"/>
              <a:t>“In tithes and offerings. 9You are under a curse—the whole nation of you—because you are robbing me. 10Bring the whole tithe into the storehouse, that there may be food in my house. Test me in this,” says the LORD Almighty, “and see if I will not throw open the floodgates of heaven and pour out so much blessing that you will not have room enough for it. 11I will prevent pests from devouring your crops, and the vines in your fields will not cast their fruit,” says the LORD Almighty. 12“Then all the nations will call you blessed, for yours will be a delightful land,” says the LORD Almighty.</a:t>
            </a:r>
          </a:p>
          <a:p>
            <a:endParaRPr lang="en-US" altLang="en-US" dirty="0"/>
          </a:p>
          <a:p>
            <a:r>
              <a:rPr lang="en-US" altLang="en-US" dirty="0" err="1"/>
              <a:t>Ecclesiates</a:t>
            </a:r>
            <a:r>
              <a:rPr lang="en-US" altLang="en-US" dirty="0"/>
              <a:t> 5:4 When you make a vow to God, do not delay in fulfilling it. He has no pleasure in fools; fulfill your vow. 5It is better not to vow than to make a vow and not fulfill it. </a:t>
            </a:r>
          </a:p>
          <a:p>
            <a:endParaRPr lang="en-US" altLang="en-US" dirty="0"/>
          </a:p>
          <a:p>
            <a:r>
              <a:rPr lang="en-US" altLang="en-US" dirty="0"/>
              <a:t>Deut. 23:21  If you make a vow to the LORD your God, do not be slow to pay it, for the LORD your God will certainly demand it of you and you will be guilty of sin. 22But if you refrain from making a vow, you will not be guilty. 23Whatever your lips utter you must be sure to do, because you made your vow freely to the LORD your God with your own mouth.</a:t>
            </a:r>
          </a:p>
          <a:p>
            <a:endParaRPr lang="en-US" alt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1252406-90CF-8980-E912-0C06EC9554AE}"/>
              </a:ext>
            </a:extLst>
          </p:cNvPr>
          <p:cNvSpPr>
            <a:spLocks noGrp="1" noChangeArrowheads="1"/>
          </p:cNvSpPr>
          <p:nvPr>
            <p:ph type="sldNum" sz="quarter" idx="5"/>
          </p:nvPr>
        </p:nvSpPr>
        <p:spPr>
          <a:ln/>
        </p:spPr>
        <p:txBody>
          <a:bodyPr/>
          <a:lstStyle/>
          <a:p>
            <a:fld id="{BAE0E81C-3E82-4463-8F75-382CFA232DB9}" type="slidenum">
              <a:rPr lang="en-US" altLang="en-US"/>
              <a:pPr/>
              <a:t>44</a:t>
            </a:fld>
            <a:endParaRPr lang="en-US" altLang="en-US" dirty="0"/>
          </a:p>
        </p:txBody>
      </p:sp>
      <p:sp>
        <p:nvSpPr>
          <p:cNvPr id="126978" name="Rectangle 2">
            <a:extLst>
              <a:ext uri="{FF2B5EF4-FFF2-40B4-BE49-F238E27FC236}">
                <a16:creationId xmlns:a16="http://schemas.microsoft.com/office/drawing/2014/main" id="{133AFD0A-F8B9-C8C6-07CF-971C493F4BB3}"/>
              </a:ext>
            </a:extLst>
          </p:cNvPr>
          <p:cNvSpPr>
            <a:spLocks noGrp="1" noRot="1" noChangeAspect="1" noChangeArrowheads="1" noTextEdit="1"/>
          </p:cNvSpPr>
          <p:nvPr>
            <p:ph type="sldImg"/>
          </p:nvPr>
        </p:nvSpPr>
        <p:spPr>
          <a:xfrm>
            <a:off x="392113" y="701675"/>
            <a:ext cx="6167437" cy="3470275"/>
          </a:xfrm>
          <a:ln/>
        </p:spPr>
      </p:sp>
      <p:sp>
        <p:nvSpPr>
          <p:cNvPr id="126979" name="Rectangle 3">
            <a:extLst>
              <a:ext uri="{FF2B5EF4-FFF2-40B4-BE49-F238E27FC236}">
                <a16:creationId xmlns:a16="http://schemas.microsoft.com/office/drawing/2014/main" id="{EEDE90C1-9BEE-AEE2-E48E-B4883E994088}"/>
              </a:ext>
            </a:extLst>
          </p:cNvPr>
          <p:cNvSpPr>
            <a:spLocks noGrp="1" noChangeArrowheads="1"/>
          </p:cNvSpPr>
          <p:nvPr>
            <p:ph type="body" idx="1"/>
          </p:nvPr>
        </p:nvSpPr>
        <p:spPr>
          <a:xfrm>
            <a:off x="231775" y="4410075"/>
            <a:ext cx="6561138" cy="4535488"/>
          </a:xfrm>
        </p:spPr>
        <p:txBody>
          <a:bodyPr lIns="93026" tIns="46513" rIns="93026" bIns="46513"/>
          <a:lstStyle/>
          <a:p>
            <a:r>
              <a:rPr lang="en-US" altLang="en-US" dirty="0"/>
              <a:t>Proverbs 3:9  Honor the LORD with your </a:t>
            </a:r>
            <a:r>
              <a:rPr lang="en-US" altLang="en-US" dirty="0" err="1"/>
              <a:t>wealth,with</a:t>
            </a:r>
            <a:r>
              <a:rPr lang="en-US" altLang="en-US" dirty="0"/>
              <a:t> the </a:t>
            </a:r>
            <a:r>
              <a:rPr lang="en-US" altLang="en-US" dirty="0" err="1"/>
              <a:t>firstfruits</a:t>
            </a:r>
            <a:r>
              <a:rPr lang="en-US" altLang="en-US" dirty="0"/>
              <a:t> of all your crops; 10 then your barns will be filled to overflowing, and your vats will brim over with new wine.</a:t>
            </a:r>
          </a:p>
          <a:p>
            <a:endParaRPr lang="en-US" altLang="en-US" dirty="0"/>
          </a:p>
          <a:p>
            <a:r>
              <a:rPr lang="en-US" altLang="en-US" dirty="0"/>
              <a:t>Malachi 3:8 “Will a man rob God? Yet you rob me.</a:t>
            </a:r>
          </a:p>
          <a:p>
            <a:r>
              <a:rPr lang="en-US" altLang="en-US" dirty="0"/>
              <a:t>“But you ask, ‘How do we rob you?’</a:t>
            </a:r>
          </a:p>
          <a:p>
            <a:r>
              <a:rPr lang="en-US" altLang="en-US" dirty="0"/>
              <a:t>“In tithes and offerings. 9You are under a curse—the whole nation of you—because you are robbing me. 10Bring the whole tithe into the storehouse, that there may be food in my house. Test me in this,” says the LORD Almighty, “and see if I will not throw open the floodgates of heaven and pour out so much blessing that you will not have room enough for it. 11I will prevent pests from devouring your crops, and the vines in your fields will not cast their fruit,” says the LORD Almighty. 12“Then all the nations will call you blessed, for yours will be a delightful land,” says the LORD Almighty.</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C0676B3-33F5-1464-885D-465806F629BB}"/>
              </a:ext>
            </a:extLst>
          </p:cNvPr>
          <p:cNvSpPr>
            <a:spLocks noGrp="1" noChangeArrowheads="1"/>
          </p:cNvSpPr>
          <p:nvPr>
            <p:ph type="sldNum" sz="quarter" idx="5"/>
          </p:nvPr>
        </p:nvSpPr>
        <p:spPr>
          <a:ln/>
        </p:spPr>
        <p:txBody>
          <a:bodyPr/>
          <a:lstStyle/>
          <a:p>
            <a:fld id="{A4843749-FA81-4699-A0C2-D08576AC4806}" type="slidenum">
              <a:rPr lang="en-US" altLang="en-US"/>
              <a:pPr/>
              <a:t>45</a:t>
            </a:fld>
            <a:endParaRPr lang="en-US" altLang="en-US" dirty="0"/>
          </a:p>
        </p:txBody>
      </p:sp>
      <p:sp>
        <p:nvSpPr>
          <p:cNvPr id="135170" name="Rectangle 2">
            <a:extLst>
              <a:ext uri="{FF2B5EF4-FFF2-40B4-BE49-F238E27FC236}">
                <a16:creationId xmlns:a16="http://schemas.microsoft.com/office/drawing/2014/main" id="{7367AAD0-B33C-D997-57FF-B791D39A73A2}"/>
              </a:ext>
            </a:extLst>
          </p:cNvPr>
          <p:cNvSpPr>
            <a:spLocks noGrp="1" noRot="1" noChangeAspect="1" noChangeArrowheads="1" noTextEdit="1"/>
          </p:cNvSpPr>
          <p:nvPr>
            <p:ph type="sldImg"/>
          </p:nvPr>
        </p:nvSpPr>
        <p:spPr>
          <a:xfrm>
            <a:off x="476250" y="307975"/>
            <a:ext cx="6167438" cy="3470275"/>
          </a:xfrm>
          <a:ln/>
        </p:spPr>
      </p:sp>
      <p:sp>
        <p:nvSpPr>
          <p:cNvPr id="135171" name="Rectangle 3">
            <a:extLst>
              <a:ext uri="{FF2B5EF4-FFF2-40B4-BE49-F238E27FC236}">
                <a16:creationId xmlns:a16="http://schemas.microsoft.com/office/drawing/2014/main" id="{E2BE8939-FCF0-49EE-0750-493A0489D649}"/>
              </a:ext>
            </a:extLst>
          </p:cNvPr>
          <p:cNvSpPr>
            <a:spLocks noGrp="1" noChangeArrowheads="1"/>
          </p:cNvSpPr>
          <p:nvPr>
            <p:ph type="body" idx="1"/>
          </p:nvPr>
        </p:nvSpPr>
        <p:spPr>
          <a:xfrm>
            <a:off x="387350" y="3932238"/>
            <a:ext cx="6267450" cy="5351462"/>
          </a:xfrm>
        </p:spPr>
        <p:txBody>
          <a:bodyPr/>
          <a:lstStyle/>
          <a:p>
            <a:endParaRPr lang="en-US" alt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81F1D81-987F-A6E1-8181-7F627B8C6DC9}"/>
              </a:ext>
            </a:extLst>
          </p:cNvPr>
          <p:cNvSpPr>
            <a:spLocks noGrp="1" noChangeArrowheads="1"/>
          </p:cNvSpPr>
          <p:nvPr>
            <p:ph type="sldNum" sz="quarter" idx="5"/>
          </p:nvPr>
        </p:nvSpPr>
        <p:spPr>
          <a:ln/>
        </p:spPr>
        <p:txBody>
          <a:bodyPr/>
          <a:lstStyle/>
          <a:p>
            <a:fld id="{1E1D2BB1-2D25-4645-BF8E-E3F78AEC310F}" type="slidenum">
              <a:rPr lang="en-US" altLang="en-US"/>
              <a:pPr/>
              <a:t>46</a:t>
            </a:fld>
            <a:endParaRPr lang="en-US" altLang="en-US" dirty="0"/>
          </a:p>
        </p:txBody>
      </p:sp>
      <p:sp>
        <p:nvSpPr>
          <p:cNvPr id="133122" name="Rectangle 2">
            <a:extLst>
              <a:ext uri="{FF2B5EF4-FFF2-40B4-BE49-F238E27FC236}">
                <a16:creationId xmlns:a16="http://schemas.microsoft.com/office/drawing/2014/main" id="{F17D1817-802E-C099-9C82-84B90601519F}"/>
              </a:ext>
            </a:extLst>
          </p:cNvPr>
          <p:cNvSpPr>
            <a:spLocks noGrp="1" noRot="1" noChangeAspect="1" noChangeArrowheads="1" noTextEdit="1"/>
          </p:cNvSpPr>
          <p:nvPr>
            <p:ph type="sldImg"/>
          </p:nvPr>
        </p:nvSpPr>
        <p:spPr>
          <a:xfrm>
            <a:off x="476250" y="307975"/>
            <a:ext cx="6167438" cy="3470275"/>
          </a:xfrm>
          <a:ln/>
        </p:spPr>
      </p:sp>
      <p:sp>
        <p:nvSpPr>
          <p:cNvPr id="133123" name="Rectangle 3">
            <a:extLst>
              <a:ext uri="{FF2B5EF4-FFF2-40B4-BE49-F238E27FC236}">
                <a16:creationId xmlns:a16="http://schemas.microsoft.com/office/drawing/2014/main" id="{60A45131-73AA-C02B-88A6-DC3EC7E533C7}"/>
              </a:ext>
            </a:extLst>
          </p:cNvPr>
          <p:cNvSpPr>
            <a:spLocks noGrp="1" noChangeArrowheads="1"/>
          </p:cNvSpPr>
          <p:nvPr>
            <p:ph type="body" idx="1"/>
          </p:nvPr>
        </p:nvSpPr>
        <p:spPr>
          <a:xfrm>
            <a:off x="387350" y="3932238"/>
            <a:ext cx="6267450" cy="5351462"/>
          </a:xfrm>
        </p:spPr>
        <p:txBody>
          <a:bodyPr/>
          <a:lstStyle/>
          <a:p>
            <a:endParaRPr lang="en-US" alt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84AC497-B0F1-AE05-07AD-D5D5C374F6B2}"/>
              </a:ext>
            </a:extLst>
          </p:cNvPr>
          <p:cNvSpPr>
            <a:spLocks noGrp="1" noChangeArrowheads="1"/>
          </p:cNvSpPr>
          <p:nvPr>
            <p:ph type="sldNum" sz="quarter" idx="5"/>
          </p:nvPr>
        </p:nvSpPr>
        <p:spPr>
          <a:ln/>
        </p:spPr>
        <p:txBody>
          <a:bodyPr/>
          <a:lstStyle/>
          <a:p>
            <a:fld id="{048A15F1-7402-4A4E-8CE4-16C473FBA00E}" type="slidenum">
              <a:rPr lang="en-US" altLang="en-US"/>
              <a:pPr/>
              <a:t>47</a:t>
            </a:fld>
            <a:endParaRPr lang="en-US" altLang="en-US" dirty="0"/>
          </a:p>
        </p:txBody>
      </p:sp>
      <p:sp>
        <p:nvSpPr>
          <p:cNvPr id="77826" name="Rectangle 2">
            <a:extLst>
              <a:ext uri="{FF2B5EF4-FFF2-40B4-BE49-F238E27FC236}">
                <a16:creationId xmlns:a16="http://schemas.microsoft.com/office/drawing/2014/main" id="{CF0B7444-081E-1CB5-2EB2-43843613923E}"/>
              </a:ext>
            </a:extLst>
          </p:cNvPr>
          <p:cNvSpPr>
            <a:spLocks noGrp="1" noRot="1" noChangeAspect="1" noChangeArrowheads="1" noTextEdit="1"/>
          </p:cNvSpPr>
          <p:nvPr>
            <p:ph type="sldImg"/>
          </p:nvPr>
        </p:nvSpPr>
        <p:spPr>
          <a:xfrm>
            <a:off x="476250" y="307975"/>
            <a:ext cx="6167438" cy="3470275"/>
          </a:xfrm>
          <a:ln/>
        </p:spPr>
      </p:sp>
      <p:sp>
        <p:nvSpPr>
          <p:cNvPr id="77827" name="Rectangle 3">
            <a:extLst>
              <a:ext uri="{FF2B5EF4-FFF2-40B4-BE49-F238E27FC236}">
                <a16:creationId xmlns:a16="http://schemas.microsoft.com/office/drawing/2014/main" id="{EB30F425-4723-ED71-D4DA-4B70411B7D6C}"/>
              </a:ext>
            </a:extLst>
          </p:cNvPr>
          <p:cNvSpPr>
            <a:spLocks noGrp="1" noChangeArrowheads="1"/>
          </p:cNvSpPr>
          <p:nvPr>
            <p:ph type="body" idx="1"/>
          </p:nvPr>
        </p:nvSpPr>
        <p:spPr>
          <a:xfrm>
            <a:off x="387350" y="3932238"/>
            <a:ext cx="6267450" cy="5351462"/>
          </a:xfrm>
        </p:spPr>
        <p:txBody>
          <a:bodyPr/>
          <a:lstStyle/>
          <a:p>
            <a:r>
              <a:rPr lang="en-US" altLang="en-US" dirty="0"/>
              <a:t>Proverbs 24:27 [Amplified]</a:t>
            </a:r>
          </a:p>
          <a:p>
            <a:r>
              <a:rPr lang="en-US" altLang="en-US" dirty="0"/>
              <a:t>“Put first things first.  Prepare your work outside, and get it ready for yourself in the field, and afterward build your house and establish your home.”</a:t>
            </a:r>
          </a:p>
          <a:p>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3CE7822-6C89-DC37-AC5C-5B42D4621711}"/>
              </a:ext>
            </a:extLst>
          </p:cNvPr>
          <p:cNvSpPr>
            <a:spLocks noGrp="1" noChangeArrowheads="1"/>
          </p:cNvSpPr>
          <p:nvPr>
            <p:ph type="sldNum" sz="quarter" idx="5"/>
          </p:nvPr>
        </p:nvSpPr>
        <p:spPr>
          <a:ln/>
        </p:spPr>
        <p:txBody>
          <a:bodyPr/>
          <a:lstStyle/>
          <a:p>
            <a:fld id="{6F8DCB88-9E53-43EF-A453-DED2E8CC3565}" type="slidenum">
              <a:rPr lang="en-US" altLang="en-US"/>
              <a:pPr/>
              <a:t>7</a:t>
            </a:fld>
            <a:endParaRPr lang="en-US" altLang="en-US" dirty="0"/>
          </a:p>
        </p:txBody>
      </p:sp>
      <p:sp>
        <p:nvSpPr>
          <p:cNvPr id="57346" name="Rectangle 2">
            <a:extLst>
              <a:ext uri="{FF2B5EF4-FFF2-40B4-BE49-F238E27FC236}">
                <a16:creationId xmlns:a16="http://schemas.microsoft.com/office/drawing/2014/main" id="{90F3E75B-E101-151B-5E48-0233717EC269}"/>
              </a:ext>
            </a:extLst>
          </p:cNvPr>
          <p:cNvSpPr>
            <a:spLocks noGrp="1" noRot="1" noChangeAspect="1" noChangeArrowheads="1" noTextEdit="1"/>
          </p:cNvSpPr>
          <p:nvPr>
            <p:ph type="sldImg"/>
          </p:nvPr>
        </p:nvSpPr>
        <p:spPr>
          <a:xfrm>
            <a:off x="476250" y="307975"/>
            <a:ext cx="6167438" cy="3470275"/>
          </a:xfrm>
          <a:ln/>
        </p:spPr>
      </p:sp>
      <p:sp>
        <p:nvSpPr>
          <p:cNvPr id="57347" name="Rectangle 3">
            <a:extLst>
              <a:ext uri="{FF2B5EF4-FFF2-40B4-BE49-F238E27FC236}">
                <a16:creationId xmlns:a16="http://schemas.microsoft.com/office/drawing/2014/main" id="{FDB6DD10-75FB-22F4-314A-CBA110183D00}"/>
              </a:ext>
            </a:extLst>
          </p:cNvPr>
          <p:cNvSpPr>
            <a:spLocks noGrp="1" noChangeArrowheads="1"/>
          </p:cNvSpPr>
          <p:nvPr>
            <p:ph type="body" idx="1"/>
          </p:nvPr>
        </p:nvSpPr>
        <p:spPr>
          <a:xfrm>
            <a:off x="387350" y="3932238"/>
            <a:ext cx="6267450" cy="5351462"/>
          </a:xfrm>
        </p:spPr>
        <p:txBody>
          <a:bodyPr/>
          <a:lstStyle/>
          <a:p>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CB6C4DB-9399-5517-00AB-34AC496095A6}"/>
              </a:ext>
            </a:extLst>
          </p:cNvPr>
          <p:cNvSpPr>
            <a:spLocks noGrp="1" noChangeArrowheads="1"/>
          </p:cNvSpPr>
          <p:nvPr>
            <p:ph type="sldNum" sz="quarter" idx="5"/>
          </p:nvPr>
        </p:nvSpPr>
        <p:spPr>
          <a:ln/>
        </p:spPr>
        <p:txBody>
          <a:bodyPr/>
          <a:lstStyle/>
          <a:p>
            <a:fld id="{4B92D31B-7F28-4F71-9F54-2597B05A07DC}" type="slidenum">
              <a:rPr lang="en-US" altLang="en-US"/>
              <a:pPr/>
              <a:t>8</a:t>
            </a:fld>
            <a:endParaRPr lang="en-US" altLang="en-US" dirty="0"/>
          </a:p>
        </p:txBody>
      </p:sp>
      <p:sp>
        <p:nvSpPr>
          <p:cNvPr id="61442" name="Rectangle 2">
            <a:extLst>
              <a:ext uri="{FF2B5EF4-FFF2-40B4-BE49-F238E27FC236}">
                <a16:creationId xmlns:a16="http://schemas.microsoft.com/office/drawing/2014/main" id="{2F4E5F74-4240-5340-A297-F7AC790C4050}"/>
              </a:ext>
            </a:extLst>
          </p:cNvPr>
          <p:cNvSpPr>
            <a:spLocks noGrp="1" noRot="1" noChangeAspect="1" noChangeArrowheads="1" noTextEdit="1"/>
          </p:cNvSpPr>
          <p:nvPr>
            <p:ph type="sldImg"/>
          </p:nvPr>
        </p:nvSpPr>
        <p:spPr>
          <a:xfrm>
            <a:off x="476250" y="307975"/>
            <a:ext cx="6167438" cy="3470275"/>
          </a:xfrm>
          <a:ln/>
        </p:spPr>
      </p:sp>
      <p:sp>
        <p:nvSpPr>
          <p:cNvPr id="61443" name="Rectangle 3">
            <a:extLst>
              <a:ext uri="{FF2B5EF4-FFF2-40B4-BE49-F238E27FC236}">
                <a16:creationId xmlns:a16="http://schemas.microsoft.com/office/drawing/2014/main" id="{FBCDDA54-CB0C-4303-32C5-799C7964EDA8}"/>
              </a:ext>
            </a:extLst>
          </p:cNvPr>
          <p:cNvSpPr>
            <a:spLocks noGrp="1" noChangeArrowheads="1"/>
          </p:cNvSpPr>
          <p:nvPr>
            <p:ph type="body" idx="1"/>
          </p:nvPr>
        </p:nvSpPr>
        <p:spPr>
          <a:xfrm>
            <a:off x="387350" y="3932238"/>
            <a:ext cx="6267450" cy="5351462"/>
          </a:xfrm>
        </p:spPr>
        <p:txBody>
          <a:bodyPr/>
          <a:lstStyle/>
          <a:p>
            <a:r>
              <a:rPr lang="en-US" altLang="en-US" dirty="0"/>
              <a:t>Easton's Bible Dictionary</a:t>
            </a:r>
          </a:p>
          <a:p>
            <a:r>
              <a:rPr lang="en-US" altLang="en-US" dirty="0"/>
              <a:t>Debt</a:t>
            </a:r>
          </a:p>
          <a:p>
            <a:r>
              <a:rPr lang="en-US" altLang="en-US" dirty="0"/>
              <a:t>The Mosaic law encouraged the practice of lending (Deut. 15:7; Ps. 37:26; Matt. 5:42); but it forbade the exaction of interest except from foreigners. Usury was strongly condemned (Prov. 28:8; Ezek. 18:8, 13, 17; 22:12; Ps. 15:5). On the Sabbatical year all pecuniary obligations were canceled (Deut. 15:1-11). These regulations prevented the accumulation of debt.</a:t>
            </a:r>
          </a:p>
          <a:p>
            <a:r>
              <a:rPr lang="en-US" altLang="en-US" dirty="0"/>
              <a:t>Debtor</a:t>
            </a:r>
          </a:p>
          <a:p>
            <a:r>
              <a:rPr lang="en-US" altLang="en-US" dirty="0"/>
              <a:t>Various regulations as to the relation between debtor and creditor are laid down in the Scriptures.</a:t>
            </a:r>
          </a:p>
          <a:p>
            <a:r>
              <a:rPr lang="en-US" altLang="en-US" dirty="0"/>
              <a:t>(1.) The debtor was to deliver up as a pledge to the creditor what he could most easily dispense with (Deut. 24:10, 11).</a:t>
            </a:r>
          </a:p>
          <a:p>
            <a:r>
              <a:rPr lang="en-US" altLang="en-US" dirty="0"/>
              <a:t>(2.) A mill, or millstone, or upper garment, when given as a pledge, could not be kept over night (Ex. 22:26, 27).</a:t>
            </a:r>
          </a:p>
          <a:p>
            <a:r>
              <a:rPr lang="en-US" altLang="en-US" dirty="0"/>
              <a:t>(3.) A debt could not be exacted during the </a:t>
            </a:r>
            <a:r>
              <a:rPr lang="en-US" altLang="en-US" dirty="0" err="1"/>
              <a:t>Sabbatic</a:t>
            </a:r>
            <a:r>
              <a:rPr lang="en-US" altLang="en-US" dirty="0"/>
              <a:t> year (Deut. 15:1-15).</a:t>
            </a:r>
          </a:p>
          <a:p>
            <a:r>
              <a:rPr lang="en-US" altLang="en-US" dirty="0"/>
              <a:t>For other laws bearing on this relation see Lev. 25:14, 32, 39; Matt. 18:25, 34.</a:t>
            </a:r>
          </a:p>
          <a:p>
            <a:r>
              <a:rPr lang="en-US" altLang="en-US" dirty="0"/>
              <a:t>(4.) A surety was liable in the same way as the original debtor (Prov. 11:15; 17:18).</a:t>
            </a:r>
          </a:p>
          <a:p>
            <a:r>
              <a:rPr lang="en-US" altLang="en-US" dirty="0"/>
              <a:t>Loan</a:t>
            </a:r>
          </a:p>
          <a:p>
            <a:r>
              <a:rPr lang="en-US" altLang="en-US" dirty="0"/>
              <a:t>The Mosaic law required that when an Israelite needed to borrow, what he asked was to be freely lent to him, and no interest was to be charged, although interest might be taken of a foreigner (Ex. 22:25; Deut. 23:19, 20; Lev. 25:35-38). At the end of seven years all debts were remitted. Of a foreigner the loan might, however, be exacted. At a later period of the Hebrew commonwealth, when commerce increased, the practice of exacting usury or interest on loans, and of surety-ship in the commercial sense, grew up. Yet the exaction of it from a Hebrew was regarded as discreditable (Ps. 15:5; Prov. 6:1, 4; 11:15; 17:18; 20:16; 27:13; Jer. 15:10).</a:t>
            </a:r>
          </a:p>
          <a:p>
            <a:r>
              <a:rPr lang="en-US" altLang="en-US" dirty="0"/>
              <a:t>Limitations are prescribed by the law to the taking of a pledge from the borrower.</a:t>
            </a:r>
          </a:p>
          <a:p>
            <a:r>
              <a:rPr lang="en-US" altLang="en-US" dirty="0"/>
              <a:t>The outer garment in which a man slept at night, if taken in pledge, was to be returned before sunset (Ex. 22:26, 27; Deut. 24:12, 13). A widow's garment (Deut. 24:17) and a millstone (Deut. 24:6) could not be taken. A creditor could not enter the house to reclaim a pledge, but must remain outside till the borrower brought it (Deut. 24:10, 11). The Hebrew debtor could not be retained in bondage longer than the seventh year, or at farthest the year of jubilee (Ex. 21:2; Lev. 25:39, 42), but foreign sojourners were to be "bondsmen forever" (Lev. 25:44-54).</a:t>
            </a:r>
          </a:p>
          <a:p>
            <a:endParaRPr lang="en-US" altLang="en-US" dirty="0"/>
          </a:p>
          <a:p>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850BC5F-8CEF-F3E4-CB8C-9B3950655DFA}"/>
              </a:ext>
            </a:extLst>
          </p:cNvPr>
          <p:cNvSpPr>
            <a:spLocks noGrp="1" noChangeArrowheads="1"/>
          </p:cNvSpPr>
          <p:nvPr>
            <p:ph type="sldNum" sz="quarter" idx="5"/>
          </p:nvPr>
        </p:nvSpPr>
        <p:spPr>
          <a:ln/>
        </p:spPr>
        <p:txBody>
          <a:bodyPr/>
          <a:lstStyle/>
          <a:p>
            <a:fld id="{C6DBF8D4-B071-4907-AF95-5240F038A61C}" type="slidenum">
              <a:rPr lang="en-US" altLang="en-US"/>
              <a:pPr/>
              <a:t>9</a:t>
            </a:fld>
            <a:endParaRPr lang="en-US" altLang="en-US" dirty="0"/>
          </a:p>
        </p:txBody>
      </p:sp>
      <p:sp>
        <p:nvSpPr>
          <p:cNvPr id="63490" name="Rectangle 2">
            <a:extLst>
              <a:ext uri="{FF2B5EF4-FFF2-40B4-BE49-F238E27FC236}">
                <a16:creationId xmlns:a16="http://schemas.microsoft.com/office/drawing/2014/main" id="{1ABC6294-E7A3-1570-07F7-5DC1B9C32A6B}"/>
              </a:ext>
            </a:extLst>
          </p:cNvPr>
          <p:cNvSpPr>
            <a:spLocks noGrp="1" noRot="1" noChangeAspect="1" noChangeArrowheads="1" noTextEdit="1"/>
          </p:cNvSpPr>
          <p:nvPr>
            <p:ph type="sldImg"/>
          </p:nvPr>
        </p:nvSpPr>
        <p:spPr>
          <a:xfrm>
            <a:off x="476250" y="307975"/>
            <a:ext cx="6167438" cy="3470275"/>
          </a:xfrm>
          <a:ln/>
        </p:spPr>
      </p:sp>
      <p:sp>
        <p:nvSpPr>
          <p:cNvPr id="63491" name="Rectangle 3">
            <a:extLst>
              <a:ext uri="{FF2B5EF4-FFF2-40B4-BE49-F238E27FC236}">
                <a16:creationId xmlns:a16="http://schemas.microsoft.com/office/drawing/2014/main" id="{7F1E0C59-9F38-D9F3-030F-99085F138B99}"/>
              </a:ext>
            </a:extLst>
          </p:cNvPr>
          <p:cNvSpPr>
            <a:spLocks noGrp="1" noChangeArrowheads="1"/>
          </p:cNvSpPr>
          <p:nvPr>
            <p:ph type="body" idx="1"/>
          </p:nvPr>
        </p:nvSpPr>
        <p:spPr>
          <a:xfrm>
            <a:off x="387350" y="3932238"/>
            <a:ext cx="6267450" cy="5351462"/>
          </a:xfrm>
        </p:spPr>
        <p:txBody>
          <a:bodyPr/>
          <a:lstStyle/>
          <a:p>
            <a:r>
              <a:rPr lang="en-US" altLang="en-US" dirty="0"/>
              <a:t>Holman's Bible Dictionary</a:t>
            </a:r>
          </a:p>
          <a:p>
            <a:r>
              <a:rPr lang="en-US" altLang="en-US" dirty="0"/>
              <a:t>LOAN The grant of temporary use. Because of Israel’s experience of deliverance from slavery, her moral code, gave special care to marginal folk (Ex. 22:21-24; Deut. 10:19; Ps. 82:3-4; Prov. 31:8-9). Thus, loans were to be acts of generosity, not acts for profit at the poor’s expense (Lev. 25:35-37). Furthermore because the earth was God’s (Lev. 25:23; Deut. 10:14) and human possessions were gifts from God (Deut. 8:1-10), lending was sharing God’s gifts.</a:t>
            </a:r>
          </a:p>
          <a:p>
            <a:r>
              <a:rPr lang="en-US" altLang="en-US" dirty="0"/>
              <a:t>Thus Old Testament forbade charging interest to fellow Israelites (Ex. 22:25; Lev. 25:35-38; </a:t>
            </a:r>
            <a:r>
              <a:rPr lang="en-US" altLang="en-US" dirty="0" err="1"/>
              <a:t>Deut</a:t>
            </a:r>
            <a:r>
              <a:rPr lang="en-US" altLang="en-US" dirty="0"/>
              <a:t> 23:19), for requesting loans indicated economic hardship. One might charge interest to sojourners (Deut. 23:20), though this arrangement was not meant to be exploitative (Ex. 22:21; Lev. 19:33-34; Deut. 10:19; Ezek. 22:7). Laws for collateral focused on protecting the debtor. The pledge must not threaten the debtor’s dignity (Deut. 24:10-11), livelihood (Deut. 24:6), family (Job 24:1-3, 9), or physical necessities (Ex. 22:26-27; Deut. 24:12-13). Compassionate lending was one measure of a righteous person (Ps. 15; Ezek. 18:5-9).</a:t>
            </a:r>
          </a:p>
          <a:p>
            <a:r>
              <a:rPr lang="en-US" altLang="en-US" dirty="0"/>
              <a:t>Years of release and the jubilee year (Ex. 23:10-11; Deut. 15:1-15; Lev. 25) provided a systematic means for addressing long-term economic hardship by returning family property, freeing slaves, and canceling debts. Deuteronomy 15:7-11 warns against scheming creditors who would refuse loans because a year of release was near; lending was to be an act of generosity (v. 10). As in most human communities, greed prevailed; and the prophets railed against the exploitation of the poor (e.g., Amos 2:6-8; 8:4), including violations of charging interest and abusing pledges (Ezek. 18:12-13; 22:12; Hab. 2:6-9; see Neh. 5:6-11). See Borrow, Borrowing; Coins; Ethics in the Bible; Jubilee, Year of; Justice; Law; Poor, Widows, Orphans, Levites; Sabbatical Year; Slavery; Stranger</a:t>
            </a:r>
          </a:p>
          <a:p>
            <a:r>
              <a:rPr lang="en-US" altLang="en-US" dirty="0"/>
              <a:t>David Nelson Duke </a:t>
            </a:r>
          </a:p>
          <a:p>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3728843-07A6-5412-A548-CA0D77CEADE0}"/>
              </a:ext>
            </a:extLst>
          </p:cNvPr>
          <p:cNvSpPr>
            <a:spLocks noGrp="1" noChangeArrowheads="1"/>
          </p:cNvSpPr>
          <p:nvPr>
            <p:ph type="sldNum" sz="quarter" idx="5"/>
          </p:nvPr>
        </p:nvSpPr>
        <p:spPr>
          <a:ln/>
        </p:spPr>
        <p:txBody>
          <a:bodyPr/>
          <a:lstStyle/>
          <a:p>
            <a:fld id="{D5B3CA18-80E7-40BD-82D0-94F7A304A12D}" type="slidenum">
              <a:rPr lang="en-US" altLang="en-US"/>
              <a:pPr/>
              <a:t>10</a:t>
            </a:fld>
            <a:endParaRPr lang="en-US" altLang="en-US" dirty="0"/>
          </a:p>
        </p:txBody>
      </p:sp>
      <p:sp>
        <p:nvSpPr>
          <p:cNvPr id="65538" name="Rectangle 2">
            <a:extLst>
              <a:ext uri="{FF2B5EF4-FFF2-40B4-BE49-F238E27FC236}">
                <a16:creationId xmlns:a16="http://schemas.microsoft.com/office/drawing/2014/main" id="{0F732C9F-FD53-CD4B-A94E-73E7CEF511E3}"/>
              </a:ext>
            </a:extLst>
          </p:cNvPr>
          <p:cNvSpPr>
            <a:spLocks noGrp="1" noRot="1" noChangeAspect="1" noChangeArrowheads="1" noTextEdit="1"/>
          </p:cNvSpPr>
          <p:nvPr>
            <p:ph type="sldImg"/>
          </p:nvPr>
        </p:nvSpPr>
        <p:spPr>
          <a:xfrm>
            <a:off x="476250" y="307975"/>
            <a:ext cx="6167438" cy="3470275"/>
          </a:xfrm>
          <a:ln/>
        </p:spPr>
      </p:sp>
      <p:sp>
        <p:nvSpPr>
          <p:cNvPr id="65539" name="Rectangle 3">
            <a:extLst>
              <a:ext uri="{FF2B5EF4-FFF2-40B4-BE49-F238E27FC236}">
                <a16:creationId xmlns:a16="http://schemas.microsoft.com/office/drawing/2014/main" id="{E1C83DC5-83D1-88B8-93C7-60EFD290BB9D}"/>
              </a:ext>
            </a:extLst>
          </p:cNvPr>
          <p:cNvSpPr>
            <a:spLocks noGrp="1" noChangeArrowheads="1"/>
          </p:cNvSpPr>
          <p:nvPr>
            <p:ph type="body" idx="1"/>
          </p:nvPr>
        </p:nvSpPr>
        <p:spPr>
          <a:xfrm>
            <a:off x="387350" y="3932238"/>
            <a:ext cx="6267450" cy="5351462"/>
          </a:xfrm>
        </p:spPr>
        <p:txBody>
          <a:bodyPr/>
          <a:lstStyle/>
          <a:p>
            <a:r>
              <a:rPr lang="en-US" altLang="en-US" dirty="0"/>
              <a:t>Deuteronomy 28:</a:t>
            </a:r>
          </a:p>
          <a:p>
            <a:r>
              <a:rPr lang="en-US" altLang="en-US" dirty="0"/>
              <a:t>12The LORD will open the heavens, the storehouse of his bounty, to send rain on your land in season and to bless all the work of your hands. You will lend to many nations but will borrow from none. 13The LORD will make you the head, not the tail. If you pay attention to the commands of the LORD your God that I give you this day and carefully follow them, you will always be at the top, never at the bottom. </a:t>
            </a:r>
          </a:p>
          <a:p>
            <a:r>
              <a:rPr lang="en-US" altLang="en-US" dirty="0"/>
              <a:t>15However, if you do not obey the LORD your God and do not carefully follow all his commands and decrees I am giving you today, all these curses will come upon you and overtake you:</a:t>
            </a:r>
          </a:p>
          <a:p>
            <a:endParaRPr lang="en-US" altLang="en-US" dirty="0"/>
          </a:p>
          <a:p>
            <a:r>
              <a:rPr lang="en-US" altLang="en-US" dirty="0"/>
              <a:t>43The alien who lives among you will rise above you higher and higher, but you will sink lower and lower. 44He will lend to you, but you will not lend to him. He will be the head, but you will be the tail.</a:t>
            </a:r>
          </a:p>
          <a:p>
            <a:endParaRPr lang="en-US" altLang="en-US" dirty="0"/>
          </a:p>
          <a:p>
            <a:r>
              <a:rPr lang="en-US" altLang="en-US" dirty="0"/>
              <a:t>Proverbs 22:7  The rich rule over the poor, and the borrower is servant to the lender.</a:t>
            </a:r>
          </a:p>
          <a:p>
            <a:endParaRPr lang="en-US" altLang="en-US" dirty="0"/>
          </a:p>
          <a:p>
            <a:r>
              <a:rPr lang="en-US" altLang="en-US" dirty="0"/>
              <a:t>Psalm 37:21 The wicked borrow and do not repay, but the righteous give generously; 22 those the LORD blesses will inherit the land, but those he curses will be cut off.  23 If the LORD delights in a man’s </a:t>
            </a:r>
            <a:r>
              <a:rPr lang="en-US" altLang="en-US" dirty="0" err="1"/>
              <a:t>way,he</a:t>
            </a:r>
            <a:r>
              <a:rPr lang="en-US" altLang="en-US" dirty="0"/>
              <a:t> makes his steps firm; 24 though he stumble, he will not fall, for the LORD upholds him with his hand. 25  I was young and now I am old,	yet I have never seen the righteous forsaken or their children begging bread. 26	 They are always generous and lend freely;	their children will be blessed.</a:t>
            </a:r>
          </a:p>
          <a:p>
            <a:endParaRPr lang="en-US" altLang="en-US" dirty="0"/>
          </a:p>
          <a:p>
            <a:r>
              <a:rPr lang="en-US" altLang="en-US" dirty="0"/>
              <a:t>Luke 6:30  Give to everyone who asks you, and if anyone takes what belongs to you, do not demand it back.  35  But love your enemies, do good to them, and lend to them without expecting to get anything back. Then your reward will be great, and you will be sons of the Most High, because he is kind to the ungrateful and wicked.  38 Give, and it will be given to you. A good measure, pressed down, shaken together and running over, will be poured into your lap. For with the measure you use, it will be measured to you.</a:t>
            </a:r>
          </a:p>
          <a:p>
            <a:endParaRPr lang="en-US" altLang="en-US" dirty="0"/>
          </a:p>
          <a:p>
            <a:r>
              <a:rPr lang="en-US" altLang="en-US" dirty="0"/>
              <a:t>Debt used a metaphor for sin.</a:t>
            </a:r>
          </a:p>
          <a:p>
            <a:r>
              <a:rPr lang="en-US" altLang="en-US" dirty="0"/>
              <a:t>Luke 7:41“Two men owed money to a certain moneylender. One owed him five hundred denarii,£ and the other fifty. 42Neither of them had the money to pay him back, so he canceled the debts of both. Now which of them will love him more?”</a:t>
            </a:r>
          </a:p>
          <a:p>
            <a:r>
              <a:rPr lang="en-US" altLang="en-US" dirty="0"/>
              <a:t>43Simon replied, “I suppose the one who had the bigger debt canceled.”</a:t>
            </a:r>
          </a:p>
          <a:p>
            <a:r>
              <a:rPr lang="en-US" altLang="en-US" dirty="0"/>
              <a:t>“You have judged correctly,” Jesus said.</a:t>
            </a:r>
          </a:p>
          <a:p>
            <a:r>
              <a:rPr lang="en-US" altLang="en-US" dirty="0"/>
              <a:t>44Then he turned toward the woman and said to Simon, “Do you see this woman? I came into your house. You did not give me any water for my feet, but she wet my feet with her tears and wiped them with her hair. 45You did not give me a kiss, but this woman, from the time I entered, has not stopped kissing my feet. 46You did not put oil on my head, but she has poured perfume on my feet. 47Therefore, I tell you, her many sins have been forgiven—for she loved much. But he who has been forgiven little loves little.”</a:t>
            </a:r>
          </a:p>
          <a:p>
            <a:r>
              <a:rPr lang="en-US" altLang="en-US" dirty="0"/>
              <a:t>48Then Jesus said to her, “Your sins are forgiven.”</a:t>
            </a:r>
          </a:p>
          <a:p>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F5118E7-8CBF-44CB-F67B-1CD5D6E713CE}"/>
              </a:ext>
            </a:extLst>
          </p:cNvPr>
          <p:cNvSpPr>
            <a:spLocks noGrp="1" noChangeArrowheads="1"/>
          </p:cNvSpPr>
          <p:nvPr>
            <p:ph type="sldNum" sz="quarter" idx="5"/>
          </p:nvPr>
        </p:nvSpPr>
        <p:spPr>
          <a:ln/>
        </p:spPr>
        <p:txBody>
          <a:bodyPr/>
          <a:lstStyle/>
          <a:p>
            <a:fld id="{948414B2-8AEC-49EE-8EF6-4F0DFBF36D78}" type="slidenum">
              <a:rPr lang="en-US" altLang="en-US"/>
              <a:pPr/>
              <a:t>11</a:t>
            </a:fld>
            <a:endParaRPr lang="en-US" altLang="en-US" dirty="0"/>
          </a:p>
        </p:txBody>
      </p:sp>
      <p:sp>
        <p:nvSpPr>
          <p:cNvPr id="137218" name="Rectangle 2">
            <a:extLst>
              <a:ext uri="{FF2B5EF4-FFF2-40B4-BE49-F238E27FC236}">
                <a16:creationId xmlns:a16="http://schemas.microsoft.com/office/drawing/2014/main" id="{7CE4F4F5-5636-2FD7-7E26-017C41FA901C}"/>
              </a:ext>
            </a:extLst>
          </p:cNvPr>
          <p:cNvSpPr>
            <a:spLocks noGrp="1" noRot="1" noChangeAspect="1" noChangeArrowheads="1" noTextEdit="1"/>
          </p:cNvSpPr>
          <p:nvPr>
            <p:ph type="sldImg"/>
          </p:nvPr>
        </p:nvSpPr>
        <p:spPr>
          <a:ln/>
        </p:spPr>
      </p:sp>
      <p:sp>
        <p:nvSpPr>
          <p:cNvPr id="137219" name="Rectangle 3">
            <a:extLst>
              <a:ext uri="{FF2B5EF4-FFF2-40B4-BE49-F238E27FC236}">
                <a16:creationId xmlns:a16="http://schemas.microsoft.com/office/drawing/2014/main" id="{E93DF880-3CCF-5C8A-BC05-688AE07F5FAE}"/>
              </a:ext>
            </a:extLst>
          </p:cNvPr>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9CEB94E-1785-BF18-2EDF-ADE3486F2BE0}"/>
              </a:ext>
            </a:extLst>
          </p:cNvPr>
          <p:cNvSpPr>
            <a:spLocks noGrp="1" noChangeArrowheads="1"/>
          </p:cNvSpPr>
          <p:nvPr>
            <p:ph type="sldNum" sz="quarter" idx="5"/>
          </p:nvPr>
        </p:nvSpPr>
        <p:spPr>
          <a:ln/>
        </p:spPr>
        <p:txBody>
          <a:bodyPr/>
          <a:lstStyle/>
          <a:p>
            <a:fld id="{F474E2B6-97C2-45F7-B6C1-8213377D847F}" type="slidenum">
              <a:rPr lang="en-US" altLang="en-US"/>
              <a:pPr/>
              <a:t>12</a:t>
            </a:fld>
            <a:endParaRPr lang="en-US" altLang="en-US" dirty="0"/>
          </a:p>
        </p:txBody>
      </p:sp>
      <p:sp>
        <p:nvSpPr>
          <p:cNvPr id="141314" name="Rectangle 2">
            <a:extLst>
              <a:ext uri="{FF2B5EF4-FFF2-40B4-BE49-F238E27FC236}">
                <a16:creationId xmlns:a16="http://schemas.microsoft.com/office/drawing/2014/main" id="{4BDD7642-16A1-E4AC-C164-39020A986DF3}"/>
              </a:ext>
            </a:extLst>
          </p:cNvPr>
          <p:cNvSpPr>
            <a:spLocks noGrp="1" noRot="1" noChangeAspect="1" noChangeArrowheads="1" noTextEdit="1"/>
          </p:cNvSpPr>
          <p:nvPr>
            <p:ph type="sldImg"/>
          </p:nvPr>
        </p:nvSpPr>
        <p:spPr>
          <a:ln/>
        </p:spPr>
      </p:sp>
      <p:sp>
        <p:nvSpPr>
          <p:cNvPr id="141315" name="Rectangle 3">
            <a:extLst>
              <a:ext uri="{FF2B5EF4-FFF2-40B4-BE49-F238E27FC236}">
                <a16:creationId xmlns:a16="http://schemas.microsoft.com/office/drawing/2014/main" id="{66A7E8D7-2A5D-A130-27FE-D7CB2770CFA9}"/>
              </a:ext>
            </a:extLst>
          </p:cNvPr>
          <p:cNvSpPr>
            <a:spLocks noGrp="1" noChangeArrowheads="1"/>
          </p:cNvSpPr>
          <p:nvPr>
            <p:ph type="body" idx="1"/>
          </p:nvPr>
        </p:nvSpPr>
        <p:spPr/>
        <p:txBody>
          <a:bodyPr/>
          <a:lstStyle/>
          <a:p>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19810" name="Group 2"/>
          <p:cNvGrpSpPr>
            <a:grpSpLocks/>
          </p:cNvGrpSpPr>
          <p:nvPr/>
        </p:nvGrpSpPr>
        <p:grpSpPr bwMode="auto">
          <a:xfrm>
            <a:off x="5067300" y="1789114"/>
            <a:ext cx="7120467" cy="5056187"/>
            <a:chOff x="2394" y="1127"/>
            <a:chExt cx="3364" cy="3185"/>
          </a:xfrm>
        </p:grpSpPr>
        <p:sp>
          <p:nvSpPr>
            <p:cNvPr id="119811"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9812"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dirty="0">
                <a:latin typeface="Candara" panose="020E0502030303020204" pitchFamily="34" charset="0"/>
              </a:endParaRPr>
            </a:p>
          </p:txBody>
        </p:sp>
        <p:sp>
          <p:nvSpPr>
            <p:cNvPr id="119813"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9814"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15"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9816"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9817"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9818"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9819"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9820"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21"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22"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en-US" dirty="0">
                <a:latin typeface="Candara" panose="020E0502030303020204" pitchFamily="34" charset="0"/>
              </a:endParaRPr>
            </a:p>
          </p:txBody>
        </p:sp>
        <p:sp>
          <p:nvSpPr>
            <p:cNvPr id="119823"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dirty="0">
                <a:latin typeface="Candara" panose="020E0502030303020204" pitchFamily="34" charset="0"/>
              </a:endParaRPr>
            </a:p>
          </p:txBody>
        </p:sp>
        <p:sp>
          <p:nvSpPr>
            <p:cNvPr id="119824"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25"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26"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27"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28"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29"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30"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31"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dirty="0">
                <a:latin typeface="Candara" panose="020E0502030303020204" pitchFamily="34" charset="0"/>
              </a:endParaRPr>
            </a:p>
          </p:txBody>
        </p:sp>
        <p:sp>
          <p:nvSpPr>
            <p:cNvPr id="119832"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33"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34"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35"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en-US" dirty="0">
                <a:latin typeface="Candara" panose="020E0502030303020204" pitchFamily="34" charset="0"/>
              </a:endParaRPr>
            </a:p>
          </p:txBody>
        </p:sp>
        <p:sp>
          <p:nvSpPr>
            <p:cNvPr id="119836"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dirty="0">
                <a:latin typeface="Candara" panose="020E0502030303020204" pitchFamily="34" charset="0"/>
              </a:endParaRPr>
            </a:p>
          </p:txBody>
        </p:sp>
        <p:sp>
          <p:nvSpPr>
            <p:cNvPr id="119837"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en-US" dirty="0">
                <a:latin typeface="Candara" panose="020E0502030303020204" pitchFamily="34" charset="0"/>
              </a:endParaRPr>
            </a:p>
          </p:txBody>
        </p:sp>
        <p:sp>
          <p:nvSpPr>
            <p:cNvPr id="119838"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39"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9840"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en-US" dirty="0">
                <a:latin typeface="Candara" panose="020E0502030303020204" pitchFamily="34" charset="0"/>
              </a:endParaRPr>
            </a:p>
          </p:txBody>
        </p:sp>
        <p:sp>
          <p:nvSpPr>
            <p:cNvPr id="119841"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9842"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dirty="0">
                <a:latin typeface="Candara" panose="020E0502030303020204" pitchFamily="34" charset="0"/>
              </a:endParaRPr>
            </a:p>
          </p:txBody>
        </p:sp>
        <p:sp>
          <p:nvSpPr>
            <p:cNvPr id="119843"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dirty="0">
                <a:latin typeface="Candara" panose="020E0502030303020204" pitchFamily="34" charset="0"/>
              </a:endParaRPr>
            </a:p>
          </p:txBody>
        </p:sp>
        <p:sp>
          <p:nvSpPr>
            <p:cNvPr id="119844"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dirty="0">
                <a:latin typeface="Candara" panose="020E0502030303020204" pitchFamily="34" charset="0"/>
              </a:endParaRPr>
            </a:p>
          </p:txBody>
        </p:sp>
      </p:grpSp>
      <p:sp>
        <p:nvSpPr>
          <p:cNvPr id="119845" name="Rectangle 37"/>
          <p:cNvSpPr>
            <a:spLocks noGrp="1" noChangeArrowheads="1"/>
          </p:cNvSpPr>
          <p:nvPr>
            <p:ph type="dt" sz="half" idx="2"/>
          </p:nvPr>
        </p:nvSpPr>
        <p:spPr/>
        <p:txBody>
          <a:bodyPr/>
          <a:lstStyle>
            <a:lvl1pPr>
              <a:defRPr/>
            </a:lvl1pPr>
          </a:lstStyle>
          <a:p>
            <a:r>
              <a:rPr lang="en-US"/>
              <a:t>2-25-2026</a:t>
            </a:r>
            <a:endParaRPr lang="en-US" dirty="0"/>
          </a:p>
        </p:txBody>
      </p:sp>
      <p:sp>
        <p:nvSpPr>
          <p:cNvPr id="119846" name="Rectangle 38"/>
          <p:cNvSpPr>
            <a:spLocks noGrp="1" noChangeArrowheads="1"/>
          </p:cNvSpPr>
          <p:nvPr>
            <p:ph type="ftr" sz="quarter" idx="3"/>
          </p:nvPr>
        </p:nvSpPr>
        <p:spPr/>
        <p:txBody>
          <a:bodyPr/>
          <a:lstStyle>
            <a:lvl1pPr>
              <a:defRPr/>
            </a:lvl1pPr>
          </a:lstStyle>
          <a:p>
            <a:r>
              <a:rPr lang="en-US"/>
              <a:t>Stewardship.5.HBT</a:t>
            </a:r>
            <a:endParaRPr lang="en-US" dirty="0"/>
          </a:p>
        </p:txBody>
      </p:sp>
      <p:sp>
        <p:nvSpPr>
          <p:cNvPr id="119847" name="Rectangle 39"/>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dirty="0"/>
              <a:t>Click to edit Master subtitle style</a:t>
            </a:r>
          </a:p>
        </p:txBody>
      </p:sp>
      <p:sp>
        <p:nvSpPr>
          <p:cNvPr id="119848" name="Rectangle 40"/>
          <p:cNvSpPr>
            <a:spLocks noGrp="1" noChangeArrowheads="1"/>
          </p:cNvSpPr>
          <p:nvPr>
            <p:ph type="ctrTitle"/>
          </p:nvPr>
        </p:nvSpPr>
        <p:spPr>
          <a:xfrm>
            <a:off x="914400" y="1768476"/>
            <a:ext cx="10363200" cy="1736725"/>
          </a:xfrm>
        </p:spPr>
        <p:txBody>
          <a:bodyPr anchor="b" anchorCtr="1"/>
          <a:lstStyle>
            <a:lvl1pPr>
              <a:defRPr sz="5400"/>
            </a:lvl1pPr>
          </a:lstStyle>
          <a:p>
            <a:r>
              <a:rPr lang="en-US" dirty="0"/>
              <a:t>Click to edit Master title style</a:t>
            </a:r>
          </a:p>
        </p:txBody>
      </p:sp>
      <p:sp>
        <p:nvSpPr>
          <p:cNvPr id="119849" name="Rectangle 41"/>
          <p:cNvSpPr>
            <a:spLocks noGrp="1" noChangeArrowheads="1"/>
          </p:cNvSpPr>
          <p:nvPr>
            <p:ph type="sldNum" sz="quarter" idx="4"/>
          </p:nvPr>
        </p:nvSpPr>
        <p:spPr/>
        <p:txBody>
          <a:bodyPr/>
          <a:lstStyle>
            <a:lvl1pPr>
              <a:defRPr/>
            </a:lvl1pPr>
          </a:lstStyle>
          <a:p>
            <a:fld id="{4624A795-8862-4911-A11C-844D77BD6776}"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a:t>2-25-2026</a:t>
            </a:r>
            <a:endParaRPr lang="en-US" dirty="0"/>
          </a:p>
        </p:txBody>
      </p:sp>
      <p:sp>
        <p:nvSpPr>
          <p:cNvPr id="5" name="Footer Placeholder 4"/>
          <p:cNvSpPr>
            <a:spLocks noGrp="1"/>
          </p:cNvSpPr>
          <p:nvPr>
            <p:ph type="ftr" sz="quarter" idx="11"/>
          </p:nvPr>
        </p:nvSpPr>
        <p:spPr/>
        <p:txBody>
          <a:bodyPr/>
          <a:lstStyle>
            <a:lvl1pPr>
              <a:defRPr/>
            </a:lvl1pPr>
          </a:lstStyle>
          <a:p>
            <a:r>
              <a:rPr lang="en-US"/>
              <a:t>Stewardship.5.HBT</a:t>
            </a:r>
            <a:endParaRPr lang="en-US" dirty="0"/>
          </a:p>
        </p:txBody>
      </p:sp>
      <p:sp>
        <p:nvSpPr>
          <p:cNvPr id="6" name="Slide Number Placeholder 5"/>
          <p:cNvSpPr>
            <a:spLocks noGrp="1"/>
          </p:cNvSpPr>
          <p:nvPr>
            <p:ph type="sldNum" sz="quarter" idx="12"/>
          </p:nvPr>
        </p:nvSpPr>
        <p:spPr/>
        <p:txBody>
          <a:bodyPr/>
          <a:lstStyle>
            <a:lvl1pPr>
              <a:defRPr/>
            </a:lvl1pPr>
          </a:lstStyle>
          <a:p>
            <a:fld id="{96F672AB-F6D3-4EEC-BE39-641FCEE462C7}"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lvl1pPr>
              <a:defRPr/>
            </a:lvl1pPr>
          </a:lstStyle>
          <a:p>
            <a:r>
              <a:rPr lang="en-US" dirty="0"/>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a:t>2-25-2026</a:t>
            </a:r>
            <a:endParaRPr lang="en-US" dirty="0"/>
          </a:p>
        </p:txBody>
      </p:sp>
      <p:sp>
        <p:nvSpPr>
          <p:cNvPr id="5" name="Footer Placeholder 4"/>
          <p:cNvSpPr>
            <a:spLocks noGrp="1"/>
          </p:cNvSpPr>
          <p:nvPr>
            <p:ph type="ftr" sz="quarter" idx="11"/>
          </p:nvPr>
        </p:nvSpPr>
        <p:spPr/>
        <p:txBody>
          <a:bodyPr/>
          <a:lstStyle>
            <a:lvl1pPr>
              <a:defRPr/>
            </a:lvl1pPr>
          </a:lstStyle>
          <a:p>
            <a:r>
              <a:rPr lang="en-US"/>
              <a:t>Stewardship.5.HBT</a:t>
            </a:r>
            <a:endParaRPr lang="en-US" dirty="0"/>
          </a:p>
        </p:txBody>
      </p:sp>
      <p:sp>
        <p:nvSpPr>
          <p:cNvPr id="6" name="Slide Number Placeholder 5"/>
          <p:cNvSpPr>
            <a:spLocks noGrp="1"/>
          </p:cNvSpPr>
          <p:nvPr>
            <p:ph type="sldNum" sz="quarter" idx="12"/>
          </p:nvPr>
        </p:nvSpPr>
        <p:spPr/>
        <p:txBody>
          <a:bodyPr/>
          <a:lstStyle>
            <a:lvl1pPr>
              <a:defRPr/>
            </a:lvl1pPr>
          </a:lstStyle>
          <a:p>
            <a:fld id="{FBE0E142-2A76-4C2E-A1EE-526F0677F291}"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3"/>
            <a:ext cx="10972800" cy="1143000"/>
          </a:xfrm>
        </p:spPr>
        <p:txBody>
          <a:bodyPr/>
          <a:lstStyle>
            <a:lvl1pPr>
              <a:defRPr/>
            </a:lvl1pPr>
          </a:lstStyle>
          <a:p>
            <a:r>
              <a:rPr lang="en-US" dirty="0"/>
              <a:t>Click to edit Master title style</a:t>
            </a:r>
          </a:p>
        </p:txBody>
      </p:sp>
      <p:sp>
        <p:nvSpPr>
          <p:cNvPr id="3" name="Text Placeholder 2"/>
          <p:cNvSpPr>
            <a:spLocks noGrp="1"/>
          </p:cNvSpPr>
          <p:nvPr>
            <p:ph type="body" sz="half" idx="1"/>
          </p:nvPr>
        </p:nvSpPr>
        <p:spPr>
          <a:xfrm>
            <a:off x="609600" y="1600201"/>
            <a:ext cx="5384800" cy="4530725"/>
          </a:xfrm>
        </p:spPr>
        <p:txBody>
          <a:bodyPr/>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Media Placeholder 3"/>
          <p:cNvSpPr>
            <a:spLocks noGrp="1"/>
          </p:cNvSpPr>
          <p:nvPr>
            <p:ph type="media" sz="half" idx="2"/>
          </p:nvPr>
        </p:nvSpPr>
        <p:spPr>
          <a:xfrm>
            <a:off x="6197600" y="1600201"/>
            <a:ext cx="5384800" cy="4530725"/>
          </a:xfrm>
        </p:spPr>
        <p:txBody>
          <a:bodyPr/>
          <a:lstStyle>
            <a:lvl1pPr>
              <a:defRPr/>
            </a:lvl1pPr>
          </a:lstStyle>
          <a:p>
            <a:endParaRPr lang="en-US" dirty="0"/>
          </a:p>
        </p:txBody>
      </p:sp>
      <p:sp>
        <p:nvSpPr>
          <p:cNvPr id="5" name="Date Placeholder 4"/>
          <p:cNvSpPr>
            <a:spLocks noGrp="1"/>
          </p:cNvSpPr>
          <p:nvPr>
            <p:ph type="dt" sz="half" idx="10"/>
          </p:nvPr>
        </p:nvSpPr>
        <p:spPr>
          <a:xfrm>
            <a:off x="609600" y="6278563"/>
            <a:ext cx="2844800" cy="457200"/>
          </a:xfrm>
        </p:spPr>
        <p:txBody>
          <a:bodyPr/>
          <a:lstStyle>
            <a:lvl1pPr>
              <a:defRPr/>
            </a:lvl1pPr>
          </a:lstStyle>
          <a:p>
            <a:r>
              <a:rPr lang="en-US"/>
              <a:t>2-25-2026</a:t>
            </a:r>
            <a:endParaRPr lang="en-US" dirty="0"/>
          </a:p>
        </p:txBody>
      </p:sp>
      <p:sp>
        <p:nvSpPr>
          <p:cNvPr id="6" name="Footer Placeholder 5"/>
          <p:cNvSpPr>
            <a:spLocks noGrp="1"/>
          </p:cNvSpPr>
          <p:nvPr>
            <p:ph type="ftr" sz="quarter" idx="11"/>
          </p:nvPr>
        </p:nvSpPr>
        <p:spPr>
          <a:xfrm>
            <a:off x="4165600" y="6278563"/>
            <a:ext cx="3860800" cy="457200"/>
          </a:xfrm>
        </p:spPr>
        <p:txBody>
          <a:bodyPr/>
          <a:lstStyle>
            <a:lvl1pPr>
              <a:defRPr/>
            </a:lvl1pPr>
          </a:lstStyle>
          <a:p>
            <a:r>
              <a:rPr lang="en-US"/>
              <a:t>Stewardship.5.HBT</a:t>
            </a:r>
            <a:endParaRPr lang="en-US" dirty="0"/>
          </a:p>
        </p:txBody>
      </p:sp>
      <p:sp>
        <p:nvSpPr>
          <p:cNvPr id="7" name="Slide Number Placeholder 6"/>
          <p:cNvSpPr>
            <a:spLocks noGrp="1"/>
          </p:cNvSpPr>
          <p:nvPr>
            <p:ph type="sldNum" sz="quarter" idx="12"/>
          </p:nvPr>
        </p:nvSpPr>
        <p:spPr>
          <a:xfrm>
            <a:off x="8737600" y="6278563"/>
            <a:ext cx="2844800" cy="457200"/>
          </a:xfrm>
        </p:spPr>
        <p:txBody>
          <a:bodyPr/>
          <a:lstStyle>
            <a:lvl1pPr>
              <a:defRPr/>
            </a:lvl1pPr>
          </a:lstStyle>
          <a:p>
            <a:fld id="{B0896D36-3097-4379-858B-CAEDC1E1F03A}"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7813"/>
            <a:ext cx="10972800" cy="5853112"/>
          </a:xfrm>
        </p:spPr>
        <p:txBody>
          <a:bodyPr/>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p:cNvSpPr>
            <a:spLocks noGrp="1"/>
          </p:cNvSpPr>
          <p:nvPr>
            <p:ph type="dt" sz="half" idx="10"/>
          </p:nvPr>
        </p:nvSpPr>
        <p:spPr>
          <a:xfrm>
            <a:off x="609600" y="6278563"/>
            <a:ext cx="2844800" cy="457200"/>
          </a:xfrm>
        </p:spPr>
        <p:txBody>
          <a:bodyPr/>
          <a:lstStyle>
            <a:lvl1pPr>
              <a:defRPr/>
            </a:lvl1pPr>
          </a:lstStyle>
          <a:p>
            <a:r>
              <a:rPr lang="en-US"/>
              <a:t>2-25-2026</a:t>
            </a:r>
            <a:endParaRPr lang="en-US" dirty="0"/>
          </a:p>
        </p:txBody>
      </p:sp>
      <p:sp>
        <p:nvSpPr>
          <p:cNvPr id="4" name="Footer Placeholder 3"/>
          <p:cNvSpPr>
            <a:spLocks noGrp="1"/>
          </p:cNvSpPr>
          <p:nvPr>
            <p:ph type="ftr" sz="quarter" idx="11"/>
          </p:nvPr>
        </p:nvSpPr>
        <p:spPr>
          <a:xfrm>
            <a:off x="4165600" y="6278563"/>
            <a:ext cx="3860800" cy="457200"/>
          </a:xfrm>
        </p:spPr>
        <p:txBody>
          <a:bodyPr/>
          <a:lstStyle>
            <a:lvl1pPr>
              <a:defRPr/>
            </a:lvl1pPr>
          </a:lstStyle>
          <a:p>
            <a:r>
              <a:rPr lang="en-US"/>
              <a:t>Stewardship.5.HBT</a:t>
            </a:r>
            <a:endParaRPr lang="en-US" dirty="0"/>
          </a:p>
        </p:txBody>
      </p:sp>
      <p:sp>
        <p:nvSpPr>
          <p:cNvPr id="5" name="Slide Number Placeholder 4"/>
          <p:cNvSpPr>
            <a:spLocks noGrp="1"/>
          </p:cNvSpPr>
          <p:nvPr>
            <p:ph type="sldNum" sz="quarter" idx="12"/>
          </p:nvPr>
        </p:nvSpPr>
        <p:spPr>
          <a:xfrm>
            <a:off x="8737600" y="6278563"/>
            <a:ext cx="2844800" cy="457200"/>
          </a:xfrm>
        </p:spPr>
        <p:txBody>
          <a:bodyPr/>
          <a:lstStyle>
            <a:lvl1pPr>
              <a:defRPr/>
            </a:lvl1pPr>
          </a:lstStyle>
          <a:p>
            <a:fld id="{8730521F-29FC-41AD-A4E7-59CAB2D0834C}"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3"/>
            <a:ext cx="10972800" cy="1143000"/>
          </a:xfrm>
        </p:spPr>
        <p:txBody>
          <a:bodyPr/>
          <a:lstStyle>
            <a:lvl1pPr>
              <a:defRPr/>
            </a:lvl1pPr>
          </a:lstStyle>
          <a:p>
            <a:r>
              <a:rPr lang="en-US" dirty="0"/>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197600" y="1600201"/>
            <a:ext cx="5384800" cy="4530725"/>
          </a:xfrm>
        </p:spPr>
        <p:txBody>
          <a:bodyPr/>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609600" y="6278563"/>
            <a:ext cx="2844800" cy="457200"/>
          </a:xfrm>
        </p:spPr>
        <p:txBody>
          <a:bodyPr/>
          <a:lstStyle>
            <a:lvl1pPr>
              <a:defRPr/>
            </a:lvl1pPr>
          </a:lstStyle>
          <a:p>
            <a:r>
              <a:rPr lang="en-US"/>
              <a:t>2-25-2026</a:t>
            </a:r>
            <a:endParaRPr lang="en-US" dirty="0"/>
          </a:p>
        </p:txBody>
      </p:sp>
      <p:sp>
        <p:nvSpPr>
          <p:cNvPr id="6" name="Footer Placeholder 5"/>
          <p:cNvSpPr>
            <a:spLocks noGrp="1"/>
          </p:cNvSpPr>
          <p:nvPr>
            <p:ph type="ftr" sz="quarter" idx="11"/>
          </p:nvPr>
        </p:nvSpPr>
        <p:spPr>
          <a:xfrm>
            <a:off x="4165600" y="6278563"/>
            <a:ext cx="3860800" cy="457200"/>
          </a:xfrm>
        </p:spPr>
        <p:txBody>
          <a:bodyPr/>
          <a:lstStyle>
            <a:lvl1pPr>
              <a:defRPr/>
            </a:lvl1pPr>
          </a:lstStyle>
          <a:p>
            <a:r>
              <a:rPr lang="en-US"/>
              <a:t>Stewardship.5.HBT</a:t>
            </a:r>
            <a:endParaRPr lang="en-US" dirty="0"/>
          </a:p>
        </p:txBody>
      </p:sp>
      <p:sp>
        <p:nvSpPr>
          <p:cNvPr id="7" name="Slide Number Placeholder 6"/>
          <p:cNvSpPr>
            <a:spLocks noGrp="1"/>
          </p:cNvSpPr>
          <p:nvPr>
            <p:ph type="sldNum" sz="quarter" idx="12"/>
          </p:nvPr>
        </p:nvSpPr>
        <p:spPr>
          <a:xfrm>
            <a:off x="8737600" y="6278563"/>
            <a:ext cx="2844800" cy="457200"/>
          </a:xfrm>
        </p:spPr>
        <p:txBody>
          <a:bodyPr/>
          <a:lstStyle>
            <a:lvl1pPr>
              <a:defRPr/>
            </a:lvl1pPr>
          </a:lstStyle>
          <a:p>
            <a:fld id="{0431050B-7CDB-40D7-8FFA-67994D40651C}"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Content Placeholder 2"/>
          <p:cNvSpPr>
            <a:spLocks noGrp="1"/>
          </p:cNvSpPr>
          <p:nvPr>
            <p:ph idx="1"/>
          </p:nvPr>
        </p:nvSpPr>
        <p:spPr/>
        <p:txBody>
          <a:bodyPr/>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a:t>2-25-2026</a:t>
            </a:r>
            <a:endParaRPr lang="en-US" dirty="0"/>
          </a:p>
        </p:txBody>
      </p:sp>
      <p:sp>
        <p:nvSpPr>
          <p:cNvPr id="5" name="Footer Placeholder 4"/>
          <p:cNvSpPr>
            <a:spLocks noGrp="1"/>
          </p:cNvSpPr>
          <p:nvPr>
            <p:ph type="ftr" sz="quarter" idx="11"/>
          </p:nvPr>
        </p:nvSpPr>
        <p:spPr/>
        <p:txBody>
          <a:bodyPr/>
          <a:lstStyle>
            <a:lvl1pPr>
              <a:defRPr/>
            </a:lvl1pPr>
          </a:lstStyle>
          <a:p>
            <a:r>
              <a:rPr lang="en-US"/>
              <a:t>Stewardship.5.HBT</a:t>
            </a:r>
            <a:endParaRPr lang="en-US" dirty="0"/>
          </a:p>
        </p:txBody>
      </p:sp>
      <p:sp>
        <p:nvSpPr>
          <p:cNvPr id="6" name="Slide Number Placeholder 5"/>
          <p:cNvSpPr>
            <a:spLocks noGrp="1"/>
          </p:cNvSpPr>
          <p:nvPr>
            <p:ph type="sldNum" sz="quarter" idx="12"/>
          </p:nvPr>
        </p:nvSpPr>
        <p:spPr/>
        <p:txBody>
          <a:bodyPr/>
          <a:lstStyle>
            <a:lvl1pPr>
              <a:defRPr/>
            </a:lvl1pPr>
          </a:lstStyle>
          <a:p>
            <a:fld id="{F9C51F4B-4E98-4A64-8628-9C70DC8DD52C}"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r>
              <a:rPr lang="en-US"/>
              <a:t>2-25-2026</a:t>
            </a:r>
            <a:endParaRPr lang="en-US" dirty="0"/>
          </a:p>
        </p:txBody>
      </p:sp>
      <p:sp>
        <p:nvSpPr>
          <p:cNvPr id="5" name="Footer Placeholder 4"/>
          <p:cNvSpPr>
            <a:spLocks noGrp="1"/>
          </p:cNvSpPr>
          <p:nvPr>
            <p:ph type="ftr" sz="quarter" idx="11"/>
          </p:nvPr>
        </p:nvSpPr>
        <p:spPr/>
        <p:txBody>
          <a:bodyPr/>
          <a:lstStyle>
            <a:lvl1pPr>
              <a:defRPr/>
            </a:lvl1pPr>
          </a:lstStyle>
          <a:p>
            <a:r>
              <a:rPr lang="en-US"/>
              <a:t>Stewardship.5.HBT</a:t>
            </a:r>
            <a:endParaRPr lang="en-US" dirty="0"/>
          </a:p>
        </p:txBody>
      </p:sp>
      <p:sp>
        <p:nvSpPr>
          <p:cNvPr id="6" name="Slide Number Placeholder 5"/>
          <p:cNvSpPr>
            <a:spLocks noGrp="1"/>
          </p:cNvSpPr>
          <p:nvPr>
            <p:ph type="sldNum" sz="quarter" idx="12"/>
          </p:nvPr>
        </p:nvSpPr>
        <p:spPr/>
        <p:txBody>
          <a:bodyPr/>
          <a:lstStyle>
            <a:lvl1pPr>
              <a:defRPr/>
            </a:lvl1pPr>
          </a:lstStyle>
          <a:p>
            <a:fld id="{29557BCC-C04D-43E4-A3B9-0B866F584C6F}"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vl1pPr>
          </a:lstStyle>
          <a:p>
            <a:r>
              <a:rPr lang="en-US"/>
              <a:t>2-25-2026</a:t>
            </a:r>
            <a:endParaRPr lang="en-US" dirty="0"/>
          </a:p>
        </p:txBody>
      </p:sp>
      <p:sp>
        <p:nvSpPr>
          <p:cNvPr id="6" name="Footer Placeholder 5"/>
          <p:cNvSpPr>
            <a:spLocks noGrp="1"/>
          </p:cNvSpPr>
          <p:nvPr>
            <p:ph type="ftr" sz="quarter" idx="11"/>
          </p:nvPr>
        </p:nvSpPr>
        <p:spPr/>
        <p:txBody>
          <a:bodyPr/>
          <a:lstStyle>
            <a:lvl1pPr>
              <a:defRPr/>
            </a:lvl1pPr>
          </a:lstStyle>
          <a:p>
            <a:r>
              <a:rPr lang="en-US"/>
              <a:t>Stewardship.5.HBT</a:t>
            </a:r>
            <a:endParaRPr lang="en-US" dirty="0"/>
          </a:p>
        </p:txBody>
      </p:sp>
      <p:sp>
        <p:nvSpPr>
          <p:cNvPr id="7" name="Slide Number Placeholder 6"/>
          <p:cNvSpPr>
            <a:spLocks noGrp="1"/>
          </p:cNvSpPr>
          <p:nvPr>
            <p:ph type="sldNum" sz="quarter" idx="12"/>
          </p:nvPr>
        </p:nvSpPr>
        <p:spPr/>
        <p:txBody>
          <a:bodyPr/>
          <a:lstStyle>
            <a:lvl1pPr>
              <a:defRPr/>
            </a:lvl1pPr>
          </a:lstStyle>
          <a:p>
            <a:fld id="{771C5762-38F3-4441-86CE-E11BD2CC150C}"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lvl1pPr>
              <a:defRPr/>
            </a:lvl1pPr>
          </a:lstStyle>
          <a:p>
            <a:r>
              <a:rPr lang="en-US"/>
              <a:t>2-25-2026</a:t>
            </a:r>
            <a:endParaRPr lang="en-US" dirty="0"/>
          </a:p>
        </p:txBody>
      </p:sp>
      <p:sp>
        <p:nvSpPr>
          <p:cNvPr id="8" name="Footer Placeholder 7"/>
          <p:cNvSpPr>
            <a:spLocks noGrp="1"/>
          </p:cNvSpPr>
          <p:nvPr>
            <p:ph type="ftr" sz="quarter" idx="11"/>
          </p:nvPr>
        </p:nvSpPr>
        <p:spPr/>
        <p:txBody>
          <a:bodyPr/>
          <a:lstStyle>
            <a:lvl1pPr>
              <a:defRPr/>
            </a:lvl1pPr>
          </a:lstStyle>
          <a:p>
            <a:r>
              <a:rPr lang="en-US"/>
              <a:t>Stewardship.5.HBT</a:t>
            </a:r>
            <a:endParaRPr lang="en-US" dirty="0"/>
          </a:p>
        </p:txBody>
      </p:sp>
      <p:sp>
        <p:nvSpPr>
          <p:cNvPr id="9" name="Slide Number Placeholder 8"/>
          <p:cNvSpPr>
            <a:spLocks noGrp="1"/>
          </p:cNvSpPr>
          <p:nvPr>
            <p:ph type="sldNum" sz="quarter" idx="12"/>
          </p:nvPr>
        </p:nvSpPr>
        <p:spPr/>
        <p:txBody>
          <a:bodyPr/>
          <a:lstStyle>
            <a:lvl1pPr>
              <a:defRPr/>
            </a:lvl1pPr>
          </a:lstStyle>
          <a:p>
            <a:fld id="{21D59DE1-9CF7-4DBD-BC79-0C143A76E5A7}"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Date Placeholder 2"/>
          <p:cNvSpPr>
            <a:spLocks noGrp="1"/>
          </p:cNvSpPr>
          <p:nvPr>
            <p:ph type="dt" sz="half" idx="10"/>
          </p:nvPr>
        </p:nvSpPr>
        <p:spPr/>
        <p:txBody>
          <a:bodyPr/>
          <a:lstStyle>
            <a:lvl1pPr>
              <a:defRPr/>
            </a:lvl1pPr>
          </a:lstStyle>
          <a:p>
            <a:r>
              <a:rPr lang="en-US"/>
              <a:t>2-25-2026</a:t>
            </a:r>
            <a:endParaRPr lang="en-US" dirty="0"/>
          </a:p>
        </p:txBody>
      </p:sp>
      <p:sp>
        <p:nvSpPr>
          <p:cNvPr id="4" name="Footer Placeholder 3"/>
          <p:cNvSpPr>
            <a:spLocks noGrp="1"/>
          </p:cNvSpPr>
          <p:nvPr>
            <p:ph type="ftr" sz="quarter" idx="11"/>
          </p:nvPr>
        </p:nvSpPr>
        <p:spPr/>
        <p:txBody>
          <a:bodyPr/>
          <a:lstStyle>
            <a:lvl1pPr>
              <a:defRPr/>
            </a:lvl1pPr>
          </a:lstStyle>
          <a:p>
            <a:r>
              <a:rPr lang="en-US"/>
              <a:t>Stewardship.5.HBT</a:t>
            </a:r>
            <a:endParaRPr lang="en-US" dirty="0"/>
          </a:p>
        </p:txBody>
      </p:sp>
      <p:sp>
        <p:nvSpPr>
          <p:cNvPr id="5" name="Slide Number Placeholder 4"/>
          <p:cNvSpPr>
            <a:spLocks noGrp="1"/>
          </p:cNvSpPr>
          <p:nvPr>
            <p:ph type="sldNum" sz="quarter" idx="12"/>
          </p:nvPr>
        </p:nvSpPr>
        <p:spPr/>
        <p:txBody>
          <a:bodyPr/>
          <a:lstStyle>
            <a:lvl1pPr>
              <a:defRPr/>
            </a:lvl1pPr>
          </a:lstStyle>
          <a:p>
            <a:fld id="{70B77E72-AD67-4DCD-AEE5-551277D92E35}"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2-25-2026</a:t>
            </a:r>
            <a:endParaRPr lang="en-US" dirty="0"/>
          </a:p>
        </p:txBody>
      </p:sp>
      <p:sp>
        <p:nvSpPr>
          <p:cNvPr id="3" name="Footer Placeholder 2"/>
          <p:cNvSpPr>
            <a:spLocks noGrp="1"/>
          </p:cNvSpPr>
          <p:nvPr>
            <p:ph type="ftr" sz="quarter" idx="11"/>
          </p:nvPr>
        </p:nvSpPr>
        <p:spPr/>
        <p:txBody>
          <a:bodyPr/>
          <a:lstStyle>
            <a:lvl1pPr>
              <a:defRPr/>
            </a:lvl1pPr>
          </a:lstStyle>
          <a:p>
            <a:r>
              <a:rPr lang="en-US"/>
              <a:t>Stewardship.5.HBT</a:t>
            </a:r>
            <a:endParaRPr lang="en-US" dirty="0"/>
          </a:p>
        </p:txBody>
      </p:sp>
      <p:sp>
        <p:nvSpPr>
          <p:cNvPr id="4" name="Slide Number Placeholder 3"/>
          <p:cNvSpPr>
            <a:spLocks noGrp="1"/>
          </p:cNvSpPr>
          <p:nvPr>
            <p:ph type="sldNum" sz="quarter" idx="12"/>
          </p:nvPr>
        </p:nvSpPr>
        <p:spPr/>
        <p:txBody>
          <a:bodyPr/>
          <a:lstStyle>
            <a:lvl1pPr>
              <a:defRPr/>
            </a:lvl1pPr>
          </a:lstStyle>
          <a:p>
            <a:fld id="{0C50C46B-D2D5-4439-A410-8FA3196FA121}"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lvl1pPr>
          </a:lstStyle>
          <a:p>
            <a:r>
              <a:rPr lang="en-US"/>
              <a:t>2-25-2026</a:t>
            </a:r>
            <a:endParaRPr lang="en-US" dirty="0"/>
          </a:p>
        </p:txBody>
      </p:sp>
      <p:sp>
        <p:nvSpPr>
          <p:cNvPr id="6" name="Footer Placeholder 5"/>
          <p:cNvSpPr>
            <a:spLocks noGrp="1"/>
          </p:cNvSpPr>
          <p:nvPr>
            <p:ph type="ftr" sz="quarter" idx="11"/>
          </p:nvPr>
        </p:nvSpPr>
        <p:spPr/>
        <p:txBody>
          <a:bodyPr/>
          <a:lstStyle>
            <a:lvl1pPr>
              <a:defRPr/>
            </a:lvl1pPr>
          </a:lstStyle>
          <a:p>
            <a:r>
              <a:rPr lang="en-US"/>
              <a:t>Stewardship.5.HBT</a:t>
            </a:r>
            <a:endParaRPr lang="en-US" dirty="0"/>
          </a:p>
        </p:txBody>
      </p:sp>
      <p:sp>
        <p:nvSpPr>
          <p:cNvPr id="7" name="Slide Number Placeholder 6"/>
          <p:cNvSpPr>
            <a:spLocks noGrp="1"/>
          </p:cNvSpPr>
          <p:nvPr>
            <p:ph type="sldNum" sz="quarter" idx="12"/>
          </p:nvPr>
        </p:nvSpPr>
        <p:spPr/>
        <p:txBody>
          <a:bodyPr/>
          <a:lstStyle>
            <a:lvl1pPr>
              <a:defRPr/>
            </a:lvl1pPr>
          </a:lstStyle>
          <a:p>
            <a:fld id="{0558B69F-E707-45D0-A5E1-ED6574C19676}"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lvl1pPr>
          </a:lstStyle>
          <a:p>
            <a:r>
              <a:rPr lang="en-US"/>
              <a:t>2-25-2026</a:t>
            </a:r>
            <a:endParaRPr lang="en-US" dirty="0"/>
          </a:p>
        </p:txBody>
      </p:sp>
      <p:sp>
        <p:nvSpPr>
          <p:cNvPr id="6" name="Footer Placeholder 5"/>
          <p:cNvSpPr>
            <a:spLocks noGrp="1"/>
          </p:cNvSpPr>
          <p:nvPr>
            <p:ph type="ftr" sz="quarter" idx="11"/>
          </p:nvPr>
        </p:nvSpPr>
        <p:spPr/>
        <p:txBody>
          <a:bodyPr/>
          <a:lstStyle>
            <a:lvl1pPr>
              <a:defRPr/>
            </a:lvl1pPr>
          </a:lstStyle>
          <a:p>
            <a:r>
              <a:rPr lang="en-US"/>
              <a:t>Stewardship.5.HBT</a:t>
            </a:r>
            <a:endParaRPr lang="en-US" dirty="0"/>
          </a:p>
        </p:txBody>
      </p:sp>
      <p:sp>
        <p:nvSpPr>
          <p:cNvPr id="7" name="Slide Number Placeholder 6"/>
          <p:cNvSpPr>
            <a:spLocks noGrp="1"/>
          </p:cNvSpPr>
          <p:nvPr>
            <p:ph type="sldNum" sz="quarter" idx="12"/>
          </p:nvPr>
        </p:nvSpPr>
        <p:spPr/>
        <p:txBody>
          <a:bodyPr/>
          <a:lstStyle>
            <a:lvl1pPr>
              <a:defRPr/>
            </a:lvl1pPr>
          </a:lstStyle>
          <a:p>
            <a:fld id="{2F26EBB6-4087-414B-BD1B-F8944DEF2FD3}" type="slidenum">
              <a:rPr lang="en-US" smtClean="0"/>
              <a:pPr/>
              <a:t>‹#›</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18786" name="Group 2"/>
          <p:cNvGrpSpPr>
            <a:grpSpLocks/>
          </p:cNvGrpSpPr>
          <p:nvPr/>
        </p:nvGrpSpPr>
        <p:grpSpPr bwMode="auto">
          <a:xfrm>
            <a:off x="5067300" y="1789114"/>
            <a:ext cx="7120467" cy="5056187"/>
            <a:chOff x="2394" y="1127"/>
            <a:chExt cx="3364" cy="3185"/>
          </a:xfrm>
        </p:grpSpPr>
        <p:sp>
          <p:nvSpPr>
            <p:cNvPr id="118787"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8788"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dirty="0">
                <a:latin typeface="Candara" panose="020E0502030303020204" pitchFamily="34" charset="0"/>
              </a:endParaRPr>
            </a:p>
          </p:txBody>
        </p:sp>
        <p:sp>
          <p:nvSpPr>
            <p:cNvPr id="118789"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8790"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791"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8792"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8793"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8794"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8795"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8796"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797"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798"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en-US" dirty="0">
                <a:latin typeface="Candara" panose="020E0502030303020204" pitchFamily="34" charset="0"/>
              </a:endParaRPr>
            </a:p>
          </p:txBody>
        </p:sp>
        <p:sp>
          <p:nvSpPr>
            <p:cNvPr id="118799"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dirty="0">
                <a:latin typeface="Candara" panose="020E0502030303020204" pitchFamily="34" charset="0"/>
              </a:endParaRPr>
            </a:p>
          </p:txBody>
        </p:sp>
        <p:sp>
          <p:nvSpPr>
            <p:cNvPr id="118800"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01"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02"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03"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04"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05"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06"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07"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dirty="0">
                <a:latin typeface="Candara" panose="020E0502030303020204" pitchFamily="34" charset="0"/>
              </a:endParaRPr>
            </a:p>
          </p:txBody>
        </p:sp>
        <p:sp>
          <p:nvSpPr>
            <p:cNvPr id="118808"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09"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10"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11"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en-US" dirty="0">
                <a:latin typeface="Candara" panose="020E0502030303020204" pitchFamily="34" charset="0"/>
              </a:endParaRPr>
            </a:p>
          </p:txBody>
        </p:sp>
        <p:sp>
          <p:nvSpPr>
            <p:cNvPr id="118812"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dirty="0">
                <a:latin typeface="Candara" panose="020E0502030303020204" pitchFamily="34" charset="0"/>
              </a:endParaRPr>
            </a:p>
          </p:txBody>
        </p:sp>
        <p:sp>
          <p:nvSpPr>
            <p:cNvPr id="118813"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en-US" dirty="0">
                <a:latin typeface="Candara" panose="020E0502030303020204" pitchFamily="34" charset="0"/>
              </a:endParaRPr>
            </a:p>
          </p:txBody>
        </p:sp>
        <p:sp>
          <p:nvSpPr>
            <p:cNvPr id="118814"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15"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dirty="0">
                <a:latin typeface="Candara" panose="020E0502030303020204" pitchFamily="34" charset="0"/>
              </a:endParaRPr>
            </a:p>
          </p:txBody>
        </p:sp>
        <p:sp>
          <p:nvSpPr>
            <p:cNvPr id="118816"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en-US" dirty="0">
                <a:latin typeface="Candara" panose="020E0502030303020204" pitchFamily="34" charset="0"/>
              </a:endParaRPr>
            </a:p>
          </p:txBody>
        </p:sp>
        <p:sp>
          <p:nvSpPr>
            <p:cNvPr id="118817"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dirty="0">
                <a:latin typeface="Candara" panose="020E0502030303020204" pitchFamily="34" charset="0"/>
              </a:endParaRPr>
            </a:p>
          </p:txBody>
        </p:sp>
        <p:sp>
          <p:nvSpPr>
            <p:cNvPr id="118818"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dirty="0">
                <a:latin typeface="Candara" panose="020E0502030303020204" pitchFamily="34" charset="0"/>
              </a:endParaRPr>
            </a:p>
          </p:txBody>
        </p:sp>
        <p:sp>
          <p:nvSpPr>
            <p:cNvPr id="118819"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dirty="0">
                <a:latin typeface="Candara" panose="020E0502030303020204" pitchFamily="34" charset="0"/>
              </a:endParaRPr>
            </a:p>
          </p:txBody>
        </p:sp>
        <p:sp>
          <p:nvSpPr>
            <p:cNvPr id="118820"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dirty="0">
                <a:latin typeface="Candara" panose="020E0502030303020204" pitchFamily="34" charset="0"/>
              </a:endParaRPr>
            </a:p>
          </p:txBody>
        </p:sp>
      </p:grpSp>
      <p:sp>
        <p:nvSpPr>
          <p:cNvPr id="118821" name="Rectangle 37"/>
          <p:cNvSpPr>
            <a:spLocks noGrp="1" noChangeArrowheads="1"/>
          </p:cNvSpPr>
          <p:nvPr>
            <p:ph type="title"/>
          </p:nvPr>
        </p:nvSpPr>
        <p:spPr bwMode="auto">
          <a:xfrm>
            <a:off x="609600" y="277813"/>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18822" name="Rectangle 38"/>
          <p:cNvSpPr>
            <a:spLocks noGrp="1" noChangeArrowheads="1"/>
          </p:cNvSpPr>
          <p:nvPr>
            <p:ph type="body" idx="1"/>
          </p:nvPr>
        </p:nvSpPr>
        <p:spPr bwMode="auto">
          <a:xfrm>
            <a:off x="609600" y="1600201"/>
            <a:ext cx="109728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8823" name="Rectangle 39"/>
          <p:cNvSpPr>
            <a:spLocks noGrp="1" noChangeArrowheads="1"/>
          </p:cNvSpPr>
          <p:nvPr>
            <p:ph type="dt" sz="half" idx="2"/>
          </p:nvPr>
        </p:nvSpPr>
        <p:spPr bwMode="auto">
          <a:xfrm>
            <a:off x="609600" y="6278563"/>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ndara" panose="020E0502030303020204" pitchFamily="34" charset="0"/>
              </a:defRPr>
            </a:lvl1pPr>
          </a:lstStyle>
          <a:p>
            <a:r>
              <a:rPr lang="en-US"/>
              <a:t>2-25-2026</a:t>
            </a:r>
            <a:endParaRPr lang="en-US" dirty="0"/>
          </a:p>
        </p:txBody>
      </p:sp>
      <p:sp>
        <p:nvSpPr>
          <p:cNvPr id="118824" name="Rectangle 40"/>
          <p:cNvSpPr>
            <a:spLocks noGrp="1" noChangeArrowheads="1"/>
          </p:cNvSpPr>
          <p:nvPr>
            <p:ph type="ftr" sz="quarter" idx="3"/>
          </p:nvPr>
        </p:nvSpPr>
        <p:spPr bwMode="auto">
          <a:xfrm>
            <a:off x="4165600" y="6278563"/>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Candara" panose="020E0502030303020204" pitchFamily="34" charset="0"/>
              </a:defRPr>
            </a:lvl1pPr>
          </a:lstStyle>
          <a:p>
            <a:r>
              <a:rPr lang="en-US"/>
              <a:t>Stewardship.5.HBT</a:t>
            </a:r>
            <a:endParaRPr lang="en-US" dirty="0"/>
          </a:p>
        </p:txBody>
      </p:sp>
      <p:sp>
        <p:nvSpPr>
          <p:cNvPr id="118825" name="Rectangle 41"/>
          <p:cNvSpPr>
            <a:spLocks noGrp="1" noChangeArrowheads="1"/>
          </p:cNvSpPr>
          <p:nvPr>
            <p:ph type="sldNum" sz="quarter" idx="4"/>
          </p:nvPr>
        </p:nvSpPr>
        <p:spPr bwMode="auto">
          <a:xfrm>
            <a:off x="8737600" y="6278563"/>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ndara" panose="020E0502030303020204" pitchFamily="34" charset="0"/>
              </a:defRPr>
            </a:lvl1pPr>
          </a:lstStyle>
          <a:p>
            <a:fld id="{C82484E5-DFF6-451F-9A88-DDB0CC4D1001}" type="slidenum">
              <a:rPr lang="en-US" smtClean="0"/>
              <a:pPr/>
              <a:t>‹#›</a:t>
            </a:fld>
            <a:endParaRPr lang="en-US" dirty="0"/>
          </a:p>
        </p:txBody>
      </p:sp>
    </p:spTree>
  </p:cSld>
  <p:clrMap bg1="dk2" tx1="lt1" bg2="dk1"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hf hdr="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Candara" panose="020E0502030303020204" pitchFamily="34" charset="0"/>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Candara" panose="020E0502030303020204" pitchFamily="34" charset="0"/>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Candara" panose="020E0502030303020204" pitchFamily="34" charset="0"/>
          <a:cs typeface="+mn-cs"/>
        </a:defRPr>
      </a:lvl2pPr>
      <a:lvl3pPr marL="1143000" indent="-228600" algn="l" rtl="0" fontAlgn="base">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Candara" panose="020E0502030303020204" pitchFamily="34" charset="0"/>
          <a:cs typeface="+mn-cs"/>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Candara" panose="020E0502030303020204" pitchFamily="34" charset="0"/>
          <a:cs typeface="+mn-cs"/>
        </a:defRPr>
      </a:lvl4pPr>
      <a:lvl5pPr marL="20574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Candara" panose="020E0502030303020204" pitchFamily="34" charset="0"/>
          <a:cs typeface="+mn-cs"/>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loudy oil paint art">
            <a:extLst>
              <a:ext uri="{FF2B5EF4-FFF2-40B4-BE49-F238E27FC236}">
                <a16:creationId xmlns:a16="http://schemas.microsoft.com/office/drawing/2014/main" id="{563C5CE9-B1E9-4EC9-D9FC-8F405E9B7B7F}"/>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19950" y="-5781"/>
            <a:ext cx="12191980" cy="6857990"/>
          </a:xfrm>
          <a:prstGeom prst="rect">
            <a:avLst/>
          </a:prstGeom>
        </p:spPr>
      </p:pic>
      <p:sp>
        <p:nvSpPr>
          <p:cNvPr id="2" name="Title 1">
            <a:extLst>
              <a:ext uri="{FF2B5EF4-FFF2-40B4-BE49-F238E27FC236}">
                <a16:creationId xmlns:a16="http://schemas.microsoft.com/office/drawing/2014/main" id="{E79D40D6-9509-AC5D-4C33-7AA5BC652847}"/>
              </a:ext>
            </a:extLst>
          </p:cNvPr>
          <p:cNvSpPr>
            <a:spLocks noGrp="1"/>
          </p:cNvSpPr>
          <p:nvPr>
            <p:ph type="ctrTitle" idx="4294967295"/>
          </p:nvPr>
        </p:nvSpPr>
        <p:spPr>
          <a:xfrm>
            <a:off x="4208463" y="-6350"/>
            <a:ext cx="7983537" cy="974725"/>
          </a:xfrm>
          <a:ln>
            <a:noFill/>
          </a:ln>
        </p:spPr>
        <p:txBody>
          <a:bodyPr anchor="ctr">
            <a:normAutofit fontScale="90000"/>
          </a:bodyPr>
          <a:lstStyle/>
          <a:p>
            <a:r>
              <a:rPr lang="en-US" sz="6000" b="1" dirty="0">
                <a:solidFill>
                  <a:srgbClr val="0070C0"/>
                </a:solidFill>
              </a:rPr>
              <a:t>Principles to Live by 10</a:t>
            </a:r>
          </a:p>
        </p:txBody>
      </p:sp>
      <p:pic>
        <p:nvPicPr>
          <p:cNvPr id="8" name="Picture 7">
            <a:extLst>
              <a:ext uri="{FF2B5EF4-FFF2-40B4-BE49-F238E27FC236}">
                <a16:creationId xmlns:a16="http://schemas.microsoft.com/office/drawing/2014/main" id="{955F5C98-6D25-DC19-B3F5-895FCC0BDCF7}"/>
              </a:ext>
            </a:extLst>
          </p:cNvPr>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a:off x="93506" y="381000"/>
            <a:ext cx="5382384" cy="4800600"/>
          </a:xfrm>
          <a:prstGeom prst="ellipse">
            <a:avLst/>
          </a:prstGeom>
          <a:ln>
            <a:noFill/>
          </a:ln>
          <a:effectLst>
            <a:softEdge rad="112500"/>
          </a:effectLst>
        </p:spPr>
      </p:pic>
      <p:sp>
        <p:nvSpPr>
          <p:cNvPr id="5" name="TextBox 4">
            <a:extLst>
              <a:ext uri="{FF2B5EF4-FFF2-40B4-BE49-F238E27FC236}">
                <a16:creationId xmlns:a16="http://schemas.microsoft.com/office/drawing/2014/main" id="{EED89AD7-EBB2-7519-6FA5-682D49DDA9B3}"/>
              </a:ext>
            </a:extLst>
          </p:cNvPr>
          <p:cNvSpPr txBox="1"/>
          <p:nvPr/>
        </p:nvSpPr>
        <p:spPr>
          <a:xfrm>
            <a:off x="5334000" y="979452"/>
            <a:ext cx="6705600" cy="5370060"/>
          </a:xfrm>
          <a:prstGeom prst="rect">
            <a:avLst/>
          </a:prstGeom>
          <a:noFill/>
        </p:spPr>
        <p:txBody>
          <a:bodyPr wrap="square">
            <a:spAutoFit/>
          </a:bodyPr>
          <a:lstStyle/>
          <a:p>
            <a:r>
              <a:rPr lang="en-US" sz="4000" b="1" dirty="0">
                <a:solidFill>
                  <a:srgbClr val="002060"/>
                </a:solidFill>
                <a:latin typeface="Candara" panose="020E0502030303020204" pitchFamily="34" charset="0"/>
              </a:rPr>
              <a:t>Stewardship: (5) </a:t>
            </a:r>
            <a:r>
              <a:rPr lang="en-US" sz="3600" dirty="0">
                <a:solidFill>
                  <a:srgbClr val="002060"/>
                </a:solidFill>
                <a:latin typeface="Candara" panose="020E0502030303020204" pitchFamily="34" charset="0"/>
              </a:rPr>
              <a:t>Financial Responsibility According to the Bible:</a:t>
            </a:r>
          </a:p>
          <a:p>
            <a:br>
              <a:rPr lang="en-US" sz="4000" dirty="0">
                <a:solidFill>
                  <a:srgbClr val="002060"/>
                </a:solidFill>
                <a:latin typeface="Candara" panose="020E0502030303020204" pitchFamily="34" charset="0"/>
              </a:rPr>
            </a:br>
            <a:r>
              <a:rPr lang="en-US" sz="4000" b="1" spc="-150" dirty="0">
                <a:solidFill>
                  <a:srgbClr val="002060"/>
                </a:solidFill>
                <a:latin typeface="Candara" panose="020E0502030303020204" pitchFamily="34" charset="0"/>
              </a:rPr>
              <a:t>Living Within Your Harvest</a:t>
            </a:r>
          </a:p>
          <a:p>
            <a:pPr>
              <a:lnSpc>
                <a:spcPct val="80000"/>
              </a:lnSpc>
            </a:pPr>
            <a:r>
              <a:rPr lang="en-US" sz="2000" b="1" dirty="0">
                <a:solidFill>
                  <a:srgbClr val="001132"/>
                </a:solidFill>
                <a:latin typeface="+mj-lt"/>
              </a:rPr>
              <a:t> </a:t>
            </a:r>
          </a:p>
          <a:p>
            <a:pPr>
              <a:lnSpc>
                <a:spcPct val="80000"/>
              </a:lnSpc>
            </a:pPr>
            <a:r>
              <a:rPr lang="en-US" altLang="en-US" sz="2800" b="1" dirty="0">
                <a:solidFill>
                  <a:srgbClr val="001132"/>
                </a:solidFill>
              </a:rPr>
              <a:t>Deut. 28:12</a:t>
            </a:r>
          </a:p>
          <a:p>
            <a:pPr>
              <a:lnSpc>
                <a:spcPct val="80000"/>
              </a:lnSpc>
            </a:pPr>
            <a:r>
              <a:rPr lang="en-US" altLang="en-US" sz="2800" i="1" dirty="0">
                <a:solidFill>
                  <a:srgbClr val="001132"/>
                </a:solidFill>
                <a:latin typeface="+mj-lt"/>
              </a:rPr>
              <a:t>The Lord shall open unto thee his good treasure, the heaven to give the rain unto thy land in his season, and to bless all the work of thine hand: and thou shalt lend unto many nations, and thou shalt not borrow.</a:t>
            </a:r>
          </a:p>
        </p:txBody>
      </p:sp>
      <p:sp>
        <p:nvSpPr>
          <p:cNvPr id="3" name="Date Placeholder 2">
            <a:extLst>
              <a:ext uri="{FF2B5EF4-FFF2-40B4-BE49-F238E27FC236}">
                <a16:creationId xmlns:a16="http://schemas.microsoft.com/office/drawing/2014/main" id="{89BCADC6-64BF-254B-9692-EDB7D3676D96}"/>
              </a:ext>
            </a:extLst>
          </p:cNvPr>
          <p:cNvSpPr>
            <a:spLocks noGrp="1"/>
          </p:cNvSpPr>
          <p:nvPr>
            <p:ph type="dt" sz="half" idx="10"/>
          </p:nvPr>
        </p:nvSpPr>
        <p:spPr/>
        <p:txBody>
          <a:bodyPr/>
          <a:lstStyle/>
          <a:p>
            <a:r>
              <a:rPr lang="en-US"/>
              <a:t>2-25-2026</a:t>
            </a:r>
            <a:endParaRPr lang="en-US" dirty="0"/>
          </a:p>
        </p:txBody>
      </p:sp>
      <p:sp>
        <p:nvSpPr>
          <p:cNvPr id="7" name="Slide Number Placeholder 6">
            <a:extLst>
              <a:ext uri="{FF2B5EF4-FFF2-40B4-BE49-F238E27FC236}">
                <a16:creationId xmlns:a16="http://schemas.microsoft.com/office/drawing/2014/main" id="{224449C1-9837-E1A5-724F-505FA06995E4}"/>
              </a:ext>
            </a:extLst>
          </p:cNvPr>
          <p:cNvSpPr>
            <a:spLocks noGrp="1"/>
          </p:cNvSpPr>
          <p:nvPr>
            <p:ph type="sldNum" sz="quarter" idx="12"/>
          </p:nvPr>
        </p:nvSpPr>
        <p:spPr/>
        <p:txBody>
          <a:bodyPr/>
          <a:lstStyle/>
          <a:p>
            <a:fld id="{0C50C46B-D2D5-4439-A410-8FA3196FA121}" type="slidenum">
              <a:rPr lang="en-US" smtClean="0"/>
              <a:pPr/>
              <a:t>1</a:t>
            </a:fld>
            <a:endParaRPr lang="en-US" dirty="0"/>
          </a:p>
        </p:txBody>
      </p:sp>
    </p:spTree>
    <p:extLst>
      <p:ext uri="{BB962C8B-B14F-4D97-AF65-F5344CB8AC3E}">
        <p14:creationId xmlns:p14="http://schemas.microsoft.com/office/powerpoint/2010/main" val="16070295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603BEC3D-4AE8-7552-7DBB-8334DD11F7F9}"/>
              </a:ext>
            </a:extLst>
          </p:cNvPr>
          <p:cNvSpPr>
            <a:spLocks noGrp="1" noChangeArrowheads="1"/>
          </p:cNvSpPr>
          <p:nvPr>
            <p:ph type="title"/>
          </p:nvPr>
        </p:nvSpPr>
        <p:spPr>
          <a:xfrm>
            <a:off x="914400" y="228600"/>
            <a:ext cx="10591800" cy="1173163"/>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5400" b="1" u="sng" dirty="0">
                <a:solidFill>
                  <a:schemeClr val="tx1"/>
                </a:solidFill>
              </a:rPr>
              <a:t>Biblical</a:t>
            </a:r>
            <a:r>
              <a:rPr lang="en-US" altLang="en-US" sz="5400" b="1" dirty="0">
                <a:solidFill>
                  <a:schemeClr val="tx1"/>
                </a:solidFill>
              </a:rPr>
              <a:t> Principles Regarding Debt</a:t>
            </a:r>
          </a:p>
        </p:txBody>
      </p:sp>
      <p:sp>
        <p:nvSpPr>
          <p:cNvPr id="64515" name="Rectangle 3">
            <a:extLst>
              <a:ext uri="{FF2B5EF4-FFF2-40B4-BE49-F238E27FC236}">
                <a16:creationId xmlns:a16="http://schemas.microsoft.com/office/drawing/2014/main" id="{B0D74BEA-C72D-514A-6821-914C003612BB}"/>
              </a:ext>
            </a:extLst>
          </p:cNvPr>
          <p:cNvSpPr>
            <a:spLocks noGrp="1" noChangeArrowheads="1"/>
          </p:cNvSpPr>
          <p:nvPr>
            <p:ph idx="1"/>
          </p:nvPr>
        </p:nvSpPr>
        <p:spPr>
          <a:xfrm>
            <a:off x="838200" y="1828800"/>
            <a:ext cx="10744200" cy="48768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algn="ctr">
              <a:buFontTx/>
              <a:buNone/>
            </a:pPr>
            <a:r>
              <a:rPr lang="en-US" altLang="en-US" sz="4400" dirty="0"/>
              <a:t>Debt is associated with those who are either disobedient, under a curse, or enslaved.</a:t>
            </a:r>
            <a:r>
              <a:rPr lang="en-US" altLang="en-US" sz="3600" dirty="0"/>
              <a:t> </a:t>
            </a:r>
            <a:r>
              <a:rPr lang="en-US" altLang="en-US" sz="4400" i="1" dirty="0"/>
              <a:t>	</a:t>
            </a:r>
          </a:p>
          <a:p>
            <a:pPr algn="ctr">
              <a:buFontTx/>
              <a:buNone/>
            </a:pPr>
            <a:r>
              <a:rPr lang="en-US" altLang="en-US" sz="4000" dirty="0"/>
              <a:t>“</a:t>
            </a:r>
            <a:r>
              <a:rPr lang="en-US" altLang="en-US" sz="4000" i="1" dirty="0"/>
              <a:t>The rich rule over the poor, and </a:t>
            </a:r>
          </a:p>
          <a:p>
            <a:pPr marL="5200650" lvl="1" indent="-4743450" algn="ctr">
              <a:buNone/>
            </a:pPr>
            <a:r>
              <a:rPr lang="en-US" altLang="en-US" sz="4000" i="1" dirty="0"/>
              <a:t>the </a:t>
            </a:r>
            <a:r>
              <a:rPr lang="en-US" altLang="en-US" sz="4000" i="1" u="sng" dirty="0"/>
              <a:t>borrower is servant</a:t>
            </a:r>
            <a:r>
              <a:rPr lang="en-US" altLang="en-US" sz="4000" i="1" dirty="0"/>
              <a:t> to the lender</a:t>
            </a:r>
            <a:r>
              <a:rPr lang="en-US" altLang="en-US" sz="4000" dirty="0"/>
              <a:t>.”</a:t>
            </a:r>
          </a:p>
          <a:p>
            <a:pPr algn="ctr">
              <a:buFontTx/>
              <a:buNone/>
            </a:pPr>
            <a:r>
              <a:rPr lang="en-US" altLang="en-US" sz="4000" dirty="0"/>
              <a:t>Prov. 22:7</a:t>
            </a:r>
          </a:p>
          <a:p>
            <a:pPr marL="5200650" lvl="1" indent="-4743450" algn="ctr">
              <a:buNone/>
            </a:pPr>
            <a:endParaRPr lang="en-US" altLang="en-US" sz="4000" dirty="0"/>
          </a:p>
          <a:p>
            <a:pPr>
              <a:lnSpc>
                <a:spcPct val="20000"/>
              </a:lnSpc>
              <a:buFontTx/>
              <a:buNone/>
            </a:pPr>
            <a:endParaRPr lang="en-US" altLang="en-US" sz="2000" dirty="0"/>
          </a:p>
        </p:txBody>
      </p:sp>
      <p:sp>
        <p:nvSpPr>
          <p:cNvPr id="2" name="Date Placeholder 1">
            <a:extLst>
              <a:ext uri="{FF2B5EF4-FFF2-40B4-BE49-F238E27FC236}">
                <a16:creationId xmlns:a16="http://schemas.microsoft.com/office/drawing/2014/main" id="{FEDE7352-34DD-0859-5814-94D09E8BABC2}"/>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236ED8C0-7565-973E-82C3-8278410F22A4}"/>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AA4EED6F-45BC-2715-3FB5-C27ED9976612}"/>
              </a:ext>
            </a:extLst>
          </p:cNvPr>
          <p:cNvSpPr>
            <a:spLocks noGrp="1"/>
          </p:cNvSpPr>
          <p:nvPr>
            <p:ph type="sldNum" sz="quarter" idx="12"/>
          </p:nvPr>
        </p:nvSpPr>
        <p:spPr/>
        <p:txBody>
          <a:bodyPr/>
          <a:lstStyle/>
          <a:p>
            <a:fld id="{F9C51F4B-4E98-4A64-8628-9C70DC8DD52C}" type="slidenum">
              <a:rPr lang="en-US" smtClean="0"/>
              <a:pPr/>
              <a:t>10</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 calcmode="lin" valueType="num">
                                      <p:cBhvr additive="base">
                                        <p:cTn id="7" dur="500" fill="hold"/>
                                        <p:tgtEl>
                                          <p:spTgt spid="645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45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4515">
                                            <p:txEl>
                                              <p:pRg st="1" end="1"/>
                                            </p:txEl>
                                          </p:spTgt>
                                        </p:tgtEl>
                                        <p:attrNameLst>
                                          <p:attrName>style.visibility</p:attrName>
                                        </p:attrNameLst>
                                      </p:cBhvr>
                                      <p:to>
                                        <p:strVal val="visible"/>
                                      </p:to>
                                    </p:set>
                                    <p:anim calcmode="lin" valueType="num">
                                      <p:cBhvr additive="base">
                                        <p:cTn id="13" dur="500" fill="hold"/>
                                        <p:tgtEl>
                                          <p:spTgt spid="645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4515">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4515">
                                            <p:txEl>
                                              <p:pRg st="2" end="2"/>
                                            </p:txEl>
                                          </p:spTgt>
                                        </p:tgtEl>
                                        <p:attrNameLst>
                                          <p:attrName>style.visibility</p:attrName>
                                        </p:attrNameLst>
                                      </p:cBhvr>
                                      <p:to>
                                        <p:strVal val="visible"/>
                                      </p:to>
                                    </p:set>
                                    <p:anim calcmode="lin" valueType="num">
                                      <p:cBhvr additive="base">
                                        <p:cTn id="17" dur="500" fill="hold"/>
                                        <p:tgtEl>
                                          <p:spTgt spid="64515">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45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64515">
                                            <p:txEl>
                                              <p:pRg st="3" end="3"/>
                                            </p:txEl>
                                          </p:spTgt>
                                        </p:tgtEl>
                                        <p:attrNameLst>
                                          <p:attrName>style.visibility</p:attrName>
                                        </p:attrNameLst>
                                      </p:cBhvr>
                                      <p:to>
                                        <p:strVal val="visible"/>
                                      </p:to>
                                    </p:set>
                                    <p:anim calcmode="lin" valueType="num">
                                      <p:cBhvr additive="base">
                                        <p:cTn id="23" dur="500" fill="hold"/>
                                        <p:tgtEl>
                                          <p:spTgt spid="64515">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6451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6" name="Rectangle 4">
            <a:extLst>
              <a:ext uri="{FF2B5EF4-FFF2-40B4-BE49-F238E27FC236}">
                <a16:creationId xmlns:a16="http://schemas.microsoft.com/office/drawing/2014/main" id="{40A7CB32-BF31-D86B-0CDB-C0934AACCED2}"/>
              </a:ext>
            </a:extLst>
          </p:cNvPr>
          <p:cNvSpPr>
            <a:spLocks noChangeArrowheads="1"/>
          </p:cNvSpPr>
          <p:nvPr/>
        </p:nvSpPr>
        <p:spPr bwMode="auto">
          <a:xfrm>
            <a:off x="304800" y="152400"/>
            <a:ext cx="117348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3600" b="0" i="1" dirty="0">
                <a:latin typeface="Candara" panose="020E0502030303020204" pitchFamily="34" charset="0"/>
              </a:rPr>
              <a:t>	But it shall come to pass, </a:t>
            </a:r>
            <a:r>
              <a:rPr lang="en-US" altLang="en-US" sz="3600" b="0" i="1" u="sng" dirty="0">
                <a:latin typeface="Candara" panose="020E0502030303020204" pitchFamily="34" charset="0"/>
              </a:rPr>
              <a:t>if thou wilt not hearken</a:t>
            </a:r>
            <a:r>
              <a:rPr lang="en-US" altLang="en-US" sz="3600" b="0" i="1" dirty="0">
                <a:latin typeface="Candara" panose="020E0502030303020204" pitchFamily="34" charset="0"/>
              </a:rPr>
              <a:t> unto the voice of the LORD thy God, to observe to do all his commandments and his statutes which I command thee this day; that all these curses shall come upon thee, and overtake thee:</a:t>
            </a:r>
          </a:p>
          <a:p>
            <a:r>
              <a:rPr lang="en-US" altLang="en-US" sz="3600" b="0" i="1" dirty="0">
                <a:latin typeface="Candara" panose="020E0502030303020204" pitchFamily="34" charset="0"/>
              </a:rPr>
              <a:t>	The stranger that is within thee shall get up above thee very high; and thou shalt come down very low. He shall lend to thee, and thou shalt not lend to him: he shall be the head, and thou shalt be the tail.</a:t>
            </a:r>
          </a:p>
          <a:p>
            <a:pPr algn="r"/>
            <a:r>
              <a:rPr lang="en-US" altLang="en-US" sz="3600" b="1" dirty="0">
                <a:latin typeface="Candara" panose="020E0502030303020204" pitchFamily="34" charset="0"/>
              </a:rPr>
              <a:t>DEUTERONOMY 28:15, 43-44</a:t>
            </a:r>
          </a:p>
        </p:txBody>
      </p:sp>
      <p:sp>
        <p:nvSpPr>
          <p:cNvPr id="2" name="Date Placeholder 1">
            <a:extLst>
              <a:ext uri="{FF2B5EF4-FFF2-40B4-BE49-F238E27FC236}">
                <a16:creationId xmlns:a16="http://schemas.microsoft.com/office/drawing/2014/main" id="{EEB5C8D2-7365-27D2-BAE3-C039F3EDA4D3}"/>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7885D029-2566-3FE2-D975-A032EF097C34}"/>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27B7047B-C794-1DE3-7EB4-4A25962AC12B}"/>
              </a:ext>
            </a:extLst>
          </p:cNvPr>
          <p:cNvSpPr>
            <a:spLocks noGrp="1"/>
          </p:cNvSpPr>
          <p:nvPr>
            <p:ph type="sldNum" sz="quarter" idx="12"/>
          </p:nvPr>
        </p:nvSpPr>
        <p:spPr/>
        <p:txBody>
          <a:bodyPr/>
          <a:lstStyle/>
          <a:p>
            <a:fld id="{0C50C46B-D2D5-4439-A410-8FA3196FA121}" type="slidenum">
              <a:rPr lang="en-US" smtClean="0"/>
              <a:pPr/>
              <a:t>11</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Text Box 4">
            <a:extLst>
              <a:ext uri="{FF2B5EF4-FFF2-40B4-BE49-F238E27FC236}">
                <a16:creationId xmlns:a16="http://schemas.microsoft.com/office/drawing/2014/main" id="{A4E0278E-39E2-089D-7D8F-9D326E709052}"/>
              </a:ext>
            </a:extLst>
          </p:cNvPr>
          <p:cNvSpPr txBox="1">
            <a:spLocks noChangeArrowheads="1"/>
          </p:cNvSpPr>
          <p:nvPr/>
        </p:nvSpPr>
        <p:spPr bwMode="auto">
          <a:xfrm>
            <a:off x="838200" y="304800"/>
            <a:ext cx="10668000" cy="5232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5400" dirty="0">
                <a:latin typeface="Candara" panose="020E0502030303020204" pitchFamily="34" charset="0"/>
              </a:rPr>
              <a:t>We are meant to be “Givers.”</a:t>
            </a:r>
          </a:p>
          <a:p>
            <a:endParaRPr lang="en-US" altLang="en-US" sz="4800" dirty="0">
              <a:latin typeface="Candara" panose="020E0502030303020204" pitchFamily="34" charset="0"/>
            </a:endParaRPr>
          </a:p>
          <a:p>
            <a:r>
              <a:rPr lang="en-US" altLang="en-US" sz="4000" i="1" dirty="0">
                <a:latin typeface="Candara" panose="020E0502030303020204" pitchFamily="34" charset="0"/>
              </a:rPr>
              <a:t>	For the poor shall never cease out of the land: therefore I command thee, saying, Thou shalt open thine hand wide unto thy brother, to thy poor, and to thy needy, in thy land.</a:t>
            </a:r>
          </a:p>
          <a:p>
            <a:endParaRPr lang="en-US" altLang="en-US" sz="2400" dirty="0">
              <a:latin typeface="Candara" panose="020E0502030303020204" pitchFamily="34" charset="0"/>
            </a:endParaRPr>
          </a:p>
          <a:p>
            <a:pPr algn="r"/>
            <a:r>
              <a:rPr lang="en-US" altLang="en-US" sz="2400" dirty="0">
                <a:latin typeface="Candara" panose="020E0502030303020204" pitchFamily="34" charset="0"/>
              </a:rPr>
              <a:t>DEUTERONOMY 15:11</a:t>
            </a:r>
          </a:p>
          <a:p>
            <a:pPr algn="r"/>
            <a:endParaRPr lang="en-US" altLang="en-US" sz="2400" dirty="0">
              <a:latin typeface="Candara" panose="020E0502030303020204" pitchFamily="34" charset="0"/>
            </a:endParaRPr>
          </a:p>
        </p:txBody>
      </p:sp>
      <p:sp>
        <p:nvSpPr>
          <p:cNvPr id="2" name="Date Placeholder 1">
            <a:extLst>
              <a:ext uri="{FF2B5EF4-FFF2-40B4-BE49-F238E27FC236}">
                <a16:creationId xmlns:a16="http://schemas.microsoft.com/office/drawing/2014/main" id="{448DB281-C75F-A7E6-A693-77E14724CE45}"/>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5D29A4E9-6152-9923-A24C-BA9430AAA8AF}"/>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639FCE06-8A9C-D70C-F37F-2B2CADA83D1E}"/>
              </a:ext>
            </a:extLst>
          </p:cNvPr>
          <p:cNvSpPr>
            <a:spLocks noGrp="1"/>
          </p:cNvSpPr>
          <p:nvPr>
            <p:ph type="sldNum" sz="quarter" idx="12"/>
          </p:nvPr>
        </p:nvSpPr>
        <p:spPr/>
        <p:txBody>
          <a:bodyPr/>
          <a:lstStyle/>
          <a:p>
            <a:fld id="{0C50C46B-D2D5-4439-A410-8FA3196FA121}" type="slidenum">
              <a:rPr lang="en-US" smtClean="0"/>
              <a:pPr/>
              <a:t>12</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24D6E592-D700-2F80-39B4-4F4EF5BB5F59}"/>
              </a:ext>
            </a:extLst>
          </p:cNvPr>
          <p:cNvSpPr>
            <a:spLocks noGrp="1" noChangeArrowheads="1"/>
          </p:cNvSpPr>
          <p:nvPr>
            <p:ph type="title"/>
          </p:nvPr>
        </p:nvSpPr>
        <p:spPr>
          <a:xfrm>
            <a:off x="152400" y="152400"/>
            <a:ext cx="10287000" cy="1295400"/>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5400" b="1" dirty="0">
                <a:solidFill>
                  <a:schemeClr val="tx1"/>
                </a:solidFill>
              </a:rPr>
              <a:t>Biblical Principles Regarding Debt</a:t>
            </a:r>
          </a:p>
        </p:txBody>
      </p:sp>
      <p:sp>
        <p:nvSpPr>
          <p:cNvPr id="68611" name="Rectangle 3">
            <a:extLst>
              <a:ext uri="{FF2B5EF4-FFF2-40B4-BE49-F238E27FC236}">
                <a16:creationId xmlns:a16="http://schemas.microsoft.com/office/drawing/2014/main" id="{025EAD65-84A9-BE19-A299-E0CD64688F57}"/>
              </a:ext>
            </a:extLst>
          </p:cNvPr>
          <p:cNvSpPr>
            <a:spLocks noGrp="1" noChangeArrowheads="1"/>
          </p:cNvSpPr>
          <p:nvPr>
            <p:ph idx="1"/>
          </p:nvPr>
        </p:nvSpPr>
        <p:spPr>
          <a:xfrm>
            <a:off x="457200" y="1371600"/>
            <a:ext cx="11582400" cy="45720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a:lnSpc>
                <a:spcPct val="90000"/>
              </a:lnSpc>
              <a:buFontTx/>
              <a:buNone/>
            </a:pPr>
            <a:r>
              <a:rPr lang="en-US" altLang="en-US" sz="4000" b="1" dirty="0"/>
              <a:t>The Borrower Has An Absolute Commitment to Repay. Only the “wicked” avoid payment.</a:t>
            </a:r>
          </a:p>
          <a:p>
            <a:pPr algn="ctr">
              <a:buFontTx/>
              <a:buNone/>
            </a:pPr>
            <a:r>
              <a:rPr lang="en-US" altLang="en-US" sz="4000" i="1" dirty="0">
                <a:effectLst/>
              </a:rPr>
              <a:t>The wicked </a:t>
            </a:r>
            <a:r>
              <a:rPr lang="en-US" altLang="en-US" sz="4000" i="1" dirty="0" err="1">
                <a:effectLst/>
              </a:rPr>
              <a:t>borroweth</a:t>
            </a:r>
            <a:r>
              <a:rPr lang="en-US" altLang="en-US" sz="4000" i="1" dirty="0">
                <a:effectLst/>
              </a:rPr>
              <a:t>, and </a:t>
            </a:r>
            <a:r>
              <a:rPr lang="en-US" altLang="en-US" sz="4000" i="1" dirty="0" err="1">
                <a:effectLst/>
              </a:rPr>
              <a:t>payeth</a:t>
            </a:r>
            <a:r>
              <a:rPr lang="en-US" altLang="en-US" sz="4000" i="1" dirty="0">
                <a:effectLst/>
              </a:rPr>
              <a:t> not again: but the righteous </a:t>
            </a:r>
            <a:r>
              <a:rPr lang="en-US" altLang="en-US" sz="4000" i="1" dirty="0" err="1">
                <a:effectLst/>
              </a:rPr>
              <a:t>sheweth</a:t>
            </a:r>
            <a:r>
              <a:rPr lang="en-US" altLang="en-US" sz="4000" i="1" dirty="0">
                <a:effectLst/>
              </a:rPr>
              <a:t> mercy, and giveth.  </a:t>
            </a:r>
            <a:r>
              <a:rPr lang="en-US" altLang="en-US" dirty="0"/>
              <a:t>Psalm 37:21</a:t>
            </a:r>
            <a:endParaRPr lang="en-US" altLang="en-US" sz="1400" dirty="0"/>
          </a:p>
          <a:p>
            <a:pPr algn="ctr">
              <a:buFontTx/>
              <a:buNone/>
            </a:pPr>
            <a:endParaRPr lang="en-US" altLang="en-US" sz="1400" dirty="0"/>
          </a:p>
          <a:p>
            <a:pPr>
              <a:lnSpc>
                <a:spcPct val="90000"/>
              </a:lnSpc>
            </a:pPr>
            <a:r>
              <a:rPr lang="en-US" altLang="en-US" sz="4000" dirty="0"/>
              <a:t>Taking bankruptcy doesn’t absolve your culpability. Responsible until creditor cancels debt. 			</a:t>
            </a:r>
            <a:r>
              <a:rPr lang="en-US" altLang="en-US" dirty="0"/>
              <a:t>	(Luke 7:41, Rom. 13:8)</a:t>
            </a:r>
          </a:p>
          <a:p>
            <a:pPr>
              <a:lnSpc>
                <a:spcPct val="90000"/>
              </a:lnSpc>
              <a:buFontTx/>
              <a:buNone/>
            </a:pPr>
            <a:endParaRPr lang="en-US" altLang="en-US" dirty="0"/>
          </a:p>
        </p:txBody>
      </p:sp>
      <p:sp>
        <p:nvSpPr>
          <p:cNvPr id="2" name="Date Placeholder 1">
            <a:extLst>
              <a:ext uri="{FF2B5EF4-FFF2-40B4-BE49-F238E27FC236}">
                <a16:creationId xmlns:a16="http://schemas.microsoft.com/office/drawing/2014/main" id="{FA8FEA9D-EDC1-4FFA-A63F-FC27466FA3AC}"/>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5A83B4C1-07D0-FE10-D822-D913260C3230}"/>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73A23D47-0C0E-85AD-5B67-329EE0BE9597}"/>
              </a:ext>
            </a:extLst>
          </p:cNvPr>
          <p:cNvSpPr>
            <a:spLocks noGrp="1"/>
          </p:cNvSpPr>
          <p:nvPr>
            <p:ph type="sldNum" sz="quarter" idx="12"/>
          </p:nvPr>
        </p:nvSpPr>
        <p:spPr/>
        <p:txBody>
          <a:bodyPr/>
          <a:lstStyle/>
          <a:p>
            <a:fld id="{F9C51F4B-4E98-4A64-8628-9C70DC8DD52C}" type="slidenum">
              <a:rPr lang="en-US" smtClean="0"/>
              <a:pPr/>
              <a:t>13</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8611">
                                            <p:txEl>
                                              <p:pRg st="3" end="3"/>
                                            </p:txEl>
                                          </p:spTgt>
                                        </p:tgtEl>
                                        <p:attrNameLst>
                                          <p:attrName>style.visibility</p:attrName>
                                        </p:attrNameLst>
                                      </p:cBhvr>
                                      <p:to>
                                        <p:strVal val="visible"/>
                                      </p:to>
                                    </p:set>
                                    <p:animEffect transition="in" filter="fade">
                                      <p:cBhvr>
                                        <p:cTn id="7" dur="1000"/>
                                        <p:tgtEl>
                                          <p:spTgt spid="68611">
                                            <p:txEl>
                                              <p:pRg st="3" end="3"/>
                                            </p:txEl>
                                          </p:spTgt>
                                        </p:tgtEl>
                                      </p:cBhvr>
                                    </p:animEffect>
                                    <p:anim calcmode="lin" valueType="num">
                                      <p:cBhvr>
                                        <p:cTn id="8" dur="10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6861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4F4EE87-542C-470D-C57A-F944D9466033}"/>
              </a:ext>
            </a:extLst>
          </p:cNvPr>
          <p:cNvSpPr>
            <a:spLocks noGrp="1" noChangeArrowheads="1"/>
          </p:cNvSpPr>
          <p:nvPr>
            <p:ph type="title"/>
          </p:nvPr>
        </p:nvSpPr>
        <p:spPr>
          <a:xfrm>
            <a:off x="-381000" y="122237"/>
            <a:ext cx="8325416" cy="1143000"/>
          </a:xfrm>
        </p:spPr>
        <p:txBody>
          <a:bodyPr/>
          <a:lstStyle/>
          <a:p>
            <a:r>
              <a:rPr lang="en-US" altLang="en-US" sz="6600" dirty="0">
                <a:solidFill>
                  <a:schemeClr val="tx1"/>
                </a:solidFill>
              </a:rPr>
              <a:t>Our Generation:</a:t>
            </a:r>
          </a:p>
        </p:txBody>
      </p:sp>
      <p:sp>
        <p:nvSpPr>
          <p:cNvPr id="70659" name="Rectangle 3">
            <a:extLst>
              <a:ext uri="{FF2B5EF4-FFF2-40B4-BE49-F238E27FC236}">
                <a16:creationId xmlns:a16="http://schemas.microsoft.com/office/drawing/2014/main" id="{1C7267A7-B10D-F4CC-3F31-A3218F9DFA92}"/>
              </a:ext>
            </a:extLst>
          </p:cNvPr>
          <p:cNvSpPr>
            <a:spLocks noGrp="1" noChangeArrowheads="1"/>
          </p:cNvSpPr>
          <p:nvPr>
            <p:ph idx="1"/>
          </p:nvPr>
        </p:nvSpPr>
        <p:spPr>
          <a:xfrm>
            <a:off x="990600" y="1356518"/>
            <a:ext cx="11125200" cy="4830763"/>
          </a:xfrm>
        </p:spPr>
        <p:txBody>
          <a:bodyPr/>
          <a:lstStyle/>
          <a:p>
            <a:pPr>
              <a:lnSpc>
                <a:spcPct val="80000"/>
              </a:lnSpc>
            </a:pPr>
            <a:r>
              <a:rPr lang="en-US" sz="4400" dirty="0">
                <a:effectLst/>
              </a:rPr>
              <a:t>The total household debt stands at $18.8 trillion, mortgages comprise 70% of that figure.</a:t>
            </a:r>
            <a:endParaRPr lang="en-US" sz="1800" dirty="0">
              <a:effectLst/>
            </a:endParaRPr>
          </a:p>
          <a:p>
            <a:pPr>
              <a:lnSpc>
                <a:spcPct val="80000"/>
              </a:lnSpc>
            </a:pPr>
            <a:endParaRPr lang="en-US" sz="1800" dirty="0">
              <a:effectLst/>
            </a:endParaRPr>
          </a:p>
          <a:p>
            <a:pPr>
              <a:lnSpc>
                <a:spcPct val="80000"/>
              </a:lnSpc>
            </a:pPr>
            <a:r>
              <a:rPr lang="en-US" altLang="en-US" sz="4400" b="1" dirty="0"/>
              <a:t>39.4% of homes in America are paid for.</a:t>
            </a:r>
            <a:endParaRPr lang="en-US" altLang="en-US" sz="2400" b="1" dirty="0"/>
          </a:p>
          <a:p>
            <a:pPr>
              <a:lnSpc>
                <a:spcPct val="80000"/>
              </a:lnSpc>
              <a:buFontTx/>
              <a:buNone/>
            </a:pPr>
            <a:endParaRPr lang="en-US" altLang="en-US" sz="2400" b="1" dirty="0"/>
          </a:p>
          <a:p>
            <a:pPr>
              <a:lnSpc>
                <a:spcPct val="80000"/>
              </a:lnSpc>
            </a:pPr>
            <a:r>
              <a:rPr lang="en-US" altLang="en-US" sz="4400" dirty="0"/>
              <a:t>11.3% of US family disposable income is spent on paying debts (mortgage and consumer).  </a:t>
            </a:r>
          </a:p>
          <a:p>
            <a:pPr>
              <a:lnSpc>
                <a:spcPct val="80000"/>
              </a:lnSpc>
              <a:buFontTx/>
              <a:buNone/>
            </a:pPr>
            <a:r>
              <a:rPr lang="en-US" altLang="en-US" sz="4800" dirty="0"/>
              <a:t>					</a:t>
            </a:r>
          </a:p>
          <a:p>
            <a:pPr>
              <a:lnSpc>
                <a:spcPct val="80000"/>
              </a:lnSpc>
              <a:buFontTx/>
              <a:buNone/>
            </a:pPr>
            <a:endParaRPr lang="en-US" altLang="en-US" sz="4800" dirty="0"/>
          </a:p>
        </p:txBody>
      </p:sp>
      <p:sp>
        <p:nvSpPr>
          <p:cNvPr id="2" name="Date Placeholder 1">
            <a:extLst>
              <a:ext uri="{FF2B5EF4-FFF2-40B4-BE49-F238E27FC236}">
                <a16:creationId xmlns:a16="http://schemas.microsoft.com/office/drawing/2014/main" id="{4F9C254D-26A8-ED56-A658-7DFC0BA4374F}"/>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F61832C6-C0AD-F0E4-CB37-4292F4DC75CE}"/>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34AC8E2E-F660-3389-F5CA-6B8C5DBD3617}"/>
              </a:ext>
            </a:extLst>
          </p:cNvPr>
          <p:cNvSpPr>
            <a:spLocks noGrp="1"/>
          </p:cNvSpPr>
          <p:nvPr>
            <p:ph type="sldNum" sz="quarter" idx="12"/>
          </p:nvPr>
        </p:nvSpPr>
        <p:spPr/>
        <p:txBody>
          <a:bodyPr/>
          <a:lstStyle/>
          <a:p>
            <a:fld id="{F9C51F4B-4E98-4A64-8628-9C70DC8DD52C}" type="slidenum">
              <a:rPr lang="en-US" smtClean="0"/>
              <a:pPr/>
              <a:t>14</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Effect transition="in" filter="fade">
                                      <p:cBhvr>
                                        <p:cTn id="7" dur="1000"/>
                                        <p:tgtEl>
                                          <p:spTgt spid="70659">
                                            <p:txEl>
                                              <p:pRg st="0" end="0"/>
                                            </p:txEl>
                                          </p:spTgt>
                                        </p:tgtEl>
                                      </p:cBhvr>
                                    </p:animEffect>
                                    <p:anim calcmode="lin" valueType="num">
                                      <p:cBhvr>
                                        <p:cTn id="8" dur="10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065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0659">
                                            <p:txEl>
                                              <p:pRg st="2" end="2"/>
                                            </p:txEl>
                                          </p:spTgt>
                                        </p:tgtEl>
                                        <p:attrNameLst>
                                          <p:attrName>style.visibility</p:attrName>
                                        </p:attrNameLst>
                                      </p:cBhvr>
                                      <p:to>
                                        <p:strVal val="visible"/>
                                      </p:to>
                                    </p:set>
                                    <p:animEffect transition="in" filter="fade">
                                      <p:cBhvr>
                                        <p:cTn id="14" dur="1000"/>
                                        <p:tgtEl>
                                          <p:spTgt spid="70659">
                                            <p:txEl>
                                              <p:pRg st="2" end="2"/>
                                            </p:txEl>
                                          </p:spTgt>
                                        </p:tgtEl>
                                      </p:cBhvr>
                                    </p:animEffect>
                                    <p:anim calcmode="lin" valueType="num">
                                      <p:cBhvr>
                                        <p:cTn id="15" dur="10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065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0659">
                                            <p:txEl>
                                              <p:pRg st="4" end="4"/>
                                            </p:txEl>
                                          </p:spTgt>
                                        </p:tgtEl>
                                        <p:attrNameLst>
                                          <p:attrName>style.visibility</p:attrName>
                                        </p:attrNameLst>
                                      </p:cBhvr>
                                      <p:to>
                                        <p:strVal val="visible"/>
                                      </p:to>
                                    </p:set>
                                    <p:animEffect transition="in" filter="fade">
                                      <p:cBhvr>
                                        <p:cTn id="21" dur="1000"/>
                                        <p:tgtEl>
                                          <p:spTgt spid="70659">
                                            <p:txEl>
                                              <p:pRg st="4" end="4"/>
                                            </p:txEl>
                                          </p:spTgt>
                                        </p:tgtEl>
                                      </p:cBhvr>
                                    </p:animEffect>
                                    <p:anim calcmode="lin" valueType="num">
                                      <p:cBhvr>
                                        <p:cTn id="22" dur="1000" fill="hold"/>
                                        <p:tgtEl>
                                          <p:spTgt spid="70659">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7065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73F415-8B42-1344-0AE8-2B68442524BA}"/>
              </a:ext>
            </a:extLst>
          </p:cNvPr>
          <p:cNvSpPr>
            <a:spLocks noGrp="1"/>
          </p:cNvSpPr>
          <p:nvPr>
            <p:ph type="dt" sz="half" idx="10"/>
          </p:nvPr>
        </p:nvSpPr>
        <p:spPr/>
        <p:txBody>
          <a:bodyPr/>
          <a:lstStyle/>
          <a:p>
            <a:r>
              <a:rPr lang="en-US" dirty="0"/>
              <a:t>2-25-2026</a:t>
            </a:r>
          </a:p>
        </p:txBody>
      </p:sp>
      <p:sp>
        <p:nvSpPr>
          <p:cNvPr id="3" name="Footer Placeholder 2">
            <a:extLst>
              <a:ext uri="{FF2B5EF4-FFF2-40B4-BE49-F238E27FC236}">
                <a16:creationId xmlns:a16="http://schemas.microsoft.com/office/drawing/2014/main" id="{E15F1921-7E98-9B9B-E6A3-A5D8FD316759}"/>
              </a:ext>
            </a:extLst>
          </p:cNvPr>
          <p:cNvSpPr>
            <a:spLocks noGrp="1"/>
          </p:cNvSpPr>
          <p:nvPr>
            <p:ph type="ftr" sz="quarter" idx="11"/>
          </p:nvPr>
        </p:nvSpPr>
        <p:spPr/>
        <p:txBody>
          <a:bodyPr/>
          <a:lstStyle/>
          <a:p>
            <a:r>
              <a:rPr lang="en-US" dirty="0"/>
              <a:t>Stewardship.5.HBT</a:t>
            </a:r>
          </a:p>
        </p:txBody>
      </p:sp>
      <p:sp>
        <p:nvSpPr>
          <p:cNvPr id="4" name="Slide Number Placeholder 3">
            <a:extLst>
              <a:ext uri="{FF2B5EF4-FFF2-40B4-BE49-F238E27FC236}">
                <a16:creationId xmlns:a16="http://schemas.microsoft.com/office/drawing/2014/main" id="{F11660FC-5E3C-E2CB-4353-1EF0FCA3FDCD}"/>
              </a:ext>
            </a:extLst>
          </p:cNvPr>
          <p:cNvSpPr>
            <a:spLocks noGrp="1"/>
          </p:cNvSpPr>
          <p:nvPr>
            <p:ph type="sldNum" sz="quarter" idx="12"/>
          </p:nvPr>
        </p:nvSpPr>
        <p:spPr/>
        <p:txBody>
          <a:bodyPr/>
          <a:lstStyle/>
          <a:p>
            <a:fld id="{0C50C46B-D2D5-4439-A410-8FA3196FA121}" type="slidenum">
              <a:rPr lang="en-US" smtClean="0"/>
              <a:pPr/>
              <a:t>15</a:t>
            </a:fld>
            <a:endParaRPr lang="en-US" dirty="0"/>
          </a:p>
        </p:txBody>
      </p:sp>
      <p:sp>
        <p:nvSpPr>
          <p:cNvPr id="5" name="TextBox 4">
            <a:extLst>
              <a:ext uri="{FF2B5EF4-FFF2-40B4-BE49-F238E27FC236}">
                <a16:creationId xmlns:a16="http://schemas.microsoft.com/office/drawing/2014/main" id="{6BA1816D-0A83-5506-C6D0-8D2396B0CAEB}"/>
              </a:ext>
            </a:extLst>
          </p:cNvPr>
          <p:cNvSpPr txBox="1"/>
          <p:nvPr/>
        </p:nvSpPr>
        <p:spPr>
          <a:xfrm>
            <a:off x="122382" y="0"/>
            <a:ext cx="6400800" cy="6124754"/>
          </a:xfrm>
          <a:prstGeom prst="rect">
            <a:avLst/>
          </a:prstGeom>
          <a:noFill/>
        </p:spPr>
        <p:txBody>
          <a:bodyPr wrap="square" rtlCol="0">
            <a:spAutoFit/>
          </a:bodyPr>
          <a:lstStyle/>
          <a:p>
            <a:r>
              <a:rPr lang="en-US" sz="4400" b="1" dirty="0"/>
              <a:t>Debt Free Debbie</a:t>
            </a:r>
          </a:p>
          <a:p>
            <a:r>
              <a:rPr lang="en-US" sz="3600" dirty="0"/>
              <a:t>Age 30</a:t>
            </a:r>
            <a:endParaRPr lang="en-US" sz="1600" dirty="0"/>
          </a:p>
          <a:p>
            <a:endParaRPr lang="en-US" sz="2000" dirty="0"/>
          </a:p>
          <a:p>
            <a:r>
              <a:rPr lang="en-US" sz="4400" dirty="0"/>
              <a:t>Mortgage: $500,000 </a:t>
            </a:r>
          </a:p>
          <a:p>
            <a:r>
              <a:rPr lang="en-US" sz="4400" dirty="0"/>
              <a:t>30-yr. fixed, 5.3% </a:t>
            </a:r>
          </a:p>
          <a:p>
            <a:r>
              <a:rPr lang="en-US" sz="4400" dirty="0"/>
              <a:t>Mo. Payment: $2768</a:t>
            </a:r>
            <a:endParaRPr lang="en-US" sz="2000" dirty="0"/>
          </a:p>
          <a:p>
            <a:endParaRPr lang="en-US" sz="2000" dirty="0"/>
          </a:p>
          <a:p>
            <a:r>
              <a:rPr lang="en-US" sz="4400" dirty="0"/>
              <a:t>Adds $1000/</a:t>
            </a:r>
            <a:r>
              <a:rPr lang="en-US" sz="4400" dirty="0" err="1"/>
              <a:t>mo</a:t>
            </a:r>
            <a:r>
              <a:rPr lang="en-US" sz="4400" dirty="0"/>
              <a:t> ($3768)</a:t>
            </a:r>
          </a:p>
          <a:p>
            <a:r>
              <a:rPr lang="en-US" sz="4400" dirty="0"/>
              <a:t>Invests $3768 after payoff</a:t>
            </a:r>
          </a:p>
        </p:txBody>
      </p:sp>
      <p:sp>
        <p:nvSpPr>
          <p:cNvPr id="6" name="TextBox 5">
            <a:extLst>
              <a:ext uri="{FF2B5EF4-FFF2-40B4-BE49-F238E27FC236}">
                <a16:creationId xmlns:a16="http://schemas.microsoft.com/office/drawing/2014/main" id="{D88EE9D7-58ED-6E7E-B125-F6F728F6F021}"/>
              </a:ext>
            </a:extLst>
          </p:cNvPr>
          <p:cNvSpPr txBox="1"/>
          <p:nvPr/>
        </p:nvSpPr>
        <p:spPr>
          <a:xfrm>
            <a:off x="6523182" y="0"/>
            <a:ext cx="5715000" cy="6186309"/>
          </a:xfrm>
          <a:prstGeom prst="rect">
            <a:avLst/>
          </a:prstGeom>
          <a:noFill/>
        </p:spPr>
        <p:txBody>
          <a:bodyPr wrap="square" rtlCol="0">
            <a:spAutoFit/>
          </a:bodyPr>
          <a:lstStyle/>
          <a:p>
            <a:r>
              <a:rPr lang="en-US" sz="4400" b="1" dirty="0"/>
              <a:t>Ivan the Investor</a:t>
            </a:r>
          </a:p>
          <a:p>
            <a:r>
              <a:rPr lang="en-US" sz="3600" dirty="0"/>
              <a:t>Age 30</a:t>
            </a:r>
            <a:endParaRPr lang="en-US" sz="1600" dirty="0"/>
          </a:p>
          <a:p>
            <a:endParaRPr lang="en-US" sz="2000" dirty="0"/>
          </a:p>
          <a:p>
            <a:r>
              <a:rPr lang="en-US" sz="4400" dirty="0"/>
              <a:t>Mortgage: $500,000 </a:t>
            </a:r>
          </a:p>
          <a:p>
            <a:r>
              <a:rPr lang="en-US" sz="4400" dirty="0"/>
              <a:t>30-yr. fixed, 5.3%</a:t>
            </a:r>
          </a:p>
          <a:p>
            <a:r>
              <a:rPr lang="en-US" sz="4400" spc="-150" dirty="0"/>
              <a:t>Mo. payment: $2,768</a:t>
            </a:r>
            <a:endParaRPr lang="en-US" sz="2000" spc="-150" dirty="0"/>
          </a:p>
          <a:p>
            <a:endParaRPr lang="en-US" sz="2000" spc="-150" dirty="0"/>
          </a:p>
          <a:p>
            <a:r>
              <a:rPr lang="en-US" sz="4400" spc="-150" dirty="0"/>
              <a:t>Invest $1000 at 9% for</a:t>
            </a:r>
          </a:p>
          <a:p>
            <a:r>
              <a:rPr lang="en-US" sz="4400" spc="-150" dirty="0"/>
              <a:t>30 years</a:t>
            </a:r>
          </a:p>
          <a:p>
            <a:endParaRPr lang="en-US" sz="4400" spc="-150" dirty="0"/>
          </a:p>
        </p:txBody>
      </p:sp>
    </p:spTree>
    <p:extLst>
      <p:ext uri="{BB962C8B-B14F-4D97-AF65-F5344CB8AC3E}">
        <p14:creationId xmlns:p14="http://schemas.microsoft.com/office/powerpoint/2010/main" val="5463386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7" end="7"/>
                                            </p:txEl>
                                          </p:spTgt>
                                        </p:tgtEl>
                                        <p:attrNameLst>
                                          <p:attrName>style.visibility</p:attrName>
                                        </p:attrNameLst>
                                      </p:cBhvr>
                                      <p:to>
                                        <p:strVal val="visible"/>
                                      </p:to>
                                    </p:set>
                                    <p:animEffect transition="in" filter="fade">
                                      <p:cBhvr>
                                        <p:cTn id="7" dur="1000"/>
                                        <p:tgtEl>
                                          <p:spTgt spid="5">
                                            <p:txEl>
                                              <p:pRg st="7" end="7"/>
                                            </p:txEl>
                                          </p:spTgt>
                                        </p:tgtEl>
                                      </p:cBhvr>
                                    </p:animEffect>
                                    <p:anim calcmode="lin" valueType="num">
                                      <p:cBhvr>
                                        <p:cTn id="8"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5">
                                            <p:txEl>
                                              <p:pRg st="8" end="8"/>
                                            </p:txEl>
                                          </p:spTgt>
                                        </p:tgtEl>
                                        <p:attrNameLst>
                                          <p:attrName>style.visibility</p:attrName>
                                        </p:attrNameLst>
                                      </p:cBhvr>
                                      <p:to>
                                        <p:strVal val="visible"/>
                                      </p:to>
                                    </p:set>
                                    <p:animEffect transition="in" filter="fade">
                                      <p:cBhvr>
                                        <p:cTn id="14" dur="500"/>
                                        <p:tgtEl>
                                          <p:spTgt spid="5">
                                            <p:txEl>
                                              <p:pRg st="8" end="8"/>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Effect transition="in" filter="fade">
                                      <p:cBhvr>
                                        <p:cTn id="24" dur="1000"/>
                                        <p:tgtEl>
                                          <p:spTgt spid="6">
                                            <p:txEl>
                                              <p:pRg st="1" end="1"/>
                                            </p:txEl>
                                          </p:spTgt>
                                        </p:tgtEl>
                                      </p:cBhvr>
                                    </p:animEffect>
                                    <p:anim calcmode="lin" valueType="num">
                                      <p:cBhvr>
                                        <p:cTn id="2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animEffect transition="in" filter="fade">
                                      <p:cBhvr>
                                        <p:cTn id="29" dur="1000"/>
                                        <p:tgtEl>
                                          <p:spTgt spid="6">
                                            <p:txEl>
                                              <p:pRg st="3" end="3"/>
                                            </p:txEl>
                                          </p:spTgt>
                                        </p:tgtEl>
                                      </p:cBhvr>
                                    </p:animEffect>
                                    <p:anim calcmode="lin" valueType="num">
                                      <p:cBhvr>
                                        <p:cTn id="3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6">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fade">
                                      <p:cBhvr>
                                        <p:cTn id="34" dur="1000"/>
                                        <p:tgtEl>
                                          <p:spTgt spid="6">
                                            <p:txEl>
                                              <p:pRg st="4" end="4"/>
                                            </p:txEl>
                                          </p:spTgt>
                                        </p:tgtEl>
                                      </p:cBhvr>
                                    </p:animEffect>
                                    <p:anim calcmode="lin" valueType="num">
                                      <p:cBhvr>
                                        <p:cTn id="3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animEffect transition="in" filter="fade">
                                      <p:cBhvr>
                                        <p:cTn id="39" dur="1000"/>
                                        <p:tgtEl>
                                          <p:spTgt spid="6">
                                            <p:txEl>
                                              <p:pRg st="5" end="5"/>
                                            </p:txEl>
                                          </p:spTgt>
                                        </p:tgtEl>
                                      </p:cBhvr>
                                    </p:animEffect>
                                    <p:anim calcmode="lin" valueType="num">
                                      <p:cBhvr>
                                        <p:cTn id="40"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6">
                                            <p:txEl>
                                              <p:pRg st="7" end="7"/>
                                            </p:txEl>
                                          </p:spTgt>
                                        </p:tgtEl>
                                        <p:attrNameLst>
                                          <p:attrName>style.visibility</p:attrName>
                                        </p:attrNameLst>
                                      </p:cBhvr>
                                      <p:to>
                                        <p:strVal val="visible"/>
                                      </p:to>
                                    </p:set>
                                    <p:animEffect transition="in" filter="fade">
                                      <p:cBhvr>
                                        <p:cTn id="46" dur="1000"/>
                                        <p:tgtEl>
                                          <p:spTgt spid="6">
                                            <p:txEl>
                                              <p:pRg st="7" end="7"/>
                                            </p:txEl>
                                          </p:spTgt>
                                        </p:tgtEl>
                                      </p:cBhvr>
                                    </p:animEffect>
                                    <p:anim calcmode="lin" valueType="num">
                                      <p:cBhvr>
                                        <p:cTn id="47"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6">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6">
                                            <p:txEl>
                                              <p:pRg st="8" end="8"/>
                                            </p:txEl>
                                          </p:spTgt>
                                        </p:tgtEl>
                                        <p:attrNameLst>
                                          <p:attrName>style.visibility</p:attrName>
                                        </p:attrNameLst>
                                      </p:cBhvr>
                                      <p:to>
                                        <p:strVal val="visible"/>
                                      </p:to>
                                    </p:set>
                                    <p:animEffect transition="in" filter="fade">
                                      <p:cBhvr>
                                        <p:cTn id="51" dur="1000"/>
                                        <p:tgtEl>
                                          <p:spTgt spid="6">
                                            <p:txEl>
                                              <p:pRg st="8" end="8"/>
                                            </p:txEl>
                                          </p:spTgt>
                                        </p:tgtEl>
                                      </p:cBhvr>
                                    </p:animEffect>
                                    <p:anim calcmode="lin" valueType="num">
                                      <p:cBhvr>
                                        <p:cTn id="52"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8C5EDB-CB6F-2E69-B2E5-F7F0FD543A0A}"/>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BFF01827-A530-D406-B3EC-AC669CC5FE37}"/>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EE2BB20D-5F26-1F6C-79C9-F2E26B5990AD}"/>
              </a:ext>
            </a:extLst>
          </p:cNvPr>
          <p:cNvSpPr>
            <a:spLocks noGrp="1"/>
          </p:cNvSpPr>
          <p:nvPr>
            <p:ph type="sldNum" sz="quarter" idx="12"/>
          </p:nvPr>
        </p:nvSpPr>
        <p:spPr/>
        <p:txBody>
          <a:bodyPr/>
          <a:lstStyle/>
          <a:p>
            <a:fld id="{0C50C46B-D2D5-4439-A410-8FA3196FA121}" type="slidenum">
              <a:rPr lang="en-US" smtClean="0"/>
              <a:pPr/>
              <a:t>16</a:t>
            </a:fld>
            <a:endParaRPr lang="en-US" dirty="0"/>
          </a:p>
        </p:txBody>
      </p:sp>
      <p:pic>
        <p:nvPicPr>
          <p:cNvPr id="6" name="Picture 5">
            <a:extLst>
              <a:ext uri="{FF2B5EF4-FFF2-40B4-BE49-F238E27FC236}">
                <a16:creationId xmlns:a16="http://schemas.microsoft.com/office/drawing/2014/main" id="{337F3019-4936-7460-D74A-F4B667CC77F1}"/>
              </a:ext>
            </a:extLst>
          </p:cNvPr>
          <p:cNvPicPr>
            <a:picLocks noChangeAspect="1"/>
          </p:cNvPicPr>
          <p:nvPr/>
        </p:nvPicPr>
        <p:blipFill>
          <a:blip r:embed="rId2"/>
          <a:srcRect b="9863"/>
          <a:stretch>
            <a:fillRect/>
          </a:stretch>
        </p:blipFill>
        <p:spPr>
          <a:xfrm>
            <a:off x="0" y="122237"/>
            <a:ext cx="12192000" cy="5592763"/>
          </a:xfrm>
          <a:prstGeom prst="rect">
            <a:avLst/>
          </a:prstGeom>
        </p:spPr>
      </p:pic>
      <p:sp>
        <p:nvSpPr>
          <p:cNvPr id="8" name="TextBox 7">
            <a:extLst>
              <a:ext uri="{FF2B5EF4-FFF2-40B4-BE49-F238E27FC236}">
                <a16:creationId xmlns:a16="http://schemas.microsoft.com/office/drawing/2014/main" id="{9C788A70-9AE1-98F0-FC6E-827157BE9AA6}"/>
              </a:ext>
            </a:extLst>
          </p:cNvPr>
          <p:cNvSpPr txBox="1"/>
          <p:nvPr/>
        </p:nvSpPr>
        <p:spPr>
          <a:xfrm>
            <a:off x="9829800" y="1371600"/>
            <a:ext cx="1143000" cy="584775"/>
          </a:xfrm>
          <a:prstGeom prst="rect">
            <a:avLst/>
          </a:prstGeom>
          <a:noFill/>
        </p:spPr>
        <p:txBody>
          <a:bodyPr wrap="square" rtlCol="0">
            <a:spAutoFit/>
          </a:bodyPr>
          <a:lstStyle/>
          <a:p>
            <a:r>
              <a:rPr lang="en-US" sz="3200" b="1" dirty="0">
                <a:solidFill>
                  <a:srgbClr val="00B050"/>
                </a:solidFill>
              </a:rPr>
              <a:t>Ivan</a:t>
            </a:r>
          </a:p>
        </p:txBody>
      </p:sp>
      <p:sp>
        <p:nvSpPr>
          <p:cNvPr id="9" name="TextBox 8">
            <a:extLst>
              <a:ext uri="{FF2B5EF4-FFF2-40B4-BE49-F238E27FC236}">
                <a16:creationId xmlns:a16="http://schemas.microsoft.com/office/drawing/2014/main" id="{A2762F28-1FB7-8C96-E1BF-1C1BC3A0A694}"/>
              </a:ext>
            </a:extLst>
          </p:cNvPr>
          <p:cNvSpPr txBox="1"/>
          <p:nvPr/>
        </p:nvSpPr>
        <p:spPr>
          <a:xfrm>
            <a:off x="9829800" y="2819400"/>
            <a:ext cx="1905000" cy="584775"/>
          </a:xfrm>
          <a:prstGeom prst="rect">
            <a:avLst/>
          </a:prstGeom>
          <a:noFill/>
        </p:spPr>
        <p:txBody>
          <a:bodyPr wrap="square" rtlCol="0">
            <a:spAutoFit/>
          </a:bodyPr>
          <a:lstStyle/>
          <a:p>
            <a:r>
              <a:rPr lang="en-US" sz="3200" b="1" dirty="0">
                <a:solidFill>
                  <a:schemeClr val="bg1">
                    <a:lumMod val="60000"/>
                    <a:lumOff val="40000"/>
                  </a:schemeClr>
                </a:solidFill>
              </a:rPr>
              <a:t>Debbie</a:t>
            </a:r>
          </a:p>
        </p:txBody>
      </p:sp>
      <p:sp>
        <p:nvSpPr>
          <p:cNvPr id="10" name="TextBox 9">
            <a:extLst>
              <a:ext uri="{FF2B5EF4-FFF2-40B4-BE49-F238E27FC236}">
                <a16:creationId xmlns:a16="http://schemas.microsoft.com/office/drawing/2014/main" id="{85EE90EB-6A64-2605-B505-328F0188B3A4}"/>
              </a:ext>
            </a:extLst>
          </p:cNvPr>
          <p:cNvSpPr txBox="1"/>
          <p:nvPr/>
        </p:nvSpPr>
        <p:spPr>
          <a:xfrm>
            <a:off x="2514600" y="2149177"/>
            <a:ext cx="5379344" cy="769441"/>
          </a:xfrm>
          <a:prstGeom prst="rect">
            <a:avLst/>
          </a:prstGeom>
          <a:noFill/>
        </p:spPr>
        <p:txBody>
          <a:bodyPr wrap="square" rtlCol="0">
            <a:spAutoFit/>
          </a:bodyPr>
          <a:lstStyle/>
          <a:p>
            <a:r>
              <a:rPr lang="en-US" sz="4400" b="1" dirty="0">
                <a:solidFill>
                  <a:schemeClr val="bg2"/>
                </a:solidFill>
                <a:latin typeface="+mn-lt"/>
              </a:rPr>
              <a:t>Difference: $800,000</a:t>
            </a:r>
          </a:p>
        </p:txBody>
      </p:sp>
      <p:sp>
        <p:nvSpPr>
          <p:cNvPr id="12" name="TextBox 11">
            <a:extLst>
              <a:ext uri="{FF2B5EF4-FFF2-40B4-BE49-F238E27FC236}">
                <a16:creationId xmlns:a16="http://schemas.microsoft.com/office/drawing/2014/main" id="{6C042350-0715-7AC1-644C-2799606CAE01}"/>
              </a:ext>
            </a:extLst>
          </p:cNvPr>
          <p:cNvSpPr txBox="1"/>
          <p:nvPr/>
        </p:nvSpPr>
        <p:spPr>
          <a:xfrm>
            <a:off x="8458200" y="6140063"/>
            <a:ext cx="6097508" cy="276999"/>
          </a:xfrm>
          <a:prstGeom prst="rect">
            <a:avLst/>
          </a:prstGeom>
          <a:noFill/>
        </p:spPr>
        <p:txBody>
          <a:bodyPr wrap="square">
            <a:spAutoFit/>
          </a:bodyPr>
          <a:lstStyle/>
          <a:p>
            <a:r>
              <a:rPr lang="en-US" sz="1200" dirty="0"/>
              <a:t>https://www.youtube.com/watch?v=sRz3k9IdsOc</a:t>
            </a:r>
          </a:p>
        </p:txBody>
      </p:sp>
    </p:spTree>
    <p:extLst>
      <p:ext uri="{BB962C8B-B14F-4D97-AF65-F5344CB8AC3E}">
        <p14:creationId xmlns:p14="http://schemas.microsoft.com/office/powerpoint/2010/main" val="5406790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7" name="Rectangle 3">
            <a:extLst>
              <a:ext uri="{FF2B5EF4-FFF2-40B4-BE49-F238E27FC236}">
                <a16:creationId xmlns:a16="http://schemas.microsoft.com/office/drawing/2014/main" id="{C5170EB3-E18F-43DA-E019-9A888B14C60A}"/>
              </a:ext>
            </a:extLst>
          </p:cNvPr>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6000" dirty="0">
                <a:solidFill>
                  <a:schemeClr val="tx1"/>
                </a:solidFill>
              </a:rPr>
              <a:t>Dispelling Myths About Debt</a:t>
            </a:r>
          </a:p>
        </p:txBody>
      </p:sp>
      <p:sp>
        <p:nvSpPr>
          <p:cNvPr id="72706" name="Rectangle 2">
            <a:extLst>
              <a:ext uri="{FF2B5EF4-FFF2-40B4-BE49-F238E27FC236}">
                <a16:creationId xmlns:a16="http://schemas.microsoft.com/office/drawing/2014/main" id="{ACC5CE62-C9DF-DD85-AA49-E1763CEDE34C}"/>
              </a:ext>
            </a:extLst>
          </p:cNvPr>
          <p:cNvSpPr>
            <a:spLocks noGrp="1" noChangeArrowheads="1"/>
          </p:cNvSpPr>
          <p:nvPr>
            <p:ph idx="1"/>
          </p:nvPr>
        </p:nvSpPr>
        <p:spPr>
          <a:xfrm>
            <a:off x="762000" y="1561802"/>
            <a:ext cx="10896600" cy="46482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a:lnSpc>
                <a:spcPct val="80000"/>
              </a:lnSpc>
            </a:pPr>
            <a:r>
              <a:rPr lang="en-US" altLang="en-US" sz="4000" dirty="0"/>
              <a:t>“It’s really okay to be in debt as long as it’s on 	an appreciating item.”</a:t>
            </a:r>
          </a:p>
          <a:p>
            <a:pPr>
              <a:lnSpc>
                <a:spcPct val="80000"/>
              </a:lnSpc>
            </a:pPr>
            <a:r>
              <a:rPr lang="en-US" altLang="en-US" sz="4000" dirty="0"/>
              <a:t>“I need my credit card just in case there’s an 	emergency.”</a:t>
            </a:r>
          </a:p>
          <a:p>
            <a:pPr>
              <a:lnSpc>
                <a:spcPct val="80000"/>
              </a:lnSpc>
            </a:pPr>
            <a:r>
              <a:rPr lang="en-US" altLang="en-US" sz="4000" dirty="0"/>
              <a:t>“I can buy this item on credit because I can 	afford the </a:t>
            </a:r>
            <a:r>
              <a:rPr lang="en-US" altLang="en-US" sz="4000" u="sng" dirty="0"/>
              <a:t>monthly payments</a:t>
            </a:r>
            <a:r>
              <a:rPr lang="en-US" altLang="en-US" sz="4000" dirty="0"/>
              <a:t>.” </a:t>
            </a:r>
          </a:p>
          <a:p>
            <a:pPr>
              <a:lnSpc>
                <a:spcPct val="80000"/>
              </a:lnSpc>
            </a:pPr>
            <a:r>
              <a:rPr lang="en-US" altLang="en-US" sz="4000" dirty="0"/>
              <a:t>“It’s better to have a mortgage so I can have a 	tax shelter.”</a:t>
            </a:r>
          </a:p>
          <a:p>
            <a:pPr>
              <a:lnSpc>
                <a:spcPct val="80000"/>
              </a:lnSpc>
            </a:pPr>
            <a:endParaRPr lang="en-US" altLang="en-US" sz="4000" dirty="0"/>
          </a:p>
        </p:txBody>
      </p:sp>
      <p:sp>
        <p:nvSpPr>
          <p:cNvPr id="2" name="Date Placeholder 1">
            <a:extLst>
              <a:ext uri="{FF2B5EF4-FFF2-40B4-BE49-F238E27FC236}">
                <a16:creationId xmlns:a16="http://schemas.microsoft.com/office/drawing/2014/main" id="{4054A160-308D-8347-E934-700E8F39922A}"/>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370FAA1E-6947-B780-73C5-CFCAED16AF0D}"/>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FFF22E34-0FCF-C63F-55E9-1138032E5F29}"/>
              </a:ext>
            </a:extLst>
          </p:cNvPr>
          <p:cNvSpPr>
            <a:spLocks noGrp="1"/>
          </p:cNvSpPr>
          <p:nvPr>
            <p:ph type="sldNum" sz="quarter" idx="12"/>
          </p:nvPr>
        </p:nvSpPr>
        <p:spPr/>
        <p:txBody>
          <a:bodyPr/>
          <a:lstStyle/>
          <a:p>
            <a:fld id="{F9C51F4B-4E98-4A64-8628-9C70DC8DD52C}" type="slidenum">
              <a:rPr lang="en-US" smtClean="0"/>
              <a:pPr/>
              <a:t>17</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2706">
                                            <p:txEl>
                                              <p:pRg st="0" end="0"/>
                                            </p:txEl>
                                          </p:spTgt>
                                        </p:tgtEl>
                                        <p:attrNameLst>
                                          <p:attrName>style.visibility</p:attrName>
                                        </p:attrNameLst>
                                      </p:cBhvr>
                                      <p:to>
                                        <p:strVal val="visible"/>
                                      </p:to>
                                    </p:set>
                                    <p:anim calcmode="lin" valueType="num">
                                      <p:cBhvr additive="base">
                                        <p:cTn id="7" dur="500" fill="hold"/>
                                        <p:tgtEl>
                                          <p:spTgt spid="727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270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2706">
                                            <p:txEl>
                                              <p:pRg st="1" end="1"/>
                                            </p:txEl>
                                          </p:spTgt>
                                        </p:tgtEl>
                                        <p:attrNameLst>
                                          <p:attrName>style.visibility</p:attrName>
                                        </p:attrNameLst>
                                      </p:cBhvr>
                                      <p:to>
                                        <p:strVal val="visible"/>
                                      </p:to>
                                    </p:set>
                                    <p:anim calcmode="lin" valueType="num">
                                      <p:cBhvr additive="base">
                                        <p:cTn id="13" dur="500" fill="hold"/>
                                        <p:tgtEl>
                                          <p:spTgt spid="727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270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2706">
                                            <p:txEl>
                                              <p:pRg st="2" end="2"/>
                                            </p:txEl>
                                          </p:spTgt>
                                        </p:tgtEl>
                                        <p:attrNameLst>
                                          <p:attrName>style.visibility</p:attrName>
                                        </p:attrNameLst>
                                      </p:cBhvr>
                                      <p:to>
                                        <p:strVal val="visible"/>
                                      </p:to>
                                    </p:set>
                                    <p:anim calcmode="lin" valueType="num">
                                      <p:cBhvr additive="base">
                                        <p:cTn id="19" dur="500" fill="hold"/>
                                        <p:tgtEl>
                                          <p:spTgt spid="7270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270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2706">
                                            <p:txEl>
                                              <p:pRg st="3" end="3"/>
                                            </p:txEl>
                                          </p:spTgt>
                                        </p:tgtEl>
                                        <p:attrNameLst>
                                          <p:attrName>style.visibility</p:attrName>
                                        </p:attrNameLst>
                                      </p:cBhvr>
                                      <p:to>
                                        <p:strVal val="visible"/>
                                      </p:to>
                                    </p:set>
                                    <p:anim calcmode="lin" valueType="num">
                                      <p:cBhvr additive="base">
                                        <p:cTn id="25" dur="500" fill="hold"/>
                                        <p:tgtEl>
                                          <p:spTgt spid="7270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270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a:extLst>
              <a:ext uri="{FF2B5EF4-FFF2-40B4-BE49-F238E27FC236}">
                <a16:creationId xmlns:a16="http://schemas.microsoft.com/office/drawing/2014/main" id="{00D38FA1-23E7-D601-BE28-CB70441DF6E5}"/>
              </a:ext>
            </a:extLst>
          </p:cNvPr>
          <p:cNvSpPr>
            <a:spLocks noGrp="1" noChangeArrowheads="1"/>
          </p:cNvSpPr>
          <p:nvPr>
            <p:ph type="title"/>
          </p:nvPr>
        </p:nvSpPr>
        <p:spPr>
          <a:xfrm>
            <a:off x="606582" y="152400"/>
            <a:ext cx="10972800" cy="1143000"/>
          </a:xfrm>
        </p:spPr>
        <p:txBody>
          <a:bodyPr/>
          <a:lstStyle/>
          <a:p>
            <a:r>
              <a:rPr lang="en-US" altLang="en-US" sz="6000" dirty="0">
                <a:solidFill>
                  <a:schemeClr val="tx1"/>
                </a:solidFill>
              </a:rPr>
              <a:t>“Tax Shelter”</a:t>
            </a:r>
          </a:p>
        </p:txBody>
      </p:sp>
      <p:sp>
        <p:nvSpPr>
          <p:cNvPr id="149507" name="Rectangle 3">
            <a:extLst>
              <a:ext uri="{FF2B5EF4-FFF2-40B4-BE49-F238E27FC236}">
                <a16:creationId xmlns:a16="http://schemas.microsoft.com/office/drawing/2014/main" id="{FC3619AE-A3BA-4EEC-C389-3FC7216075E6}"/>
              </a:ext>
            </a:extLst>
          </p:cNvPr>
          <p:cNvSpPr>
            <a:spLocks noGrp="1" noChangeArrowheads="1"/>
          </p:cNvSpPr>
          <p:nvPr>
            <p:ph idx="1"/>
          </p:nvPr>
        </p:nvSpPr>
        <p:spPr>
          <a:xfrm>
            <a:off x="600546" y="1676400"/>
            <a:ext cx="11353800" cy="4602164"/>
          </a:xfrm>
        </p:spPr>
        <p:txBody>
          <a:bodyPr/>
          <a:lstStyle/>
          <a:p>
            <a:r>
              <a:rPr lang="en-US" altLang="en-US" sz="4400" dirty="0"/>
              <a:t>Mortgage $100,000 @ 6.5% = $6,500/year</a:t>
            </a:r>
          </a:p>
          <a:p>
            <a:r>
              <a:rPr lang="en-US" altLang="en-US" sz="4400" dirty="0"/>
              <a:t>Tax Time: 25% tax bracket</a:t>
            </a:r>
          </a:p>
          <a:p>
            <a:r>
              <a:rPr lang="en-US" altLang="en-US" sz="4400" dirty="0"/>
              <a:t>Reduces income by $6,500.00 saving $1375.00</a:t>
            </a:r>
          </a:p>
          <a:p>
            <a:r>
              <a:rPr lang="en-US" altLang="en-US" sz="4400" dirty="0"/>
              <a:t>I get to pay the bank $6,500 to save $1,375</a:t>
            </a:r>
          </a:p>
          <a:p>
            <a:endParaRPr lang="en-US" altLang="en-US" sz="4000" dirty="0"/>
          </a:p>
          <a:p>
            <a:endParaRPr lang="en-US" altLang="en-US" sz="4000" dirty="0"/>
          </a:p>
          <a:p>
            <a:endParaRPr lang="en-US" altLang="en-US" sz="4000" dirty="0"/>
          </a:p>
        </p:txBody>
      </p:sp>
      <p:sp>
        <p:nvSpPr>
          <p:cNvPr id="2" name="Date Placeholder 1">
            <a:extLst>
              <a:ext uri="{FF2B5EF4-FFF2-40B4-BE49-F238E27FC236}">
                <a16:creationId xmlns:a16="http://schemas.microsoft.com/office/drawing/2014/main" id="{E91E4FC2-AB1B-35BA-A5C5-283F999E9E7D}"/>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2DB73159-F236-E624-73EF-EB88B774356E}"/>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B7A3FC26-E4AA-0656-963A-88AA0DA1E760}"/>
              </a:ext>
            </a:extLst>
          </p:cNvPr>
          <p:cNvSpPr>
            <a:spLocks noGrp="1"/>
          </p:cNvSpPr>
          <p:nvPr>
            <p:ph type="sldNum" sz="quarter" idx="12"/>
          </p:nvPr>
        </p:nvSpPr>
        <p:spPr/>
        <p:txBody>
          <a:bodyPr/>
          <a:lstStyle/>
          <a:p>
            <a:fld id="{F9C51F4B-4E98-4A64-8628-9C70DC8DD52C}" type="slidenum">
              <a:rPr lang="en-US" smtClean="0"/>
              <a:pPr/>
              <a:t>18</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9507">
                                            <p:txEl>
                                              <p:pRg st="2" end="2"/>
                                            </p:txEl>
                                          </p:spTgt>
                                        </p:tgtEl>
                                        <p:attrNameLst>
                                          <p:attrName>style.visibility</p:attrName>
                                        </p:attrNameLst>
                                      </p:cBhvr>
                                      <p:to>
                                        <p:strVal val="visible"/>
                                      </p:to>
                                    </p:set>
                                    <p:anim calcmode="lin" valueType="num">
                                      <p:cBhvr additive="base">
                                        <p:cTn id="7" dur="500" fill="hold"/>
                                        <p:tgtEl>
                                          <p:spTgt spid="14950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95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49507">
                                            <p:txEl>
                                              <p:pRg st="3" end="3"/>
                                            </p:txEl>
                                          </p:spTgt>
                                        </p:tgtEl>
                                        <p:attrNameLst>
                                          <p:attrName>style.visibility</p:attrName>
                                        </p:attrNameLst>
                                      </p:cBhvr>
                                      <p:to>
                                        <p:strVal val="visible"/>
                                      </p:to>
                                    </p:set>
                                    <p:animEffect transition="in" filter="fade">
                                      <p:cBhvr>
                                        <p:cTn id="13" dur="1000"/>
                                        <p:tgtEl>
                                          <p:spTgt spid="149507">
                                            <p:txEl>
                                              <p:pRg st="3" end="3"/>
                                            </p:txEl>
                                          </p:spTgt>
                                        </p:tgtEl>
                                      </p:cBhvr>
                                    </p:animEffect>
                                    <p:anim calcmode="lin" valueType="num">
                                      <p:cBhvr>
                                        <p:cTn id="14" dur="1000" fill="hold"/>
                                        <p:tgtEl>
                                          <p:spTgt spid="149507">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14950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9" name="Rectangle 3">
            <a:extLst>
              <a:ext uri="{FF2B5EF4-FFF2-40B4-BE49-F238E27FC236}">
                <a16:creationId xmlns:a16="http://schemas.microsoft.com/office/drawing/2014/main" id="{11124F21-A72E-B431-3A55-1B6AE119DE25}"/>
              </a:ext>
            </a:extLst>
          </p:cNvPr>
          <p:cNvSpPr>
            <a:spLocks noGrp="1" noChangeArrowheads="1"/>
          </p:cNvSpPr>
          <p:nvPr>
            <p:ph type="body" idx="4294967295"/>
          </p:nvPr>
        </p:nvSpPr>
        <p:spPr>
          <a:xfrm>
            <a:off x="457200" y="304800"/>
            <a:ext cx="11582400" cy="4117975"/>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noAutofit/>
          </a:bodyPr>
          <a:lstStyle/>
          <a:p>
            <a:pPr>
              <a:lnSpc>
                <a:spcPct val="90000"/>
              </a:lnSpc>
            </a:pPr>
            <a:r>
              <a:rPr lang="en-US" altLang="en-US" sz="4000" dirty="0"/>
              <a:t>“When you run in debt, you give another power over your liberty.”   Benjamin Franklin</a:t>
            </a:r>
          </a:p>
          <a:p>
            <a:pPr>
              <a:lnSpc>
                <a:spcPct val="90000"/>
              </a:lnSpc>
              <a:buFontTx/>
              <a:buNone/>
            </a:pPr>
            <a:r>
              <a:rPr lang="en-US" altLang="en-US" sz="4000" dirty="0"/>
              <a:t>“No one who is financially bound, can be spiritually free.”-- Larry Burkett</a:t>
            </a:r>
          </a:p>
          <a:p>
            <a:pPr>
              <a:lnSpc>
                <a:spcPct val="90000"/>
              </a:lnSpc>
              <a:buFontTx/>
              <a:buNone/>
            </a:pPr>
            <a:endParaRPr lang="en-US" altLang="en-US" sz="4000" dirty="0"/>
          </a:p>
          <a:p>
            <a:pPr>
              <a:lnSpc>
                <a:spcPct val="90000"/>
              </a:lnSpc>
              <a:buFontTx/>
              <a:buNone/>
            </a:pPr>
            <a:r>
              <a:rPr lang="en-US" altLang="en-US" sz="4000" dirty="0"/>
              <a:t>Over 50% of marriages fail in America.</a:t>
            </a:r>
          </a:p>
          <a:p>
            <a:pPr lvl="1">
              <a:lnSpc>
                <a:spcPct val="90000"/>
              </a:lnSpc>
            </a:pPr>
            <a:r>
              <a:rPr lang="en-US" altLang="en-US" sz="4000" dirty="0"/>
              <a:t>Of those that divorce, financial pressure is cited as the number one reason.  </a:t>
            </a:r>
          </a:p>
          <a:p>
            <a:pPr lvl="1">
              <a:lnSpc>
                <a:spcPct val="90000"/>
              </a:lnSpc>
            </a:pPr>
            <a:r>
              <a:rPr lang="en-US" altLang="en-US" sz="4000" dirty="0"/>
              <a:t>4:1 over any other reason, including infidelity!</a:t>
            </a:r>
          </a:p>
        </p:txBody>
      </p:sp>
      <p:sp>
        <p:nvSpPr>
          <p:cNvPr id="2" name="Date Placeholder 1">
            <a:extLst>
              <a:ext uri="{FF2B5EF4-FFF2-40B4-BE49-F238E27FC236}">
                <a16:creationId xmlns:a16="http://schemas.microsoft.com/office/drawing/2014/main" id="{8D95BBC1-8EFF-1274-BD16-E4EE7B9818B5}"/>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DAB9F43E-5302-27E7-19D7-939EAE011E28}"/>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8CC525CA-A4C4-9D1C-5345-F8458E09C58B}"/>
              </a:ext>
            </a:extLst>
          </p:cNvPr>
          <p:cNvSpPr>
            <a:spLocks noGrp="1"/>
          </p:cNvSpPr>
          <p:nvPr>
            <p:ph type="sldNum" sz="quarter" idx="12"/>
          </p:nvPr>
        </p:nvSpPr>
        <p:spPr/>
        <p:txBody>
          <a:bodyPr/>
          <a:lstStyle/>
          <a:p>
            <a:fld id="{0C50C46B-D2D5-4439-A410-8FA3196FA121}" type="slidenum">
              <a:rPr lang="en-US" smtClean="0"/>
              <a:pPr/>
              <a:t>19</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 calcmode="lin" valueType="num">
                                      <p:cBhvr additive="base">
                                        <p:cTn id="7" dur="500" fill="hold"/>
                                        <p:tgtEl>
                                          <p:spTgt spid="808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08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0899">
                                            <p:txEl>
                                              <p:pRg st="1" end="1"/>
                                            </p:txEl>
                                          </p:spTgt>
                                        </p:tgtEl>
                                        <p:attrNameLst>
                                          <p:attrName>style.visibility</p:attrName>
                                        </p:attrNameLst>
                                      </p:cBhvr>
                                      <p:to>
                                        <p:strVal val="visible"/>
                                      </p:to>
                                    </p:set>
                                    <p:anim calcmode="lin" valueType="num">
                                      <p:cBhvr additive="base">
                                        <p:cTn id="13" dur="500" fill="hold"/>
                                        <p:tgtEl>
                                          <p:spTgt spid="808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08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0899">
                                            <p:txEl>
                                              <p:pRg st="3" end="3"/>
                                            </p:txEl>
                                          </p:spTgt>
                                        </p:tgtEl>
                                        <p:attrNameLst>
                                          <p:attrName>style.visibility</p:attrName>
                                        </p:attrNameLst>
                                      </p:cBhvr>
                                      <p:to>
                                        <p:strVal val="visible"/>
                                      </p:to>
                                    </p:set>
                                    <p:anim calcmode="lin" valueType="num">
                                      <p:cBhvr additive="base">
                                        <p:cTn id="19" dur="500" fill="hold"/>
                                        <p:tgtEl>
                                          <p:spTgt spid="8089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08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0899">
                                            <p:txEl>
                                              <p:pRg st="4" end="4"/>
                                            </p:txEl>
                                          </p:spTgt>
                                        </p:tgtEl>
                                        <p:attrNameLst>
                                          <p:attrName>style.visibility</p:attrName>
                                        </p:attrNameLst>
                                      </p:cBhvr>
                                      <p:to>
                                        <p:strVal val="visible"/>
                                      </p:to>
                                    </p:set>
                                    <p:anim calcmode="lin" valueType="num">
                                      <p:cBhvr additive="base">
                                        <p:cTn id="25" dur="500" fill="hold"/>
                                        <p:tgtEl>
                                          <p:spTgt spid="8089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08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0899">
                                            <p:txEl>
                                              <p:pRg st="5" end="5"/>
                                            </p:txEl>
                                          </p:spTgt>
                                        </p:tgtEl>
                                        <p:attrNameLst>
                                          <p:attrName>style.visibility</p:attrName>
                                        </p:attrNameLst>
                                      </p:cBhvr>
                                      <p:to>
                                        <p:strVal val="visible"/>
                                      </p:to>
                                    </p:set>
                                    <p:anim calcmode="lin" valueType="num">
                                      <p:cBhvr additive="base">
                                        <p:cTn id="31" dur="500" fill="hold"/>
                                        <p:tgtEl>
                                          <p:spTgt spid="80899">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08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bldLvl="3"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524000" y="76200"/>
            <a:ext cx="9296400" cy="1143000"/>
          </a:xfrm>
          <a:noFill/>
          <a:ln/>
        </p:spPr>
        <p:txBody>
          <a:bodyPr>
            <a:normAutofit/>
          </a:bodyPr>
          <a:lstStyle/>
          <a:p>
            <a:pPr algn="ctr"/>
            <a:r>
              <a:rPr lang="en-US" sz="6600" i="1" spc="-150" dirty="0">
                <a:solidFill>
                  <a:schemeClr val="tx1"/>
                </a:solidFill>
              </a:rPr>
              <a:t>Life Cycle of Planning</a:t>
            </a:r>
          </a:p>
        </p:txBody>
      </p:sp>
      <p:sp>
        <p:nvSpPr>
          <p:cNvPr id="24579" name="Rectangle 3"/>
          <p:cNvSpPr>
            <a:spLocks noGrp="1" noChangeArrowheads="1"/>
          </p:cNvSpPr>
          <p:nvPr>
            <p:ph idx="1"/>
          </p:nvPr>
        </p:nvSpPr>
        <p:spPr>
          <a:xfrm>
            <a:off x="722376" y="1371600"/>
            <a:ext cx="11183112" cy="4114800"/>
          </a:xfrm>
          <a:noFill/>
          <a:ln/>
        </p:spPr>
        <p:txBody>
          <a:bodyPr>
            <a:normAutofit/>
          </a:bodyPr>
          <a:lstStyle/>
          <a:p>
            <a:pPr marL="0" indent="0">
              <a:buNone/>
            </a:pPr>
            <a:r>
              <a:rPr lang="en-US" sz="4400" b="1" dirty="0">
                <a:solidFill>
                  <a:schemeClr val="tx1"/>
                </a:solidFill>
              </a:rPr>
              <a:t>Stage 1:  </a:t>
            </a:r>
            <a:r>
              <a:rPr lang="en-US" sz="4400" dirty="0">
                <a:solidFill>
                  <a:schemeClr val="tx1"/>
                </a:solidFill>
              </a:rPr>
              <a:t>The Early Years -- A Time of Wealth 	Accumulation</a:t>
            </a:r>
            <a:endParaRPr lang="en-US" sz="4400" b="1" dirty="0">
              <a:solidFill>
                <a:schemeClr val="tx1"/>
              </a:solidFill>
            </a:endParaRPr>
          </a:p>
          <a:p>
            <a:pPr marL="0" indent="0">
              <a:buNone/>
            </a:pPr>
            <a:r>
              <a:rPr lang="en-US" sz="4400" b="1" dirty="0">
                <a:solidFill>
                  <a:schemeClr val="tx1"/>
                </a:solidFill>
              </a:rPr>
              <a:t>Stage 2:  </a:t>
            </a:r>
            <a:r>
              <a:rPr lang="en-US" sz="4400" dirty="0">
                <a:solidFill>
                  <a:schemeClr val="tx1"/>
                </a:solidFill>
              </a:rPr>
              <a:t>Approaching Retirement -- The 	Golden Years</a:t>
            </a:r>
          </a:p>
          <a:p>
            <a:pPr marL="0" indent="0">
              <a:buNone/>
            </a:pPr>
            <a:r>
              <a:rPr lang="en-US" sz="4400" b="1" dirty="0">
                <a:solidFill>
                  <a:schemeClr val="tx1"/>
                </a:solidFill>
              </a:rPr>
              <a:t>Stage 3: </a:t>
            </a:r>
            <a:r>
              <a:rPr lang="en-US" sz="4400" dirty="0">
                <a:solidFill>
                  <a:schemeClr val="tx1"/>
                </a:solidFill>
              </a:rPr>
              <a:t> The Retirement Years</a:t>
            </a:r>
          </a:p>
        </p:txBody>
      </p:sp>
      <p:sp>
        <p:nvSpPr>
          <p:cNvPr id="2" name="Date Placeholder 1">
            <a:extLst>
              <a:ext uri="{FF2B5EF4-FFF2-40B4-BE49-F238E27FC236}">
                <a16:creationId xmlns:a16="http://schemas.microsoft.com/office/drawing/2014/main" id="{597355E1-D66D-2B7B-5F45-3A186AE52BC2}"/>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41AF9FA2-2E21-2E1E-5825-4308391BB7EF}"/>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18850E57-8D1E-D3B8-C992-5196B1F1F1A5}"/>
              </a:ext>
            </a:extLst>
          </p:cNvPr>
          <p:cNvSpPr>
            <a:spLocks noGrp="1"/>
          </p:cNvSpPr>
          <p:nvPr>
            <p:ph type="sldNum" sz="quarter" idx="12"/>
          </p:nvPr>
        </p:nvSpPr>
        <p:spPr/>
        <p:txBody>
          <a:bodyPr/>
          <a:lstStyle/>
          <a:p>
            <a:fld id="{F9C51F4B-4E98-4A64-8628-9C70DC8DD52C}" type="slidenum">
              <a:rPr lang="en-US" smtClean="0"/>
              <a:pPr/>
              <a:t>2</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50C0C718-54B7-BF97-AC6D-F25F399DEF1D}"/>
              </a:ext>
            </a:extLst>
          </p:cNvPr>
          <p:cNvSpPr>
            <a:spLocks noGrp="1" noChangeArrowheads="1"/>
          </p:cNvSpPr>
          <p:nvPr>
            <p:ph type="title"/>
          </p:nvPr>
        </p:nvSpPr>
        <p:spPr>
          <a:xfrm>
            <a:off x="1219200" y="122237"/>
            <a:ext cx="9829800" cy="1554163"/>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noAutofit/>
          </a:bodyPr>
          <a:lstStyle/>
          <a:p>
            <a:r>
              <a:rPr lang="en-US" altLang="en-US" sz="5400" b="1" dirty="0">
                <a:solidFill>
                  <a:schemeClr val="tx1"/>
                </a:solidFill>
                <a:effectLst/>
              </a:rPr>
              <a:t>The Enemy Within: </a:t>
            </a:r>
            <a:br>
              <a:rPr lang="en-US" altLang="en-US" sz="5400" b="1" dirty="0">
                <a:solidFill>
                  <a:schemeClr val="tx1"/>
                </a:solidFill>
                <a:effectLst/>
              </a:rPr>
            </a:br>
            <a:r>
              <a:rPr lang="en-US" altLang="en-US" sz="5400" b="1" dirty="0">
                <a:solidFill>
                  <a:schemeClr val="tx1"/>
                </a:solidFill>
                <a:effectLst/>
              </a:rPr>
              <a:t>Causes for Indebtedness</a:t>
            </a:r>
          </a:p>
        </p:txBody>
      </p:sp>
      <p:sp>
        <p:nvSpPr>
          <p:cNvPr id="82947" name="Rectangle 3">
            <a:extLst>
              <a:ext uri="{FF2B5EF4-FFF2-40B4-BE49-F238E27FC236}">
                <a16:creationId xmlns:a16="http://schemas.microsoft.com/office/drawing/2014/main" id="{2C3D5342-676D-CB6F-3644-228C0D4ACC81}"/>
              </a:ext>
            </a:extLst>
          </p:cNvPr>
          <p:cNvSpPr>
            <a:spLocks noGrp="1" noChangeArrowheads="1"/>
          </p:cNvSpPr>
          <p:nvPr>
            <p:ph idx="1"/>
          </p:nvPr>
        </p:nvSpPr>
        <p:spPr>
          <a:xfrm>
            <a:off x="609600" y="2057400"/>
            <a:ext cx="11353800" cy="51054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a:lnSpc>
                <a:spcPct val="90000"/>
              </a:lnSpc>
            </a:pPr>
            <a:r>
              <a:rPr lang="en-US" altLang="en-US" sz="4000" dirty="0"/>
              <a:t>The Love of the World (1 John 2:15-17)</a:t>
            </a:r>
          </a:p>
          <a:p>
            <a:pPr lvl="1">
              <a:lnSpc>
                <a:spcPct val="90000"/>
              </a:lnSpc>
            </a:pPr>
            <a:r>
              <a:rPr lang="en-US" altLang="en-US" sz="4000" b="1" dirty="0"/>
              <a:t>The Lust of the Flesh-</a:t>
            </a:r>
            <a:r>
              <a:rPr lang="en-US" altLang="en-US" sz="4000" dirty="0"/>
              <a:t> Sensual Gratification</a:t>
            </a:r>
          </a:p>
          <a:p>
            <a:pPr lvl="1">
              <a:lnSpc>
                <a:spcPct val="90000"/>
              </a:lnSpc>
            </a:pPr>
            <a:r>
              <a:rPr lang="en-US" altLang="en-US" sz="4000" b="1" dirty="0"/>
              <a:t>The Lust of the Eyes-</a:t>
            </a:r>
            <a:r>
              <a:rPr lang="en-US" altLang="en-US" sz="4000" dirty="0"/>
              <a:t> Covetousness</a:t>
            </a:r>
          </a:p>
          <a:p>
            <a:pPr lvl="1">
              <a:lnSpc>
                <a:spcPct val="90000"/>
              </a:lnSpc>
            </a:pPr>
            <a:r>
              <a:rPr lang="en-US" altLang="en-US" sz="4000" b="1" dirty="0"/>
              <a:t>The Pride of Life-</a:t>
            </a:r>
            <a:r>
              <a:rPr lang="en-US" altLang="en-US" sz="4000" dirty="0"/>
              <a:t> The Assurance In One’s Own Resources or in the Stability of Earthly Things</a:t>
            </a:r>
          </a:p>
        </p:txBody>
      </p:sp>
      <p:sp>
        <p:nvSpPr>
          <p:cNvPr id="2" name="Date Placeholder 1">
            <a:extLst>
              <a:ext uri="{FF2B5EF4-FFF2-40B4-BE49-F238E27FC236}">
                <a16:creationId xmlns:a16="http://schemas.microsoft.com/office/drawing/2014/main" id="{A8B33833-DF97-71A8-13C6-F58E79CE9B71}"/>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A829B6B4-F61D-EA68-4CC4-6B306C8E33D6}"/>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7732D593-57BF-D37B-C427-A3DFC1C93A3D}"/>
              </a:ext>
            </a:extLst>
          </p:cNvPr>
          <p:cNvSpPr>
            <a:spLocks noGrp="1"/>
          </p:cNvSpPr>
          <p:nvPr>
            <p:ph type="sldNum" sz="quarter" idx="12"/>
          </p:nvPr>
        </p:nvSpPr>
        <p:spPr/>
        <p:txBody>
          <a:bodyPr/>
          <a:lstStyle/>
          <a:p>
            <a:fld id="{F9C51F4B-4E98-4A64-8628-9C70DC8DD52C}" type="slidenum">
              <a:rPr lang="en-US" smtClean="0"/>
              <a:pPr/>
              <a:t>20</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4" name="Text Box 4">
            <a:extLst>
              <a:ext uri="{FF2B5EF4-FFF2-40B4-BE49-F238E27FC236}">
                <a16:creationId xmlns:a16="http://schemas.microsoft.com/office/drawing/2014/main" id="{3A5B246A-E876-B986-1FDC-401FDA2ECBD6}"/>
              </a:ext>
            </a:extLst>
          </p:cNvPr>
          <p:cNvSpPr txBox="1">
            <a:spLocks noChangeArrowheads="1"/>
          </p:cNvSpPr>
          <p:nvPr/>
        </p:nvSpPr>
        <p:spPr bwMode="auto">
          <a:xfrm>
            <a:off x="382494" y="1072674"/>
            <a:ext cx="5865906"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4400" dirty="0">
                <a:latin typeface="Candara" panose="020E0502030303020204" pitchFamily="34" charset="0"/>
              </a:rPr>
              <a:t>Again, I considered all travail, and every right work, that </a:t>
            </a:r>
            <a:r>
              <a:rPr lang="en-US" altLang="en-US" sz="4400" u="sng" dirty="0">
                <a:latin typeface="Candara" panose="020E0502030303020204" pitchFamily="34" charset="0"/>
              </a:rPr>
              <a:t>for this a man is envied of his neighbor</a:t>
            </a:r>
            <a:r>
              <a:rPr lang="en-US" altLang="en-US" sz="4400" dirty="0">
                <a:latin typeface="Candara" panose="020E0502030303020204" pitchFamily="34" charset="0"/>
              </a:rPr>
              <a:t>. This is also vanity and vexation of spirit.</a:t>
            </a:r>
          </a:p>
          <a:p>
            <a:pPr algn="r"/>
            <a:endParaRPr lang="en-US" altLang="en-US" sz="4400" dirty="0">
              <a:latin typeface="Candara" panose="020E0502030303020204" pitchFamily="34" charset="0"/>
            </a:endParaRPr>
          </a:p>
          <a:p>
            <a:endParaRPr lang="en-US" altLang="en-US" sz="4000" dirty="0">
              <a:latin typeface="Candara" panose="020E0502030303020204" pitchFamily="34" charset="0"/>
            </a:endParaRPr>
          </a:p>
        </p:txBody>
      </p:sp>
      <p:sp>
        <p:nvSpPr>
          <p:cNvPr id="2" name="Date Placeholder 1">
            <a:extLst>
              <a:ext uri="{FF2B5EF4-FFF2-40B4-BE49-F238E27FC236}">
                <a16:creationId xmlns:a16="http://schemas.microsoft.com/office/drawing/2014/main" id="{1FDE843C-587D-080D-4FDD-953D4AB222FA}"/>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0B50CF7D-1595-DB81-2EA6-98FFF177882D}"/>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0A0F89BD-5F84-95EB-B5C3-0786BD931BCB}"/>
              </a:ext>
            </a:extLst>
          </p:cNvPr>
          <p:cNvSpPr>
            <a:spLocks noGrp="1"/>
          </p:cNvSpPr>
          <p:nvPr>
            <p:ph type="sldNum" sz="quarter" idx="12"/>
          </p:nvPr>
        </p:nvSpPr>
        <p:spPr/>
        <p:txBody>
          <a:bodyPr/>
          <a:lstStyle/>
          <a:p>
            <a:fld id="{0C50C46B-D2D5-4439-A410-8FA3196FA121}" type="slidenum">
              <a:rPr lang="en-US" smtClean="0"/>
              <a:pPr/>
              <a:t>21</a:t>
            </a:fld>
            <a:endParaRPr lang="en-US" dirty="0"/>
          </a:p>
        </p:txBody>
      </p:sp>
      <p:sp>
        <p:nvSpPr>
          <p:cNvPr id="6" name="TextBox 5">
            <a:extLst>
              <a:ext uri="{FF2B5EF4-FFF2-40B4-BE49-F238E27FC236}">
                <a16:creationId xmlns:a16="http://schemas.microsoft.com/office/drawing/2014/main" id="{3FD8E96C-5376-B2A9-1758-325C861E36CE}"/>
              </a:ext>
            </a:extLst>
          </p:cNvPr>
          <p:cNvSpPr txBox="1"/>
          <p:nvPr/>
        </p:nvSpPr>
        <p:spPr>
          <a:xfrm>
            <a:off x="6477000" y="1012954"/>
            <a:ext cx="5638800" cy="4154984"/>
          </a:xfrm>
          <a:prstGeom prst="rect">
            <a:avLst/>
          </a:prstGeom>
          <a:noFill/>
        </p:spPr>
        <p:txBody>
          <a:bodyPr wrap="square">
            <a:spAutoFit/>
          </a:bodyPr>
          <a:lstStyle/>
          <a:p>
            <a:r>
              <a:rPr lang="en-US" sz="4400" i="1" dirty="0">
                <a:latin typeface="+mn-lt"/>
              </a:rPr>
              <a:t>4 Next I realized that all effort and achievement stem from one person’s envy of another. This too is futility and feeding on wind.</a:t>
            </a:r>
          </a:p>
        </p:txBody>
      </p:sp>
      <p:sp>
        <p:nvSpPr>
          <p:cNvPr id="8" name="TextBox 7">
            <a:extLst>
              <a:ext uri="{FF2B5EF4-FFF2-40B4-BE49-F238E27FC236}">
                <a16:creationId xmlns:a16="http://schemas.microsoft.com/office/drawing/2014/main" id="{82CF5810-0A8F-96E3-1B3B-EC651763795C}"/>
              </a:ext>
            </a:extLst>
          </p:cNvPr>
          <p:cNvSpPr txBox="1"/>
          <p:nvPr/>
        </p:nvSpPr>
        <p:spPr>
          <a:xfrm>
            <a:off x="2895600" y="97381"/>
            <a:ext cx="6096000" cy="830997"/>
          </a:xfrm>
          <a:prstGeom prst="rect">
            <a:avLst/>
          </a:prstGeom>
          <a:noFill/>
        </p:spPr>
        <p:txBody>
          <a:bodyPr wrap="square">
            <a:spAutoFit/>
          </a:bodyPr>
          <a:lstStyle/>
          <a:p>
            <a:r>
              <a:rPr lang="en-US" sz="4800" b="1" dirty="0">
                <a:latin typeface="+mj-lt"/>
              </a:rPr>
              <a:t>ECCLESIASTES 4:4</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5BD3186F-18FA-6D3C-5762-1DF329D05A48}"/>
              </a:ext>
            </a:extLst>
          </p:cNvPr>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5400" b="1" dirty="0">
                <a:solidFill>
                  <a:schemeClr val="tx1"/>
                </a:solidFill>
              </a:rPr>
              <a:t>The Enemy Within: </a:t>
            </a:r>
            <a:br>
              <a:rPr lang="en-US" altLang="en-US" sz="5400" b="1" dirty="0">
                <a:solidFill>
                  <a:schemeClr val="tx1"/>
                </a:solidFill>
              </a:rPr>
            </a:br>
            <a:r>
              <a:rPr lang="en-US" altLang="en-US" sz="5400" b="1" dirty="0">
                <a:solidFill>
                  <a:schemeClr val="tx1"/>
                </a:solidFill>
              </a:rPr>
              <a:t>Causes for Indebtedness</a:t>
            </a:r>
          </a:p>
        </p:txBody>
      </p:sp>
      <p:sp>
        <p:nvSpPr>
          <p:cNvPr id="87043" name="Rectangle 3">
            <a:extLst>
              <a:ext uri="{FF2B5EF4-FFF2-40B4-BE49-F238E27FC236}">
                <a16:creationId xmlns:a16="http://schemas.microsoft.com/office/drawing/2014/main" id="{868C527A-D397-63F1-AD4C-7AF3FB40123E}"/>
              </a:ext>
            </a:extLst>
          </p:cNvPr>
          <p:cNvSpPr>
            <a:spLocks noGrp="1" noChangeArrowheads="1"/>
          </p:cNvSpPr>
          <p:nvPr>
            <p:ph idx="1"/>
          </p:nvPr>
        </p:nvSpPr>
        <p:spPr>
          <a:xfrm>
            <a:off x="304800" y="1905000"/>
            <a:ext cx="11696700" cy="44958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a:lnSpc>
                <a:spcPct val="90000"/>
              </a:lnSpc>
            </a:pPr>
            <a:r>
              <a:rPr lang="en-US" altLang="en-US" sz="4400" b="1" dirty="0">
                <a:effectLst/>
              </a:rPr>
              <a:t>Root Cause</a:t>
            </a:r>
            <a:r>
              <a:rPr lang="en-US" altLang="en-US" sz="4400" dirty="0">
                <a:effectLst/>
              </a:rPr>
              <a:t>:  </a:t>
            </a:r>
            <a:r>
              <a:rPr lang="en-US" altLang="en-US" sz="4400" u="sng" dirty="0">
                <a:effectLst/>
              </a:rPr>
              <a:t>Discontentment or Covetousness;</a:t>
            </a:r>
          </a:p>
          <a:p>
            <a:pPr>
              <a:lnSpc>
                <a:spcPct val="90000"/>
              </a:lnSpc>
              <a:buFontTx/>
              <a:buNone/>
            </a:pPr>
            <a:r>
              <a:rPr lang="en-US" altLang="en-US" sz="4800" dirty="0">
                <a:effectLst/>
              </a:rPr>
              <a:t>		</a:t>
            </a:r>
            <a:r>
              <a:rPr lang="en-US" altLang="en-US" sz="4400" i="1" dirty="0">
                <a:effectLst/>
              </a:rPr>
              <a:t>And he said unto them, Take heed, and beware of covetousness: for a man's life </a:t>
            </a:r>
            <a:r>
              <a:rPr lang="en-US" altLang="en-US" sz="4400" i="1" dirty="0" err="1">
                <a:effectLst/>
              </a:rPr>
              <a:t>consisteth</a:t>
            </a:r>
            <a:r>
              <a:rPr lang="en-US" altLang="en-US" sz="4400" i="1" dirty="0">
                <a:effectLst/>
              </a:rPr>
              <a:t> not in the abundance of the things which he </a:t>
            </a:r>
            <a:r>
              <a:rPr lang="en-US" altLang="en-US" sz="4400" i="1" dirty="0" err="1">
                <a:effectLst/>
              </a:rPr>
              <a:t>possesseth</a:t>
            </a:r>
            <a:r>
              <a:rPr lang="en-US" altLang="en-US" sz="4400" i="1" dirty="0">
                <a:effectLst/>
              </a:rPr>
              <a:t>.</a:t>
            </a:r>
          </a:p>
          <a:p>
            <a:pPr lvl="1" indent="-57150" algn="r">
              <a:lnSpc>
                <a:spcPct val="90000"/>
              </a:lnSpc>
              <a:buNone/>
            </a:pPr>
            <a:r>
              <a:rPr lang="en-US" altLang="en-US" sz="3200" b="1" dirty="0">
                <a:effectLst/>
              </a:rPr>
              <a:t>Luke 12:15</a:t>
            </a:r>
          </a:p>
        </p:txBody>
      </p:sp>
      <p:sp>
        <p:nvSpPr>
          <p:cNvPr id="2" name="Date Placeholder 1">
            <a:extLst>
              <a:ext uri="{FF2B5EF4-FFF2-40B4-BE49-F238E27FC236}">
                <a16:creationId xmlns:a16="http://schemas.microsoft.com/office/drawing/2014/main" id="{1E925434-F744-B281-5FAF-58A3C235362E}"/>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89F49474-B1E8-4FD1-CAA1-B4940D63EA3E}"/>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8C71AF63-05F3-2E86-71FB-3335958F89E1}"/>
              </a:ext>
            </a:extLst>
          </p:cNvPr>
          <p:cNvSpPr>
            <a:spLocks noGrp="1"/>
          </p:cNvSpPr>
          <p:nvPr>
            <p:ph type="sldNum" sz="quarter" idx="12"/>
          </p:nvPr>
        </p:nvSpPr>
        <p:spPr/>
        <p:txBody>
          <a:bodyPr/>
          <a:lstStyle/>
          <a:p>
            <a:fld id="{F9C51F4B-4E98-4A64-8628-9C70DC8DD52C}" type="slidenum">
              <a:rPr lang="en-US" smtClean="0"/>
              <a:pPr/>
              <a:t>22</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 calcmode="lin" valueType="num">
                                      <p:cBhvr additive="base">
                                        <p:cTn id="7"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0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43">
                                            <p:txEl>
                                              <p:pRg st="1" end="1"/>
                                            </p:txEl>
                                          </p:spTgt>
                                        </p:tgtEl>
                                        <p:attrNameLst>
                                          <p:attrName>style.visibility</p:attrName>
                                        </p:attrNameLst>
                                      </p:cBhvr>
                                      <p:to>
                                        <p:strVal val="visible"/>
                                      </p:to>
                                    </p:set>
                                    <p:anim calcmode="lin" valueType="num">
                                      <p:cBhvr additive="base">
                                        <p:cTn id="13" dur="500" fill="hold"/>
                                        <p:tgtEl>
                                          <p:spTgt spid="870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0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043">
                                            <p:txEl>
                                              <p:pRg st="2" end="2"/>
                                            </p:txEl>
                                          </p:spTgt>
                                        </p:tgtEl>
                                        <p:attrNameLst>
                                          <p:attrName>style.visibility</p:attrName>
                                        </p:attrNameLst>
                                      </p:cBhvr>
                                      <p:to>
                                        <p:strVal val="visible"/>
                                      </p:to>
                                    </p:set>
                                    <p:anim calcmode="lin" valueType="num">
                                      <p:cBhvr additive="base">
                                        <p:cTn id="19" dur="500" fill="hold"/>
                                        <p:tgtEl>
                                          <p:spTgt spid="870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04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2" name="Rectangle 4">
            <a:extLst>
              <a:ext uri="{FF2B5EF4-FFF2-40B4-BE49-F238E27FC236}">
                <a16:creationId xmlns:a16="http://schemas.microsoft.com/office/drawing/2014/main" id="{C89F16A8-14FE-B64E-477A-5DCF8DF2CEBD}"/>
              </a:ext>
            </a:extLst>
          </p:cNvPr>
          <p:cNvSpPr>
            <a:spLocks noChangeArrowheads="1"/>
          </p:cNvSpPr>
          <p:nvPr/>
        </p:nvSpPr>
        <p:spPr bwMode="auto">
          <a:xfrm>
            <a:off x="381000" y="228600"/>
            <a:ext cx="11125200"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5400" b="1" dirty="0">
                <a:latin typeface="Candara" panose="020E0502030303020204" pitchFamily="34" charset="0"/>
              </a:rPr>
              <a:t>Warning from Paul:</a:t>
            </a:r>
            <a:endParaRPr lang="en-US" altLang="en-US" sz="5400" b="1" i="1" dirty="0">
              <a:latin typeface="Candara" panose="020E0502030303020204" pitchFamily="34" charset="0"/>
            </a:endParaRPr>
          </a:p>
          <a:p>
            <a:pPr lvl="1"/>
            <a:endParaRPr lang="en-US" altLang="en-US" sz="4400" i="1" dirty="0">
              <a:latin typeface="Candara" panose="020E0502030303020204" pitchFamily="34" charset="0"/>
            </a:endParaRPr>
          </a:p>
          <a:p>
            <a:pPr lvl="1"/>
            <a:r>
              <a:rPr lang="en-US" altLang="en-US" sz="4400" b="0" i="1" dirty="0">
                <a:latin typeface="Candara" panose="020E0502030303020204" pitchFamily="34" charset="0"/>
              </a:rPr>
              <a:t>	But they that will be rich fall into temptation and a snare, and into many foolish and hurtful lusts, which drown men in destruction and perdition.</a:t>
            </a:r>
            <a:endParaRPr lang="en-US" altLang="en-US" sz="4400" b="0" dirty="0">
              <a:latin typeface="Candara" panose="020E0502030303020204" pitchFamily="34" charset="0"/>
            </a:endParaRPr>
          </a:p>
          <a:p>
            <a:pPr lvl="1" algn="r"/>
            <a:r>
              <a:rPr lang="en-US" altLang="en-US" sz="4000" b="0" dirty="0">
                <a:latin typeface="Candara" panose="020E0502030303020204" pitchFamily="34" charset="0"/>
              </a:rPr>
              <a:t>1 Timothy 6:9-10</a:t>
            </a:r>
            <a:r>
              <a:rPr lang="en-US" altLang="en-US" sz="4000" dirty="0">
                <a:latin typeface="Candara" panose="020E0502030303020204" pitchFamily="34" charset="0"/>
              </a:rPr>
              <a:t> </a:t>
            </a:r>
          </a:p>
        </p:txBody>
      </p:sp>
      <p:sp>
        <p:nvSpPr>
          <p:cNvPr id="2" name="Date Placeholder 1">
            <a:extLst>
              <a:ext uri="{FF2B5EF4-FFF2-40B4-BE49-F238E27FC236}">
                <a16:creationId xmlns:a16="http://schemas.microsoft.com/office/drawing/2014/main" id="{6879DB75-E0C5-AF2E-40EA-E9335E339F58}"/>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A91F664B-9E86-C981-FB3B-CE06E2A5369F}"/>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6589790E-D971-0438-4C16-43F91C385372}"/>
              </a:ext>
            </a:extLst>
          </p:cNvPr>
          <p:cNvSpPr>
            <a:spLocks noGrp="1"/>
          </p:cNvSpPr>
          <p:nvPr>
            <p:ph type="sldNum" sz="quarter" idx="12"/>
          </p:nvPr>
        </p:nvSpPr>
        <p:spPr/>
        <p:txBody>
          <a:bodyPr/>
          <a:lstStyle/>
          <a:p>
            <a:fld id="{0C50C46B-D2D5-4439-A410-8FA3196FA121}" type="slidenum">
              <a:rPr lang="en-US" smtClean="0"/>
              <a:pPr/>
              <a:t>23</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2FDC738C-DDC0-93D0-8070-9397B28A7F30}"/>
              </a:ext>
            </a:extLst>
          </p:cNvPr>
          <p:cNvSpPr>
            <a:spLocks noGrp="1" noChangeArrowheads="1"/>
          </p:cNvSpPr>
          <p:nvPr>
            <p:ph type="title"/>
          </p:nvPr>
        </p:nvSpPr>
        <p:spPr>
          <a:xfrm>
            <a:off x="914400" y="76201"/>
            <a:ext cx="10363200" cy="1173163"/>
          </a:xfrm>
        </p:spPr>
        <p:txBody>
          <a:bodyPr/>
          <a:lstStyle/>
          <a:p>
            <a:r>
              <a:rPr lang="en-US" altLang="en-US" sz="5400" b="1" dirty="0">
                <a:solidFill>
                  <a:schemeClr val="tx1"/>
                </a:solidFill>
              </a:rPr>
              <a:t>The Cure for Indebtedness</a:t>
            </a:r>
          </a:p>
        </p:txBody>
      </p:sp>
      <p:sp>
        <p:nvSpPr>
          <p:cNvPr id="89091" name="Rectangle 3">
            <a:extLst>
              <a:ext uri="{FF2B5EF4-FFF2-40B4-BE49-F238E27FC236}">
                <a16:creationId xmlns:a16="http://schemas.microsoft.com/office/drawing/2014/main" id="{802C9E75-7FD3-0EA5-305A-FC96BD8B9427}"/>
              </a:ext>
            </a:extLst>
          </p:cNvPr>
          <p:cNvSpPr>
            <a:spLocks noGrp="1" noChangeArrowheads="1"/>
          </p:cNvSpPr>
          <p:nvPr>
            <p:ph idx="1"/>
          </p:nvPr>
        </p:nvSpPr>
        <p:spPr>
          <a:xfrm>
            <a:off x="381000" y="1371600"/>
            <a:ext cx="11506200" cy="4876800"/>
          </a:xfrm>
        </p:spPr>
        <p:txBody>
          <a:bodyPr/>
          <a:lstStyle/>
          <a:p>
            <a:r>
              <a:rPr lang="en-US" altLang="en-US" sz="3600" dirty="0">
                <a:effectLst/>
              </a:rPr>
              <a:t>The beginning of the cure: </a:t>
            </a:r>
            <a:r>
              <a:rPr lang="en-US" altLang="en-US" sz="3600" b="1" u="sng" dirty="0">
                <a:effectLst/>
              </a:rPr>
              <a:t>Contentment</a:t>
            </a:r>
            <a:endParaRPr lang="en-US" altLang="en-US" sz="2800" b="1" dirty="0">
              <a:effectLst/>
            </a:endParaRPr>
          </a:p>
          <a:p>
            <a:pPr>
              <a:buFontTx/>
              <a:buNone/>
            </a:pPr>
            <a:endParaRPr lang="en-US" altLang="en-US" sz="1600" b="1" dirty="0">
              <a:effectLst/>
            </a:endParaRPr>
          </a:p>
          <a:p>
            <a:pPr>
              <a:buFontTx/>
              <a:buNone/>
            </a:pPr>
            <a:r>
              <a:rPr lang="en-US" altLang="en-US" sz="2800" dirty="0">
                <a:effectLst/>
              </a:rPr>
              <a:t>	</a:t>
            </a:r>
            <a:r>
              <a:rPr lang="en-US" altLang="en-US" sz="3600" dirty="0">
                <a:effectLst/>
              </a:rPr>
              <a:t> </a:t>
            </a:r>
            <a:r>
              <a:rPr lang="en-US" altLang="en-US" sz="4400" b="1" dirty="0">
                <a:effectLst/>
              </a:rPr>
              <a:t>Heb. 13:5-6 </a:t>
            </a:r>
            <a:r>
              <a:rPr lang="en-US" altLang="en-US" sz="4000" i="1" dirty="0">
                <a:effectLst/>
              </a:rPr>
              <a:t>Let your conversation be without covetousness; and be content with such things as ye have: for </a:t>
            </a:r>
            <a:r>
              <a:rPr lang="en-US" altLang="en-US" sz="4000" i="1" u="sng" dirty="0">
                <a:effectLst/>
              </a:rPr>
              <a:t>he hath said, I will never leave thee, nor forsake thee</a:t>
            </a:r>
            <a:r>
              <a:rPr lang="en-US" altLang="en-US" sz="4000" i="1" dirty="0">
                <a:effectLst/>
              </a:rPr>
              <a:t>. So that we may boldly say, The Lord is my helper, and I will not fear what man shall do unto me. </a:t>
            </a:r>
            <a:r>
              <a:rPr lang="en-US" altLang="en-US" sz="3600" b="1" dirty="0">
                <a:effectLst/>
              </a:rPr>
              <a:t>				</a:t>
            </a:r>
            <a:r>
              <a:rPr lang="en-US" altLang="en-US" sz="3600" dirty="0">
                <a:effectLst/>
              </a:rPr>
              <a:t>	</a:t>
            </a:r>
          </a:p>
        </p:txBody>
      </p:sp>
      <p:sp>
        <p:nvSpPr>
          <p:cNvPr id="2" name="Date Placeholder 1">
            <a:extLst>
              <a:ext uri="{FF2B5EF4-FFF2-40B4-BE49-F238E27FC236}">
                <a16:creationId xmlns:a16="http://schemas.microsoft.com/office/drawing/2014/main" id="{61FD58F4-8426-2DC2-68F5-F3594CF0655C}"/>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38CB7A84-5554-D204-2435-890E811ACCE0}"/>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CFFDCA93-0A25-2202-8B2A-09066BD88F9B}"/>
              </a:ext>
            </a:extLst>
          </p:cNvPr>
          <p:cNvSpPr>
            <a:spLocks noGrp="1"/>
          </p:cNvSpPr>
          <p:nvPr>
            <p:ph type="sldNum" sz="quarter" idx="12"/>
          </p:nvPr>
        </p:nvSpPr>
        <p:spPr/>
        <p:txBody>
          <a:bodyPr/>
          <a:lstStyle/>
          <a:p>
            <a:fld id="{F9C51F4B-4E98-4A64-8628-9C70DC8DD52C}" type="slidenum">
              <a:rPr lang="en-US" smtClean="0"/>
              <a:pPr/>
              <a:t>24</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9091">
                                            <p:txEl>
                                              <p:pRg st="2" end="2"/>
                                            </p:txEl>
                                          </p:spTgt>
                                        </p:tgtEl>
                                        <p:attrNameLst>
                                          <p:attrName>style.visibility</p:attrName>
                                        </p:attrNameLst>
                                      </p:cBhvr>
                                      <p:to>
                                        <p:strVal val="visible"/>
                                      </p:to>
                                    </p:set>
                                    <p:anim calcmode="lin" valueType="num">
                                      <p:cBhvr additive="base">
                                        <p:cTn id="13" dur="500" fill="hold"/>
                                        <p:tgtEl>
                                          <p:spTgt spid="8909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909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C188C62F-F2DE-D501-EBD0-407A53543E0E}"/>
              </a:ext>
            </a:extLst>
          </p:cNvPr>
          <p:cNvSpPr>
            <a:spLocks noGrp="1" noChangeArrowheads="1"/>
          </p:cNvSpPr>
          <p:nvPr>
            <p:ph type="title"/>
          </p:nvPr>
        </p:nvSpPr>
        <p:spPr>
          <a:xfrm>
            <a:off x="533400" y="88287"/>
            <a:ext cx="11125200" cy="868362"/>
          </a:xfrm>
        </p:spPr>
        <p:txBody>
          <a:bodyPr/>
          <a:lstStyle/>
          <a:p>
            <a:r>
              <a:rPr lang="en-US" altLang="en-US" sz="4800" b="1" spc="-150" dirty="0">
                <a:solidFill>
                  <a:schemeClr val="tx1"/>
                </a:solidFill>
              </a:rPr>
              <a:t>Contentment &amp; The Cure for Indebtedness</a:t>
            </a:r>
          </a:p>
        </p:txBody>
      </p:sp>
      <p:sp>
        <p:nvSpPr>
          <p:cNvPr id="91139" name="Rectangle 3">
            <a:extLst>
              <a:ext uri="{FF2B5EF4-FFF2-40B4-BE49-F238E27FC236}">
                <a16:creationId xmlns:a16="http://schemas.microsoft.com/office/drawing/2014/main" id="{14517162-A14D-78BC-214D-D62AB0BDDBE0}"/>
              </a:ext>
            </a:extLst>
          </p:cNvPr>
          <p:cNvSpPr>
            <a:spLocks noGrp="1" noChangeArrowheads="1"/>
          </p:cNvSpPr>
          <p:nvPr>
            <p:ph idx="1"/>
          </p:nvPr>
        </p:nvSpPr>
        <p:spPr>
          <a:xfrm>
            <a:off x="152400" y="838200"/>
            <a:ext cx="11925300" cy="5181600"/>
          </a:xfrm>
        </p:spPr>
        <p:txBody>
          <a:bodyPr/>
          <a:lstStyle/>
          <a:p>
            <a:r>
              <a:rPr lang="en-US" altLang="en-US" sz="3600" dirty="0"/>
              <a:t>How does contentment come?  It is learned.</a:t>
            </a:r>
            <a:endParaRPr lang="en-US" altLang="en-US" sz="3600" b="1" dirty="0"/>
          </a:p>
          <a:p>
            <a:r>
              <a:rPr lang="en-US" altLang="en-US" sz="3600" b="1" dirty="0"/>
              <a:t>Philippians 4:10-13 </a:t>
            </a:r>
            <a:r>
              <a:rPr lang="en-US" altLang="en-US" sz="3600" i="1" dirty="0">
                <a:effectLst/>
              </a:rPr>
              <a:t>But I rejoiced in the Lord greatly, that now at the last your care of me hath flourished again; wherein ye were also careful, but ye lacked opportunity. Not that I speak in respect of want: for I have learned, in whatsoever state I am, therewith to be content. I know both how to be abased, and I know how to abound: every where and in all things I am instructed both to be full and to be hungry, both to abound and to suffer need. I can do all things through Christ which </a:t>
            </a:r>
            <a:r>
              <a:rPr lang="en-US" altLang="en-US" sz="3600" i="1" dirty="0" err="1">
                <a:effectLst/>
              </a:rPr>
              <a:t>strengtheneth</a:t>
            </a:r>
            <a:r>
              <a:rPr lang="en-US" altLang="en-US" sz="3600" i="1" dirty="0">
                <a:effectLst/>
              </a:rPr>
              <a:t> me. </a:t>
            </a:r>
          </a:p>
          <a:p>
            <a:pPr>
              <a:buFontTx/>
              <a:buNone/>
            </a:pPr>
            <a:endParaRPr lang="en-US" altLang="en-US" sz="3600" dirty="0"/>
          </a:p>
        </p:txBody>
      </p:sp>
      <p:sp>
        <p:nvSpPr>
          <p:cNvPr id="2" name="Date Placeholder 1">
            <a:extLst>
              <a:ext uri="{FF2B5EF4-FFF2-40B4-BE49-F238E27FC236}">
                <a16:creationId xmlns:a16="http://schemas.microsoft.com/office/drawing/2014/main" id="{EA055168-0FEE-11B2-5FD9-A0A562DCD9BC}"/>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8E84531F-DD7A-ECD3-2904-B76684467C59}"/>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5EB4C70B-0E11-00E6-51D6-A63870850412}"/>
              </a:ext>
            </a:extLst>
          </p:cNvPr>
          <p:cNvSpPr>
            <a:spLocks noGrp="1"/>
          </p:cNvSpPr>
          <p:nvPr>
            <p:ph type="sldNum" sz="quarter" idx="12"/>
          </p:nvPr>
        </p:nvSpPr>
        <p:spPr/>
        <p:txBody>
          <a:bodyPr/>
          <a:lstStyle/>
          <a:p>
            <a:fld id="{F9C51F4B-4E98-4A64-8628-9C70DC8DD52C}" type="slidenum">
              <a:rPr lang="en-US" smtClean="0"/>
              <a:pPr/>
              <a:t>25</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91139">
                                            <p:txEl>
                                              <p:pRg st="1" end="1"/>
                                            </p:txEl>
                                          </p:spTgt>
                                        </p:tgtEl>
                                        <p:attrNameLst>
                                          <p:attrName>style.visibility</p:attrName>
                                        </p:attrNameLst>
                                      </p:cBhvr>
                                      <p:to>
                                        <p:strVal val="visible"/>
                                      </p:to>
                                    </p:set>
                                    <p:anim calcmode="lin" valueType="num">
                                      <p:cBhvr additive="base">
                                        <p:cTn id="13" dur="500" fill="hold"/>
                                        <p:tgtEl>
                                          <p:spTgt spid="911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7793549A-4BA0-E50B-E83F-12964FC502C6}"/>
              </a:ext>
            </a:extLst>
          </p:cNvPr>
          <p:cNvSpPr>
            <a:spLocks noChangeArrowheads="1"/>
          </p:cNvSpPr>
          <p:nvPr/>
        </p:nvSpPr>
        <p:spPr bwMode="auto">
          <a:xfrm>
            <a:off x="152400" y="-10562"/>
            <a:ext cx="11887200" cy="7109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altLang="en-US" sz="4800" b="1" dirty="0">
                <a:latin typeface="Candara" panose="020E0502030303020204" pitchFamily="34" charset="0"/>
              </a:rPr>
              <a:t>Life Story   </a:t>
            </a:r>
          </a:p>
          <a:p>
            <a:pPr eaLnBrk="0" hangingPunct="0"/>
            <a:r>
              <a:rPr lang="en-US" altLang="en-US" sz="4800" b="1" dirty="0">
                <a:latin typeface="Candara" panose="020E0502030303020204" pitchFamily="34" charset="0"/>
              </a:rPr>
              <a:t>	</a:t>
            </a:r>
            <a:r>
              <a:rPr lang="en-US" altLang="en-US" sz="4000" b="0" dirty="0">
                <a:latin typeface="Candara" panose="020E0502030303020204" pitchFamily="34" charset="0"/>
              </a:rPr>
              <a:t>…One of the best surgeons on the west coast, they sent me a 1.5 million in a bank draft; two agents brought it, me living in a two room shanty at the time. 	But it isn't money what makes happiness... Happiness doesn't consist of how much of the world's goods you own, but how contented you are with the portion that has been 'lotted to you. Just make yourself contented as long as one thing that brings contentment, and that alone, is Jesus Christ.</a:t>
            </a:r>
          </a:p>
          <a:p>
            <a:pPr eaLnBrk="0" hangingPunct="0"/>
            <a:r>
              <a:rPr lang="en-US" altLang="en-US" sz="4000" b="0" dirty="0">
                <a:latin typeface="Candara" panose="020E0502030303020204" pitchFamily="34" charset="0"/>
              </a:rPr>
              <a:t>	</a:t>
            </a:r>
          </a:p>
        </p:txBody>
      </p:sp>
      <p:sp>
        <p:nvSpPr>
          <p:cNvPr id="2" name="Date Placeholder 1">
            <a:extLst>
              <a:ext uri="{FF2B5EF4-FFF2-40B4-BE49-F238E27FC236}">
                <a16:creationId xmlns:a16="http://schemas.microsoft.com/office/drawing/2014/main" id="{93E48676-7032-D117-1D97-7B987D506902}"/>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A34DF3B0-7148-A9CE-F1A0-4BABEFF26706}"/>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BE9BECEF-0B2D-90EB-89F9-CD509BDEF3DC}"/>
              </a:ext>
            </a:extLst>
          </p:cNvPr>
          <p:cNvSpPr>
            <a:spLocks noGrp="1"/>
          </p:cNvSpPr>
          <p:nvPr>
            <p:ph type="sldNum" sz="quarter" idx="12"/>
          </p:nvPr>
        </p:nvSpPr>
        <p:spPr/>
        <p:txBody>
          <a:bodyPr/>
          <a:lstStyle/>
          <a:p>
            <a:fld id="{0C50C46B-D2D5-4439-A410-8FA3196FA121}" type="slidenum">
              <a:rPr lang="en-US" smtClean="0"/>
              <a:pPr/>
              <a:t>26</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6B12F1-F819-7847-6DC6-86CD435F73FE}"/>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AF30CD5D-BF06-6295-E972-73D18D5124F0}"/>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844742C6-1AB4-C281-D9CA-272BD8E85056}"/>
              </a:ext>
            </a:extLst>
          </p:cNvPr>
          <p:cNvSpPr>
            <a:spLocks noGrp="1"/>
          </p:cNvSpPr>
          <p:nvPr>
            <p:ph type="sldNum" sz="quarter" idx="12"/>
          </p:nvPr>
        </p:nvSpPr>
        <p:spPr/>
        <p:txBody>
          <a:bodyPr/>
          <a:lstStyle/>
          <a:p>
            <a:fld id="{0C50C46B-D2D5-4439-A410-8FA3196FA121}" type="slidenum">
              <a:rPr lang="en-US" smtClean="0"/>
              <a:pPr/>
              <a:t>27</a:t>
            </a:fld>
            <a:endParaRPr lang="en-US" dirty="0"/>
          </a:p>
        </p:txBody>
      </p:sp>
      <p:sp>
        <p:nvSpPr>
          <p:cNvPr id="6" name="TextBox 5">
            <a:extLst>
              <a:ext uri="{FF2B5EF4-FFF2-40B4-BE49-F238E27FC236}">
                <a16:creationId xmlns:a16="http://schemas.microsoft.com/office/drawing/2014/main" id="{0E88F0DB-5711-0342-529C-3C098B14800C}"/>
              </a:ext>
            </a:extLst>
          </p:cNvPr>
          <p:cNvSpPr txBox="1"/>
          <p:nvPr/>
        </p:nvSpPr>
        <p:spPr>
          <a:xfrm>
            <a:off x="228600" y="122237"/>
            <a:ext cx="11811000" cy="6247864"/>
          </a:xfrm>
          <a:prstGeom prst="rect">
            <a:avLst/>
          </a:prstGeom>
          <a:noFill/>
        </p:spPr>
        <p:txBody>
          <a:bodyPr wrap="square">
            <a:spAutoFit/>
          </a:bodyPr>
          <a:lstStyle/>
          <a:p>
            <a:r>
              <a:rPr lang="en-US" altLang="en-US" sz="4000" b="0" dirty="0">
                <a:latin typeface="Candara" panose="020E0502030303020204" pitchFamily="34" charset="0"/>
              </a:rPr>
              <a:t>	Here sometime ago, Mr. </a:t>
            </a:r>
            <a:r>
              <a:rPr lang="en-US" altLang="en-US" sz="4000" b="0" dirty="0" err="1">
                <a:latin typeface="Candara" panose="020E0502030303020204" pitchFamily="34" charset="0"/>
              </a:rPr>
              <a:t>Aviack</a:t>
            </a:r>
            <a:r>
              <a:rPr lang="en-US" altLang="en-US" sz="4000" b="0" dirty="0">
                <a:latin typeface="Candara" panose="020E0502030303020204" pitchFamily="34" charset="0"/>
              </a:rPr>
              <a:t>, was given a great, big,  Cadillac. I appreciate that… And at that time, I had an old Chevrolet truck, beat up, 8-10 yrs. old. And those wealthy Armenian people said, "Bro. Branham, we gave </a:t>
            </a:r>
            <a:r>
              <a:rPr lang="en-US" altLang="en-US" sz="4000" b="0" dirty="0" err="1">
                <a:latin typeface="Candara" panose="020E0502030303020204" pitchFamily="34" charset="0"/>
              </a:rPr>
              <a:t>Aviack</a:t>
            </a:r>
            <a:r>
              <a:rPr lang="en-US" altLang="en-US" sz="4000" b="0" dirty="0">
                <a:latin typeface="Candara" panose="020E0502030303020204" pitchFamily="34" charset="0"/>
              </a:rPr>
              <a:t> a Cadillac. We got one for you.“ I said, "Thank you, but I don't believe I could use it.“ "We'll give it to you. We'll give you a Packard, or whatever you want. That old truck, you beating around in...“ I said, "If I got what I deserved, I'd walk.“</a:t>
            </a:r>
          </a:p>
          <a:p>
            <a:r>
              <a:rPr lang="en-US" altLang="en-US" sz="4000" dirty="0">
                <a:latin typeface="Candara" panose="020E0502030303020204" pitchFamily="34" charset="0"/>
              </a:rPr>
              <a:t>										53-1108 </a:t>
            </a:r>
            <a:r>
              <a:rPr lang="en-US" altLang="en-US" sz="4000" b="0" dirty="0">
                <a:latin typeface="Candara" panose="020E0502030303020204" pitchFamily="34" charset="0"/>
              </a:rPr>
              <a:t> </a:t>
            </a:r>
            <a:endParaRPr lang="en-US" sz="4000" dirty="0"/>
          </a:p>
        </p:txBody>
      </p:sp>
    </p:spTree>
    <p:extLst>
      <p:ext uri="{BB962C8B-B14F-4D97-AF65-F5344CB8AC3E}">
        <p14:creationId xmlns:p14="http://schemas.microsoft.com/office/powerpoint/2010/main" val="32065002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BAE71F59-6124-E52C-AE8A-45DE0EB4D8A8}"/>
              </a:ext>
            </a:extLst>
          </p:cNvPr>
          <p:cNvSpPr>
            <a:spLocks noChangeArrowheads="1"/>
          </p:cNvSpPr>
          <p:nvPr/>
        </p:nvSpPr>
        <p:spPr bwMode="auto">
          <a:xfrm>
            <a:off x="152400" y="152400"/>
            <a:ext cx="11887200"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altLang="en-US" sz="4400" b="1" dirty="0">
                <a:latin typeface="Candara" panose="020E0502030303020204" pitchFamily="34" charset="0"/>
              </a:rPr>
              <a:t>THE.DOOR.INSIDE.THE.DOOR</a:t>
            </a:r>
          </a:p>
          <a:p>
            <a:pPr eaLnBrk="0" hangingPunct="0"/>
            <a:r>
              <a:rPr lang="en-US" altLang="en-US" sz="3600" b="0" dirty="0">
                <a:latin typeface="Candara" panose="020E0502030303020204" pitchFamily="34" charset="0"/>
              </a:rPr>
              <a:t>	But, brother, if I ever found a heaven on earth, it was.... He said, "Honey, I want to get you that dress so bad. I believe it was about a dollar and a quarter...“ One arm around him like that... And, they begin to count this money, and they didn't have enough to go all the way around. And he said, "Well, I've been trying so hard. The little dress hangs in the window up there, it's a dollar and a quarter. Couldn't we just let the insurance go or something?“ She said, "No, honey, I appreciate it." Oh, he put his arms around her. And I stood there and turned around this way and looked up on</a:t>
            </a:r>
          </a:p>
        </p:txBody>
      </p:sp>
      <p:sp>
        <p:nvSpPr>
          <p:cNvPr id="2" name="Date Placeholder 1">
            <a:extLst>
              <a:ext uri="{FF2B5EF4-FFF2-40B4-BE49-F238E27FC236}">
                <a16:creationId xmlns:a16="http://schemas.microsoft.com/office/drawing/2014/main" id="{21A05F00-C1AB-0526-FD7B-503CFF34205E}"/>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48538646-62D9-B557-54D5-7177E861C2E9}"/>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D35E046A-E7BA-8A46-8140-CDDED42ED8C7}"/>
              </a:ext>
            </a:extLst>
          </p:cNvPr>
          <p:cNvSpPr>
            <a:spLocks noGrp="1"/>
          </p:cNvSpPr>
          <p:nvPr>
            <p:ph type="sldNum" sz="quarter" idx="12"/>
          </p:nvPr>
        </p:nvSpPr>
        <p:spPr/>
        <p:txBody>
          <a:bodyPr/>
          <a:lstStyle/>
          <a:p>
            <a:fld id="{0C50C46B-D2D5-4439-A410-8FA3196FA121}" type="slidenum">
              <a:rPr lang="en-US" smtClean="0"/>
              <a:pPr/>
              <a:t>28</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9B5483-8626-FB59-454A-7405CA09A35C}"/>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A51F42F3-D571-BC12-6113-CF8C7A49E1D6}"/>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A2D1D76C-1E08-F7C1-3031-0EA0502E42F9}"/>
              </a:ext>
            </a:extLst>
          </p:cNvPr>
          <p:cNvSpPr>
            <a:spLocks noGrp="1"/>
          </p:cNvSpPr>
          <p:nvPr>
            <p:ph type="sldNum" sz="quarter" idx="12"/>
          </p:nvPr>
        </p:nvSpPr>
        <p:spPr/>
        <p:txBody>
          <a:bodyPr/>
          <a:lstStyle/>
          <a:p>
            <a:fld id="{0C50C46B-D2D5-4439-A410-8FA3196FA121}" type="slidenum">
              <a:rPr lang="en-US" smtClean="0"/>
              <a:pPr/>
              <a:t>29</a:t>
            </a:fld>
            <a:endParaRPr lang="en-US" dirty="0"/>
          </a:p>
        </p:txBody>
      </p:sp>
      <p:sp>
        <p:nvSpPr>
          <p:cNvPr id="6" name="TextBox 5">
            <a:extLst>
              <a:ext uri="{FF2B5EF4-FFF2-40B4-BE49-F238E27FC236}">
                <a16:creationId xmlns:a16="http://schemas.microsoft.com/office/drawing/2014/main" id="{DD008A81-95BC-7F33-3A67-0CCFD8FBF918}"/>
              </a:ext>
            </a:extLst>
          </p:cNvPr>
          <p:cNvSpPr txBox="1"/>
          <p:nvPr/>
        </p:nvSpPr>
        <p:spPr>
          <a:xfrm>
            <a:off x="152400" y="122237"/>
            <a:ext cx="11887200" cy="5632311"/>
          </a:xfrm>
          <a:prstGeom prst="rect">
            <a:avLst/>
          </a:prstGeom>
          <a:noFill/>
        </p:spPr>
        <p:txBody>
          <a:bodyPr wrap="square">
            <a:spAutoFit/>
          </a:bodyPr>
          <a:lstStyle/>
          <a:p>
            <a:pPr eaLnBrk="0" hangingPunct="0"/>
            <a:r>
              <a:rPr lang="en-US" altLang="en-US" sz="4000" b="0" dirty="0">
                <a:latin typeface="Candara" panose="020E0502030303020204" pitchFamily="34" charset="0"/>
              </a:rPr>
              <a:t> top of the hill, and I could see the home of the other. steeples on top of the house. I thought, "Which is the rich man? Which one would you want to take, Billy, if you were going to take your choice?" </a:t>
            </a:r>
          </a:p>
          <a:p>
            <a:pPr eaLnBrk="0" hangingPunct="0"/>
            <a:r>
              <a:rPr lang="en-US" altLang="en-US" sz="4000" dirty="0">
                <a:latin typeface="Candara" panose="020E0502030303020204" pitchFamily="34" charset="0"/>
              </a:rPr>
              <a:t>	</a:t>
            </a:r>
            <a:r>
              <a:rPr lang="en-US" altLang="en-US" sz="4000" b="0" dirty="0">
                <a:latin typeface="Candara" panose="020E0502030303020204" pitchFamily="34" charset="0"/>
              </a:rPr>
              <a:t>Let me have a real true wife, one that loves me. Let me live down here in a boxcar. For I tell you, happiness and contentment money cannot buy. Money cannot buy love. </a:t>
            </a:r>
          </a:p>
          <a:p>
            <a:pPr algn="r" eaLnBrk="0" hangingPunct="0"/>
            <a:r>
              <a:rPr lang="en-US" altLang="en-US" sz="4000" b="0" dirty="0">
                <a:latin typeface="Candara" panose="020E0502030303020204" pitchFamily="34" charset="0"/>
              </a:rPr>
              <a:t>60-0711  E-13</a:t>
            </a:r>
          </a:p>
        </p:txBody>
      </p:sp>
    </p:spTree>
    <p:extLst>
      <p:ext uri="{BB962C8B-B14F-4D97-AF65-F5344CB8AC3E}">
        <p14:creationId xmlns:p14="http://schemas.microsoft.com/office/powerpoint/2010/main" val="37293749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FECC706-4BFA-6B1F-371B-3AD44AF51C44}"/>
              </a:ext>
            </a:extLst>
          </p:cNvPr>
          <p:cNvSpPr>
            <a:spLocks noGrp="1"/>
          </p:cNvSpPr>
          <p:nvPr>
            <p:ph type="dt" sz="half" idx="10"/>
          </p:nvPr>
        </p:nvSpPr>
        <p:spPr/>
        <p:txBody>
          <a:bodyPr/>
          <a:lstStyle/>
          <a:p>
            <a:r>
              <a:rPr lang="en-US"/>
              <a:t>2-25-2026</a:t>
            </a:r>
            <a:endParaRPr lang="en-US" dirty="0"/>
          </a:p>
        </p:txBody>
      </p:sp>
      <p:sp>
        <p:nvSpPr>
          <p:cNvPr id="5" name="Footer Placeholder 4">
            <a:extLst>
              <a:ext uri="{FF2B5EF4-FFF2-40B4-BE49-F238E27FC236}">
                <a16:creationId xmlns:a16="http://schemas.microsoft.com/office/drawing/2014/main" id="{8372A0DA-C326-2EC3-7717-4ACF768ECBAE}"/>
              </a:ext>
            </a:extLst>
          </p:cNvPr>
          <p:cNvSpPr>
            <a:spLocks noGrp="1"/>
          </p:cNvSpPr>
          <p:nvPr>
            <p:ph type="ftr" sz="quarter" idx="11"/>
          </p:nvPr>
        </p:nvSpPr>
        <p:spPr/>
        <p:txBody>
          <a:bodyPr/>
          <a:lstStyle/>
          <a:p>
            <a:r>
              <a:rPr lang="en-US"/>
              <a:t>Stewardship.5.HBT</a:t>
            </a:r>
            <a:endParaRPr lang="en-US" dirty="0"/>
          </a:p>
        </p:txBody>
      </p:sp>
      <p:sp>
        <p:nvSpPr>
          <p:cNvPr id="6" name="Slide Number Placeholder 5">
            <a:extLst>
              <a:ext uri="{FF2B5EF4-FFF2-40B4-BE49-F238E27FC236}">
                <a16:creationId xmlns:a16="http://schemas.microsoft.com/office/drawing/2014/main" id="{35D0EB47-96B5-B1EA-4A23-C16F142985D1}"/>
              </a:ext>
            </a:extLst>
          </p:cNvPr>
          <p:cNvSpPr>
            <a:spLocks noGrp="1"/>
          </p:cNvSpPr>
          <p:nvPr>
            <p:ph type="sldNum" sz="quarter" idx="12"/>
          </p:nvPr>
        </p:nvSpPr>
        <p:spPr/>
        <p:txBody>
          <a:bodyPr/>
          <a:lstStyle/>
          <a:p>
            <a:fld id="{F9C51F4B-4E98-4A64-8628-9C70DC8DD52C}" type="slidenum">
              <a:rPr lang="en-US" smtClean="0"/>
              <a:pPr/>
              <a:t>3</a:t>
            </a:fld>
            <a:endParaRPr lang="en-US" dirty="0"/>
          </a:p>
        </p:txBody>
      </p:sp>
      <p:sp>
        <p:nvSpPr>
          <p:cNvPr id="10" name="TextBox 9">
            <a:extLst>
              <a:ext uri="{FF2B5EF4-FFF2-40B4-BE49-F238E27FC236}">
                <a16:creationId xmlns:a16="http://schemas.microsoft.com/office/drawing/2014/main" id="{A3413ACA-1CB5-38C4-6227-19B375AFCA99}"/>
              </a:ext>
            </a:extLst>
          </p:cNvPr>
          <p:cNvSpPr txBox="1"/>
          <p:nvPr/>
        </p:nvSpPr>
        <p:spPr>
          <a:xfrm>
            <a:off x="228600" y="122237"/>
            <a:ext cx="11811000" cy="5632311"/>
          </a:xfrm>
          <a:prstGeom prst="rect">
            <a:avLst/>
          </a:prstGeom>
          <a:noFill/>
        </p:spPr>
        <p:txBody>
          <a:bodyPr wrap="square">
            <a:spAutoFit/>
          </a:bodyPr>
          <a:lstStyle/>
          <a:p>
            <a:r>
              <a:rPr lang="en-US" sz="3600" dirty="0"/>
              <a:t>Bro Barry,</a:t>
            </a:r>
          </a:p>
          <a:p>
            <a:r>
              <a:rPr lang="en-US" sz="3600" dirty="0"/>
              <a:t>	I wanted to applaud your excellent teaching last night on retirement planning. Thank you for doing this series. It is great and so needed. I wish I had heard and paid attention to these sorts of teachings many years earlier than I did. It took me too long to understand and appreciate the time value of money and the importance of starting early. We were way too focused on the immediacy of daily living and not nearly as thoughtful about things like retirement. </a:t>
            </a:r>
          </a:p>
        </p:txBody>
      </p:sp>
    </p:spTree>
    <p:extLst>
      <p:ext uri="{BB962C8B-B14F-4D97-AF65-F5344CB8AC3E}">
        <p14:creationId xmlns:p14="http://schemas.microsoft.com/office/powerpoint/2010/main" val="23364064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B3072277-A0E2-E58B-CFBC-1AB27E8374F6}"/>
              </a:ext>
            </a:extLst>
          </p:cNvPr>
          <p:cNvSpPr>
            <a:spLocks noGrp="1" noChangeArrowheads="1"/>
          </p:cNvSpPr>
          <p:nvPr>
            <p:ph type="title"/>
          </p:nvPr>
        </p:nvSpPr>
        <p:spPr>
          <a:xfrm>
            <a:off x="381000" y="0"/>
            <a:ext cx="10972800" cy="1143000"/>
          </a:xfrm>
        </p:spPr>
        <p:txBody>
          <a:bodyPr/>
          <a:lstStyle/>
          <a:p>
            <a:r>
              <a:rPr lang="en-US" altLang="en-US" sz="5400" b="1" u="sng" dirty="0">
                <a:solidFill>
                  <a:schemeClr val="tx1"/>
                </a:solidFill>
              </a:rPr>
              <a:t>Example of John Haggle </a:t>
            </a:r>
          </a:p>
        </p:txBody>
      </p:sp>
      <p:sp>
        <p:nvSpPr>
          <p:cNvPr id="97283" name="Rectangle 3">
            <a:extLst>
              <a:ext uri="{FF2B5EF4-FFF2-40B4-BE49-F238E27FC236}">
                <a16:creationId xmlns:a16="http://schemas.microsoft.com/office/drawing/2014/main" id="{0B0D898B-547F-EE0E-65A4-76DF7B620A26}"/>
              </a:ext>
            </a:extLst>
          </p:cNvPr>
          <p:cNvSpPr>
            <a:spLocks noGrp="1" noChangeArrowheads="1"/>
          </p:cNvSpPr>
          <p:nvPr>
            <p:ph idx="1"/>
          </p:nvPr>
        </p:nvSpPr>
        <p:spPr>
          <a:xfrm>
            <a:off x="1828800" y="1371600"/>
            <a:ext cx="10820400" cy="4530725"/>
          </a:xfrm>
        </p:spPr>
        <p:txBody>
          <a:bodyPr/>
          <a:lstStyle/>
          <a:p>
            <a:r>
              <a:rPr lang="en-US" altLang="en-US" sz="4000" dirty="0"/>
              <a:t>Retirement Accounts	$229,325.64</a:t>
            </a:r>
          </a:p>
          <a:p>
            <a:r>
              <a:rPr lang="en-US" altLang="en-US" sz="4000" dirty="0"/>
              <a:t>Real Estate				$347,575.00</a:t>
            </a:r>
          </a:p>
          <a:p>
            <a:r>
              <a:rPr lang="en-US" altLang="en-US" sz="4000" dirty="0"/>
              <a:t>Checking Account		$23,128.53</a:t>
            </a:r>
          </a:p>
          <a:p>
            <a:r>
              <a:rPr lang="en-US" altLang="en-US" sz="4000" dirty="0"/>
              <a:t>Vehicles				$44,000.00</a:t>
            </a:r>
          </a:p>
          <a:p>
            <a:r>
              <a:rPr lang="en-US" altLang="en-US" sz="4000" dirty="0"/>
              <a:t>Jewelry				$75,000.00</a:t>
            </a:r>
          </a:p>
          <a:p>
            <a:pPr marL="457200" lvl="1" indent="0">
              <a:buNone/>
            </a:pPr>
            <a:r>
              <a:rPr lang="en-US" altLang="en-US" sz="4000" b="1" dirty="0"/>
              <a:t>Total Net Worth		$723,029.17</a:t>
            </a:r>
          </a:p>
        </p:txBody>
      </p:sp>
      <p:sp>
        <p:nvSpPr>
          <p:cNvPr id="2" name="Date Placeholder 1">
            <a:extLst>
              <a:ext uri="{FF2B5EF4-FFF2-40B4-BE49-F238E27FC236}">
                <a16:creationId xmlns:a16="http://schemas.microsoft.com/office/drawing/2014/main" id="{820FF23D-2121-5A28-0646-D24BF2A6B71D}"/>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3B813996-CB86-B827-DA29-FA97338D12FE}"/>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7AAA75DB-3FC8-6CE8-F277-5738DB827605}"/>
              </a:ext>
            </a:extLst>
          </p:cNvPr>
          <p:cNvSpPr>
            <a:spLocks noGrp="1"/>
          </p:cNvSpPr>
          <p:nvPr>
            <p:ph type="sldNum" sz="quarter" idx="12"/>
          </p:nvPr>
        </p:nvSpPr>
        <p:spPr/>
        <p:txBody>
          <a:bodyPr/>
          <a:lstStyle/>
          <a:p>
            <a:fld id="{F9C51F4B-4E98-4A64-8628-9C70DC8DD52C}" type="slidenum">
              <a:rPr lang="en-US" smtClean="0"/>
              <a:pPr/>
              <a:t>30</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3592ADCB-44C0-19CC-4F58-769B22A1E324}"/>
              </a:ext>
            </a:extLst>
          </p:cNvPr>
          <p:cNvSpPr>
            <a:spLocks noGrp="1" noChangeArrowheads="1"/>
          </p:cNvSpPr>
          <p:nvPr>
            <p:ph type="title"/>
          </p:nvPr>
        </p:nvSpPr>
        <p:spPr>
          <a:xfrm>
            <a:off x="602055" y="-33950"/>
            <a:ext cx="10972800" cy="1143000"/>
          </a:xfrm>
        </p:spPr>
        <p:txBody>
          <a:bodyPr/>
          <a:lstStyle/>
          <a:p>
            <a:r>
              <a:rPr lang="en-US" altLang="en-US" dirty="0">
                <a:solidFill>
                  <a:schemeClr val="tx1"/>
                </a:solidFill>
              </a:rPr>
              <a:t>Example of John Haggle</a:t>
            </a:r>
          </a:p>
        </p:txBody>
      </p:sp>
      <p:sp>
        <p:nvSpPr>
          <p:cNvPr id="99331" name="Rectangle 3">
            <a:extLst>
              <a:ext uri="{FF2B5EF4-FFF2-40B4-BE49-F238E27FC236}">
                <a16:creationId xmlns:a16="http://schemas.microsoft.com/office/drawing/2014/main" id="{F8CCEA18-F59E-9146-95A0-0E3B78051027}"/>
              </a:ext>
            </a:extLst>
          </p:cNvPr>
          <p:cNvSpPr>
            <a:spLocks noGrp="1" noChangeArrowheads="1"/>
          </p:cNvSpPr>
          <p:nvPr>
            <p:ph idx="1"/>
          </p:nvPr>
        </p:nvSpPr>
        <p:spPr>
          <a:xfrm>
            <a:off x="1905000" y="1163637"/>
            <a:ext cx="10972800" cy="4530725"/>
          </a:xfrm>
        </p:spPr>
        <p:txBody>
          <a:bodyPr/>
          <a:lstStyle/>
          <a:p>
            <a:r>
              <a:rPr lang="en-US" altLang="en-US" sz="4000" dirty="0"/>
              <a:t>Teaching Income		$9,892.96/mo.</a:t>
            </a:r>
          </a:p>
          <a:p>
            <a:r>
              <a:rPr lang="en-US" altLang="en-US" sz="4000" dirty="0"/>
              <a:t>Sold Business			$6,702.07/mo.</a:t>
            </a:r>
          </a:p>
          <a:p>
            <a:r>
              <a:rPr lang="en-US" altLang="en-US" sz="4000" dirty="0"/>
              <a:t>Misc.					$128.40/mo.</a:t>
            </a:r>
          </a:p>
          <a:p>
            <a:r>
              <a:rPr lang="en-US" altLang="en-US" sz="4000" b="1" dirty="0"/>
              <a:t>Total Monthly Income	$16,713.42</a:t>
            </a:r>
          </a:p>
          <a:p>
            <a:endParaRPr lang="en-US" altLang="en-US" sz="4000" b="1" dirty="0"/>
          </a:p>
          <a:p>
            <a:r>
              <a:rPr lang="en-US" altLang="en-US" sz="4000" dirty="0"/>
              <a:t>Budget Amount		$8,333.00/</a:t>
            </a:r>
            <a:r>
              <a:rPr lang="en-US" altLang="en-US" sz="4000" dirty="0" err="1"/>
              <a:t>mo</a:t>
            </a:r>
            <a:endParaRPr lang="en-US" altLang="en-US" sz="4000" dirty="0"/>
          </a:p>
          <a:p>
            <a:r>
              <a:rPr lang="en-US" altLang="en-US" sz="4000" b="1" dirty="0"/>
              <a:t>Difference				$8,380.42</a:t>
            </a:r>
          </a:p>
        </p:txBody>
      </p:sp>
      <p:sp>
        <p:nvSpPr>
          <p:cNvPr id="2" name="Date Placeholder 1">
            <a:extLst>
              <a:ext uri="{FF2B5EF4-FFF2-40B4-BE49-F238E27FC236}">
                <a16:creationId xmlns:a16="http://schemas.microsoft.com/office/drawing/2014/main" id="{5878E22B-82EB-F916-A102-7B6725D6181E}"/>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1119FE14-7C65-6A0C-8068-6A058E80B60A}"/>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F64300BD-66C8-EBDE-B368-14B8A77440F9}"/>
              </a:ext>
            </a:extLst>
          </p:cNvPr>
          <p:cNvSpPr>
            <a:spLocks noGrp="1"/>
          </p:cNvSpPr>
          <p:nvPr>
            <p:ph type="sldNum" sz="quarter" idx="12"/>
          </p:nvPr>
        </p:nvSpPr>
        <p:spPr/>
        <p:txBody>
          <a:bodyPr/>
          <a:lstStyle/>
          <a:p>
            <a:fld id="{F9C51F4B-4E98-4A64-8628-9C70DC8DD52C}" type="slidenum">
              <a:rPr lang="en-US" smtClean="0"/>
              <a:pPr/>
              <a:t>31</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75CFF23C-B38A-3083-01B7-5158F92F7545}"/>
              </a:ext>
            </a:extLst>
          </p:cNvPr>
          <p:cNvSpPr>
            <a:spLocks noGrp="1" noChangeArrowheads="1"/>
          </p:cNvSpPr>
          <p:nvPr>
            <p:ph type="title"/>
          </p:nvPr>
        </p:nvSpPr>
        <p:spPr>
          <a:xfrm>
            <a:off x="588475" y="27779"/>
            <a:ext cx="10972800" cy="1143000"/>
          </a:xfrm>
        </p:spPr>
        <p:txBody>
          <a:bodyPr/>
          <a:lstStyle/>
          <a:p>
            <a:r>
              <a:rPr lang="en-US" altLang="en-US" sz="5400" b="1" u="sng" dirty="0">
                <a:solidFill>
                  <a:schemeClr val="tx1"/>
                </a:solidFill>
                <a:effectLst/>
              </a:rPr>
              <a:t>Example of Bob Bryant</a:t>
            </a:r>
          </a:p>
        </p:txBody>
      </p:sp>
      <p:sp>
        <p:nvSpPr>
          <p:cNvPr id="101379" name="Rectangle 3">
            <a:extLst>
              <a:ext uri="{FF2B5EF4-FFF2-40B4-BE49-F238E27FC236}">
                <a16:creationId xmlns:a16="http://schemas.microsoft.com/office/drawing/2014/main" id="{1D121E43-AB80-33B3-34BE-E816E2CB3C75}"/>
              </a:ext>
            </a:extLst>
          </p:cNvPr>
          <p:cNvSpPr>
            <a:spLocks noGrp="1" noChangeArrowheads="1"/>
          </p:cNvSpPr>
          <p:nvPr>
            <p:ph idx="1"/>
          </p:nvPr>
        </p:nvSpPr>
        <p:spPr>
          <a:xfrm>
            <a:off x="1600200" y="1362471"/>
            <a:ext cx="10972800" cy="4724399"/>
          </a:xfrm>
        </p:spPr>
        <p:txBody>
          <a:bodyPr/>
          <a:lstStyle/>
          <a:p>
            <a:r>
              <a:rPr lang="en-US" altLang="en-US" sz="4000" dirty="0">
                <a:effectLst/>
              </a:rPr>
              <a:t>Retirement Accounts		$500.00</a:t>
            </a:r>
          </a:p>
          <a:p>
            <a:r>
              <a:rPr lang="en-US" altLang="en-US" sz="4000" dirty="0">
                <a:effectLst/>
              </a:rPr>
              <a:t>Real Estate					$16,000.00</a:t>
            </a:r>
          </a:p>
          <a:p>
            <a:r>
              <a:rPr lang="en-US" altLang="en-US" sz="4000" dirty="0">
                <a:effectLst/>
              </a:rPr>
              <a:t>Checking Account			$3,300.00</a:t>
            </a:r>
          </a:p>
          <a:p>
            <a:r>
              <a:rPr lang="en-US" altLang="en-US" sz="4000" dirty="0">
                <a:effectLst/>
              </a:rPr>
              <a:t>Vehicles					$5,000.00</a:t>
            </a:r>
          </a:p>
          <a:p>
            <a:r>
              <a:rPr lang="en-US" altLang="en-US" sz="4000" dirty="0">
                <a:effectLst/>
              </a:rPr>
              <a:t>Household Items			$5,000.00</a:t>
            </a:r>
          </a:p>
          <a:p>
            <a:r>
              <a:rPr lang="en-US" altLang="en-US" sz="4000" b="1" dirty="0">
                <a:effectLst/>
              </a:rPr>
              <a:t>Total Net Worth			$29,800.00</a:t>
            </a:r>
          </a:p>
          <a:p>
            <a:endParaRPr lang="en-US" altLang="en-US" sz="4000" dirty="0">
              <a:effectLst/>
            </a:endParaRPr>
          </a:p>
        </p:txBody>
      </p:sp>
      <p:sp>
        <p:nvSpPr>
          <p:cNvPr id="2" name="Date Placeholder 1">
            <a:extLst>
              <a:ext uri="{FF2B5EF4-FFF2-40B4-BE49-F238E27FC236}">
                <a16:creationId xmlns:a16="http://schemas.microsoft.com/office/drawing/2014/main" id="{2E606CEC-87C1-A572-3705-891B5098C384}"/>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481BD513-C495-EDFF-7D52-C34F22251062}"/>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B0938AAC-4236-BBF7-8045-0058C9DF7A40}"/>
              </a:ext>
            </a:extLst>
          </p:cNvPr>
          <p:cNvSpPr>
            <a:spLocks noGrp="1"/>
          </p:cNvSpPr>
          <p:nvPr>
            <p:ph type="sldNum" sz="quarter" idx="12"/>
          </p:nvPr>
        </p:nvSpPr>
        <p:spPr/>
        <p:txBody>
          <a:bodyPr/>
          <a:lstStyle/>
          <a:p>
            <a:fld id="{F9C51F4B-4E98-4A64-8628-9C70DC8DD52C}" type="slidenum">
              <a:rPr lang="en-US" smtClean="0"/>
              <a:pPr/>
              <a:t>32</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955304C9-3DDF-EA3B-E0D8-AB72FD18DD64}"/>
              </a:ext>
            </a:extLst>
          </p:cNvPr>
          <p:cNvSpPr>
            <a:spLocks noGrp="1" noChangeArrowheads="1"/>
          </p:cNvSpPr>
          <p:nvPr>
            <p:ph type="title"/>
          </p:nvPr>
        </p:nvSpPr>
        <p:spPr>
          <a:xfrm>
            <a:off x="381000" y="122237"/>
            <a:ext cx="10972800" cy="1143000"/>
          </a:xfrm>
        </p:spPr>
        <p:txBody>
          <a:bodyPr/>
          <a:lstStyle/>
          <a:p>
            <a:r>
              <a:rPr lang="en-US" altLang="en-US" dirty="0">
                <a:solidFill>
                  <a:schemeClr val="tx1"/>
                </a:solidFill>
                <a:effectLst/>
              </a:rPr>
              <a:t>Example of Bob Bryant</a:t>
            </a:r>
          </a:p>
        </p:txBody>
      </p:sp>
      <p:sp>
        <p:nvSpPr>
          <p:cNvPr id="105475" name="Rectangle 3">
            <a:extLst>
              <a:ext uri="{FF2B5EF4-FFF2-40B4-BE49-F238E27FC236}">
                <a16:creationId xmlns:a16="http://schemas.microsoft.com/office/drawing/2014/main" id="{DA637A49-0AF0-EE34-3F44-B8148A52C9B1}"/>
              </a:ext>
            </a:extLst>
          </p:cNvPr>
          <p:cNvSpPr>
            <a:spLocks noGrp="1" noChangeArrowheads="1"/>
          </p:cNvSpPr>
          <p:nvPr>
            <p:ph idx="1"/>
          </p:nvPr>
        </p:nvSpPr>
        <p:spPr>
          <a:xfrm>
            <a:off x="1828800" y="1371600"/>
            <a:ext cx="10972800" cy="4530725"/>
          </a:xfrm>
        </p:spPr>
        <p:txBody>
          <a:bodyPr/>
          <a:lstStyle/>
          <a:p>
            <a:r>
              <a:rPr lang="en-US" altLang="en-US" sz="4000" dirty="0"/>
              <a:t>Educational Debts		$-163,103.00</a:t>
            </a:r>
          </a:p>
          <a:p>
            <a:r>
              <a:rPr lang="en-US" altLang="en-US" sz="4000" dirty="0"/>
              <a:t>Credit Card Debt		$-179,892.00</a:t>
            </a:r>
          </a:p>
          <a:p>
            <a:r>
              <a:rPr lang="en-US" altLang="en-US" sz="4000" dirty="0"/>
              <a:t>Mortgage Debt			$-130,000.00</a:t>
            </a:r>
          </a:p>
          <a:p>
            <a:endParaRPr lang="en-US" altLang="en-US" sz="4000" dirty="0"/>
          </a:p>
          <a:p>
            <a:r>
              <a:rPr lang="en-US" altLang="en-US" sz="4000" b="1" dirty="0"/>
              <a:t>Total Indebtedness		$</a:t>
            </a:r>
            <a:r>
              <a:rPr lang="en-US" altLang="en-US" sz="4000" b="1" dirty="0">
                <a:solidFill>
                  <a:srgbClr val="FF0000"/>
                </a:solidFill>
              </a:rPr>
              <a:t>472,995.00</a:t>
            </a:r>
          </a:p>
        </p:txBody>
      </p:sp>
      <p:sp>
        <p:nvSpPr>
          <p:cNvPr id="2" name="Date Placeholder 1">
            <a:extLst>
              <a:ext uri="{FF2B5EF4-FFF2-40B4-BE49-F238E27FC236}">
                <a16:creationId xmlns:a16="http://schemas.microsoft.com/office/drawing/2014/main" id="{EDDA1747-A2A7-816F-9EF9-9471DC4AEE01}"/>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29AEE1BA-E98D-8447-ABDE-869A73D091EE}"/>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2DF94322-6707-1D8D-B290-72C2C3F14E4E}"/>
              </a:ext>
            </a:extLst>
          </p:cNvPr>
          <p:cNvSpPr>
            <a:spLocks noGrp="1"/>
          </p:cNvSpPr>
          <p:nvPr>
            <p:ph type="sldNum" sz="quarter" idx="12"/>
          </p:nvPr>
        </p:nvSpPr>
        <p:spPr/>
        <p:txBody>
          <a:bodyPr/>
          <a:lstStyle/>
          <a:p>
            <a:fld id="{F9C51F4B-4E98-4A64-8628-9C70DC8DD52C}" type="slidenum">
              <a:rPr lang="en-US" smtClean="0"/>
              <a:pPr/>
              <a:t>33</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2C783AB0-7B18-44C9-A9F5-08621F5EAEA9}"/>
              </a:ext>
            </a:extLst>
          </p:cNvPr>
          <p:cNvSpPr>
            <a:spLocks noGrp="1" noChangeArrowheads="1"/>
          </p:cNvSpPr>
          <p:nvPr>
            <p:ph type="title"/>
          </p:nvPr>
        </p:nvSpPr>
        <p:spPr>
          <a:xfrm>
            <a:off x="609600" y="17"/>
            <a:ext cx="10972800" cy="1143000"/>
          </a:xfrm>
        </p:spPr>
        <p:txBody>
          <a:bodyPr/>
          <a:lstStyle/>
          <a:p>
            <a:r>
              <a:rPr lang="en-US" altLang="en-US" dirty="0">
                <a:solidFill>
                  <a:schemeClr val="tx1"/>
                </a:solidFill>
              </a:rPr>
              <a:t>Example of Bob Bryant</a:t>
            </a:r>
          </a:p>
        </p:txBody>
      </p:sp>
      <p:sp>
        <p:nvSpPr>
          <p:cNvPr id="103427" name="Rectangle 3">
            <a:extLst>
              <a:ext uri="{FF2B5EF4-FFF2-40B4-BE49-F238E27FC236}">
                <a16:creationId xmlns:a16="http://schemas.microsoft.com/office/drawing/2014/main" id="{9BB19CB0-3EC1-F729-8015-98241405CCB1}"/>
              </a:ext>
            </a:extLst>
          </p:cNvPr>
          <p:cNvSpPr>
            <a:spLocks noGrp="1" noChangeArrowheads="1"/>
          </p:cNvSpPr>
          <p:nvPr>
            <p:ph idx="1"/>
          </p:nvPr>
        </p:nvSpPr>
        <p:spPr>
          <a:xfrm>
            <a:off x="1981200" y="1231288"/>
            <a:ext cx="9220200" cy="4639288"/>
          </a:xfrm>
        </p:spPr>
        <p:txBody>
          <a:bodyPr/>
          <a:lstStyle/>
          <a:p>
            <a:r>
              <a:rPr lang="en-US" altLang="en-US" sz="4400" dirty="0"/>
              <a:t>Monthly Income		$1,100.00/mo.</a:t>
            </a:r>
          </a:p>
          <a:p>
            <a:r>
              <a:rPr lang="en-US" altLang="en-US" sz="3600" b="1" dirty="0"/>
              <a:t>Total Monthly Income</a:t>
            </a:r>
            <a:r>
              <a:rPr lang="en-US" altLang="en-US" sz="4400" b="1" dirty="0"/>
              <a:t>	$1,100.00/</a:t>
            </a:r>
            <a:r>
              <a:rPr lang="en-US" altLang="en-US" sz="4400" b="1" dirty="0" err="1"/>
              <a:t>mo</a:t>
            </a:r>
            <a:endParaRPr lang="en-US" altLang="en-US" sz="4400" b="1" dirty="0"/>
          </a:p>
          <a:p>
            <a:endParaRPr lang="en-US" altLang="en-US" sz="4400" b="1" dirty="0"/>
          </a:p>
          <a:p>
            <a:r>
              <a:rPr lang="en-US" altLang="en-US" sz="4400" dirty="0"/>
              <a:t>Budget Amount		$3,217.00</a:t>
            </a:r>
          </a:p>
          <a:p>
            <a:r>
              <a:rPr lang="en-US" altLang="en-US" sz="4400" b="1" dirty="0"/>
              <a:t>Difference			-$2117.00</a:t>
            </a:r>
          </a:p>
          <a:p>
            <a:pPr>
              <a:buFontTx/>
              <a:buNone/>
            </a:pPr>
            <a:endParaRPr lang="en-US" altLang="en-US" sz="4400" dirty="0"/>
          </a:p>
        </p:txBody>
      </p:sp>
      <p:sp>
        <p:nvSpPr>
          <p:cNvPr id="2" name="Date Placeholder 1">
            <a:extLst>
              <a:ext uri="{FF2B5EF4-FFF2-40B4-BE49-F238E27FC236}">
                <a16:creationId xmlns:a16="http://schemas.microsoft.com/office/drawing/2014/main" id="{1C6A852A-41D8-F930-AED6-A2E4CE1AD0A3}"/>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5A1793BB-2F1E-BAD7-A3DC-26C9D7534F3D}"/>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B8914400-6D05-F5C6-229C-44E3EE88519F}"/>
              </a:ext>
            </a:extLst>
          </p:cNvPr>
          <p:cNvSpPr>
            <a:spLocks noGrp="1"/>
          </p:cNvSpPr>
          <p:nvPr>
            <p:ph type="sldNum" sz="quarter" idx="12"/>
          </p:nvPr>
        </p:nvSpPr>
        <p:spPr/>
        <p:txBody>
          <a:bodyPr/>
          <a:lstStyle/>
          <a:p>
            <a:fld id="{F9C51F4B-4E98-4A64-8628-9C70DC8DD52C}" type="slidenum">
              <a:rPr lang="en-US" smtClean="0"/>
              <a:pPr/>
              <a:t>34</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2">
            <a:extLst>
              <a:ext uri="{FF2B5EF4-FFF2-40B4-BE49-F238E27FC236}">
                <a16:creationId xmlns:a16="http://schemas.microsoft.com/office/drawing/2014/main" id="{7F020498-C834-A714-8E31-63EFBC1CB006}"/>
              </a:ext>
            </a:extLst>
          </p:cNvPr>
          <p:cNvSpPr txBox="1">
            <a:spLocks noChangeArrowheads="1"/>
          </p:cNvSpPr>
          <p:nvPr/>
        </p:nvSpPr>
        <p:spPr bwMode="auto">
          <a:xfrm>
            <a:off x="76200" y="76200"/>
            <a:ext cx="11963400" cy="6740307"/>
          </a:xfrm>
          <a:prstGeom prst="rect">
            <a:avLst/>
          </a:prstGeom>
          <a:solidFill>
            <a:schemeClr val="bg2">
              <a:lumMod val="75000"/>
            </a:schemeClr>
          </a:solidFill>
          <a:ln>
            <a:noFill/>
          </a:ln>
          <a:effectLst/>
        </p:spPr>
        <p:txBody>
          <a:bodyPr wrap="square">
            <a:spAutoFit/>
          </a:bodyPr>
          <a:lstStyle/>
          <a:p>
            <a:pPr eaLnBrk="0" hangingPunct="0"/>
            <a:r>
              <a:rPr lang="en-US" altLang="en-US" sz="3600" b="0" dirty="0">
                <a:latin typeface="Candara" panose="020E0502030303020204" pitchFamily="34" charset="0"/>
              </a:rPr>
              <a:t>Dear Barry,</a:t>
            </a:r>
          </a:p>
          <a:p>
            <a:pPr eaLnBrk="0" hangingPunct="0"/>
            <a:r>
              <a:rPr lang="en-US" altLang="en-US" sz="3600" b="0" dirty="0">
                <a:latin typeface="Candara" panose="020E0502030303020204" pitchFamily="34" charset="0"/>
              </a:rPr>
              <a:t>	…I just don’t feel like I am of any value anymore. Does a place exist where I can go and seek God and get away from the world? I have not read my Bible since 1993. I feel like I am a perfect example of someone out of God’s will. </a:t>
            </a:r>
          </a:p>
          <a:p>
            <a:pPr eaLnBrk="0" hangingPunct="0"/>
            <a:r>
              <a:rPr lang="en-US" altLang="en-US" sz="3600" dirty="0">
                <a:latin typeface="Candara" panose="020E0502030303020204" pitchFamily="34" charset="0"/>
              </a:rPr>
              <a:t>	</a:t>
            </a:r>
            <a:r>
              <a:rPr lang="en-US" altLang="en-US" sz="3600" b="0" dirty="0">
                <a:latin typeface="Candara" panose="020E0502030303020204" pitchFamily="34" charset="0"/>
              </a:rPr>
              <a:t>Sometimes I wish He would just call me home. Why would God want me in the first place? I have dug this hole and now I don’t want to be in it. I just tried to give my family too much. I am totally exhausted physically, mentally, emotionally and spiritually. I am ashamed of myself for being like that, too. When I look in the mirror I do not like what I see. Thanks for listening…</a:t>
            </a:r>
          </a:p>
        </p:txBody>
      </p:sp>
      <p:sp>
        <p:nvSpPr>
          <p:cNvPr id="2" name="Date Placeholder 1">
            <a:extLst>
              <a:ext uri="{FF2B5EF4-FFF2-40B4-BE49-F238E27FC236}">
                <a16:creationId xmlns:a16="http://schemas.microsoft.com/office/drawing/2014/main" id="{20F88C66-C371-1215-1F0E-7FA46AA01777}"/>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B7978EBE-8760-DBBB-8B79-B0A1D3DB8F7A}"/>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1AD5FD7D-33A1-3211-119B-866D1F222D6F}"/>
              </a:ext>
            </a:extLst>
          </p:cNvPr>
          <p:cNvSpPr>
            <a:spLocks noGrp="1"/>
          </p:cNvSpPr>
          <p:nvPr>
            <p:ph type="sldNum" sz="quarter" idx="12"/>
          </p:nvPr>
        </p:nvSpPr>
        <p:spPr/>
        <p:txBody>
          <a:bodyPr/>
          <a:lstStyle/>
          <a:p>
            <a:fld id="{0C50C46B-D2D5-4439-A410-8FA3196FA121}" type="slidenum">
              <a:rPr lang="en-US" smtClean="0"/>
              <a:pPr/>
              <a:t>35</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8F045A6D-3EEB-8E55-A5E1-5D6469E17A56}"/>
              </a:ext>
            </a:extLst>
          </p:cNvPr>
          <p:cNvSpPr>
            <a:spLocks noChangeArrowheads="1"/>
          </p:cNvSpPr>
          <p:nvPr/>
        </p:nvSpPr>
        <p:spPr bwMode="auto">
          <a:xfrm>
            <a:off x="152400" y="14942"/>
            <a:ext cx="11963400" cy="7909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altLang="en-US" sz="4400" b="1" dirty="0">
                <a:latin typeface="Candara" panose="020E0502030303020204" pitchFamily="34" charset="0"/>
              </a:rPr>
              <a:t>THE.INFLUENCE.OF.ANOTHER </a:t>
            </a:r>
            <a:r>
              <a:rPr lang="en-US" altLang="en-US" sz="2800" dirty="0">
                <a:latin typeface="Candara" panose="020E0502030303020204" pitchFamily="34" charset="0"/>
              </a:rPr>
              <a:t>(Marilyn Monroe)</a:t>
            </a:r>
            <a:r>
              <a:rPr lang="en-US" altLang="en-US" sz="2800" b="0" dirty="0">
                <a:latin typeface="Candara" panose="020E0502030303020204" pitchFamily="34" charset="0"/>
              </a:rPr>
              <a:t>  </a:t>
            </a:r>
          </a:p>
          <a:p>
            <a:pPr eaLnBrk="0" hangingPunct="0"/>
            <a:r>
              <a:rPr lang="en-US" altLang="en-US" sz="2800" dirty="0">
                <a:latin typeface="Candara" panose="020E0502030303020204" pitchFamily="34" charset="0"/>
              </a:rPr>
              <a:t>	</a:t>
            </a:r>
            <a:r>
              <a:rPr lang="en-US" altLang="en-US" sz="3800" b="0" dirty="0">
                <a:latin typeface="Candara" panose="020E0502030303020204" pitchFamily="34" charset="0"/>
              </a:rPr>
              <a:t>Maybe members of the churches of… Hollywood, where all the decoration and tinsel... She could see they lived no different life than what she did. </a:t>
            </a:r>
          </a:p>
          <a:p>
            <a:pPr eaLnBrk="0" hangingPunct="0"/>
            <a:r>
              <a:rPr lang="en-US" altLang="en-US" sz="3800" dirty="0">
                <a:latin typeface="Candara" panose="020E0502030303020204" pitchFamily="34" charset="0"/>
              </a:rPr>
              <a:t>	</a:t>
            </a:r>
            <a:r>
              <a:rPr lang="en-US" altLang="en-US" sz="3800" b="0" dirty="0">
                <a:latin typeface="Candara" panose="020E0502030303020204" pitchFamily="34" charset="0"/>
              </a:rPr>
              <a:t>It takes influence. It takes the power of the resurrection of Christ amongst the people, that they see that Christ is not a statue hanging in a building, but He's a living Being in the form of the Holy Spirit, </a:t>
            </a:r>
            <a:r>
              <a:rPr lang="en-US" altLang="en-US" sz="3800" b="0" u="sng" dirty="0">
                <a:latin typeface="Candara" panose="020E0502030303020204" pitchFamily="34" charset="0"/>
              </a:rPr>
              <a:t>living in men and women, bringing peace, and contentment, and happiness</a:t>
            </a:r>
            <a:r>
              <a:rPr lang="en-US" altLang="en-US" sz="3800" b="0" dirty="0">
                <a:latin typeface="Candara" panose="020E0502030303020204" pitchFamily="34" charset="0"/>
              </a:rPr>
              <a:t>. Oh, if we could've only got to the young lady before she left the world.</a:t>
            </a:r>
          </a:p>
          <a:p>
            <a:pPr eaLnBrk="0" hangingPunct="0"/>
            <a:endParaRPr lang="en-US" altLang="en-US" sz="4000" b="0" dirty="0">
              <a:latin typeface="Candara" panose="020E0502030303020204" pitchFamily="34" charset="0"/>
            </a:endParaRPr>
          </a:p>
          <a:p>
            <a:pPr algn="r" eaLnBrk="0" hangingPunct="0"/>
            <a:r>
              <a:rPr lang="en-US" altLang="en-US" sz="2800" b="0" dirty="0">
                <a:latin typeface="Candara" panose="020E0502030303020204" pitchFamily="34" charset="0"/>
              </a:rPr>
              <a:t>INFLUENCE of ANOTHER     62-1013</a:t>
            </a:r>
          </a:p>
        </p:txBody>
      </p:sp>
      <p:sp>
        <p:nvSpPr>
          <p:cNvPr id="2" name="Date Placeholder 1">
            <a:extLst>
              <a:ext uri="{FF2B5EF4-FFF2-40B4-BE49-F238E27FC236}">
                <a16:creationId xmlns:a16="http://schemas.microsoft.com/office/drawing/2014/main" id="{CA9FD94A-1117-E4B7-2C70-9362A1C770E5}"/>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F13BA099-379E-4D57-72B8-86C0762EB16D}"/>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BB8D81D1-6119-6602-F63D-6A85C370BDC1}"/>
              </a:ext>
            </a:extLst>
          </p:cNvPr>
          <p:cNvSpPr>
            <a:spLocks noGrp="1"/>
          </p:cNvSpPr>
          <p:nvPr>
            <p:ph type="sldNum" sz="quarter" idx="12"/>
          </p:nvPr>
        </p:nvSpPr>
        <p:spPr/>
        <p:txBody>
          <a:bodyPr/>
          <a:lstStyle/>
          <a:p>
            <a:fld id="{0C50C46B-D2D5-4439-A410-8FA3196FA121}" type="slidenum">
              <a:rPr lang="en-US" smtClean="0"/>
              <a:pPr/>
              <a:t>36</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6F365764-8FB2-4480-1A71-6404788D6EAF}"/>
              </a:ext>
            </a:extLst>
          </p:cNvPr>
          <p:cNvSpPr>
            <a:spLocks noChangeArrowheads="1"/>
          </p:cNvSpPr>
          <p:nvPr/>
        </p:nvSpPr>
        <p:spPr bwMode="auto">
          <a:xfrm>
            <a:off x="914400" y="381000"/>
            <a:ext cx="102108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altLang="en-US" sz="4800" b="0" i="1" dirty="0">
                <a:latin typeface="Candara" panose="020E0502030303020204" pitchFamily="34" charset="0"/>
              </a:rPr>
              <a:t>But godliness with contentment is great gain.  For we brought nothing into this world, and it is certain we can carry nothing out. And having food and raiment let us be therewith content. </a:t>
            </a:r>
          </a:p>
          <a:p>
            <a:pPr algn="r" eaLnBrk="0" hangingPunct="0"/>
            <a:r>
              <a:rPr lang="en-US" altLang="en-US" sz="4800" b="0" dirty="0">
                <a:latin typeface="Candara" panose="020E0502030303020204" pitchFamily="34" charset="0"/>
              </a:rPr>
              <a:t>I Timothy 6:6-8</a:t>
            </a:r>
          </a:p>
          <a:p>
            <a:pPr eaLnBrk="0" hangingPunct="0"/>
            <a:endParaRPr lang="en-US" altLang="en-US" sz="4800" b="0" dirty="0">
              <a:latin typeface="Candara" panose="020E0502030303020204" pitchFamily="34" charset="0"/>
            </a:endParaRPr>
          </a:p>
        </p:txBody>
      </p:sp>
      <p:sp>
        <p:nvSpPr>
          <p:cNvPr id="2" name="Date Placeholder 1">
            <a:extLst>
              <a:ext uri="{FF2B5EF4-FFF2-40B4-BE49-F238E27FC236}">
                <a16:creationId xmlns:a16="http://schemas.microsoft.com/office/drawing/2014/main" id="{AE1636D1-6DAE-E5DF-D477-8568852271AD}"/>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F33BA409-BBD2-9FD9-64C2-FB1742D64CCB}"/>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CD2F0708-BAA1-BCDA-3964-CA06097F6194}"/>
              </a:ext>
            </a:extLst>
          </p:cNvPr>
          <p:cNvSpPr>
            <a:spLocks noGrp="1"/>
          </p:cNvSpPr>
          <p:nvPr>
            <p:ph type="sldNum" sz="quarter" idx="12"/>
          </p:nvPr>
        </p:nvSpPr>
        <p:spPr/>
        <p:txBody>
          <a:bodyPr/>
          <a:lstStyle/>
          <a:p>
            <a:fld id="{0C50C46B-D2D5-4439-A410-8FA3196FA121}" type="slidenum">
              <a:rPr lang="en-US" smtClean="0"/>
              <a:pPr/>
              <a:t>37</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7B7C9A9D-B0AB-EC0E-F803-D950BE8F89E6}"/>
              </a:ext>
            </a:extLst>
          </p:cNvPr>
          <p:cNvSpPr>
            <a:spLocks noGrp="1" noChangeArrowheads="1"/>
          </p:cNvSpPr>
          <p:nvPr>
            <p:ph idx="1"/>
          </p:nvPr>
        </p:nvSpPr>
        <p:spPr>
          <a:xfrm>
            <a:off x="304800" y="152400"/>
            <a:ext cx="11582400" cy="6937377"/>
          </a:xfrm>
        </p:spPr>
        <p:txBody>
          <a:bodyPr/>
          <a:lstStyle/>
          <a:p>
            <a:r>
              <a:rPr lang="en-US" altLang="en-US" sz="4400" b="1" dirty="0"/>
              <a:t>Contentment:</a:t>
            </a:r>
            <a:r>
              <a:rPr lang="en-US" altLang="en-US" sz="4400" dirty="0"/>
              <a:t> </a:t>
            </a:r>
            <a:r>
              <a:rPr lang="en-US" altLang="en-US" dirty="0"/>
              <a:t>(Gr.)</a:t>
            </a:r>
            <a:r>
              <a:rPr lang="en-US" altLang="en-US" i="1" dirty="0"/>
              <a:t>  </a:t>
            </a:r>
            <a:r>
              <a:rPr lang="en-US" altLang="en-US" i="1" dirty="0" err="1"/>
              <a:t>autarkeia</a:t>
            </a:r>
            <a:r>
              <a:rPr lang="en-US" altLang="en-US" sz="2800" i="1" dirty="0"/>
              <a:t> </a:t>
            </a:r>
          </a:p>
          <a:p>
            <a:pPr>
              <a:buFontTx/>
              <a:buNone/>
            </a:pPr>
            <a:r>
              <a:rPr lang="en-US" altLang="en-US" sz="4000" dirty="0"/>
              <a:t>	A perfect condition of life in which no aid or support is needed, sufficiency of the necessities of life, a mind contented with its lot, contentment</a:t>
            </a:r>
          </a:p>
          <a:p>
            <a:pPr>
              <a:buFontTx/>
              <a:buNone/>
            </a:pPr>
            <a:endParaRPr lang="en-US" altLang="en-US" sz="4000" dirty="0"/>
          </a:p>
          <a:p>
            <a:r>
              <a:rPr lang="en-US" altLang="en-US" sz="4000" b="1" dirty="0"/>
              <a:t>II CORINTHIANS 9:8</a:t>
            </a:r>
            <a:r>
              <a:rPr lang="en-US" altLang="en-US" sz="4000" dirty="0"/>
              <a:t>  </a:t>
            </a:r>
            <a:r>
              <a:rPr lang="en-US" altLang="en-US" sz="4000" i="1" dirty="0"/>
              <a:t>And God is able to make all grace abound toward you; that ye, always having all sufficiency in all things, may abound to every good work: </a:t>
            </a:r>
          </a:p>
        </p:txBody>
      </p:sp>
      <p:sp>
        <p:nvSpPr>
          <p:cNvPr id="2" name="Date Placeholder 1">
            <a:extLst>
              <a:ext uri="{FF2B5EF4-FFF2-40B4-BE49-F238E27FC236}">
                <a16:creationId xmlns:a16="http://schemas.microsoft.com/office/drawing/2014/main" id="{68783042-2DA6-FDD8-6853-5E53DF767672}"/>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79872EFC-0ADB-D5EB-068A-63A9E0B68C97}"/>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E6EFB24A-AD12-2F10-B450-0A5EBADD970D}"/>
              </a:ext>
            </a:extLst>
          </p:cNvPr>
          <p:cNvSpPr>
            <a:spLocks noGrp="1"/>
          </p:cNvSpPr>
          <p:nvPr>
            <p:ph type="sldNum" sz="quarter" idx="12"/>
          </p:nvPr>
        </p:nvSpPr>
        <p:spPr/>
        <p:txBody>
          <a:bodyPr/>
          <a:lstStyle/>
          <a:p>
            <a:fld id="{F9C51F4B-4E98-4A64-8628-9C70DC8DD52C}" type="slidenum">
              <a:rPr lang="en-US" smtClean="0"/>
              <a:pPr/>
              <a:t>38</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715" name="Rectangle 3">
            <a:extLst>
              <a:ext uri="{FF2B5EF4-FFF2-40B4-BE49-F238E27FC236}">
                <a16:creationId xmlns:a16="http://schemas.microsoft.com/office/drawing/2014/main" id="{7EE4DD2D-8696-56A8-B8BB-1611886092D3}"/>
              </a:ext>
            </a:extLst>
          </p:cNvPr>
          <p:cNvSpPr>
            <a:spLocks noGrp="1" noChangeArrowheads="1"/>
          </p:cNvSpPr>
          <p:nvPr>
            <p:ph type="body" idx="4294967295"/>
          </p:nvPr>
        </p:nvSpPr>
        <p:spPr>
          <a:xfrm>
            <a:off x="457200" y="228600"/>
            <a:ext cx="11049000" cy="50292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lvl="1" algn="ctr">
              <a:lnSpc>
                <a:spcPct val="80000"/>
              </a:lnSpc>
              <a:buFont typeface="Garamond" panose="02020404030301010803" pitchFamily="18" charset="0"/>
              <a:buNone/>
            </a:pPr>
            <a:r>
              <a:rPr lang="en-US" altLang="en-US" sz="5400" b="1" dirty="0">
                <a:effectLst/>
              </a:rPr>
              <a:t>Treasure In Heaven:</a:t>
            </a:r>
          </a:p>
          <a:p>
            <a:pPr lvl="1" algn="ctr">
              <a:lnSpc>
                <a:spcPct val="80000"/>
              </a:lnSpc>
              <a:buFont typeface="Garamond" panose="02020404030301010803" pitchFamily="18" charset="0"/>
              <a:buNone/>
            </a:pPr>
            <a:r>
              <a:rPr lang="en-US" altLang="en-US" sz="5400" b="1" dirty="0">
                <a:effectLst/>
              </a:rPr>
              <a:t>Perishable vs. Imperishable</a:t>
            </a:r>
            <a:endParaRPr lang="en-US" altLang="en-US" sz="2000" b="1" dirty="0">
              <a:effectLst/>
            </a:endParaRPr>
          </a:p>
          <a:p>
            <a:pPr lvl="1" algn="ctr">
              <a:lnSpc>
                <a:spcPct val="80000"/>
              </a:lnSpc>
            </a:pPr>
            <a:endParaRPr lang="en-US" altLang="en-US" sz="1800" i="1" dirty="0">
              <a:effectLst/>
            </a:endParaRPr>
          </a:p>
          <a:p>
            <a:pPr lvl="1" algn="ctr">
              <a:lnSpc>
                <a:spcPct val="80000"/>
              </a:lnSpc>
              <a:buFont typeface="Garamond" panose="02020404030301010803" pitchFamily="18" charset="0"/>
              <a:buNone/>
            </a:pPr>
            <a:r>
              <a:rPr lang="en-US" altLang="en-US" sz="4800" i="1" dirty="0">
                <a:effectLst/>
              </a:rPr>
              <a:t>But lay up for yourselves treasures in heaven, where neither moth nor rust doth corrupt, and where thieves do not break through nor steal:  For where your treasure is, there will your heart be also.   </a:t>
            </a:r>
          </a:p>
          <a:p>
            <a:pPr lvl="1" algn="ctr">
              <a:lnSpc>
                <a:spcPct val="80000"/>
              </a:lnSpc>
              <a:buFont typeface="Garamond" panose="02020404030301010803" pitchFamily="18" charset="0"/>
              <a:buNone/>
            </a:pPr>
            <a:r>
              <a:rPr lang="en-US" altLang="en-US" sz="4400" b="1" dirty="0">
                <a:effectLst/>
              </a:rPr>
              <a:t>Matt. 6:20</a:t>
            </a:r>
            <a:endParaRPr lang="en-US" altLang="en-US" sz="4000" b="1" dirty="0">
              <a:effectLst/>
            </a:endParaRPr>
          </a:p>
          <a:p>
            <a:pPr lvl="1" algn="ctr">
              <a:lnSpc>
                <a:spcPct val="80000"/>
              </a:lnSpc>
            </a:pPr>
            <a:endParaRPr lang="en-US" altLang="en-US" sz="4000" i="1" dirty="0">
              <a:effectLst/>
            </a:endParaRPr>
          </a:p>
        </p:txBody>
      </p:sp>
      <p:sp>
        <p:nvSpPr>
          <p:cNvPr id="2" name="Date Placeholder 1">
            <a:extLst>
              <a:ext uri="{FF2B5EF4-FFF2-40B4-BE49-F238E27FC236}">
                <a16:creationId xmlns:a16="http://schemas.microsoft.com/office/drawing/2014/main" id="{EE8A80C3-3624-D163-CB9E-D8445DA02B1B}"/>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E6B34B39-DBB7-EAA2-1A16-3DECB64EFEA5}"/>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4E920730-BDF4-9D40-C555-B2285DBB3D1E}"/>
              </a:ext>
            </a:extLst>
          </p:cNvPr>
          <p:cNvSpPr>
            <a:spLocks noGrp="1"/>
          </p:cNvSpPr>
          <p:nvPr>
            <p:ph type="sldNum" sz="quarter" idx="12"/>
          </p:nvPr>
        </p:nvSpPr>
        <p:spPr/>
        <p:txBody>
          <a:bodyPr/>
          <a:lstStyle/>
          <a:p>
            <a:fld id="{0C50C46B-D2D5-4439-A410-8FA3196FA121}" type="slidenum">
              <a:rPr lang="en-US" smtClean="0"/>
              <a:pPr/>
              <a:t>39</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anim calcmode="lin" valueType="num">
                                      <p:cBhvr additive="base">
                                        <p:cTn id="7" dur="500" fill="hold"/>
                                        <p:tgtEl>
                                          <p:spTgt spid="1157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57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5715">
                                            <p:txEl>
                                              <p:pRg st="1" end="1"/>
                                            </p:txEl>
                                          </p:spTgt>
                                        </p:tgtEl>
                                        <p:attrNameLst>
                                          <p:attrName>style.visibility</p:attrName>
                                        </p:attrNameLst>
                                      </p:cBhvr>
                                      <p:to>
                                        <p:strVal val="visible"/>
                                      </p:to>
                                    </p:set>
                                    <p:anim calcmode="lin" valueType="num">
                                      <p:cBhvr additive="base">
                                        <p:cTn id="13" dur="500" fill="hold"/>
                                        <p:tgtEl>
                                          <p:spTgt spid="1157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57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5715">
                                            <p:txEl>
                                              <p:pRg st="3" end="3"/>
                                            </p:txEl>
                                          </p:spTgt>
                                        </p:tgtEl>
                                        <p:attrNameLst>
                                          <p:attrName>style.visibility</p:attrName>
                                        </p:attrNameLst>
                                      </p:cBhvr>
                                      <p:to>
                                        <p:strVal val="visible"/>
                                      </p:to>
                                    </p:set>
                                    <p:anim calcmode="lin" valueType="num">
                                      <p:cBhvr additive="base">
                                        <p:cTn id="19" dur="500" fill="hold"/>
                                        <p:tgtEl>
                                          <p:spTgt spid="11571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57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5715">
                                            <p:txEl>
                                              <p:pRg st="4" end="4"/>
                                            </p:txEl>
                                          </p:spTgt>
                                        </p:tgtEl>
                                        <p:attrNameLst>
                                          <p:attrName>style.visibility</p:attrName>
                                        </p:attrNameLst>
                                      </p:cBhvr>
                                      <p:to>
                                        <p:strVal val="visible"/>
                                      </p:to>
                                    </p:set>
                                    <p:anim calcmode="lin" valueType="num">
                                      <p:cBhvr additive="base">
                                        <p:cTn id="25" dur="500" fill="hold"/>
                                        <p:tgtEl>
                                          <p:spTgt spid="11571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571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bldLvl="3"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C8F8C4-B48E-029F-C9FF-242A7B9A6DF6}"/>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C5F7C6AE-1316-CE98-9E2F-7B8669A89390}"/>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9B9971EB-D110-5F32-4655-6DC3196293D1}"/>
              </a:ext>
            </a:extLst>
          </p:cNvPr>
          <p:cNvSpPr>
            <a:spLocks noGrp="1"/>
          </p:cNvSpPr>
          <p:nvPr>
            <p:ph type="sldNum" sz="quarter" idx="12"/>
          </p:nvPr>
        </p:nvSpPr>
        <p:spPr/>
        <p:txBody>
          <a:bodyPr/>
          <a:lstStyle/>
          <a:p>
            <a:fld id="{0C50C46B-D2D5-4439-A410-8FA3196FA121}" type="slidenum">
              <a:rPr lang="en-US" smtClean="0"/>
              <a:pPr/>
              <a:t>4</a:t>
            </a:fld>
            <a:endParaRPr lang="en-US" dirty="0"/>
          </a:p>
        </p:txBody>
      </p:sp>
      <p:sp>
        <p:nvSpPr>
          <p:cNvPr id="6" name="TextBox 5">
            <a:extLst>
              <a:ext uri="{FF2B5EF4-FFF2-40B4-BE49-F238E27FC236}">
                <a16:creationId xmlns:a16="http://schemas.microsoft.com/office/drawing/2014/main" id="{655591E1-85C6-CCE8-4873-9F9921E3D9C6}"/>
              </a:ext>
            </a:extLst>
          </p:cNvPr>
          <p:cNvSpPr txBox="1"/>
          <p:nvPr/>
        </p:nvSpPr>
        <p:spPr>
          <a:xfrm>
            <a:off x="304800" y="65064"/>
            <a:ext cx="11734800" cy="6247864"/>
          </a:xfrm>
          <a:prstGeom prst="rect">
            <a:avLst/>
          </a:prstGeom>
          <a:noFill/>
        </p:spPr>
        <p:txBody>
          <a:bodyPr wrap="square">
            <a:spAutoFit/>
          </a:bodyPr>
          <a:lstStyle/>
          <a:p>
            <a:r>
              <a:rPr lang="en-US" sz="4000" dirty="0"/>
              <a:t>	In addition, we sort of thought - wrongly, it is clear - that the Lord would return long before we ever hit retirement. As somebody once said, “We grow too soon old and too late smart.” I certainly hope the younger people were listening and get to work. I know I was inspired to tackle some things I have put off. </a:t>
            </a:r>
          </a:p>
          <a:p>
            <a:r>
              <a:rPr lang="en-US" sz="4000" dirty="0"/>
              <a:t>	Thank you for that. As always, God bless you for your wisdom, leadership and care for our little flock.</a:t>
            </a:r>
          </a:p>
        </p:txBody>
      </p:sp>
    </p:spTree>
    <p:extLst>
      <p:ext uri="{BB962C8B-B14F-4D97-AF65-F5344CB8AC3E}">
        <p14:creationId xmlns:p14="http://schemas.microsoft.com/office/powerpoint/2010/main" val="17907321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85291272-DAD4-1933-6A0A-28E7406AE825}"/>
              </a:ext>
            </a:extLst>
          </p:cNvPr>
          <p:cNvSpPr>
            <a:spLocks noGrp="1" noChangeArrowheads="1"/>
          </p:cNvSpPr>
          <p:nvPr>
            <p:ph type="title"/>
          </p:nvPr>
        </p:nvSpPr>
        <p:spPr>
          <a:xfrm>
            <a:off x="609600" y="-114300"/>
            <a:ext cx="10972800" cy="1143000"/>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5400" b="1" dirty="0">
                <a:solidFill>
                  <a:schemeClr val="tx1"/>
                </a:solidFill>
                <a:effectLst/>
              </a:rPr>
              <a:t>The Lord’s Storehouse</a:t>
            </a:r>
            <a:endParaRPr lang="en-US" altLang="en-US" sz="4000" b="1" dirty="0">
              <a:solidFill>
                <a:schemeClr val="tx1"/>
              </a:solidFill>
              <a:effectLst/>
            </a:endParaRPr>
          </a:p>
        </p:txBody>
      </p:sp>
      <p:sp>
        <p:nvSpPr>
          <p:cNvPr id="117763" name="Rectangle 3">
            <a:extLst>
              <a:ext uri="{FF2B5EF4-FFF2-40B4-BE49-F238E27FC236}">
                <a16:creationId xmlns:a16="http://schemas.microsoft.com/office/drawing/2014/main" id="{148E9BA5-2487-1270-D997-D4F0C32095FD}"/>
              </a:ext>
            </a:extLst>
          </p:cNvPr>
          <p:cNvSpPr>
            <a:spLocks noGrp="1" noChangeArrowheads="1"/>
          </p:cNvSpPr>
          <p:nvPr>
            <p:ph idx="1"/>
          </p:nvPr>
        </p:nvSpPr>
        <p:spPr>
          <a:xfrm>
            <a:off x="228600" y="871351"/>
            <a:ext cx="11811000" cy="54102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a:lnSpc>
                <a:spcPct val="90000"/>
              </a:lnSpc>
              <a:buNone/>
            </a:pPr>
            <a:r>
              <a:rPr lang="en-US" altLang="en-US" sz="4400" b="1" dirty="0">
                <a:effectLst/>
              </a:rPr>
              <a:t>Malachi 3:9-10  </a:t>
            </a:r>
            <a:r>
              <a:rPr lang="en-US" altLang="en-US" sz="3600" i="1" dirty="0"/>
              <a:t>Bring ye all the tithes into the storehouse, that there may be meat in mine house, and prove me now herewith, saith the LORD of hosts, if I will not open you the windows of heaven, and pour you out a blessing, that there shall not be room enough to receive it. </a:t>
            </a:r>
            <a:endParaRPr lang="en-US" altLang="en-US" sz="1800" i="1" dirty="0"/>
          </a:p>
          <a:p>
            <a:pPr>
              <a:lnSpc>
                <a:spcPct val="90000"/>
              </a:lnSpc>
              <a:buFontTx/>
              <a:buNone/>
            </a:pPr>
            <a:endParaRPr lang="en-US" altLang="en-US" sz="1800" dirty="0">
              <a:effectLst/>
            </a:endParaRPr>
          </a:p>
          <a:p>
            <a:pPr>
              <a:lnSpc>
                <a:spcPct val="90000"/>
              </a:lnSpc>
              <a:buNone/>
            </a:pPr>
            <a:r>
              <a:rPr lang="en-US" altLang="en-US" sz="4400" b="1" dirty="0">
                <a:effectLst/>
              </a:rPr>
              <a:t>Deuteronomy 28:12  </a:t>
            </a:r>
            <a:r>
              <a:rPr lang="en-US" altLang="en-US" sz="3600" i="1" dirty="0">
                <a:effectLst/>
              </a:rPr>
              <a:t>The LORD shall open unto thee his good treasure, the heaven to give the rain unto thy land in his season, and to bless all the work of thine hand: and thou shalt lend unto many nations, and thou shalt not borrow.</a:t>
            </a:r>
          </a:p>
          <a:p>
            <a:pPr>
              <a:lnSpc>
                <a:spcPct val="90000"/>
              </a:lnSpc>
              <a:buFontTx/>
              <a:buNone/>
            </a:pPr>
            <a:endParaRPr lang="en-US" altLang="en-US" sz="3600" dirty="0">
              <a:effectLst/>
            </a:endParaRPr>
          </a:p>
        </p:txBody>
      </p:sp>
      <p:sp>
        <p:nvSpPr>
          <p:cNvPr id="2" name="Date Placeholder 1">
            <a:extLst>
              <a:ext uri="{FF2B5EF4-FFF2-40B4-BE49-F238E27FC236}">
                <a16:creationId xmlns:a16="http://schemas.microsoft.com/office/drawing/2014/main" id="{2EABFC0B-C09B-32DA-B7CC-29E7187C3121}"/>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EDA8A81E-FDFA-69CE-9DFF-D926FEC66FA7}"/>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14CC4948-BF32-FBFE-EBF1-D82E66BB7B08}"/>
              </a:ext>
            </a:extLst>
          </p:cNvPr>
          <p:cNvSpPr>
            <a:spLocks noGrp="1"/>
          </p:cNvSpPr>
          <p:nvPr>
            <p:ph type="sldNum" sz="quarter" idx="12"/>
          </p:nvPr>
        </p:nvSpPr>
        <p:spPr/>
        <p:txBody>
          <a:bodyPr/>
          <a:lstStyle/>
          <a:p>
            <a:fld id="{F9C51F4B-4E98-4A64-8628-9C70DC8DD52C}" type="slidenum">
              <a:rPr lang="en-US" smtClean="0"/>
              <a:pPr/>
              <a:t>40</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 calcmode="lin" valueType="num">
                                      <p:cBhvr additive="base">
                                        <p:cTn id="7" dur="500" fill="hold"/>
                                        <p:tgtEl>
                                          <p:spTgt spid="1177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77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7763">
                                            <p:txEl>
                                              <p:pRg st="2" end="2"/>
                                            </p:txEl>
                                          </p:spTgt>
                                        </p:tgtEl>
                                        <p:attrNameLst>
                                          <p:attrName>style.visibility</p:attrName>
                                        </p:attrNameLst>
                                      </p:cBhvr>
                                      <p:to>
                                        <p:strVal val="visible"/>
                                      </p:to>
                                    </p:set>
                                    <p:anim calcmode="lin" valueType="num">
                                      <p:cBhvr additive="base">
                                        <p:cTn id="13" dur="500" fill="hold"/>
                                        <p:tgtEl>
                                          <p:spTgt spid="11776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77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bldLvl="3"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0" name="Rectangle 4">
            <a:extLst>
              <a:ext uri="{FF2B5EF4-FFF2-40B4-BE49-F238E27FC236}">
                <a16:creationId xmlns:a16="http://schemas.microsoft.com/office/drawing/2014/main" id="{73C07781-1750-F20A-E03D-2E2DB27DA65E}"/>
              </a:ext>
            </a:extLst>
          </p:cNvPr>
          <p:cNvSpPr>
            <a:spLocks noChangeArrowheads="1"/>
          </p:cNvSpPr>
          <p:nvPr/>
        </p:nvSpPr>
        <p:spPr bwMode="auto">
          <a:xfrm>
            <a:off x="152400" y="152400"/>
            <a:ext cx="11887200" cy="6815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4400" b="1" dirty="0">
                <a:latin typeface="Candara" panose="020E0502030303020204" pitchFamily="34" charset="0"/>
              </a:rPr>
              <a:t>Proverbs 3:9-14</a:t>
            </a:r>
          </a:p>
          <a:p>
            <a:r>
              <a:rPr lang="en-US" altLang="en-US" sz="3600" i="1" dirty="0">
                <a:latin typeface="Candara" panose="020E0502030303020204" pitchFamily="34" charset="0"/>
              </a:rPr>
              <a:t>	Honour the LORD with thy substance, and with the </a:t>
            </a:r>
            <a:r>
              <a:rPr lang="en-US" altLang="en-US" sz="3600" i="1" dirty="0" err="1">
                <a:latin typeface="Candara" panose="020E0502030303020204" pitchFamily="34" charset="0"/>
              </a:rPr>
              <a:t>firstfruits</a:t>
            </a:r>
            <a:r>
              <a:rPr lang="en-US" altLang="en-US" sz="3600" i="1" dirty="0">
                <a:latin typeface="Candara" panose="020E0502030303020204" pitchFamily="34" charset="0"/>
              </a:rPr>
              <a:t> of all thine increase: So shall thy barns be filled with plenty, and thy presses shall burst out with new wine.  My son, </a:t>
            </a:r>
            <a:r>
              <a:rPr lang="en-US" altLang="en-US" sz="3600" i="1" u="sng" dirty="0">
                <a:latin typeface="Candara" panose="020E0502030303020204" pitchFamily="34" charset="0"/>
              </a:rPr>
              <a:t>despise not the chastening of the LORD; neither be weary of his correction: For whom the LORD loveth he </a:t>
            </a:r>
            <a:r>
              <a:rPr lang="en-US" altLang="en-US" sz="3600" i="1" u="sng" dirty="0" err="1">
                <a:latin typeface="Candara" panose="020E0502030303020204" pitchFamily="34" charset="0"/>
              </a:rPr>
              <a:t>correcteth</a:t>
            </a:r>
            <a:r>
              <a:rPr lang="en-US" altLang="en-US" sz="3600" i="1" dirty="0">
                <a:latin typeface="Candara" panose="020E0502030303020204" pitchFamily="34" charset="0"/>
              </a:rPr>
              <a:t>; even as a father the son in whom he </a:t>
            </a:r>
            <a:r>
              <a:rPr lang="en-US" altLang="en-US" sz="3600" i="1" dirty="0" err="1">
                <a:latin typeface="Candara" panose="020E0502030303020204" pitchFamily="34" charset="0"/>
              </a:rPr>
              <a:t>delighteth</a:t>
            </a:r>
            <a:r>
              <a:rPr lang="en-US" altLang="en-US" sz="3600" i="1" dirty="0">
                <a:latin typeface="Candara" panose="020E0502030303020204" pitchFamily="34" charset="0"/>
              </a:rPr>
              <a:t>. Happy is the man that </a:t>
            </a:r>
            <a:r>
              <a:rPr lang="en-US" altLang="en-US" sz="3600" i="1" dirty="0" err="1">
                <a:latin typeface="Candara" panose="020E0502030303020204" pitchFamily="34" charset="0"/>
              </a:rPr>
              <a:t>findeth</a:t>
            </a:r>
            <a:r>
              <a:rPr lang="en-US" altLang="en-US" sz="3600" i="1" dirty="0">
                <a:latin typeface="Candara" panose="020E0502030303020204" pitchFamily="34" charset="0"/>
              </a:rPr>
              <a:t> wisdom, and the man that </a:t>
            </a:r>
            <a:r>
              <a:rPr lang="en-US" altLang="en-US" sz="3600" i="1" dirty="0" err="1">
                <a:latin typeface="Candara" panose="020E0502030303020204" pitchFamily="34" charset="0"/>
              </a:rPr>
              <a:t>getteth</a:t>
            </a:r>
            <a:r>
              <a:rPr lang="en-US" altLang="en-US" sz="3600" i="1" dirty="0">
                <a:latin typeface="Candara" panose="020E0502030303020204" pitchFamily="34" charset="0"/>
              </a:rPr>
              <a:t> understanding. For the merchandise of it is better than the merchandise of silver, and the gain thereof than fine gold.</a:t>
            </a:r>
          </a:p>
          <a:p>
            <a:pPr>
              <a:spcBef>
                <a:spcPct val="50000"/>
              </a:spcBef>
            </a:pPr>
            <a:endParaRPr lang="en-US" altLang="en-US" sz="3600" i="1" dirty="0">
              <a:latin typeface="Candara" panose="020E0502030303020204" pitchFamily="34" charset="0"/>
            </a:endParaRPr>
          </a:p>
        </p:txBody>
      </p:sp>
      <p:sp>
        <p:nvSpPr>
          <p:cNvPr id="2" name="Date Placeholder 1">
            <a:extLst>
              <a:ext uri="{FF2B5EF4-FFF2-40B4-BE49-F238E27FC236}">
                <a16:creationId xmlns:a16="http://schemas.microsoft.com/office/drawing/2014/main" id="{DD3B843F-3831-93C5-EEF1-E9B5DC76A519}"/>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1FFF8E66-3667-D661-CA52-1B2E10E48BC3}"/>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315655CC-5D3C-BFB5-D150-965CAACD8EC2}"/>
              </a:ext>
            </a:extLst>
          </p:cNvPr>
          <p:cNvSpPr>
            <a:spLocks noGrp="1"/>
          </p:cNvSpPr>
          <p:nvPr>
            <p:ph type="sldNum" sz="quarter" idx="12"/>
          </p:nvPr>
        </p:nvSpPr>
        <p:spPr/>
        <p:txBody>
          <a:bodyPr/>
          <a:lstStyle/>
          <a:p>
            <a:fld id="{0C50C46B-D2D5-4439-A410-8FA3196FA121}" type="slidenum">
              <a:rPr lang="en-US" smtClean="0"/>
              <a:pPr/>
              <a:t>41</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9" name="Rectangle 3">
            <a:extLst>
              <a:ext uri="{FF2B5EF4-FFF2-40B4-BE49-F238E27FC236}">
                <a16:creationId xmlns:a16="http://schemas.microsoft.com/office/drawing/2014/main" id="{5D6CEACE-732E-E839-364E-98B47742FA56}"/>
              </a:ext>
            </a:extLst>
          </p:cNvPr>
          <p:cNvSpPr>
            <a:spLocks noGrp="1" noChangeArrowheads="1"/>
          </p:cNvSpPr>
          <p:nvPr>
            <p:ph type="title"/>
          </p:nvPr>
        </p:nvSpPr>
        <p:spPr>
          <a:xfrm>
            <a:off x="2362200" y="76200"/>
            <a:ext cx="7848600" cy="1173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6000" b="1" dirty="0">
                <a:solidFill>
                  <a:schemeClr val="tx1"/>
                </a:solidFill>
              </a:rPr>
              <a:t>The Lord’s Storehouse</a:t>
            </a:r>
            <a:endParaRPr lang="en-US" altLang="en-US" b="1" dirty="0">
              <a:solidFill>
                <a:schemeClr val="tx1"/>
              </a:solidFill>
            </a:endParaRPr>
          </a:p>
        </p:txBody>
      </p:sp>
      <p:sp>
        <p:nvSpPr>
          <p:cNvPr id="121858" name="Rectangle 2">
            <a:extLst>
              <a:ext uri="{FF2B5EF4-FFF2-40B4-BE49-F238E27FC236}">
                <a16:creationId xmlns:a16="http://schemas.microsoft.com/office/drawing/2014/main" id="{F6E658A6-282C-CF3A-F4E3-6D33460D0F3C}"/>
              </a:ext>
            </a:extLst>
          </p:cNvPr>
          <p:cNvSpPr>
            <a:spLocks noGrp="1" noChangeArrowheads="1"/>
          </p:cNvSpPr>
          <p:nvPr>
            <p:ph idx="1"/>
          </p:nvPr>
        </p:nvSpPr>
        <p:spPr>
          <a:xfrm>
            <a:off x="304800" y="1249363"/>
            <a:ext cx="11734800" cy="45720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r>
              <a:rPr lang="en-US" altLang="en-US" sz="3600" dirty="0">
                <a:effectLst/>
              </a:rPr>
              <a:t>Joseph’s Stored Up Plan Gen. 41:25-36</a:t>
            </a:r>
          </a:p>
          <a:p>
            <a:pPr lvl="1"/>
            <a:r>
              <a:rPr lang="en-US" altLang="en-US" sz="3200" dirty="0">
                <a:effectLst/>
              </a:rPr>
              <a:t>The key is “the fifth” in seven years. (v. 34)</a:t>
            </a:r>
          </a:p>
          <a:p>
            <a:pPr lvl="1"/>
            <a:r>
              <a:rPr lang="en-US" altLang="en-US" sz="3200" dirty="0">
                <a:effectLst/>
              </a:rPr>
              <a:t>Use abundance (one-fifth) of your harvest to tithe, store up and pay off debts.  (47-48)</a:t>
            </a:r>
          </a:p>
          <a:p>
            <a:pPr lvl="1"/>
            <a:r>
              <a:rPr lang="en-US" altLang="en-US" sz="3200" dirty="0">
                <a:effectLst/>
              </a:rPr>
              <a:t>After debts are extinguished, continue tithing/storing up a fifth to prepare for future famine.  (v. 49)</a:t>
            </a:r>
          </a:p>
          <a:p>
            <a:pPr lvl="1"/>
            <a:r>
              <a:rPr lang="en-US" altLang="en-US" sz="3200" dirty="0">
                <a:effectLst/>
              </a:rPr>
              <a:t>God wanted Joseph to be debt free, and have “plenty” </a:t>
            </a:r>
            <a:r>
              <a:rPr lang="en-US" altLang="en-US" sz="3200" u="sng" dirty="0">
                <a:effectLst/>
              </a:rPr>
              <a:t>before</a:t>
            </a:r>
            <a:r>
              <a:rPr lang="en-US" altLang="en-US" sz="3200" dirty="0">
                <a:effectLst/>
              </a:rPr>
              <a:t> the years of famine so that he could be a help to the ones in bondage </a:t>
            </a:r>
            <a:r>
              <a:rPr lang="en-US" altLang="en-US" sz="3200" u="sng" dirty="0">
                <a:effectLst/>
              </a:rPr>
              <a:t>during</a:t>
            </a:r>
            <a:r>
              <a:rPr lang="en-US" altLang="en-US" sz="3200" dirty="0">
                <a:effectLst/>
              </a:rPr>
              <a:t> the famine.  (v. 56-57)</a:t>
            </a:r>
          </a:p>
          <a:p>
            <a:endParaRPr lang="en-US" altLang="en-US" sz="3600" dirty="0">
              <a:effectLst/>
            </a:endParaRPr>
          </a:p>
        </p:txBody>
      </p:sp>
      <p:sp>
        <p:nvSpPr>
          <p:cNvPr id="2" name="Date Placeholder 1">
            <a:extLst>
              <a:ext uri="{FF2B5EF4-FFF2-40B4-BE49-F238E27FC236}">
                <a16:creationId xmlns:a16="http://schemas.microsoft.com/office/drawing/2014/main" id="{3218F4BE-47EA-EA95-1A11-6960105AA161}"/>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9E279964-3A49-0489-D1CC-BED8C30ECCC5}"/>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544954AA-7D28-CC4F-B91E-818BCFD1F965}"/>
              </a:ext>
            </a:extLst>
          </p:cNvPr>
          <p:cNvSpPr>
            <a:spLocks noGrp="1"/>
          </p:cNvSpPr>
          <p:nvPr>
            <p:ph type="sldNum" sz="quarter" idx="12"/>
          </p:nvPr>
        </p:nvSpPr>
        <p:spPr/>
        <p:txBody>
          <a:bodyPr/>
          <a:lstStyle/>
          <a:p>
            <a:fld id="{F9C51F4B-4E98-4A64-8628-9C70DC8DD52C}" type="slidenum">
              <a:rPr lang="en-US" smtClean="0"/>
              <a:pPr/>
              <a:t>42</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1858">
                                            <p:txEl>
                                              <p:pRg st="0" end="0"/>
                                            </p:txEl>
                                          </p:spTgt>
                                        </p:tgtEl>
                                        <p:attrNameLst>
                                          <p:attrName>style.visibility</p:attrName>
                                        </p:attrNameLst>
                                      </p:cBhvr>
                                      <p:to>
                                        <p:strVal val="visible"/>
                                      </p:to>
                                    </p:set>
                                    <p:anim calcmode="lin" valueType="num">
                                      <p:cBhvr additive="base">
                                        <p:cTn id="7" dur="500" fill="hold"/>
                                        <p:tgtEl>
                                          <p:spTgt spid="12185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185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1858">
                                            <p:txEl>
                                              <p:pRg st="1" end="1"/>
                                            </p:txEl>
                                          </p:spTgt>
                                        </p:tgtEl>
                                        <p:attrNameLst>
                                          <p:attrName>style.visibility</p:attrName>
                                        </p:attrNameLst>
                                      </p:cBhvr>
                                      <p:to>
                                        <p:strVal val="visible"/>
                                      </p:to>
                                    </p:set>
                                    <p:anim calcmode="lin" valueType="num">
                                      <p:cBhvr additive="base">
                                        <p:cTn id="13" dur="500" fill="hold"/>
                                        <p:tgtEl>
                                          <p:spTgt spid="12185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185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1858">
                                            <p:txEl>
                                              <p:pRg st="2" end="2"/>
                                            </p:txEl>
                                          </p:spTgt>
                                        </p:tgtEl>
                                        <p:attrNameLst>
                                          <p:attrName>style.visibility</p:attrName>
                                        </p:attrNameLst>
                                      </p:cBhvr>
                                      <p:to>
                                        <p:strVal val="visible"/>
                                      </p:to>
                                    </p:set>
                                    <p:anim calcmode="lin" valueType="num">
                                      <p:cBhvr additive="base">
                                        <p:cTn id="19" dur="500" fill="hold"/>
                                        <p:tgtEl>
                                          <p:spTgt spid="12185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185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1858">
                                            <p:txEl>
                                              <p:pRg st="3" end="3"/>
                                            </p:txEl>
                                          </p:spTgt>
                                        </p:tgtEl>
                                        <p:attrNameLst>
                                          <p:attrName>style.visibility</p:attrName>
                                        </p:attrNameLst>
                                      </p:cBhvr>
                                      <p:to>
                                        <p:strVal val="visible"/>
                                      </p:to>
                                    </p:set>
                                    <p:anim calcmode="lin" valueType="num">
                                      <p:cBhvr additive="base">
                                        <p:cTn id="25" dur="500" fill="hold"/>
                                        <p:tgtEl>
                                          <p:spTgt spid="12185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185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1858">
                                            <p:txEl>
                                              <p:pRg st="4" end="4"/>
                                            </p:txEl>
                                          </p:spTgt>
                                        </p:tgtEl>
                                        <p:attrNameLst>
                                          <p:attrName>style.visibility</p:attrName>
                                        </p:attrNameLst>
                                      </p:cBhvr>
                                      <p:to>
                                        <p:strVal val="visible"/>
                                      </p:to>
                                    </p:set>
                                    <p:anim calcmode="lin" valueType="num">
                                      <p:cBhvr additive="base">
                                        <p:cTn id="31" dur="500" fill="hold"/>
                                        <p:tgtEl>
                                          <p:spTgt spid="12185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185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build="p" bldLvl="3"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0C316560-36FF-396C-C4D7-B6836ADA1039}"/>
              </a:ext>
            </a:extLst>
          </p:cNvPr>
          <p:cNvSpPr>
            <a:spLocks noGrp="1" noChangeArrowheads="1"/>
          </p:cNvSpPr>
          <p:nvPr>
            <p:ph type="title"/>
          </p:nvPr>
        </p:nvSpPr>
        <p:spPr>
          <a:xfrm>
            <a:off x="838200" y="76200"/>
            <a:ext cx="10248900" cy="1173163"/>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4800" b="1" dirty="0">
                <a:solidFill>
                  <a:schemeClr val="tx1"/>
                </a:solidFill>
                <a:effectLst/>
              </a:rPr>
              <a:t>Ground Rules For Becoming Debt-Free </a:t>
            </a:r>
          </a:p>
        </p:txBody>
      </p:sp>
      <p:sp>
        <p:nvSpPr>
          <p:cNvPr id="128003" name="Rectangle 3">
            <a:extLst>
              <a:ext uri="{FF2B5EF4-FFF2-40B4-BE49-F238E27FC236}">
                <a16:creationId xmlns:a16="http://schemas.microsoft.com/office/drawing/2014/main" id="{E3FAB9C2-5885-84B8-D064-3BEF6A1408DB}"/>
              </a:ext>
            </a:extLst>
          </p:cNvPr>
          <p:cNvSpPr>
            <a:spLocks noGrp="1" noChangeArrowheads="1"/>
          </p:cNvSpPr>
          <p:nvPr>
            <p:ph idx="1"/>
          </p:nvPr>
        </p:nvSpPr>
        <p:spPr>
          <a:xfrm>
            <a:off x="228600" y="1227484"/>
            <a:ext cx="11887200" cy="4770436"/>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marL="609600" indent="-609600">
              <a:lnSpc>
                <a:spcPct val="90000"/>
              </a:lnSpc>
              <a:buFont typeface="Wingdings" panose="05000000000000000000" pitchFamily="2" charset="2"/>
              <a:buAutoNum type="arabicPeriod"/>
            </a:pPr>
            <a:r>
              <a:rPr lang="en-US" altLang="en-US" sz="3600" dirty="0">
                <a:effectLst/>
              </a:rPr>
              <a:t>You must honor the Lord with the </a:t>
            </a:r>
            <a:r>
              <a:rPr lang="en-US" altLang="en-US" sz="3600" dirty="0" err="1">
                <a:effectLst/>
              </a:rPr>
              <a:t>firstfruits</a:t>
            </a:r>
            <a:r>
              <a:rPr lang="en-US" altLang="en-US" sz="3600" dirty="0">
                <a:effectLst/>
              </a:rPr>
              <a:t> of your 	increase. </a:t>
            </a:r>
          </a:p>
          <a:p>
            <a:pPr marL="609600" indent="-609600">
              <a:lnSpc>
                <a:spcPct val="90000"/>
              </a:lnSpc>
              <a:buFont typeface="Wingdings" panose="05000000000000000000" pitchFamily="2" charset="2"/>
              <a:buAutoNum type="arabicPeriod"/>
            </a:pPr>
            <a:r>
              <a:rPr lang="en-US" altLang="en-US" sz="3600" dirty="0">
                <a:effectLst/>
              </a:rPr>
              <a:t>Save $1000.00 in an Emergency Fund.</a:t>
            </a:r>
          </a:p>
          <a:p>
            <a:pPr marL="609600" indent="-609600">
              <a:lnSpc>
                <a:spcPct val="90000"/>
              </a:lnSpc>
              <a:buFont typeface="Wingdings" panose="05000000000000000000" pitchFamily="2" charset="2"/>
              <a:buAutoNum type="arabicPeriod"/>
            </a:pPr>
            <a:r>
              <a:rPr lang="en-US" altLang="en-US" sz="3600" dirty="0">
                <a:effectLst/>
              </a:rPr>
              <a:t>You should agree to not take on any new debt;</a:t>
            </a:r>
          </a:p>
          <a:p>
            <a:pPr marL="609600" indent="-609600">
              <a:lnSpc>
                <a:spcPct val="90000"/>
              </a:lnSpc>
              <a:buNone/>
            </a:pPr>
            <a:r>
              <a:rPr lang="en-US" altLang="en-US" sz="3600" dirty="0">
                <a:effectLst/>
              </a:rPr>
              <a:t>		(Do “Plastic Surgery.”)</a:t>
            </a:r>
          </a:p>
          <a:p>
            <a:pPr marL="609600" indent="-609600">
              <a:lnSpc>
                <a:spcPct val="90000"/>
              </a:lnSpc>
              <a:buFont typeface="Wingdings" panose="05000000000000000000" pitchFamily="2" charset="2"/>
              <a:buAutoNum type="arabicPeriod" startAt="4"/>
            </a:pPr>
            <a:r>
              <a:rPr lang="en-US" altLang="en-US" sz="3600" dirty="0">
                <a:effectLst/>
              </a:rPr>
              <a:t>Commit to change your current lifestyle, which may include liquidating certain assets, sacrificing your recreation, shopping habits, tastes for status symbols.</a:t>
            </a:r>
          </a:p>
          <a:p>
            <a:pPr marL="609600" indent="-609600">
              <a:lnSpc>
                <a:spcPct val="90000"/>
              </a:lnSpc>
              <a:buFont typeface="Wingdings" panose="05000000000000000000" pitchFamily="2" charset="2"/>
              <a:buAutoNum type="arabicPeriod" startAt="4"/>
            </a:pPr>
            <a:r>
              <a:rPr lang="en-US" altLang="en-US" sz="3600" dirty="0">
                <a:effectLst/>
              </a:rPr>
              <a:t>Operate on a balanced “zero-based” budget.</a:t>
            </a:r>
          </a:p>
        </p:txBody>
      </p:sp>
      <p:sp>
        <p:nvSpPr>
          <p:cNvPr id="2" name="Date Placeholder 1">
            <a:extLst>
              <a:ext uri="{FF2B5EF4-FFF2-40B4-BE49-F238E27FC236}">
                <a16:creationId xmlns:a16="http://schemas.microsoft.com/office/drawing/2014/main" id="{EE22784A-57F3-F14B-519E-EC58ABFAEEDC}"/>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FAAD3746-89F8-2118-BD11-69DAF20B6E47}"/>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F9AF2A46-191D-1159-C135-16ABB6E1B8D8}"/>
              </a:ext>
            </a:extLst>
          </p:cNvPr>
          <p:cNvSpPr>
            <a:spLocks noGrp="1"/>
          </p:cNvSpPr>
          <p:nvPr>
            <p:ph type="sldNum" sz="quarter" idx="12"/>
          </p:nvPr>
        </p:nvSpPr>
        <p:spPr/>
        <p:txBody>
          <a:bodyPr/>
          <a:lstStyle/>
          <a:p>
            <a:fld id="{F9C51F4B-4E98-4A64-8628-9C70DC8DD52C}" type="slidenum">
              <a:rPr lang="en-US" smtClean="0"/>
              <a:pPr/>
              <a:t>43</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8003">
                                            <p:txEl>
                                              <p:pRg st="0" end="0"/>
                                            </p:txEl>
                                          </p:spTgt>
                                        </p:tgtEl>
                                        <p:attrNameLst>
                                          <p:attrName>style.visibility</p:attrName>
                                        </p:attrNameLst>
                                      </p:cBhvr>
                                      <p:to>
                                        <p:strVal val="visible"/>
                                      </p:to>
                                    </p:set>
                                    <p:anim calcmode="lin" valueType="num">
                                      <p:cBhvr additive="base">
                                        <p:cTn id="7" dur="500" fill="hold"/>
                                        <p:tgtEl>
                                          <p:spTgt spid="1280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80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8003">
                                            <p:txEl>
                                              <p:pRg st="1" end="1"/>
                                            </p:txEl>
                                          </p:spTgt>
                                        </p:tgtEl>
                                        <p:attrNameLst>
                                          <p:attrName>style.visibility</p:attrName>
                                        </p:attrNameLst>
                                      </p:cBhvr>
                                      <p:to>
                                        <p:strVal val="visible"/>
                                      </p:to>
                                    </p:set>
                                    <p:anim calcmode="lin" valueType="num">
                                      <p:cBhvr additive="base">
                                        <p:cTn id="13" dur="500" fill="hold"/>
                                        <p:tgtEl>
                                          <p:spTgt spid="1280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80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8003">
                                            <p:txEl>
                                              <p:pRg st="2" end="2"/>
                                            </p:txEl>
                                          </p:spTgt>
                                        </p:tgtEl>
                                        <p:attrNameLst>
                                          <p:attrName>style.visibility</p:attrName>
                                        </p:attrNameLst>
                                      </p:cBhvr>
                                      <p:to>
                                        <p:strVal val="visible"/>
                                      </p:to>
                                    </p:set>
                                    <p:anim calcmode="lin" valueType="num">
                                      <p:cBhvr additive="base">
                                        <p:cTn id="19" dur="500" fill="hold"/>
                                        <p:tgtEl>
                                          <p:spTgt spid="1280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80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8003">
                                            <p:txEl>
                                              <p:pRg st="3" end="3"/>
                                            </p:txEl>
                                          </p:spTgt>
                                        </p:tgtEl>
                                        <p:attrNameLst>
                                          <p:attrName>style.visibility</p:attrName>
                                        </p:attrNameLst>
                                      </p:cBhvr>
                                      <p:to>
                                        <p:strVal val="visible"/>
                                      </p:to>
                                    </p:set>
                                    <p:anim calcmode="lin" valueType="num">
                                      <p:cBhvr additive="base">
                                        <p:cTn id="25" dur="500" fill="hold"/>
                                        <p:tgtEl>
                                          <p:spTgt spid="12800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800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8003">
                                            <p:txEl>
                                              <p:pRg st="4" end="4"/>
                                            </p:txEl>
                                          </p:spTgt>
                                        </p:tgtEl>
                                        <p:attrNameLst>
                                          <p:attrName>style.visibility</p:attrName>
                                        </p:attrNameLst>
                                      </p:cBhvr>
                                      <p:to>
                                        <p:strVal val="visible"/>
                                      </p:to>
                                    </p:set>
                                    <p:anim calcmode="lin" valueType="num">
                                      <p:cBhvr additive="base">
                                        <p:cTn id="31" dur="500" fill="hold"/>
                                        <p:tgtEl>
                                          <p:spTgt spid="12800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800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28003">
                                            <p:txEl>
                                              <p:pRg st="5" end="5"/>
                                            </p:txEl>
                                          </p:spTgt>
                                        </p:tgtEl>
                                        <p:attrNameLst>
                                          <p:attrName>style.visibility</p:attrName>
                                        </p:attrNameLst>
                                      </p:cBhvr>
                                      <p:to>
                                        <p:strVal val="visible"/>
                                      </p:to>
                                    </p:set>
                                    <p:anim calcmode="lin" valueType="num">
                                      <p:cBhvr additive="base">
                                        <p:cTn id="37" dur="500" fill="hold"/>
                                        <p:tgtEl>
                                          <p:spTgt spid="12800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2800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a:extLst>
              <a:ext uri="{FF2B5EF4-FFF2-40B4-BE49-F238E27FC236}">
                <a16:creationId xmlns:a16="http://schemas.microsoft.com/office/drawing/2014/main" id="{2C7CE14E-FA44-AF67-A120-6FC018B11084}"/>
              </a:ext>
            </a:extLst>
          </p:cNvPr>
          <p:cNvSpPr>
            <a:spLocks noGrp="1" noChangeArrowheads="1"/>
          </p:cNvSpPr>
          <p:nvPr>
            <p:ph type="title"/>
          </p:nvPr>
        </p:nvSpPr>
        <p:spPr>
          <a:xfrm>
            <a:off x="1295400" y="38100"/>
            <a:ext cx="7924800" cy="1143000"/>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6000" b="1" dirty="0">
                <a:solidFill>
                  <a:schemeClr val="tx1"/>
                </a:solidFill>
                <a:effectLst/>
              </a:rPr>
              <a:t>Repay Debt</a:t>
            </a:r>
            <a:r>
              <a:rPr lang="en-US" altLang="en-US" sz="7200" b="1" dirty="0">
                <a:solidFill>
                  <a:schemeClr val="tx1"/>
                </a:solidFill>
                <a:effectLst/>
              </a:rPr>
              <a:t> </a:t>
            </a:r>
          </a:p>
        </p:txBody>
      </p:sp>
      <p:sp>
        <p:nvSpPr>
          <p:cNvPr id="125955" name="Rectangle 3">
            <a:extLst>
              <a:ext uri="{FF2B5EF4-FFF2-40B4-BE49-F238E27FC236}">
                <a16:creationId xmlns:a16="http://schemas.microsoft.com/office/drawing/2014/main" id="{A77BDCCB-3133-E8C0-4E11-3A951184927F}"/>
              </a:ext>
            </a:extLst>
          </p:cNvPr>
          <p:cNvSpPr>
            <a:spLocks noGrp="1" noChangeArrowheads="1"/>
          </p:cNvSpPr>
          <p:nvPr>
            <p:ph idx="1"/>
          </p:nvPr>
        </p:nvSpPr>
        <p:spPr>
          <a:xfrm>
            <a:off x="838200" y="1447800"/>
            <a:ext cx="10744200" cy="48006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r>
              <a:rPr lang="en-US" altLang="en-US" sz="4000" b="1" dirty="0"/>
              <a:t>Adjustment of Income Tax Withholding</a:t>
            </a:r>
          </a:p>
          <a:p>
            <a:pPr lvl="1"/>
            <a:r>
              <a:rPr lang="en-US" altLang="en-US" sz="3600" b="1" dirty="0"/>
              <a:t>Adjust W-4 to change number of exemptions so that at the end of the year you owe $0 in taxes and have $0 tax refund.</a:t>
            </a:r>
          </a:p>
          <a:p>
            <a:r>
              <a:rPr lang="en-US" altLang="en-US" sz="4000" b="1" dirty="0"/>
              <a:t>Dollars Earmarked for Savings</a:t>
            </a:r>
          </a:p>
          <a:p>
            <a:pPr lvl="1"/>
            <a:r>
              <a:rPr lang="en-US" altLang="en-US" sz="3600" b="1" dirty="0"/>
              <a:t>401 (k) or IRA or other retirement plans</a:t>
            </a:r>
          </a:p>
          <a:p>
            <a:pPr lvl="1"/>
            <a:r>
              <a:rPr lang="en-US" altLang="en-US" sz="3600" b="1" dirty="0"/>
              <a:t>Regular Deposits-Investment/Savings Accounts</a:t>
            </a:r>
          </a:p>
        </p:txBody>
      </p:sp>
      <p:sp>
        <p:nvSpPr>
          <p:cNvPr id="2" name="Date Placeholder 1">
            <a:extLst>
              <a:ext uri="{FF2B5EF4-FFF2-40B4-BE49-F238E27FC236}">
                <a16:creationId xmlns:a16="http://schemas.microsoft.com/office/drawing/2014/main" id="{CDF82921-170F-D400-3ED8-0F1A5B7FC24B}"/>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8A162B0C-CFF9-9FC0-B780-476F52008F40}"/>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B11162A0-C649-0553-F054-D9C89648E6CB}"/>
              </a:ext>
            </a:extLst>
          </p:cNvPr>
          <p:cNvSpPr>
            <a:spLocks noGrp="1"/>
          </p:cNvSpPr>
          <p:nvPr>
            <p:ph type="sldNum" sz="quarter" idx="12"/>
          </p:nvPr>
        </p:nvSpPr>
        <p:spPr/>
        <p:txBody>
          <a:bodyPr/>
          <a:lstStyle/>
          <a:p>
            <a:fld id="{F9C51F4B-4E98-4A64-8628-9C70DC8DD52C}" type="slidenum">
              <a:rPr lang="en-US" smtClean="0"/>
              <a:pPr/>
              <a:t>44</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5955">
                                            <p:txEl>
                                              <p:pRg st="0" end="0"/>
                                            </p:txEl>
                                          </p:spTgt>
                                        </p:tgtEl>
                                        <p:attrNameLst>
                                          <p:attrName>style.visibility</p:attrName>
                                        </p:attrNameLst>
                                      </p:cBhvr>
                                      <p:to>
                                        <p:strVal val="visible"/>
                                      </p:to>
                                    </p:set>
                                    <p:anim calcmode="lin" valueType="num">
                                      <p:cBhvr additive="base">
                                        <p:cTn id="7" dur="500" fill="hold"/>
                                        <p:tgtEl>
                                          <p:spTgt spid="1259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59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5955">
                                            <p:txEl>
                                              <p:pRg st="1" end="1"/>
                                            </p:txEl>
                                          </p:spTgt>
                                        </p:tgtEl>
                                        <p:attrNameLst>
                                          <p:attrName>style.visibility</p:attrName>
                                        </p:attrNameLst>
                                      </p:cBhvr>
                                      <p:to>
                                        <p:strVal val="visible"/>
                                      </p:to>
                                    </p:set>
                                    <p:anim calcmode="lin" valueType="num">
                                      <p:cBhvr additive="base">
                                        <p:cTn id="13" dur="500" fill="hold"/>
                                        <p:tgtEl>
                                          <p:spTgt spid="1259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59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5955">
                                            <p:txEl>
                                              <p:pRg st="2" end="2"/>
                                            </p:txEl>
                                          </p:spTgt>
                                        </p:tgtEl>
                                        <p:attrNameLst>
                                          <p:attrName>style.visibility</p:attrName>
                                        </p:attrNameLst>
                                      </p:cBhvr>
                                      <p:to>
                                        <p:strVal val="visible"/>
                                      </p:to>
                                    </p:set>
                                    <p:anim calcmode="lin" valueType="num">
                                      <p:cBhvr additive="base">
                                        <p:cTn id="19" dur="500" fill="hold"/>
                                        <p:tgtEl>
                                          <p:spTgt spid="1259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59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5955">
                                            <p:txEl>
                                              <p:pRg st="3" end="3"/>
                                            </p:txEl>
                                          </p:spTgt>
                                        </p:tgtEl>
                                        <p:attrNameLst>
                                          <p:attrName>style.visibility</p:attrName>
                                        </p:attrNameLst>
                                      </p:cBhvr>
                                      <p:to>
                                        <p:strVal val="visible"/>
                                      </p:to>
                                    </p:set>
                                    <p:anim calcmode="lin" valueType="num">
                                      <p:cBhvr additive="base">
                                        <p:cTn id="25" dur="500" fill="hold"/>
                                        <p:tgtEl>
                                          <p:spTgt spid="1259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59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5955">
                                            <p:txEl>
                                              <p:pRg st="4" end="4"/>
                                            </p:txEl>
                                          </p:spTgt>
                                        </p:tgtEl>
                                        <p:attrNameLst>
                                          <p:attrName>style.visibility</p:attrName>
                                        </p:attrNameLst>
                                      </p:cBhvr>
                                      <p:to>
                                        <p:strVal val="visible"/>
                                      </p:to>
                                    </p:set>
                                    <p:anim calcmode="lin" valueType="num">
                                      <p:cBhvr additive="base">
                                        <p:cTn id="31" dur="500" fill="hold"/>
                                        <p:tgtEl>
                                          <p:spTgt spid="1259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595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5" grpId="0" build="p" bldLvl="3"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7" name="Rectangle 3">
            <a:extLst>
              <a:ext uri="{FF2B5EF4-FFF2-40B4-BE49-F238E27FC236}">
                <a16:creationId xmlns:a16="http://schemas.microsoft.com/office/drawing/2014/main" id="{23ECD7B6-142B-43BC-B4BD-0D15DA81B64A}"/>
              </a:ext>
            </a:extLst>
          </p:cNvPr>
          <p:cNvSpPr>
            <a:spLocks noGrp="1" noChangeArrowheads="1"/>
          </p:cNvSpPr>
          <p:nvPr>
            <p:ph idx="1"/>
          </p:nvPr>
        </p:nvSpPr>
        <p:spPr>
          <a:xfrm>
            <a:off x="304800" y="152400"/>
            <a:ext cx="11582400" cy="64008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algn="ctr">
              <a:buFontTx/>
              <a:buNone/>
            </a:pPr>
            <a:r>
              <a:rPr lang="en-US" altLang="en-US" sz="4000" i="1" dirty="0">
                <a:effectLst/>
              </a:rPr>
              <a:t>Wherefore seeing we also are compassed about with so great a cloud of witnesses, let us lay aside </a:t>
            </a:r>
            <a:r>
              <a:rPr lang="en-US" altLang="en-US" sz="4000" i="1" u="sng" dirty="0">
                <a:effectLst/>
              </a:rPr>
              <a:t>every weight</a:t>
            </a:r>
            <a:r>
              <a:rPr lang="en-US" altLang="en-US" sz="4000" i="1" dirty="0">
                <a:effectLst/>
              </a:rPr>
              <a:t>, and the sin which doth so easily beset us, and let us run with patience the race that is set before us, </a:t>
            </a:r>
          </a:p>
          <a:p>
            <a:pPr algn="ctr">
              <a:buFontTx/>
              <a:buNone/>
            </a:pPr>
            <a:r>
              <a:rPr lang="en-US" altLang="en-US" sz="3600" b="1" dirty="0">
                <a:effectLst/>
              </a:rPr>
              <a:t>Hebrews 12:1</a:t>
            </a:r>
          </a:p>
          <a:p>
            <a:pPr algn="ctr">
              <a:buFontTx/>
              <a:buNone/>
            </a:pPr>
            <a:endParaRPr lang="en-US" altLang="en-US" sz="4000" i="1" dirty="0">
              <a:effectLst/>
            </a:endParaRPr>
          </a:p>
          <a:p>
            <a:pPr algn="ctr">
              <a:buFontTx/>
              <a:buNone/>
            </a:pPr>
            <a:r>
              <a:rPr lang="en-US" altLang="en-US" sz="4000" i="1" dirty="0">
                <a:effectLst/>
              </a:rPr>
              <a:t>WEIGHT: (Gr. </a:t>
            </a:r>
            <a:r>
              <a:rPr lang="en-US" altLang="en-US" sz="4000" i="1" dirty="0" err="1">
                <a:effectLst/>
              </a:rPr>
              <a:t>Ogkos</a:t>
            </a:r>
            <a:r>
              <a:rPr lang="en-US" altLang="en-US" sz="4000" i="1" dirty="0">
                <a:effectLst/>
              </a:rPr>
              <a:t>)   whatever is prominent, bulk, mass, hence a burden, encumbrance</a:t>
            </a:r>
          </a:p>
          <a:p>
            <a:pPr algn="ctr">
              <a:buFontTx/>
              <a:buNone/>
            </a:pPr>
            <a:endParaRPr lang="en-US" altLang="en-US" sz="4000" i="1" dirty="0">
              <a:effectLst/>
            </a:endParaRPr>
          </a:p>
        </p:txBody>
      </p:sp>
      <p:sp>
        <p:nvSpPr>
          <p:cNvPr id="2" name="Date Placeholder 1">
            <a:extLst>
              <a:ext uri="{FF2B5EF4-FFF2-40B4-BE49-F238E27FC236}">
                <a16:creationId xmlns:a16="http://schemas.microsoft.com/office/drawing/2014/main" id="{3B9784A2-1648-2538-A41D-E448C9173198}"/>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900149EE-0F1F-F630-83B1-F167A9C55304}"/>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8380FB85-08B0-090C-B2E1-D073DE20CC91}"/>
              </a:ext>
            </a:extLst>
          </p:cNvPr>
          <p:cNvSpPr>
            <a:spLocks noGrp="1"/>
          </p:cNvSpPr>
          <p:nvPr>
            <p:ph type="sldNum" sz="quarter" idx="12"/>
          </p:nvPr>
        </p:nvSpPr>
        <p:spPr/>
        <p:txBody>
          <a:bodyPr/>
          <a:lstStyle/>
          <a:p>
            <a:fld id="{F9C51F4B-4E98-4A64-8628-9C70DC8DD52C}" type="slidenum">
              <a:rPr lang="en-US" smtClean="0"/>
              <a:pPr/>
              <a:t>45</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anim calcmode="lin" valueType="num">
                                      <p:cBhvr>
                                        <p:cTn id="7" dur="1000" fill="hold"/>
                                        <p:tgtEl>
                                          <p:spTgt spid="13414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3414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3414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34147">
                                            <p:txEl>
                                              <p:pRg st="0" end="0"/>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134147">
                                            <p:txEl>
                                              <p:pRg st="0" end="0"/>
                                            </p:txEl>
                                          </p:spTgt>
                                        </p:tgtEl>
                                        <p:attrNameLst>
                                          <p:attrName>ppt_c</p:attrName>
                                        </p:attrNameLst>
                                      </p:cBhvr>
                                      <p:to>
                                        <a:schemeClr val="hlink"/>
                                      </p:to>
                                    </p:animClr>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34147">
                                            <p:txEl>
                                              <p:pRg st="1" end="1"/>
                                            </p:txEl>
                                          </p:spTgt>
                                        </p:tgtEl>
                                        <p:attrNameLst>
                                          <p:attrName>style.visibility</p:attrName>
                                        </p:attrNameLst>
                                      </p:cBhvr>
                                      <p:to>
                                        <p:strVal val="visible"/>
                                      </p:to>
                                    </p:set>
                                    <p:anim calcmode="lin" valueType="num">
                                      <p:cBhvr>
                                        <p:cTn id="15" dur="1000" fill="hold"/>
                                        <p:tgtEl>
                                          <p:spTgt spid="134147">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34147">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3414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34147">
                                            <p:txEl>
                                              <p:pRg st="1" end="1"/>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134147">
                                            <p:txEl>
                                              <p:pRg st="1" end="1"/>
                                            </p:txEl>
                                          </p:spTgt>
                                        </p:tgtEl>
                                        <p:attrNameLst>
                                          <p:attrName>ppt_c</p:attrName>
                                        </p:attrNameLst>
                                      </p:cBhvr>
                                      <p:to>
                                        <a:schemeClr val="hlink"/>
                                      </p:to>
                                    </p:animClr>
                                    <p:audio>
                                      <p:cMediaNode>
                                        <p:cTn display="0" masterRel="sameClick">
                                          <p:stCondLst>
                                            <p:cond evt="begin" delay="0">
                                              <p:tn val="13"/>
                                            </p:cond>
                                          </p:stCondLst>
                                          <p:endCondLst>
                                            <p:cond evt="onStopAudio" delay="0">
                                              <p:tgtEl>
                                                <p:sldTgt/>
                                              </p:tgtEl>
                                            </p:cond>
                                          </p:endCondLst>
                                        </p:cTn>
                                        <p:tgtEl>
                                          <p:sndTgt r:embed="rId3" name="WHOOSH.WAV"/>
                                        </p:tgtEl>
                                      </p:cMediaNode>
                                    </p:audio>
                                  </p:sub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134147">
                                            <p:txEl>
                                              <p:pRg st="3" end="3"/>
                                            </p:txEl>
                                          </p:spTgt>
                                        </p:tgtEl>
                                        <p:attrNameLst>
                                          <p:attrName>style.visibility</p:attrName>
                                        </p:attrNameLst>
                                      </p:cBhvr>
                                      <p:to>
                                        <p:strVal val="visible"/>
                                      </p:to>
                                    </p:set>
                                    <p:anim calcmode="lin" valueType="num">
                                      <p:cBhvr>
                                        <p:cTn id="23" dur="1000" fill="hold"/>
                                        <p:tgtEl>
                                          <p:spTgt spid="134147">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134147">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134147">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134147">
                                            <p:txEl>
                                              <p:pRg st="3" end="3"/>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134147">
                                            <p:txEl>
                                              <p:pRg st="3" end="3"/>
                                            </p:txEl>
                                          </p:spTgt>
                                        </p:tgtEl>
                                        <p:attrNameLst>
                                          <p:attrName>ppt_c</p:attrName>
                                        </p:attrNameLst>
                                      </p:cBhvr>
                                      <p:to>
                                        <a:schemeClr val="hlink"/>
                                      </p:to>
                                    </p:animClr>
                                    <p:audio>
                                      <p:cMediaNode>
                                        <p:cTn display="0" masterRel="sameClick">
                                          <p:stCondLst>
                                            <p:cond evt="begin" delay="0">
                                              <p:tn val="2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B1C7B13D-ACBE-1BE5-B1D3-E5F432C0353E}"/>
              </a:ext>
            </a:extLst>
          </p:cNvPr>
          <p:cNvSpPr>
            <a:spLocks noGrp="1" noChangeArrowheads="1"/>
          </p:cNvSpPr>
          <p:nvPr>
            <p:ph type="body" idx="4294967295"/>
          </p:nvPr>
        </p:nvSpPr>
        <p:spPr>
          <a:xfrm>
            <a:off x="914400" y="228600"/>
            <a:ext cx="10134600" cy="44196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pPr algn="ctr">
              <a:lnSpc>
                <a:spcPct val="90000"/>
              </a:lnSpc>
              <a:buNone/>
            </a:pPr>
            <a:r>
              <a:rPr lang="en-US" altLang="en-US" sz="4800" b="1" dirty="0">
                <a:effectLst/>
              </a:rPr>
              <a:t>Romans 12:2</a:t>
            </a:r>
          </a:p>
          <a:p>
            <a:pPr algn="ctr">
              <a:lnSpc>
                <a:spcPct val="90000"/>
              </a:lnSpc>
              <a:buFontTx/>
              <a:buNone/>
            </a:pPr>
            <a:r>
              <a:rPr lang="en-US" altLang="en-US" sz="4400" i="1" dirty="0">
                <a:effectLst/>
              </a:rPr>
              <a:t>And be not conformed to this world: but be ye transformed by the renewing of your mind, that ye may prove what is that good, and acceptable, and perfect, will of God.</a:t>
            </a:r>
            <a:r>
              <a:rPr lang="en-US" altLang="en-US" sz="3600" i="1" dirty="0">
                <a:effectLst/>
              </a:rPr>
              <a:t>  </a:t>
            </a:r>
          </a:p>
          <a:p>
            <a:pPr algn="ctr">
              <a:lnSpc>
                <a:spcPct val="90000"/>
              </a:lnSpc>
              <a:buFontTx/>
              <a:buNone/>
            </a:pPr>
            <a:endParaRPr lang="en-US" altLang="en-US" sz="3600" i="1" dirty="0">
              <a:effectLst/>
            </a:endParaRPr>
          </a:p>
        </p:txBody>
      </p:sp>
      <p:sp>
        <p:nvSpPr>
          <p:cNvPr id="2" name="Date Placeholder 1">
            <a:extLst>
              <a:ext uri="{FF2B5EF4-FFF2-40B4-BE49-F238E27FC236}">
                <a16:creationId xmlns:a16="http://schemas.microsoft.com/office/drawing/2014/main" id="{C581AB09-B1B5-BE30-FE0C-F43A588E6099}"/>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409AEFC5-8BE8-926E-4728-97F6FF9FE356}"/>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6D66EF0C-8A0A-27BC-3CF4-6A7FE16DCC36}"/>
              </a:ext>
            </a:extLst>
          </p:cNvPr>
          <p:cNvSpPr>
            <a:spLocks noGrp="1"/>
          </p:cNvSpPr>
          <p:nvPr>
            <p:ph type="sldNum" sz="quarter" idx="12"/>
          </p:nvPr>
        </p:nvSpPr>
        <p:spPr/>
        <p:txBody>
          <a:bodyPr/>
          <a:lstStyle/>
          <a:p>
            <a:fld id="{0C50C46B-D2D5-4439-A410-8FA3196FA121}" type="slidenum">
              <a:rPr lang="en-US" smtClean="0"/>
              <a:pPr/>
              <a:t>46</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2098"/>
                                        </p:tgtEl>
                                        <p:attrNameLst>
                                          <p:attrName>style.visibility</p:attrName>
                                        </p:attrNameLst>
                                      </p:cBhvr>
                                      <p:to>
                                        <p:strVal val="visible"/>
                                      </p:to>
                                    </p:set>
                                    <p:animEffect transition="in" filter="dissolve">
                                      <p:cBhvr>
                                        <p:cTn id="7" dur="500"/>
                                        <p:tgtEl>
                                          <p:spTgt spid="132098"/>
                                        </p:tgtEl>
                                      </p:cBhvr>
                                    </p:animEffect>
                                  </p:childTnLst>
                                  <p:subTnLst>
                                    <p:animClr clrSpc="rgb" dir="cw">
                                      <p:cBhvr override="childStyle">
                                        <p:cTn dur="1" fill="hold" display="0" masterRel="nextClick" afterEffect="1"/>
                                        <p:tgtEl>
                                          <p:spTgt spid="132098"/>
                                        </p:tgtEl>
                                        <p:attrNameLst>
                                          <p:attrName>ppt_c</p:attrName>
                                        </p:attrNameLst>
                                      </p:cBhvr>
                                      <p:to>
                                        <a:schemeClr val="hlink"/>
                                      </p:to>
                                    </p:animClr>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76803" name="Rectangle 3">
            <a:extLst>
              <a:ext uri="{FF2B5EF4-FFF2-40B4-BE49-F238E27FC236}">
                <a16:creationId xmlns:a16="http://schemas.microsoft.com/office/drawing/2014/main" id="{5F524464-C392-08EA-AEF5-B6F07F3D1F23}"/>
              </a:ext>
            </a:extLst>
          </p:cNvPr>
          <p:cNvSpPr>
            <a:spLocks noGrp="1" noChangeArrowheads="1"/>
          </p:cNvSpPr>
          <p:nvPr>
            <p:ph type="title"/>
          </p:nvPr>
        </p:nvSpPr>
        <p:spPr>
          <a:xfrm>
            <a:off x="304800" y="76200"/>
            <a:ext cx="11277600" cy="1173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4800" b="1" spc="-150" dirty="0">
                <a:solidFill>
                  <a:schemeClr val="tx1"/>
                </a:solidFill>
              </a:rPr>
              <a:t>The Biblical Way A House Is Built/ Acquired</a:t>
            </a:r>
            <a:endParaRPr lang="en-US" altLang="en-US" sz="6000" b="1" spc="-150" dirty="0">
              <a:solidFill>
                <a:schemeClr val="tx1"/>
              </a:solidFill>
            </a:endParaRPr>
          </a:p>
        </p:txBody>
      </p:sp>
      <p:sp>
        <p:nvSpPr>
          <p:cNvPr id="76802" name="Rectangle 2">
            <a:extLst>
              <a:ext uri="{FF2B5EF4-FFF2-40B4-BE49-F238E27FC236}">
                <a16:creationId xmlns:a16="http://schemas.microsoft.com/office/drawing/2014/main" id="{59C0806C-700C-C7C2-4DDD-5CEC9CF255FD}"/>
              </a:ext>
            </a:extLst>
          </p:cNvPr>
          <p:cNvSpPr>
            <a:spLocks noGrp="1" noChangeArrowheads="1"/>
          </p:cNvSpPr>
          <p:nvPr>
            <p:ph idx="1"/>
          </p:nvPr>
        </p:nvSpPr>
        <p:spPr>
          <a:xfrm>
            <a:off x="309326" y="1249363"/>
            <a:ext cx="11730273" cy="5151437"/>
          </a:xfrm>
        </p:spPr>
        <p:txBody>
          <a:bodyPr/>
          <a:lstStyle/>
          <a:p>
            <a:pPr>
              <a:lnSpc>
                <a:spcPct val="90000"/>
              </a:lnSpc>
              <a:buFontTx/>
              <a:buNone/>
            </a:pPr>
            <a:r>
              <a:rPr lang="en-US" altLang="en-US" sz="3600" dirty="0"/>
              <a:t>Proverbs 24:27</a:t>
            </a:r>
          </a:p>
          <a:p>
            <a:pPr>
              <a:lnSpc>
                <a:spcPct val="90000"/>
              </a:lnSpc>
              <a:buFontTx/>
              <a:buNone/>
            </a:pPr>
            <a:r>
              <a:rPr lang="en-US" altLang="en-US" sz="3600" b="1" dirty="0"/>
              <a:t>1.</a:t>
            </a:r>
            <a:r>
              <a:rPr lang="en-US" altLang="en-US" sz="3600" dirty="0"/>
              <a:t> </a:t>
            </a:r>
            <a:r>
              <a:rPr lang="en-US" altLang="en-US" sz="3600" b="1" dirty="0"/>
              <a:t>Put First Things First</a:t>
            </a:r>
            <a:r>
              <a:rPr lang="en-US" altLang="en-US" sz="3600" dirty="0"/>
              <a:t>   (“Seek first the Kingdom…”</a:t>
            </a:r>
            <a:r>
              <a:rPr lang="en-US" altLang="en-US" sz="2000" dirty="0"/>
              <a:t> Matt. 6:33)</a:t>
            </a:r>
            <a:endParaRPr lang="en-US" altLang="en-US" sz="3600" dirty="0"/>
          </a:p>
          <a:p>
            <a:pPr lvl="1" indent="-115888">
              <a:lnSpc>
                <a:spcPct val="90000"/>
              </a:lnSpc>
            </a:pPr>
            <a:r>
              <a:rPr lang="en-US" altLang="en-US" sz="3200" dirty="0"/>
              <a:t>Prioritize and Plan</a:t>
            </a:r>
          </a:p>
          <a:p>
            <a:pPr>
              <a:lnSpc>
                <a:spcPct val="90000"/>
              </a:lnSpc>
              <a:buFontTx/>
              <a:buNone/>
            </a:pPr>
            <a:r>
              <a:rPr lang="en-US" altLang="en-US" sz="3600" b="1" dirty="0"/>
              <a:t>2. Prepare Your Work Outside</a:t>
            </a:r>
          </a:p>
          <a:p>
            <a:pPr lvl="1" indent="-115888">
              <a:lnSpc>
                <a:spcPct val="90000"/>
              </a:lnSpc>
            </a:pPr>
            <a:r>
              <a:rPr lang="en-US" altLang="en-US" sz="3200" dirty="0"/>
              <a:t>Become skilled in your labor</a:t>
            </a:r>
          </a:p>
          <a:p>
            <a:pPr lvl="1" indent="-115888">
              <a:lnSpc>
                <a:spcPct val="90000"/>
              </a:lnSpc>
            </a:pPr>
            <a:r>
              <a:rPr lang="en-US" altLang="en-US" sz="3200" dirty="0"/>
              <a:t>Grow &amp; Mature in Your Occupation. </a:t>
            </a:r>
          </a:p>
          <a:p>
            <a:pPr>
              <a:lnSpc>
                <a:spcPct val="90000"/>
              </a:lnSpc>
              <a:buFontTx/>
              <a:buNone/>
            </a:pPr>
            <a:r>
              <a:rPr lang="en-US" altLang="en-US" sz="3600" b="1" dirty="0"/>
              <a:t>3. Afterward, build (acquire) your house.</a:t>
            </a:r>
          </a:p>
          <a:p>
            <a:pPr lvl="1" indent="-115888">
              <a:lnSpc>
                <a:spcPct val="90000"/>
              </a:lnSpc>
            </a:pPr>
            <a:r>
              <a:rPr lang="en-US" altLang="en-US" sz="3200" dirty="0"/>
              <a:t>Defer gratification from the fields of your labor (save) and build your house.</a:t>
            </a:r>
          </a:p>
        </p:txBody>
      </p:sp>
      <p:sp>
        <p:nvSpPr>
          <p:cNvPr id="2" name="Date Placeholder 1">
            <a:extLst>
              <a:ext uri="{FF2B5EF4-FFF2-40B4-BE49-F238E27FC236}">
                <a16:creationId xmlns:a16="http://schemas.microsoft.com/office/drawing/2014/main" id="{7AF30E45-FD70-3F68-B7D6-8A145AB7C1CF}"/>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56B12E33-B451-5C20-77B0-5CF04633FABD}"/>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68F5870D-7C67-C401-DFC6-E34F4027AFA0}"/>
              </a:ext>
            </a:extLst>
          </p:cNvPr>
          <p:cNvSpPr>
            <a:spLocks noGrp="1"/>
          </p:cNvSpPr>
          <p:nvPr>
            <p:ph type="sldNum" sz="quarter" idx="12"/>
          </p:nvPr>
        </p:nvSpPr>
        <p:spPr/>
        <p:txBody>
          <a:bodyPr/>
          <a:lstStyle/>
          <a:p>
            <a:fld id="{F9C51F4B-4E98-4A64-8628-9C70DC8DD52C}" type="slidenum">
              <a:rPr lang="en-US" smtClean="0"/>
              <a:pPr/>
              <a:t>47</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802">
                                            <p:txEl>
                                              <p:pRg st="0" end="0"/>
                                            </p:txEl>
                                          </p:spTgt>
                                        </p:tgtEl>
                                        <p:attrNameLst>
                                          <p:attrName>style.visibility</p:attrName>
                                        </p:attrNameLst>
                                      </p:cBhvr>
                                      <p:to>
                                        <p:strVal val="visible"/>
                                      </p:to>
                                    </p:set>
                                    <p:anim calcmode="lin" valueType="num">
                                      <p:cBhvr additive="base">
                                        <p:cTn id="7" dur="500" fill="hold"/>
                                        <p:tgtEl>
                                          <p:spTgt spid="7680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80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6802">
                                            <p:txEl>
                                              <p:pRg st="1" end="1"/>
                                            </p:txEl>
                                          </p:spTgt>
                                        </p:tgtEl>
                                        <p:attrNameLst>
                                          <p:attrName>style.visibility</p:attrName>
                                        </p:attrNameLst>
                                      </p:cBhvr>
                                      <p:to>
                                        <p:strVal val="visible"/>
                                      </p:to>
                                    </p:set>
                                    <p:anim calcmode="lin" valueType="num">
                                      <p:cBhvr additive="base">
                                        <p:cTn id="13" dur="500" fill="hold"/>
                                        <p:tgtEl>
                                          <p:spTgt spid="7680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680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6802">
                                            <p:txEl>
                                              <p:pRg st="2" end="2"/>
                                            </p:txEl>
                                          </p:spTgt>
                                        </p:tgtEl>
                                        <p:attrNameLst>
                                          <p:attrName>style.visibility</p:attrName>
                                        </p:attrNameLst>
                                      </p:cBhvr>
                                      <p:to>
                                        <p:strVal val="visible"/>
                                      </p:to>
                                    </p:set>
                                    <p:anim calcmode="lin" valueType="num">
                                      <p:cBhvr additive="base">
                                        <p:cTn id="19" dur="500" fill="hold"/>
                                        <p:tgtEl>
                                          <p:spTgt spid="7680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680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6802">
                                            <p:txEl>
                                              <p:pRg st="3" end="3"/>
                                            </p:txEl>
                                          </p:spTgt>
                                        </p:tgtEl>
                                        <p:attrNameLst>
                                          <p:attrName>style.visibility</p:attrName>
                                        </p:attrNameLst>
                                      </p:cBhvr>
                                      <p:to>
                                        <p:strVal val="visible"/>
                                      </p:to>
                                    </p:set>
                                    <p:anim calcmode="lin" valueType="num">
                                      <p:cBhvr additive="base">
                                        <p:cTn id="25" dur="500" fill="hold"/>
                                        <p:tgtEl>
                                          <p:spTgt spid="7680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680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6802">
                                            <p:txEl>
                                              <p:pRg st="4" end="4"/>
                                            </p:txEl>
                                          </p:spTgt>
                                        </p:tgtEl>
                                        <p:attrNameLst>
                                          <p:attrName>style.visibility</p:attrName>
                                        </p:attrNameLst>
                                      </p:cBhvr>
                                      <p:to>
                                        <p:strVal val="visible"/>
                                      </p:to>
                                    </p:set>
                                    <p:anim calcmode="lin" valueType="num">
                                      <p:cBhvr additive="base">
                                        <p:cTn id="31" dur="500" fill="hold"/>
                                        <p:tgtEl>
                                          <p:spTgt spid="76802">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680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6802">
                                            <p:txEl>
                                              <p:pRg st="5" end="5"/>
                                            </p:txEl>
                                          </p:spTgt>
                                        </p:tgtEl>
                                        <p:attrNameLst>
                                          <p:attrName>style.visibility</p:attrName>
                                        </p:attrNameLst>
                                      </p:cBhvr>
                                      <p:to>
                                        <p:strVal val="visible"/>
                                      </p:to>
                                    </p:set>
                                    <p:anim calcmode="lin" valueType="num">
                                      <p:cBhvr additive="base">
                                        <p:cTn id="37" dur="500" fill="hold"/>
                                        <p:tgtEl>
                                          <p:spTgt spid="76802">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680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6802">
                                            <p:txEl>
                                              <p:pRg st="6" end="6"/>
                                            </p:txEl>
                                          </p:spTgt>
                                        </p:tgtEl>
                                        <p:attrNameLst>
                                          <p:attrName>style.visibility</p:attrName>
                                        </p:attrNameLst>
                                      </p:cBhvr>
                                      <p:to>
                                        <p:strVal val="visible"/>
                                      </p:to>
                                    </p:set>
                                    <p:anim calcmode="lin" valueType="num">
                                      <p:cBhvr additive="base">
                                        <p:cTn id="43" dur="500" fill="hold"/>
                                        <p:tgtEl>
                                          <p:spTgt spid="76802">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680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6802">
                                            <p:txEl>
                                              <p:pRg st="7" end="7"/>
                                            </p:txEl>
                                          </p:spTgt>
                                        </p:tgtEl>
                                        <p:attrNameLst>
                                          <p:attrName>style.visibility</p:attrName>
                                        </p:attrNameLst>
                                      </p:cBhvr>
                                      <p:to>
                                        <p:strVal val="visible"/>
                                      </p:to>
                                    </p:set>
                                    <p:anim calcmode="lin" valueType="num">
                                      <p:cBhvr additive="base">
                                        <p:cTn id="49" dur="500" fill="hold"/>
                                        <p:tgtEl>
                                          <p:spTgt spid="76802">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680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build="p" bldLvl="3"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51CA7BB-7EAF-15A7-92E5-48ADD4F48124}"/>
              </a:ext>
            </a:extLst>
          </p:cNvPr>
          <p:cNvSpPr>
            <a:spLocks noGrp="1"/>
          </p:cNvSpPr>
          <p:nvPr>
            <p:ph type="dt" sz="half" idx="10"/>
          </p:nvPr>
        </p:nvSpPr>
        <p:spPr/>
        <p:txBody>
          <a:bodyPr/>
          <a:lstStyle/>
          <a:p>
            <a:r>
              <a:rPr lang="en-US"/>
              <a:t>2-25-2026</a:t>
            </a:r>
            <a:endParaRPr lang="en-US" dirty="0"/>
          </a:p>
        </p:txBody>
      </p:sp>
      <p:sp>
        <p:nvSpPr>
          <p:cNvPr id="5" name="Footer Placeholder 4">
            <a:extLst>
              <a:ext uri="{FF2B5EF4-FFF2-40B4-BE49-F238E27FC236}">
                <a16:creationId xmlns:a16="http://schemas.microsoft.com/office/drawing/2014/main" id="{F732D4FB-8F92-7C74-F57E-850E08F03935}"/>
              </a:ext>
            </a:extLst>
          </p:cNvPr>
          <p:cNvSpPr>
            <a:spLocks noGrp="1"/>
          </p:cNvSpPr>
          <p:nvPr>
            <p:ph type="ftr" sz="quarter" idx="11"/>
          </p:nvPr>
        </p:nvSpPr>
        <p:spPr/>
        <p:txBody>
          <a:bodyPr/>
          <a:lstStyle/>
          <a:p>
            <a:r>
              <a:rPr lang="en-US"/>
              <a:t>Stewardship.5.HBT</a:t>
            </a:r>
            <a:endParaRPr lang="en-US" dirty="0"/>
          </a:p>
        </p:txBody>
      </p:sp>
      <p:sp>
        <p:nvSpPr>
          <p:cNvPr id="6" name="Slide Number Placeholder 5">
            <a:extLst>
              <a:ext uri="{FF2B5EF4-FFF2-40B4-BE49-F238E27FC236}">
                <a16:creationId xmlns:a16="http://schemas.microsoft.com/office/drawing/2014/main" id="{2BF47527-8824-B562-D663-1F9A18D9F5C0}"/>
              </a:ext>
            </a:extLst>
          </p:cNvPr>
          <p:cNvSpPr>
            <a:spLocks noGrp="1"/>
          </p:cNvSpPr>
          <p:nvPr>
            <p:ph type="sldNum" sz="quarter" idx="12"/>
          </p:nvPr>
        </p:nvSpPr>
        <p:spPr/>
        <p:txBody>
          <a:bodyPr/>
          <a:lstStyle/>
          <a:p>
            <a:fld id="{F9C51F4B-4E98-4A64-8628-9C70DC8DD52C}" type="slidenum">
              <a:rPr lang="en-US" smtClean="0"/>
              <a:pPr/>
              <a:t>5</a:t>
            </a:fld>
            <a:endParaRPr lang="en-US" dirty="0"/>
          </a:p>
        </p:txBody>
      </p:sp>
      <p:pic>
        <p:nvPicPr>
          <p:cNvPr id="2" name="Picture 1">
            <a:extLst>
              <a:ext uri="{FF2B5EF4-FFF2-40B4-BE49-F238E27FC236}">
                <a16:creationId xmlns:a16="http://schemas.microsoft.com/office/drawing/2014/main" id="{47EF1AE0-CD1A-E7EF-85EA-16F9474F83D1}"/>
              </a:ext>
            </a:extLst>
          </p:cNvPr>
          <p:cNvPicPr>
            <a:picLocks noChangeAspect="1"/>
          </p:cNvPicPr>
          <p:nvPr/>
        </p:nvPicPr>
        <p:blipFill>
          <a:blip r:embed="rId2" cstate="email">
            <a:extLst>
              <a:ext uri="{28A0092B-C50C-407E-A947-70E740481C1C}">
                <a14:useLocalDpi xmlns:a14="http://schemas.microsoft.com/office/drawing/2010/main"/>
              </a:ext>
            </a:extLst>
          </a:blip>
          <a:srcRect r="22989"/>
          <a:stretch>
            <a:fillRect/>
          </a:stretch>
        </p:blipFill>
        <p:spPr>
          <a:xfrm>
            <a:off x="6934200" y="182563"/>
            <a:ext cx="5105127" cy="6096000"/>
          </a:xfrm>
          <a:prstGeom prst="rect">
            <a:avLst/>
          </a:prstGeom>
        </p:spPr>
      </p:pic>
      <p:sp>
        <p:nvSpPr>
          <p:cNvPr id="9" name="TextBox 8">
            <a:extLst>
              <a:ext uri="{FF2B5EF4-FFF2-40B4-BE49-F238E27FC236}">
                <a16:creationId xmlns:a16="http://schemas.microsoft.com/office/drawing/2014/main" id="{A0DFCE08-8C88-39DE-45ED-80205612D942}"/>
              </a:ext>
            </a:extLst>
          </p:cNvPr>
          <p:cNvSpPr txBox="1"/>
          <p:nvPr/>
        </p:nvSpPr>
        <p:spPr>
          <a:xfrm>
            <a:off x="228600" y="228600"/>
            <a:ext cx="6553200" cy="3539430"/>
          </a:xfrm>
          <a:prstGeom prst="rect">
            <a:avLst/>
          </a:prstGeom>
          <a:noFill/>
        </p:spPr>
        <p:txBody>
          <a:bodyPr wrap="square">
            <a:spAutoFit/>
          </a:bodyPr>
          <a:lstStyle/>
          <a:p>
            <a:r>
              <a:rPr lang="en-US" sz="4400" b="1" dirty="0">
                <a:latin typeface="Candara" panose="020E0502030303020204" pitchFamily="34" charset="0"/>
              </a:rPr>
              <a:t>The Lesson: </a:t>
            </a:r>
          </a:p>
          <a:p>
            <a:r>
              <a:rPr lang="en-US" sz="3600" dirty="0">
                <a:latin typeface="Candara" panose="020E0502030303020204" pitchFamily="34" charset="0"/>
              </a:rPr>
              <a:t>Stewardship is an </a:t>
            </a:r>
          </a:p>
          <a:p>
            <a:r>
              <a:rPr lang="en-US" sz="3600" u="sng" dirty="0">
                <a:latin typeface="Candara" panose="020E0502030303020204" pitchFamily="34" charset="0"/>
              </a:rPr>
              <a:t>internal conviction</a:t>
            </a:r>
            <a:r>
              <a:rPr lang="en-US" sz="3600" dirty="0">
                <a:latin typeface="Candara" panose="020E0502030303020204" pitchFamily="34" charset="0"/>
              </a:rPr>
              <a:t>, </a:t>
            </a:r>
            <a:r>
              <a:rPr lang="en-US" sz="3600" u="sng" dirty="0">
                <a:latin typeface="Candara" panose="020E0502030303020204" pitchFamily="34" charset="0"/>
              </a:rPr>
              <a:t>not </a:t>
            </a:r>
          </a:p>
          <a:p>
            <a:r>
              <a:rPr lang="en-US" sz="3600" u="sng" dirty="0">
                <a:latin typeface="Candara" panose="020E0502030303020204" pitchFamily="34" charset="0"/>
              </a:rPr>
              <a:t>just a response to supervision</a:t>
            </a:r>
            <a:r>
              <a:rPr lang="en-US" sz="3600" dirty="0">
                <a:latin typeface="Candara" panose="020E0502030303020204" pitchFamily="34" charset="0"/>
              </a:rPr>
              <a:t>. </a:t>
            </a:r>
          </a:p>
          <a:p>
            <a:r>
              <a:rPr lang="en-US" sz="3600" dirty="0">
                <a:latin typeface="Candara" panose="020E0502030303020204" pitchFamily="34" charset="0"/>
              </a:rPr>
              <a:t>A wise person works diligently </a:t>
            </a:r>
          </a:p>
          <a:p>
            <a:r>
              <a:rPr lang="en-US" sz="3600" dirty="0">
                <a:latin typeface="Candara" panose="020E0502030303020204" pitchFamily="34" charset="0"/>
              </a:rPr>
              <a:t>even when no one is watching.</a:t>
            </a:r>
          </a:p>
        </p:txBody>
      </p:sp>
      <p:sp>
        <p:nvSpPr>
          <p:cNvPr id="3" name="TextBox 2">
            <a:extLst>
              <a:ext uri="{FF2B5EF4-FFF2-40B4-BE49-F238E27FC236}">
                <a16:creationId xmlns:a16="http://schemas.microsoft.com/office/drawing/2014/main" id="{93B50321-E4AE-126C-C8D1-BAA947D3D19F}"/>
              </a:ext>
            </a:extLst>
          </p:cNvPr>
          <p:cNvSpPr txBox="1"/>
          <p:nvPr/>
        </p:nvSpPr>
        <p:spPr>
          <a:xfrm>
            <a:off x="762000" y="4343400"/>
            <a:ext cx="5638800" cy="707886"/>
          </a:xfrm>
          <a:prstGeom prst="rect">
            <a:avLst/>
          </a:prstGeom>
          <a:noFill/>
        </p:spPr>
        <p:txBody>
          <a:bodyPr wrap="square" rtlCol="0">
            <a:spAutoFit/>
          </a:bodyPr>
          <a:lstStyle/>
          <a:p>
            <a:r>
              <a:rPr lang="en-US" sz="4000" dirty="0"/>
              <a:t>Eg: The Three Wisemen</a:t>
            </a:r>
          </a:p>
        </p:txBody>
      </p:sp>
    </p:spTree>
    <p:extLst>
      <p:ext uri="{BB962C8B-B14F-4D97-AF65-F5344CB8AC3E}">
        <p14:creationId xmlns:p14="http://schemas.microsoft.com/office/powerpoint/2010/main" val="41150375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4D075819-6AA1-AD8E-365F-EF23D2CD90FB}"/>
              </a:ext>
            </a:extLst>
          </p:cNvPr>
          <p:cNvSpPr>
            <a:spLocks noGrp="1" noChangeArrowheads="1"/>
          </p:cNvSpPr>
          <p:nvPr>
            <p:ph type="ctrTitle"/>
          </p:nvPr>
        </p:nvSpPr>
        <p:spPr>
          <a:xfrm>
            <a:off x="1905000" y="304800"/>
            <a:ext cx="8153400" cy="2819400"/>
          </a:xfrm>
        </p:spPr>
        <p:txBody>
          <a:bodyPr/>
          <a:lstStyle/>
          <a:p>
            <a:pPr algn="ctr"/>
            <a:r>
              <a:rPr lang="en-US" altLang="en-US" sz="8800" dirty="0">
                <a:solidFill>
                  <a:schemeClr val="tx1"/>
                </a:solidFill>
              </a:rPr>
              <a:t>Living Within Your Harvest</a:t>
            </a:r>
          </a:p>
        </p:txBody>
      </p:sp>
      <p:sp>
        <p:nvSpPr>
          <p:cNvPr id="54275" name="Rectangle 3">
            <a:extLst>
              <a:ext uri="{FF2B5EF4-FFF2-40B4-BE49-F238E27FC236}">
                <a16:creationId xmlns:a16="http://schemas.microsoft.com/office/drawing/2014/main" id="{A2E786E5-BC98-9A09-FED9-3C0D46CB5C64}"/>
              </a:ext>
            </a:extLst>
          </p:cNvPr>
          <p:cNvSpPr>
            <a:spLocks noGrp="1" noChangeArrowheads="1"/>
          </p:cNvSpPr>
          <p:nvPr>
            <p:ph type="subTitle" idx="1"/>
          </p:nvPr>
        </p:nvSpPr>
        <p:spPr>
          <a:xfrm>
            <a:off x="914400" y="3429000"/>
            <a:ext cx="10515600" cy="2362200"/>
          </a:xfrm>
        </p:spPr>
        <p:txBody>
          <a:bodyPr>
            <a:normAutofit lnSpcReduction="10000"/>
          </a:bodyPr>
          <a:lstStyle/>
          <a:p>
            <a:pPr algn="ctr">
              <a:lnSpc>
                <a:spcPct val="80000"/>
              </a:lnSpc>
            </a:pPr>
            <a:r>
              <a:rPr lang="en-US" altLang="en-US" sz="3600" i="1" dirty="0">
                <a:latin typeface="+mn-lt"/>
              </a:rPr>
              <a:t>The Lord shall open unto thee his good treasure, the heaven to give the rain unto thy land in his season, and to bless all the work of thine hand: and thou shalt lend unto many nations, and thou shalt not borrow.</a:t>
            </a:r>
          </a:p>
          <a:p>
            <a:pPr algn="ctr">
              <a:lnSpc>
                <a:spcPct val="80000"/>
              </a:lnSpc>
            </a:pPr>
            <a:r>
              <a:rPr lang="en-US" altLang="en-US" sz="3600" dirty="0">
                <a:latin typeface="+mn-lt"/>
              </a:rPr>
              <a:t>Deut. 28:12</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3" name="Rectangle 3">
            <a:extLst>
              <a:ext uri="{FF2B5EF4-FFF2-40B4-BE49-F238E27FC236}">
                <a16:creationId xmlns:a16="http://schemas.microsoft.com/office/drawing/2014/main" id="{C0603137-911A-0D1D-A3DB-E8943E9AB249}"/>
              </a:ext>
            </a:extLst>
          </p:cNvPr>
          <p:cNvSpPr>
            <a:spLocks noGrp="1" noChangeArrowheads="1"/>
          </p:cNvSpPr>
          <p:nvPr>
            <p:ph type="title"/>
          </p:nvPr>
        </p:nvSpPr>
        <p:spPr>
          <a:xfrm>
            <a:off x="381000" y="152400"/>
            <a:ext cx="9144000" cy="11430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5400" dirty="0">
                <a:solidFill>
                  <a:schemeClr val="tx1"/>
                </a:solidFill>
              </a:rPr>
              <a:t>Living Within Your Harvest</a:t>
            </a:r>
          </a:p>
        </p:txBody>
      </p:sp>
      <p:sp>
        <p:nvSpPr>
          <p:cNvPr id="56322" name="Rectangle 2">
            <a:extLst>
              <a:ext uri="{FF2B5EF4-FFF2-40B4-BE49-F238E27FC236}">
                <a16:creationId xmlns:a16="http://schemas.microsoft.com/office/drawing/2014/main" id="{6F9EBB43-46BE-B96E-FCD3-11D28C783282}"/>
              </a:ext>
            </a:extLst>
          </p:cNvPr>
          <p:cNvSpPr>
            <a:spLocks noGrp="1" noChangeArrowheads="1"/>
          </p:cNvSpPr>
          <p:nvPr>
            <p:ph idx="1"/>
          </p:nvPr>
        </p:nvSpPr>
        <p:spPr>
          <a:xfrm>
            <a:off x="1981200" y="1295400"/>
            <a:ext cx="9372600" cy="5334000"/>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a:lnSpc>
                <a:spcPct val="90000"/>
              </a:lnSpc>
            </a:pPr>
            <a:r>
              <a:rPr lang="en-US" altLang="en-US" sz="4400" dirty="0"/>
              <a:t>What Debt Is and Is Not </a:t>
            </a:r>
          </a:p>
          <a:p>
            <a:pPr>
              <a:lnSpc>
                <a:spcPct val="90000"/>
              </a:lnSpc>
            </a:pPr>
            <a:r>
              <a:rPr lang="en-US" altLang="en-US" sz="4400" dirty="0"/>
              <a:t>Biblical Principles Regarding Debt </a:t>
            </a:r>
          </a:p>
          <a:p>
            <a:pPr>
              <a:lnSpc>
                <a:spcPct val="90000"/>
              </a:lnSpc>
            </a:pPr>
            <a:r>
              <a:rPr lang="en-US" altLang="en-US" sz="4400" dirty="0"/>
              <a:t>Dispelling Myths About Debt</a:t>
            </a:r>
          </a:p>
          <a:p>
            <a:pPr>
              <a:lnSpc>
                <a:spcPct val="90000"/>
              </a:lnSpc>
            </a:pPr>
            <a:r>
              <a:rPr lang="en-US" altLang="en-US" sz="4400" dirty="0"/>
              <a:t>Your Enemy in the Natural</a:t>
            </a:r>
          </a:p>
          <a:p>
            <a:pPr>
              <a:lnSpc>
                <a:spcPct val="90000"/>
              </a:lnSpc>
            </a:pPr>
            <a:r>
              <a:rPr lang="en-US" altLang="en-US" sz="4400" dirty="0"/>
              <a:t>The True Cost of Credit </a:t>
            </a:r>
          </a:p>
          <a:p>
            <a:pPr>
              <a:lnSpc>
                <a:spcPct val="90000"/>
              </a:lnSpc>
            </a:pPr>
            <a:r>
              <a:rPr lang="en-US" altLang="en-US" sz="4400" dirty="0"/>
              <a:t>Contentment</a:t>
            </a:r>
          </a:p>
        </p:txBody>
      </p:sp>
      <p:sp>
        <p:nvSpPr>
          <p:cNvPr id="2" name="Date Placeholder 1">
            <a:extLst>
              <a:ext uri="{FF2B5EF4-FFF2-40B4-BE49-F238E27FC236}">
                <a16:creationId xmlns:a16="http://schemas.microsoft.com/office/drawing/2014/main" id="{49D6E14B-AEF0-DA71-7652-BE1894E913D0}"/>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214D956F-1395-D836-B7AA-B6290914ABC3}"/>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E1FD3C19-3D1D-6AB1-E079-7AA57F0870C2}"/>
              </a:ext>
            </a:extLst>
          </p:cNvPr>
          <p:cNvSpPr>
            <a:spLocks noGrp="1"/>
          </p:cNvSpPr>
          <p:nvPr>
            <p:ph type="sldNum" sz="quarter" idx="12"/>
          </p:nvPr>
        </p:nvSpPr>
        <p:spPr/>
        <p:txBody>
          <a:bodyPr/>
          <a:lstStyle/>
          <a:p>
            <a:fld id="{F9C51F4B-4E98-4A64-8628-9C70DC8DD52C}" type="slidenum">
              <a:rPr lang="en-US" smtClean="0"/>
              <a:pPr/>
              <a:t>7</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322">
                                            <p:txEl>
                                              <p:pRg st="0" end="0"/>
                                            </p:txEl>
                                          </p:spTgt>
                                        </p:tgtEl>
                                        <p:attrNameLst>
                                          <p:attrName>style.visibility</p:attrName>
                                        </p:attrNameLst>
                                      </p:cBhvr>
                                      <p:to>
                                        <p:strVal val="visible"/>
                                      </p:to>
                                    </p:set>
                                    <p:anim calcmode="lin" valueType="num">
                                      <p:cBhvr additive="base">
                                        <p:cTn id="7" dur="500" fill="hold"/>
                                        <p:tgtEl>
                                          <p:spTgt spid="563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632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6322">
                                            <p:txEl>
                                              <p:pRg st="1" end="1"/>
                                            </p:txEl>
                                          </p:spTgt>
                                        </p:tgtEl>
                                        <p:attrNameLst>
                                          <p:attrName>style.visibility</p:attrName>
                                        </p:attrNameLst>
                                      </p:cBhvr>
                                      <p:to>
                                        <p:strVal val="visible"/>
                                      </p:to>
                                    </p:set>
                                    <p:anim calcmode="lin" valueType="num">
                                      <p:cBhvr additive="base">
                                        <p:cTn id="13" dur="500" fill="hold"/>
                                        <p:tgtEl>
                                          <p:spTgt spid="5632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632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6322">
                                            <p:txEl>
                                              <p:pRg st="2" end="2"/>
                                            </p:txEl>
                                          </p:spTgt>
                                        </p:tgtEl>
                                        <p:attrNameLst>
                                          <p:attrName>style.visibility</p:attrName>
                                        </p:attrNameLst>
                                      </p:cBhvr>
                                      <p:to>
                                        <p:strVal val="visible"/>
                                      </p:to>
                                    </p:set>
                                    <p:anim calcmode="lin" valueType="num">
                                      <p:cBhvr additive="base">
                                        <p:cTn id="19" dur="500" fill="hold"/>
                                        <p:tgtEl>
                                          <p:spTgt spid="5632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632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6322">
                                            <p:txEl>
                                              <p:pRg st="3" end="3"/>
                                            </p:txEl>
                                          </p:spTgt>
                                        </p:tgtEl>
                                        <p:attrNameLst>
                                          <p:attrName>style.visibility</p:attrName>
                                        </p:attrNameLst>
                                      </p:cBhvr>
                                      <p:to>
                                        <p:strVal val="visible"/>
                                      </p:to>
                                    </p:set>
                                    <p:anim calcmode="lin" valueType="num">
                                      <p:cBhvr additive="base">
                                        <p:cTn id="25" dur="500" fill="hold"/>
                                        <p:tgtEl>
                                          <p:spTgt spid="5632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632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6322">
                                            <p:txEl>
                                              <p:pRg st="4" end="4"/>
                                            </p:txEl>
                                          </p:spTgt>
                                        </p:tgtEl>
                                        <p:attrNameLst>
                                          <p:attrName>style.visibility</p:attrName>
                                        </p:attrNameLst>
                                      </p:cBhvr>
                                      <p:to>
                                        <p:strVal val="visible"/>
                                      </p:to>
                                    </p:set>
                                    <p:anim calcmode="lin" valueType="num">
                                      <p:cBhvr additive="base">
                                        <p:cTn id="31" dur="500" fill="hold"/>
                                        <p:tgtEl>
                                          <p:spTgt spid="56322">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632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6322">
                                            <p:txEl>
                                              <p:pRg st="5" end="5"/>
                                            </p:txEl>
                                          </p:spTgt>
                                        </p:tgtEl>
                                        <p:attrNameLst>
                                          <p:attrName>style.visibility</p:attrName>
                                        </p:attrNameLst>
                                      </p:cBhvr>
                                      <p:to>
                                        <p:strVal val="visible"/>
                                      </p:to>
                                    </p:set>
                                    <p:anim calcmode="lin" valueType="num">
                                      <p:cBhvr additive="base">
                                        <p:cTn id="37" dur="500" fill="hold"/>
                                        <p:tgtEl>
                                          <p:spTgt spid="56322">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632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49958AF0-AA4A-C6CA-870A-22731EEBC2F7}"/>
              </a:ext>
            </a:extLst>
          </p:cNvPr>
          <p:cNvSpPr>
            <a:spLocks noGrp="1" noChangeArrowheads="1"/>
          </p:cNvSpPr>
          <p:nvPr>
            <p:ph type="title"/>
          </p:nvPr>
        </p:nvSpPr>
        <p:spPr>
          <a:xfrm>
            <a:off x="-838200" y="122237"/>
            <a:ext cx="7848600" cy="1173163"/>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6600" b="1" dirty="0">
                <a:solidFill>
                  <a:schemeClr val="tx1"/>
                </a:solidFill>
              </a:rPr>
              <a:t>What Debt Is…</a:t>
            </a:r>
          </a:p>
        </p:txBody>
      </p:sp>
      <p:sp>
        <p:nvSpPr>
          <p:cNvPr id="60419" name="Rectangle 3">
            <a:extLst>
              <a:ext uri="{FF2B5EF4-FFF2-40B4-BE49-F238E27FC236}">
                <a16:creationId xmlns:a16="http://schemas.microsoft.com/office/drawing/2014/main" id="{91DD9032-C6BC-B646-B6E9-6F712F749177}"/>
              </a:ext>
            </a:extLst>
          </p:cNvPr>
          <p:cNvSpPr>
            <a:spLocks noGrp="1" noChangeArrowheads="1"/>
          </p:cNvSpPr>
          <p:nvPr>
            <p:ph idx="1"/>
          </p:nvPr>
        </p:nvSpPr>
        <p:spPr>
          <a:xfrm>
            <a:off x="381000" y="1173023"/>
            <a:ext cx="11963400" cy="52578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r>
              <a:rPr lang="en-US" altLang="en-US" sz="4000" b="1" dirty="0"/>
              <a:t>Webster’s Dictionary:</a:t>
            </a:r>
            <a:r>
              <a:rPr lang="en-US" altLang="en-US" sz="4000" dirty="0"/>
              <a:t> “That which is due from one person to another:  money, goods, or services; that which one is bound to pay or perform to another”</a:t>
            </a:r>
          </a:p>
          <a:p>
            <a:r>
              <a:rPr lang="en-US" altLang="en-US" sz="4000" dirty="0"/>
              <a:t>All </a:t>
            </a:r>
            <a:r>
              <a:rPr lang="en-US" altLang="en-US" sz="4000" b="1" dirty="0"/>
              <a:t>Credit Card Balances</a:t>
            </a:r>
            <a:r>
              <a:rPr lang="en-US" altLang="en-US" sz="4000" dirty="0"/>
              <a:t> and loans.</a:t>
            </a:r>
          </a:p>
          <a:p>
            <a:r>
              <a:rPr lang="en-US" altLang="en-US" sz="4000" b="1" dirty="0"/>
              <a:t>Long Term Leases</a:t>
            </a:r>
            <a:r>
              <a:rPr lang="en-US" altLang="en-US" sz="4000" dirty="0"/>
              <a:t>, in which you are financially 	obligated beyond the initial deposit.</a:t>
            </a:r>
          </a:p>
          <a:p>
            <a:r>
              <a:rPr lang="en-US" altLang="en-US" sz="4000" dirty="0"/>
              <a:t>Any </a:t>
            </a:r>
            <a:r>
              <a:rPr lang="en-US" altLang="en-US" sz="4000" b="1" u="sng" dirty="0"/>
              <a:t>delinquent</a:t>
            </a:r>
            <a:r>
              <a:rPr lang="en-US" altLang="en-US" sz="4000" dirty="0"/>
              <a:t>, or purposely unpaid balance from 	other commitments.</a:t>
            </a:r>
          </a:p>
        </p:txBody>
      </p:sp>
      <p:sp>
        <p:nvSpPr>
          <p:cNvPr id="2" name="Date Placeholder 1">
            <a:extLst>
              <a:ext uri="{FF2B5EF4-FFF2-40B4-BE49-F238E27FC236}">
                <a16:creationId xmlns:a16="http://schemas.microsoft.com/office/drawing/2014/main" id="{E0EBAEFB-58E9-537C-EFBD-13B83F956D34}"/>
              </a:ext>
            </a:extLst>
          </p:cNvPr>
          <p:cNvSpPr>
            <a:spLocks noGrp="1"/>
          </p:cNvSpPr>
          <p:nvPr>
            <p:ph type="dt" sz="half" idx="10"/>
          </p:nvPr>
        </p:nvSpPr>
        <p:spPr/>
        <p:txBody>
          <a:bodyPr/>
          <a:lstStyle/>
          <a:p>
            <a:r>
              <a:rPr lang="en-US" dirty="0"/>
              <a:t>	2-25-2026</a:t>
            </a:r>
          </a:p>
        </p:txBody>
      </p:sp>
      <p:sp>
        <p:nvSpPr>
          <p:cNvPr id="3" name="Footer Placeholder 2">
            <a:extLst>
              <a:ext uri="{FF2B5EF4-FFF2-40B4-BE49-F238E27FC236}">
                <a16:creationId xmlns:a16="http://schemas.microsoft.com/office/drawing/2014/main" id="{1ED050B4-0494-1D90-4FAB-F1039C528E6D}"/>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C6C40EA6-D6CD-00D9-CF94-DD44663B1557}"/>
              </a:ext>
            </a:extLst>
          </p:cNvPr>
          <p:cNvSpPr>
            <a:spLocks noGrp="1"/>
          </p:cNvSpPr>
          <p:nvPr>
            <p:ph type="sldNum" sz="quarter" idx="12"/>
          </p:nvPr>
        </p:nvSpPr>
        <p:spPr/>
        <p:txBody>
          <a:bodyPr/>
          <a:lstStyle/>
          <a:p>
            <a:fld id="{F9C51F4B-4E98-4A64-8628-9C70DC8DD52C}" type="slidenum">
              <a:rPr lang="en-US" smtClean="0"/>
              <a:pPr/>
              <a:t>8</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additive="base">
                                        <p:cTn id="7" dur="500" fill="hold"/>
                                        <p:tgtEl>
                                          <p:spTgt spid="604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4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419">
                                            <p:txEl>
                                              <p:pRg st="1" end="1"/>
                                            </p:txEl>
                                          </p:spTgt>
                                        </p:tgtEl>
                                        <p:attrNameLst>
                                          <p:attrName>style.visibility</p:attrName>
                                        </p:attrNameLst>
                                      </p:cBhvr>
                                      <p:to>
                                        <p:strVal val="visible"/>
                                      </p:to>
                                    </p:set>
                                    <p:anim calcmode="lin" valueType="num">
                                      <p:cBhvr additive="base">
                                        <p:cTn id="13" dur="500" fill="hold"/>
                                        <p:tgtEl>
                                          <p:spTgt spid="604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4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419">
                                            <p:txEl>
                                              <p:pRg st="2" end="2"/>
                                            </p:txEl>
                                          </p:spTgt>
                                        </p:tgtEl>
                                        <p:attrNameLst>
                                          <p:attrName>style.visibility</p:attrName>
                                        </p:attrNameLst>
                                      </p:cBhvr>
                                      <p:to>
                                        <p:strVal val="visible"/>
                                      </p:to>
                                    </p:set>
                                    <p:anim calcmode="lin" valueType="num">
                                      <p:cBhvr additive="base">
                                        <p:cTn id="19" dur="500" fill="hold"/>
                                        <p:tgtEl>
                                          <p:spTgt spid="604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4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419">
                                            <p:txEl>
                                              <p:pRg st="3" end="3"/>
                                            </p:txEl>
                                          </p:spTgt>
                                        </p:tgtEl>
                                        <p:attrNameLst>
                                          <p:attrName>style.visibility</p:attrName>
                                        </p:attrNameLst>
                                      </p:cBhvr>
                                      <p:to>
                                        <p:strVal val="visible"/>
                                      </p:to>
                                    </p:set>
                                    <p:anim calcmode="lin" valueType="num">
                                      <p:cBhvr additive="base">
                                        <p:cTn id="25" dur="500" fill="hold"/>
                                        <p:tgtEl>
                                          <p:spTgt spid="604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4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2E4AC256-BC37-0B4E-318D-131097CDD393}"/>
              </a:ext>
            </a:extLst>
          </p:cNvPr>
          <p:cNvSpPr>
            <a:spLocks noGrp="1" noChangeArrowheads="1"/>
          </p:cNvSpPr>
          <p:nvPr>
            <p:ph type="title"/>
          </p:nvPr>
        </p:nvSpPr>
        <p:spPr>
          <a:xfrm>
            <a:off x="-762000" y="0"/>
            <a:ext cx="8534400" cy="1249364"/>
          </a:xfrm>
          <a:noFill/>
          <a:ln/>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r>
              <a:rPr lang="en-US" altLang="en-US" sz="6000" b="1" dirty="0">
                <a:solidFill>
                  <a:schemeClr val="tx1"/>
                </a:solidFill>
              </a:rPr>
              <a:t>What Debt Is Not...</a:t>
            </a:r>
          </a:p>
        </p:txBody>
      </p:sp>
      <p:sp>
        <p:nvSpPr>
          <p:cNvPr id="62467" name="Rectangle 3">
            <a:extLst>
              <a:ext uri="{FF2B5EF4-FFF2-40B4-BE49-F238E27FC236}">
                <a16:creationId xmlns:a16="http://schemas.microsoft.com/office/drawing/2014/main" id="{0D10DDC3-914A-CE4D-A16C-A470B64FD302}"/>
              </a:ext>
            </a:extLst>
          </p:cNvPr>
          <p:cNvSpPr>
            <a:spLocks noGrp="1" noChangeArrowheads="1"/>
          </p:cNvSpPr>
          <p:nvPr>
            <p:ph idx="1"/>
          </p:nvPr>
        </p:nvSpPr>
        <p:spPr>
          <a:xfrm>
            <a:off x="1752600" y="1066800"/>
            <a:ext cx="9067800" cy="4525963"/>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bodyPr>
          <a:lstStyle/>
          <a:p>
            <a:r>
              <a:rPr lang="en-US" altLang="en-US" sz="4800" b="1" dirty="0"/>
              <a:t>Monthly Payments or Rent</a:t>
            </a:r>
          </a:p>
          <a:p>
            <a:r>
              <a:rPr lang="en-US" altLang="en-US" sz="4800" b="1" dirty="0"/>
              <a:t>Recurring Living Expenses:</a:t>
            </a:r>
          </a:p>
          <a:p>
            <a:pPr lvl="1"/>
            <a:r>
              <a:rPr lang="en-US" altLang="en-US" sz="4400" dirty="0"/>
              <a:t>Tithes</a:t>
            </a:r>
          </a:p>
          <a:p>
            <a:pPr lvl="1"/>
            <a:r>
              <a:rPr lang="en-US" altLang="en-US" sz="4400" dirty="0"/>
              <a:t>“Normal” Living Expenses</a:t>
            </a:r>
          </a:p>
          <a:p>
            <a:pPr lvl="1"/>
            <a:r>
              <a:rPr lang="en-US" altLang="en-US" sz="4400" dirty="0"/>
              <a:t>Groceries</a:t>
            </a:r>
          </a:p>
          <a:p>
            <a:pPr lvl="1"/>
            <a:r>
              <a:rPr lang="en-US" altLang="en-US" sz="4400" dirty="0"/>
              <a:t>Utilities</a:t>
            </a:r>
          </a:p>
          <a:p>
            <a:pPr lvl="1"/>
            <a:r>
              <a:rPr lang="en-US" altLang="en-US" sz="4400" dirty="0"/>
              <a:t>Taxes</a:t>
            </a:r>
          </a:p>
        </p:txBody>
      </p:sp>
      <p:sp>
        <p:nvSpPr>
          <p:cNvPr id="2" name="Date Placeholder 1">
            <a:extLst>
              <a:ext uri="{FF2B5EF4-FFF2-40B4-BE49-F238E27FC236}">
                <a16:creationId xmlns:a16="http://schemas.microsoft.com/office/drawing/2014/main" id="{9117DA4F-36C7-3896-009A-E10F7139B9B7}"/>
              </a:ext>
            </a:extLst>
          </p:cNvPr>
          <p:cNvSpPr>
            <a:spLocks noGrp="1"/>
          </p:cNvSpPr>
          <p:nvPr>
            <p:ph type="dt" sz="half" idx="10"/>
          </p:nvPr>
        </p:nvSpPr>
        <p:spPr/>
        <p:txBody>
          <a:bodyPr/>
          <a:lstStyle/>
          <a:p>
            <a:r>
              <a:rPr lang="en-US"/>
              <a:t>2-25-2026</a:t>
            </a:r>
            <a:endParaRPr lang="en-US" dirty="0"/>
          </a:p>
        </p:txBody>
      </p:sp>
      <p:sp>
        <p:nvSpPr>
          <p:cNvPr id="3" name="Footer Placeholder 2">
            <a:extLst>
              <a:ext uri="{FF2B5EF4-FFF2-40B4-BE49-F238E27FC236}">
                <a16:creationId xmlns:a16="http://schemas.microsoft.com/office/drawing/2014/main" id="{14CF0021-7CD3-293F-1A48-1F37897687D5}"/>
              </a:ext>
            </a:extLst>
          </p:cNvPr>
          <p:cNvSpPr>
            <a:spLocks noGrp="1"/>
          </p:cNvSpPr>
          <p:nvPr>
            <p:ph type="ftr" sz="quarter" idx="11"/>
          </p:nvPr>
        </p:nvSpPr>
        <p:spPr/>
        <p:txBody>
          <a:bodyPr/>
          <a:lstStyle/>
          <a:p>
            <a:r>
              <a:rPr lang="en-US"/>
              <a:t>Stewardship.5.HBT</a:t>
            </a:r>
            <a:endParaRPr lang="en-US" dirty="0"/>
          </a:p>
        </p:txBody>
      </p:sp>
      <p:sp>
        <p:nvSpPr>
          <p:cNvPr id="4" name="Slide Number Placeholder 3">
            <a:extLst>
              <a:ext uri="{FF2B5EF4-FFF2-40B4-BE49-F238E27FC236}">
                <a16:creationId xmlns:a16="http://schemas.microsoft.com/office/drawing/2014/main" id="{575DC3A1-630F-1D4D-C8B0-5316B692AF23}"/>
              </a:ext>
            </a:extLst>
          </p:cNvPr>
          <p:cNvSpPr>
            <a:spLocks noGrp="1"/>
          </p:cNvSpPr>
          <p:nvPr>
            <p:ph type="sldNum" sz="quarter" idx="12"/>
          </p:nvPr>
        </p:nvSpPr>
        <p:spPr/>
        <p:txBody>
          <a:bodyPr/>
          <a:lstStyle/>
          <a:p>
            <a:fld id="{F9C51F4B-4E98-4A64-8628-9C70DC8DD52C}" type="slidenum">
              <a:rPr lang="en-US" smtClean="0"/>
              <a:pPr/>
              <a:t>9</a:t>
            </a:fld>
            <a:endParaRPr lang="en-US"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467">
                                            <p:txEl>
                                              <p:pRg st="1" end="1"/>
                                            </p:txEl>
                                          </p:spTgt>
                                        </p:tgtEl>
                                        <p:attrNameLst>
                                          <p:attrName>style.visibility</p:attrName>
                                        </p:attrNameLst>
                                      </p:cBhvr>
                                      <p:to>
                                        <p:strVal val="visible"/>
                                      </p:to>
                                    </p:set>
                                    <p:anim calcmode="lin" valueType="num">
                                      <p:cBhvr additive="base">
                                        <p:cTn id="13" dur="500" fill="hold"/>
                                        <p:tgtEl>
                                          <p:spTgt spid="624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4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467">
                                            <p:txEl>
                                              <p:pRg st="2" end="2"/>
                                            </p:txEl>
                                          </p:spTgt>
                                        </p:tgtEl>
                                        <p:attrNameLst>
                                          <p:attrName>style.visibility</p:attrName>
                                        </p:attrNameLst>
                                      </p:cBhvr>
                                      <p:to>
                                        <p:strVal val="visible"/>
                                      </p:to>
                                    </p:set>
                                    <p:anim calcmode="lin" valueType="num">
                                      <p:cBhvr additive="base">
                                        <p:cTn id="19" dur="500" fill="hold"/>
                                        <p:tgtEl>
                                          <p:spTgt spid="624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4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467">
                                            <p:txEl>
                                              <p:pRg st="3" end="3"/>
                                            </p:txEl>
                                          </p:spTgt>
                                        </p:tgtEl>
                                        <p:attrNameLst>
                                          <p:attrName>style.visibility</p:attrName>
                                        </p:attrNameLst>
                                      </p:cBhvr>
                                      <p:to>
                                        <p:strVal val="visible"/>
                                      </p:to>
                                    </p:set>
                                    <p:anim calcmode="lin" valueType="num">
                                      <p:cBhvr additive="base">
                                        <p:cTn id="25" dur="500" fill="hold"/>
                                        <p:tgtEl>
                                          <p:spTgt spid="624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4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2467">
                                            <p:txEl>
                                              <p:pRg st="4" end="4"/>
                                            </p:txEl>
                                          </p:spTgt>
                                        </p:tgtEl>
                                        <p:attrNameLst>
                                          <p:attrName>style.visibility</p:attrName>
                                        </p:attrNameLst>
                                      </p:cBhvr>
                                      <p:to>
                                        <p:strVal val="visible"/>
                                      </p:to>
                                    </p:set>
                                    <p:anim calcmode="lin" valueType="num">
                                      <p:cBhvr additive="base">
                                        <p:cTn id="31" dur="500" fill="hold"/>
                                        <p:tgtEl>
                                          <p:spTgt spid="624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24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2467">
                                            <p:txEl>
                                              <p:pRg st="5" end="5"/>
                                            </p:txEl>
                                          </p:spTgt>
                                        </p:tgtEl>
                                        <p:attrNameLst>
                                          <p:attrName>style.visibility</p:attrName>
                                        </p:attrNameLst>
                                      </p:cBhvr>
                                      <p:to>
                                        <p:strVal val="visible"/>
                                      </p:to>
                                    </p:set>
                                    <p:anim calcmode="lin" valueType="num">
                                      <p:cBhvr additive="base">
                                        <p:cTn id="37" dur="500" fill="hold"/>
                                        <p:tgtEl>
                                          <p:spTgt spid="6246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246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2467">
                                            <p:txEl>
                                              <p:pRg st="6" end="6"/>
                                            </p:txEl>
                                          </p:spTgt>
                                        </p:tgtEl>
                                        <p:attrNameLst>
                                          <p:attrName>style.visibility</p:attrName>
                                        </p:attrNameLst>
                                      </p:cBhvr>
                                      <p:to>
                                        <p:strVal val="visible"/>
                                      </p:to>
                                    </p:set>
                                    <p:anim calcmode="lin" valueType="num">
                                      <p:cBhvr additive="base">
                                        <p:cTn id="43" dur="500" fill="hold"/>
                                        <p:tgtEl>
                                          <p:spTgt spid="6246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246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bldLvl="3" autoUpdateAnimBg="0"/>
    </p:bldLst>
  </p:timing>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Balance</Template>
  <TotalTime>4684</TotalTime>
  <Words>9403</Words>
  <Application>Microsoft Office PowerPoint</Application>
  <PresentationFormat>Widescreen</PresentationFormat>
  <Paragraphs>565</Paragraphs>
  <Slides>47</Slides>
  <Notes>39</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Arial</vt:lpstr>
      <vt:lpstr>Candara</vt:lpstr>
      <vt:lpstr>Garamond</vt:lpstr>
      <vt:lpstr>Tahoma</vt:lpstr>
      <vt:lpstr>Wingdings</vt:lpstr>
      <vt:lpstr>Balance</vt:lpstr>
      <vt:lpstr>Principles to Live by 10</vt:lpstr>
      <vt:lpstr>Life Cycle of Planning</vt:lpstr>
      <vt:lpstr>PowerPoint Presentation</vt:lpstr>
      <vt:lpstr>PowerPoint Presentation</vt:lpstr>
      <vt:lpstr>PowerPoint Presentation</vt:lpstr>
      <vt:lpstr>Living Within Your Harvest</vt:lpstr>
      <vt:lpstr>Living Within Your Harvest</vt:lpstr>
      <vt:lpstr>What Debt Is…</vt:lpstr>
      <vt:lpstr>What Debt Is Not...</vt:lpstr>
      <vt:lpstr>Biblical Principles Regarding Debt</vt:lpstr>
      <vt:lpstr>PowerPoint Presentation</vt:lpstr>
      <vt:lpstr>PowerPoint Presentation</vt:lpstr>
      <vt:lpstr>Biblical Principles Regarding Debt</vt:lpstr>
      <vt:lpstr>Our Generation:</vt:lpstr>
      <vt:lpstr>PowerPoint Presentation</vt:lpstr>
      <vt:lpstr>PowerPoint Presentation</vt:lpstr>
      <vt:lpstr>Dispelling Myths About Debt</vt:lpstr>
      <vt:lpstr>“Tax Shelter”</vt:lpstr>
      <vt:lpstr>PowerPoint Presentation</vt:lpstr>
      <vt:lpstr>The Enemy Within:  Causes for Indebtedness</vt:lpstr>
      <vt:lpstr>PowerPoint Presentation</vt:lpstr>
      <vt:lpstr>The Enemy Within:  Causes for Indebtedness</vt:lpstr>
      <vt:lpstr>PowerPoint Presentation</vt:lpstr>
      <vt:lpstr>The Cure for Indebtedness</vt:lpstr>
      <vt:lpstr>Contentment &amp; The Cure for Indebtedness</vt:lpstr>
      <vt:lpstr>PowerPoint Presentation</vt:lpstr>
      <vt:lpstr>PowerPoint Presentation</vt:lpstr>
      <vt:lpstr>PowerPoint Presentation</vt:lpstr>
      <vt:lpstr>PowerPoint Presentation</vt:lpstr>
      <vt:lpstr>Example of John Haggle </vt:lpstr>
      <vt:lpstr>Example of John Haggle</vt:lpstr>
      <vt:lpstr>Example of Bob Bryant</vt:lpstr>
      <vt:lpstr>Example of Bob Bryant</vt:lpstr>
      <vt:lpstr>Example of Bob Bryant</vt:lpstr>
      <vt:lpstr>PowerPoint Presentation</vt:lpstr>
      <vt:lpstr>PowerPoint Presentation</vt:lpstr>
      <vt:lpstr>PowerPoint Presentation</vt:lpstr>
      <vt:lpstr>PowerPoint Presentation</vt:lpstr>
      <vt:lpstr>PowerPoint Presentation</vt:lpstr>
      <vt:lpstr>The Lord’s Storehouse</vt:lpstr>
      <vt:lpstr>PowerPoint Presentation</vt:lpstr>
      <vt:lpstr>The Lord’s Storehouse</vt:lpstr>
      <vt:lpstr>Ground Rules For Becoming Debt-Free </vt:lpstr>
      <vt:lpstr>Repay Debt </vt:lpstr>
      <vt:lpstr>PowerPoint Presentation</vt:lpstr>
      <vt:lpstr>PowerPoint Presentation</vt:lpstr>
      <vt:lpstr>The Biblical Way A House Is Built/ Acquired</vt:lpstr>
    </vt:vector>
  </TitlesOfParts>
  <Company>CHRISTIAN FELLOWSHIP MINISTRIES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Stewardship</dc:title>
  <dc:creator>BARRY COFFEY</dc:creator>
  <cp:lastModifiedBy>HBT Media</cp:lastModifiedBy>
  <cp:revision>334</cp:revision>
  <dcterms:created xsi:type="dcterms:W3CDTF">2004-11-14T08:53:46Z</dcterms:created>
  <dcterms:modified xsi:type="dcterms:W3CDTF">2026-02-26T01:54:11Z</dcterms:modified>
</cp:coreProperties>
</file>