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6"/>
  </p:notesMasterIdLst>
  <p:sldIdLst>
    <p:sldId id="266" r:id="rId2"/>
    <p:sldId id="445" r:id="rId3"/>
    <p:sldId id="787" r:id="rId4"/>
    <p:sldId id="542" r:id="rId5"/>
    <p:sldId id="559" r:id="rId6"/>
    <p:sldId id="380" r:id="rId7"/>
    <p:sldId id="561" r:id="rId8"/>
    <p:sldId id="549" r:id="rId9"/>
    <p:sldId id="551" r:id="rId10"/>
    <p:sldId id="550" r:id="rId11"/>
    <p:sldId id="560" r:id="rId12"/>
    <p:sldId id="430" r:id="rId13"/>
    <p:sldId id="556" r:id="rId14"/>
    <p:sldId id="558" r:id="rId15"/>
    <p:sldId id="392" r:id="rId16"/>
    <p:sldId id="293" r:id="rId17"/>
    <p:sldId id="543" r:id="rId18"/>
    <p:sldId id="544" r:id="rId19"/>
    <p:sldId id="545" r:id="rId20"/>
    <p:sldId id="546" r:id="rId21"/>
    <p:sldId id="451" r:id="rId22"/>
    <p:sldId id="452" r:id="rId23"/>
    <p:sldId id="425" r:id="rId24"/>
    <p:sldId id="547" r:id="rId25"/>
    <p:sldId id="548" r:id="rId26"/>
    <p:sldId id="785" r:id="rId27"/>
    <p:sldId id="786" r:id="rId28"/>
    <p:sldId id="444" r:id="rId29"/>
    <p:sldId id="557" r:id="rId30"/>
    <p:sldId id="553" r:id="rId31"/>
    <p:sldId id="784" r:id="rId32"/>
    <p:sldId id="554" r:id="rId33"/>
    <p:sldId id="769" r:id="rId34"/>
    <p:sldId id="779" r:id="rId35"/>
    <p:sldId id="783" r:id="rId36"/>
    <p:sldId id="767" r:id="rId37"/>
    <p:sldId id="770" r:id="rId38"/>
    <p:sldId id="774" r:id="rId39"/>
    <p:sldId id="773" r:id="rId40"/>
    <p:sldId id="777" r:id="rId41"/>
    <p:sldId id="778" r:id="rId42"/>
    <p:sldId id="555" r:id="rId43"/>
    <p:sldId id="310" r:id="rId44"/>
    <p:sldId id="420" r:id="rId45"/>
    <p:sldId id="419" r:id="rId46"/>
    <p:sldId id="423" r:id="rId47"/>
    <p:sldId id="428" r:id="rId48"/>
    <p:sldId id="552" r:id="rId49"/>
    <p:sldId id="371" r:id="rId50"/>
    <p:sldId id="453" r:id="rId51"/>
    <p:sldId id="429" r:id="rId52"/>
    <p:sldId id="431" r:id="rId53"/>
    <p:sldId id="456" r:id="rId54"/>
    <p:sldId id="434" r:id="rId55"/>
    <p:sldId id="257" r:id="rId56"/>
    <p:sldId id="435" r:id="rId57"/>
    <p:sldId id="436" r:id="rId58"/>
    <p:sldId id="440" r:id="rId59"/>
    <p:sldId id="441" r:id="rId60"/>
    <p:sldId id="437" r:id="rId61"/>
    <p:sldId id="438" r:id="rId62"/>
    <p:sldId id="439" r:id="rId63"/>
    <p:sldId id="413" r:id="rId64"/>
    <p:sldId id="414" r:id="rId6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2C22F4"/>
    <a:srgbClr val="9E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78"/>
    <p:restoredTop sz="90524" autoAdjust="0"/>
  </p:normalViewPr>
  <p:slideViewPr>
    <p:cSldViewPr>
      <p:cViewPr varScale="1">
        <p:scale>
          <a:sx n="92" d="100"/>
          <a:sy n="92" d="100"/>
        </p:scale>
        <p:origin x="516" y="306"/>
      </p:cViewPr>
      <p:guideLst>
        <p:guide orient="horz" pos="2160"/>
        <p:guide pos="3840"/>
      </p:guideLst>
    </p:cSldViewPr>
  </p:slideViewPr>
  <p:notesTextViewPr>
    <p:cViewPr>
      <p:scale>
        <a:sx n="3" d="2"/>
        <a:sy n="3" d="2"/>
      </p:scale>
      <p:origin x="0" y="0"/>
    </p:cViewPr>
  </p:notesTextViewPr>
  <p:sorterViewPr>
    <p:cViewPr>
      <p:scale>
        <a:sx n="90" d="100"/>
        <a:sy n="90" d="100"/>
      </p:scale>
      <p:origin x="0" y="-128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Candara" panose="020E0502030303020204"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latin typeface="Candara" panose="020E0502030303020204" pitchFamily="34" charset="0"/>
              </a:defRPr>
            </a:lvl1pPr>
          </a:lstStyle>
          <a:p>
            <a:pPr>
              <a:defRPr/>
            </a:pPr>
            <a:fld id="{706E8074-30C1-4324-94E3-12698A5C44C8}" type="datetimeFigureOut">
              <a:rPr lang="en-US" smtClean="0"/>
              <a:pPr>
                <a:defRPr/>
              </a:pPr>
              <a:t>2/22/2026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Candara" panose="020E0502030303020204"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latin typeface="Candara" panose="020E0502030303020204" pitchFamily="34" charset="0"/>
              </a:defRPr>
            </a:lvl1pPr>
          </a:lstStyle>
          <a:p>
            <a:pPr>
              <a:defRPr/>
            </a:pPr>
            <a:fld id="{6F1F9B1B-DE99-4072-B630-CE23559F1765}" type="slidenum">
              <a:rPr lang="en-US" smtClean="0"/>
              <a:pPr>
                <a:defRPr/>
              </a:pPr>
              <a:t>‹#›</a:t>
            </a:fld>
            <a:endParaRPr lang="en-US" dirty="0"/>
          </a:p>
        </p:txBody>
      </p:sp>
    </p:spTree>
    <p:extLst>
      <p:ext uri="{BB962C8B-B14F-4D97-AF65-F5344CB8AC3E}">
        <p14:creationId xmlns:p14="http://schemas.microsoft.com/office/powerpoint/2010/main" val="17772268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ndara" panose="020E0502030303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5AD74C-5D89-41D1-9BD5-2CA2E5ACCF79}" type="slidenum">
              <a:rPr lang="en-US"/>
              <a:pPr/>
              <a:t>1</a:t>
            </a:fld>
            <a:endParaRPr lang="en-US"/>
          </a:p>
        </p:txBody>
      </p:sp>
    </p:spTree>
    <p:extLst>
      <p:ext uri="{BB962C8B-B14F-4D97-AF65-F5344CB8AC3E}">
        <p14:creationId xmlns:p14="http://schemas.microsoft.com/office/powerpoint/2010/main" val="50116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C705A-2066-85D2-0307-E5815AA9E4FD}"/>
            </a:ext>
          </a:extLst>
        </p:cNvPr>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1C562E1-A3EE-5CF4-29D4-67573EC840EE}"/>
              </a:ext>
            </a:extLst>
          </p:cNvPr>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5362" name="Notes Placeholder 2">
            <a:extLst>
              <a:ext uri="{FF2B5EF4-FFF2-40B4-BE49-F238E27FC236}">
                <a16:creationId xmlns:a16="http://schemas.microsoft.com/office/drawing/2014/main" id="{791CA799-59D0-F744-3A71-BEA40D315ADF}"/>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a:extLst>
              <a:ext uri="{FF2B5EF4-FFF2-40B4-BE49-F238E27FC236}">
                <a16:creationId xmlns:a16="http://schemas.microsoft.com/office/drawing/2014/main" id="{0B629D11-30E5-B972-696B-D5B6EE122593}"/>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5AD74C-5D89-41D1-9BD5-2CA2E5ACCF79}" type="slidenum">
              <a:rPr lang="en-US"/>
              <a:pPr/>
              <a:t>5</a:t>
            </a:fld>
            <a:endParaRPr lang="en-US"/>
          </a:p>
        </p:txBody>
      </p:sp>
    </p:spTree>
    <p:extLst>
      <p:ext uri="{BB962C8B-B14F-4D97-AF65-F5344CB8AC3E}">
        <p14:creationId xmlns:p14="http://schemas.microsoft.com/office/powerpoint/2010/main" val="283654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sp>
          <p:nvSpPr>
            <p:cNvPr id="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grpSp>
          <p:nvGrpSpPr>
            <p:cNvPr id="7" name="Group 5"/>
            <p:cNvGrpSpPr>
              <a:grpSpLocks/>
            </p:cNvGrpSpPr>
            <p:nvPr userDrawn="1"/>
          </p:nvGrpSpPr>
          <p:grpSpPr bwMode="auto">
            <a:xfrm>
              <a:off x="0" y="4"/>
              <a:ext cx="5758" cy="4316"/>
              <a:chOff x="0" y="4"/>
              <a:chExt cx="5758" cy="4316"/>
            </a:xfrm>
          </p:grpSpPr>
          <p:sp>
            <p:nvSpPr>
              <p:cNvPr id="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grpSp>
      <p:grpSp>
        <p:nvGrpSpPr>
          <p:cNvPr id="17" name="Group 2"/>
          <p:cNvGrpSpPr>
            <a:grpSpLocks/>
          </p:cNvGrpSpPr>
          <p:nvPr/>
        </p:nvGrpSpPr>
        <p:grpSpPr bwMode="auto">
          <a:xfrm>
            <a:off x="1" y="6350"/>
            <a:ext cx="12187767" cy="6851650"/>
            <a:chOff x="0" y="4"/>
            <a:chExt cx="5758" cy="4316"/>
          </a:xfrm>
        </p:grpSpPr>
        <p:grpSp>
          <p:nvGrpSpPr>
            <p:cNvPr id="18" name="Group 3"/>
            <p:cNvGrpSpPr>
              <a:grpSpLocks/>
            </p:cNvGrpSpPr>
            <p:nvPr/>
          </p:nvGrpSpPr>
          <p:grpSpPr bwMode="auto">
            <a:xfrm>
              <a:off x="0" y="1161"/>
              <a:ext cx="5758" cy="3159"/>
              <a:chOff x="0" y="1161"/>
              <a:chExt cx="5758" cy="3159"/>
            </a:xfrm>
          </p:grpSpPr>
          <p:sp>
            <p:nvSpPr>
              <p:cNvPr id="29"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30"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grpSp>
        <p:sp>
          <p:nvSpPr>
            <p:cNvPr id="19"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0"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1"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nvGrpSpPr>
            <p:cNvPr id="22" name="Group 9"/>
            <p:cNvGrpSpPr>
              <a:grpSpLocks/>
            </p:cNvGrpSpPr>
            <p:nvPr/>
          </p:nvGrpSpPr>
          <p:grpSpPr bwMode="auto">
            <a:xfrm>
              <a:off x="348" y="4"/>
              <a:ext cx="5410" cy="4316"/>
              <a:chOff x="348" y="4"/>
              <a:chExt cx="5410" cy="4316"/>
            </a:xfrm>
          </p:grpSpPr>
          <p:sp>
            <p:nvSpPr>
              <p:cNvPr id="23"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4"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5"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6"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7"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8"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grpSp>
      <p:sp>
        <p:nvSpPr>
          <p:cNvPr id="5136" name="Rectangle 16"/>
          <p:cNvSpPr>
            <a:spLocks noGrp="1" noChangeArrowheads="1"/>
          </p:cNvSpPr>
          <p:nvPr>
            <p:ph type="ctrTitle" sz="quarter"/>
          </p:nvPr>
        </p:nvSpPr>
        <p:spPr>
          <a:xfrm>
            <a:off x="1422400" y="1997076"/>
            <a:ext cx="9448800" cy="1431925"/>
          </a:xfrm>
        </p:spPr>
        <p:txBody>
          <a:bodyPr anchor="b"/>
          <a:lstStyle>
            <a:lvl1pPr>
              <a:defRPr/>
            </a:lvl1pPr>
          </a:lstStyle>
          <a:p>
            <a:r>
              <a:rPr lang="en-US"/>
              <a:t>Click to edit Master title style</a:t>
            </a:r>
          </a:p>
        </p:txBody>
      </p:sp>
      <p:sp>
        <p:nvSpPr>
          <p:cNvPr id="5137"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en-US"/>
              <a:t>Click to edit Master subtitle style</a:t>
            </a:r>
          </a:p>
        </p:txBody>
      </p:sp>
      <p:sp>
        <p:nvSpPr>
          <p:cNvPr id="31" name="Rectangle 18"/>
          <p:cNvSpPr>
            <a:spLocks noGrp="1" noChangeArrowheads="1"/>
          </p:cNvSpPr>
          <p:nvPr>
            <p:ph type="dt" sz="quarter" idx="10"/>
          </p:nvPr>
        </p:nvSpPr>
        <p:spPr/>
        <p:txBody>
          <a:bodyPr/>
          <a:lstStyle>
            <a:lvl1pPr>
              <a:defRPr/>
            </a:lvl1pPr>
          </a:lstStyle>
          <a:p>
            <a:pPr>
              <a:defRPr/>
            </a:pPr>
            <a:r>
              <a:rPr lang="en-US"/>
              <a:t>02/22/2026</a:t>
            </a:r>
          </a:p>
        </p:txBody>
      </p:sp>
      <p:sp>
        <p:nvSpPr>
          <p:cNvPr id="32" name="Rectangle 19"/>
          <p:cNvSpPr>
            <a:spLocks noGrp="1" noChangeArrowheads="1"/>
          </p:cNvSpPr>
          <p:nvPr>
            <p:ph type="ftr" sz="quarter" idx="11"/>
          </p:nvPr>
        </p:nvSpPr>
        <p:spPr>
          <a:xfrm>
            <a:off x="4470400" y="6248400"/>
            <a:ext cx="3860800" cy="457200"/>
          </a:xfrm>
        </p:spPr>
        <p:txBody>
          <a:bodyPr/>
          <a:lstStyle>
            <a:lvl1pPr>
              <a:defRPr/>
            </a:lvl1pPr>
          </a:lstStyle>
          <a:p>
            <a:pPr>
              <a:defRPr/>
            </a:pPr>
            <a:r>
              <a:rPr lang="en-US"/>
              <a:t>The Spirit Controlled Marriage 2</a:t>
            </a:r>
          </a:p>
        </p:txBody>
      </p:sp>
      <p:sp>
        <p:nvSpPr>
          <p:cNvPr id="33" name="Rectangle 20"/>
          <p:cNvSpPr>
            <a:spLocks noGrp="1" noChangeArrowheads="1"/>
          </p:cNvSpPr>
          <p:nvPr>
            <p:ph type="sldNum" sz="quarter" idx="12"/>
          </p:nvPr>
        </p:nvSpPr>
        <p:spPr/>
        <p:txBody>
          <a:bodyPr/>
          <a:lstStyle>
            <a:lvl1pPr>
              <a:defRPr/>
            </a:lvl1pPr>
          </a:lstStyle>
          <a:p>
            <a:pPr>
              <a:defRPr/>
            </a:pPr>
            <a:fld id="{66ABBDEC-7253-4314-9DFA-DCF305D379C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autoUpdateAnimBg="0"/>
      <p:bldP spid="5137"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02/22/2026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Marriage 2</a:t>
            </a:r>
          </a:p>
        </p:txBody>
      </p:sp>
      <p:sp>
        <p:nvSpPr>
          <p:cNvPr id="6" name="Rectangle 19"/>
          <p:cNvSpPr>
            <a:spLocks noGrp="1" noChangeArrowheads="1"/>
          </p:cNvSpPr>
          <p:nvPr>
            <p:ph type="sldNum" sz="quarter" idx="12"/>
          </p:nvPr>
        </p:nvSpPr>
        <p:spPr>
          <a:ln/>
        </p:spPr>
        <p:txBody>
          <a:bodyPr/>
          <a:lstStyle>
            <a:lvl1pPr>
              <a:defRPr/>
            </a:lvl1pPr>
          </a:lstStyle>
          <a:p>
            <a:pPr>
              <a:defRPr/>
            </a:pPr>
            <a:fld id="{E97CCC2F-A9EF-4E2B-B939-2528C8DBF87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02/22/2026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Marriage 2</a:t>
            </a:r>
          </a:p>
        </p:txBody>
      </p:sp>
      <p:sp>
        <p:nvSpPr>
          <p:cNvPr id="6" name="Rectangle 19"/>
          <p:cNvSpPr>
            <a:spLocks noGrp="1" noChangeArrowheads="1"/>
          </p:cNvSpPr>
          <p:nvPr>
            <p:ph type="sldNum" sz="quarter" idx="12"/>
          </p:nvPr>
        </p:nvSpPr>
        <p:spPr>
          <a:ln/>
        </p:spPr>
        <p:txBody>
          <a:bodyPr/>
          <a:lstStyle>
            <a:lvl1pPr>
              <a:defRPr/>
            </a:lvl1pPr>
          </a:lstStyle>
          <a:p>
            <a:pPr>
              <a:defRPr/>
            </a:pPr>
            <a:fld id="{49598455-A78C-4C18-A362-86F0956E05A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02/22/2026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Marriage 2</a:t>
            </a:r>
          </a:p>
        </p:txBody>
      </p:sp>
      <p:sp>
        <p:nvSpPr>
          <p:cNvPr id="6" name="Rectangle 19"/>
          <p:cNvSpPr>
            <a:spLocks noGrp="1" noChangeArrowheads="1"/>
          </p:cNvSpPr>
          <p:nvPr>
            <p:ph type="sldNum" sz="quarter" idx="12"/>
          </p:nvPr>
        </p:nvSpPr>
        <p:spPr>
          <a:ln/>
        </p:spPr>
        <p:txBody>
          <a:bodyPr/>
          <a:lstStyle>
            <a:lvl1pPr>
              <a:defRPr/>
            </a:lvl1pPr>
          </a:lstStyle>
          <a:p>
            <a:pPr>
              <a:defRPr/>
            </a:pPr>
            <a:fld id="{107E4DB5-C10A-463F-A660-BB97120F363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a:t>02/22/2026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Marriage 2</a:t>
            </a:r>
          </a:p>
        </p:txBody>
      </p:sp>
      <p:sp>
        <p:nvSpPr>
          <p:cNvPr id="6" name="Rectangle 19"/>
          <p:cNvSpPr>
            <a:spLocks noGrp="1" noChangeArrowheads="1"/>
          </p:cNvSpPr>
          <p:nvPr>
            <p:ph type="sldNum" sz="quarter" idx="12"/>
          </p:nvPr>
        </p:nvSpPr>
        <p:spPr>
          <a:ln/>
        </p:spPr>
        <p:txBody>
          <a:bodyPr/>
          <a:lstStyle>
            <a:lvl1pPr>
              <a:defRPr/>
            </a:lvl1pPr>
          </a:lstStyle>
          <a:p>
            <a:pPr>
              <a:defRPr/>
            </a:pPr>
            <a:fld id="{4ACF701B-D06C-45F0-B2BA-95C37A12510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r>
              <a:rPr lang="en-US"/>
              <a:t>02/22/2026</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The Spirit Controlled Marriage 2</a:t>
            </a:r>
          </a:p>
        </p:txBody>
      </p:sp>
      <p:sp>
        <p:nvSpPr>
          <p:cNvPr id="7" name="Rectangle 19"/>
          <p:cNvSpPr>
            <a:spLocks noGrp="1" noChangeArrowheads="1"/>
          </p:cNvSpPr>
          <p:nvPr>
            <p:ph type="sldNum" sz="quarter" idx="12"/>
          </p:nvPr>
        </p:nvSpPr>
        <p:spPr>
          <a:ln/>
        </p:spPr>
        <p:txBody>
          <a:bodyPr/>
          <a:lstStyle>
            <a:lvl1pPr>
              <a:defRPr/>
            </a:lvl1pPr>
          </a:lstStyle>
          <a:p>
            <a:pPr>
              <a:defRPr/>
            </a:pPr>
            <a:fld id="{96D6B46B-D9C8-4A16-8DEE-957E2CCF9A7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r>
              <a:rPr lang="en-US"/>
              <a:t>02/22/2026</a:t>
            </a:r>
          </a:p>
        </p:txBody>
      </p:sp>
      <p:sp>
        <p:nvSpPr>
          <p:cNvPr id="8" name="Rectangle 18"/>
          <p:cNvSpPr>
            <a:spLocks noGrp="1" noChangeArrowheads="1"/>
          </p:cNvSpPr>
          <p:nvPr>
            <p:ph type="ftr" sz="quarter" idx="11"/>
          </p:nvPr>
        </p:nvSpPr>
        <p:spPr>
          <a:ln/>
        </p:spPr>
        <p:txBody>
          <a:bodyPr/>
          <a:lstStyle>
            <a:lvl1pPr>
              <a:defRPr/>
            </a:lvl1pPr>
          </a:lstStyle>
          <a:p>
            <a:pPr>
              <a:defRPr/>
            </a:pPr>
            <a:r>
              <a:rPr lang="en-US"/>
              <a:t>The Spirit Controlled Marriage 2</a:t>
            </a:r>
          </a:p>
        </p:txBody>
      </p:sp>
      <p:sp>
        <p:nvSpPr>
          <p:cNvPr id="9" name="Rectangle 19"/>
          <p:cNvSpPr>
            <a:spLocks noGrp="1" noChangeArrowheads="1"/>
          </p:cNvSpPr>
          <p:nvPr>
            <p:ph type="sldNum" sz="quarter" idx="12"/>
          </p:nvPr>
        </p:nvSpPr>
        <p:spPr>
          <a:ln/>
        </p:spPr>
        <p:txBody>
          <a:bodyPr/>
          <a:lstStyle>
            <a:lvl1pPr>
              <a:defRPr/>
            </a:lvl1pPr>
          </a:lstStyle>
          <a:p>
            <a:pPr>
              <a:defRPr/>
            </a:pPr>
            <a:fld id="{98E319C2-AE2E-47E5-BDD3-C71DB074588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r>
              <a:rPr lang="en-US"/>
              <a:t>02/22/2026</a:t>
            </a:r>
          </a:p>
        </p:txBody>
      </p:sp>
      <p:sp>
        <p:nvSpPr>
          <p:cNvPr id="4" name="Rectangle 18"/>
          <p:cNvSpPr>
            <a:spLocks noGrp="1" noChangeArrowheads="1"/>
          </p:cNvSpPr>
          <p:nvPr>
            <p:ph type="ftr" sz="quarter" idx="11"/>
          </p:nvPr>
        </p:nvSpPr>
        <p:spPr>
          <a:ln/>
        </p:spPr>
        <p:txBody>
          <a:bodyPr/>
          <a:lstStyle>
            <a:lvl1pPr>
              <a:defRPr/>
            </a:lvl1pPr>
          </a:lstStyle>
          <a:p>
            <a:pPr>
              <a:defRPr/>
            </a:pPr>
            <a:r>
              <a:rPr lang="en-US"/>
              <a:t>The Spirit Controlled Marriage 2</a:t>
            </a:r>
          </a:p>
        </p:txBody>
      </p:sp>
      <p:sp>
        <p:nvSpPr>
          <p:cNvPr id="5" name="Rectangle 19"/>
          <p:cNvSpPr>
            <a:spLocks noGrp="1" noChangeArrowheads="1"/>
          </p:cNvSpPr>
          <p:nvPr>
            <p:ph type="sldNum" sz="quarter" idx="12"/>
          </p:nvPr>
        </p:nvSpPr>
        <p:spPr>
          <a:ln/>
        </p:spPr>
        <p:txBody>
          <a:bodyPr/>
          <a:lstStyle>
            <a:lvl1pPr>
              <a:defRPr/>
            </a:lvl1pPr>
          </a:lstStyle>
          <a:p>
            <a:pPr>
              <a:defRPr/>
            </a:pPr>
            <a:fld id="{0DEC8DC5-ACB9-4D7C-A41D-00A19F1C10A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a:t>02/22/2026</a:t>
            </a:r>
          </a:p>
        </p:txBody>
      </p:sp>
      <p:sp>
        <p:nvSpPr>
          <p:cNvPr id="3" name="Rectangle 18"/>
          <p:cNvSpPr>
            <a:spLocks noGrp="1" noChangeArrowheads="1"/>
          </p:cNvSpPr>
          <p:nvPr>
            <p:ph type="ftr" sz="quarter" idx="11"/>
          </p:nvPr>
        </p:nvSpPr>
        <p:spPr>
          <a:ln/>
        </p:spPr>
        <p:txBody>
          <a:bodyPr/>
          <a:lstStyle>
            <a:lvl1pPr>
              <a:defRPr/>
            </a:lvl1pPr>
          </a:lstStyle>
          <a:p>
            <a:pPr>
              <a:defRPr/>
            </a:pPr>
            <a:r>
              <a:rPr lang="en-US"/>
              <a:t>The Spirit Controlled Marriage 2</a:t>
            </a:r>
          </a:p>
        </p:txBody>
      </p:sp>
      <p:sp>
        <p:nvSpPr>
          <p:cNvPr id="4" name="Rectangle 19"/>
          <p:cNvSpPr>
            <a:spLocks noGrp="1" noChangeArrowheads="1"/>
          </p:cNvSpPr>
          <p:nvPr>
            <p:ph type="sldNum" sz="quarter" idx="12"/>
          </p:nvPr>
        </p:nvSpPr>
        <p:spPr>
          <a:ln/>
        </p:spPr>
        <p:txBody>
          <a:bodyPr/>
          <a:lstStyle>
            <a:lvl1pPr>
              <a:defRPr/>
            </a:lvl1pPr>
          </a:lstStyle>
          <a:p>
            <a:pPr>
              <a:defRPr/>
            </a:pPr>
            <a:fld id="{1B2A185C-6290-45C3-87A1-33C80B050DF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02/22/2026</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The Spirit Controlled Marriage 2</a:t>
            </a:r>
          </a:p>
        </p:txBody>
      </p:sp>
      <p:sp>
        <p:nvSpPr>
          <p:cNvPr id="7" name="Rectangle 19"/>
          <p:cNvSpPr>
            <a:spLocks noGrp="1" noChangeArrowheads="1"/>
          </p:cNvSpPr>
          <p:nvPr>
            <p:ph type="sldNum" sz="quarter" idx="12"/>
          </p:nvPr>
        </p:nvSpPr>
        <p:spPr>
          <a:ln/>
        </p:spPr>
        <p:txBody>
          <a:bodyPr/>
          <a:lstStyle>
            <a:lvl1pPr>
              <a:defRPr/>
            </a:lvl1pPr>
          </a:lstStyle>
          <a:p>
            <a:pPr>
              <a:defRPr/>
            </a:pPr>
            <a:fld id="{D50A9D2A-CBF1-4D3A-8085-F221AD6D2A8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02/22/2026</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The Spirit Controlled Marriage 2</a:t>
            </a:r>
          </a:p>
        </p:txBody>
      </p:sp>
      <p:sp>
        <p:nvSpPr>
          <p:cNvPr id="7" name="Rectangle 19"/>
          <p:cNvSpPr>
            <a:spLocks noGrp="1" noChangeArrowheads="1"/>
          </p:cNvSpPr>
          <p:nvPr>
            <p:ph type="sldNum" sz="quarter" idx="12"/>
          </p:nvPr>
        </p:nvSpPr>
        <p:spPr>
          <a:ln/>
        </p:spPr>
        <p:txBody>
          <a:bodyPr/>
          <a:lstStyle>
            <a:lvl1pPr>
              <a:defRPr/>
            </a:lvl1pPr>
          </a:lstStyle>
          <a:p>
            <a:pPr>
              <a:defRPr/>
            </a:pPr>
            <a:fld id="{5F824B9E-8A8B-4D67-9624-7E0E8ABC284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bright="-16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grpSp>
      <p:sp>
        <p:nvSpPr>
          <p:cNvPr id="4111"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12"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13"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Candara" panose="020E0502030303020204" pitchFamily="34" charset="0"/>
              </a:defRPr>
            </a:lvl1pPr>
          </a:lstStyle>
          <a:p>
            <a:pPr>
              <a:defRPr/>
            </a:pPr>
            <a:r>
              <a:rPr lang="en-US"/>
              <a:t>02/22/2026</a:t>
            </a:r>
            <a:endParaRPr lang="en-US" dirty="0"/>
          </a:p>
        </p:txBody>
      </p:sp>
      <p:sp>
        <p:nvSpPr>
          <p:cNvPr id="4114"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Candara" panose="020E0502030303020204" pitchFamily="34" charset="0"/>
              </a:defRPr>
            </a:lvl1pPr>
          </a:lstStyle>
          <a:p>
            <a:pPr>
              <a:defRPr/>
            </a:pPr>
            <a:r>
              <a:rPr lang="en-US"/>
              <a:t>The Spirit Controlled Marriage 2</a:t>
            </a:r>
            <a:endParaRPr lang="en-US" dirty="0"/>
          </a:p>
        </p:txBody>
      </p:sp>
      <p:sp>
        <p:nvSpPr>
          <p:cNvPr id="4115"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Candara" panose="020E0502030303020204" pitchFamily="34" charset="0"/>
              </a:defRPr>
            </a:lvl1pPr>
          </a:lstStyle>
          <a:p>
            <a:pPr>
              <a:defRPr/>
            </a:pPr>
            <a:fld id="{1AB38A38-D39E-4966-AD4A-389BDFC762DD}"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11"/>
                                        </p:tgtEl>
                                        <p:attrNameLst>
                                          <p:attrName>style.visibility</p:attrName>
                                        </p:attrNameLst>
                                      </p:cBhvr>
                                      <p:to>
                                        <p:strVal val="visible"/>
                                      </p:to>
                                    </p:set>
                                    <p:anim calcmode="lin" valueType="num">
                                      <p:cBhvr>
                                        <p:cTn id="7" dur="1000" fill="hold"/>
                                        <p:tgtEl>
                                          <p:spTgt spid="4111"/>
                                        </p:tgtEl>
                                        <p:attrNameLst>
                                          <p:attrName>ppt_x</p:attrName>
                                        </p:attrNameLst>
                                      </p:cBhvr>
                                      <p:tavLst>
                                        <p:tav tm="0">
                                          <p:val>
                                            <p:strVal val="#ppt_x-.2"/>
                                          </p:val>
                                        </p:tav>
                                        <p:tav tm="100000">
                                          <p:val>
                                            <p:strVal val="#ppt_x"/>
                                          </p:val>
                                        </p:tav>
                                      </p:tavLst>
                                    </p:anim>
                                    <p:anim calcmode="lin" valueType="num">
                                      <p:cBhvr>
                                        <p:cTn id="8" dur="1000" fill="hold"/>
                                        <p:tgtEl>
                                          <p:spTgt spid="41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11"/>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12">
                                            <p:txEl>
                                              <p:pRg st="0" end="0"/>
                                            </p:txEl>
                                          </p:spTgt>
                                        </p:tgtEl>
                                        <p:attrNameLst>
                                          <p:attrName>style.visibility</p:attrName>
                                        </p:attrNameLst>
                                      </p:cBhvr>
                                      <p:to>
                                        <p:strVal val="visible"/>
                                      </p:to>
                                    </p:set>
                                    <p:animEffect transition="in" filter="fade">
                                      <p:cBhvr>
                                        <p:cTn id="14" dur="500"/>
                                        <p:tgtEl>
                                          <p:spTgt spid="4112">
                                            <p:txEl>
                                              <p:pRg st="0" end="0"/>
                                            </p:txEl>
                                          </p:spTgt>
                                        </p:tgtEl>
                                      </p:cBhvr>
                                    </p:animEffect>
                                    <p:anim calcmode="lin" valueType="num">
                                      <p:cBhvr>
                                        <p:cTn id="15" dur="500" fill="hold"/>
                                        <p:tgtEl>
                                          <p:spTgt spid="411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1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12">
                                            <p:txEl>
                                              <p:pRg st="1" end="1"/>
                                            </p:txEl>
                                          </p:spTgt>
                                        </p:tgtEl>
                                        <p:attrNameLst>
                                          <p:attrName>style.visibility</p:attrName>
                                        </p:attrNameLst>
                                      </p:cBhvr>
                                      <p:to>
                                        <p:strVal val="visible"/>
                                      </p:to>
                                    </p:set>
                                    <p:animEffect transition="in" filter="fade">
                                      <p:cBhvr>
                                        <p:cTn id="19" dur="500"/>
                                        <p:tgtEl>
                                          <p:spTgt spid="4112">
                                            <p:txEl>
                                              <p:pRg st="1" end="1"/>
                                            </p:txEl>
                                          </p:spTgt>
                                        </p:tgtEl>
                                      </p:cBhvr>
                                    </p:animEffect>
                                    <p:anim calcmode="lin" valueType="num">
                                      <p:cBhvr>
                                        <p:cTn id="20" dur="500" fill="hold"/>
                                        <p:tgtEl>
                                          <p:spTgt spid="411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1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12">
                                            <p:txEl>
                                              <p:pRg st="2" end="2"/>
                                            </p:txEl>
                                          </p:spTgt>
                                        </p:tgtEl>
                                        <p:attrNameLst>
                                          <p:attrName>style.visibility</p:attrName>
                                        </p:attrNameLst>
                                      </p:cBhvr>
                                      <p:to>
                                        <p:strVal val="visible"/>
                                      </p:to>
                                    </p:set>
                                    <p:animEffect transition="in" filter="fade">
                                      <p:cBhvr>
                                        <p:cTn id="24" dur="500"/>
                                        <p:tgtEl>
                                          <p:spTgt spid="4112">
                                            <p:txEl>
                                              <p:pRg st="2" end="2"/>
                                            </p:txEl>
                                          </p:spTgt>
                                        </p:tgtEl>
                                      </p:cBhvr>
                                    </p:animEffect>
                                    <p:anim calcmode="lin" valueType="num">
                                      <p:cBhvr>
                                        <p:cTn id="25" dur="500" fill="hold"/>
                                        <p:tgtEl>
                                          <p:spTgt spid="411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1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12">
                                            <p:txEl>
                                              <p:pRg st="3" end="3"/>
                                            </p:txEl>
                                          </p:spTgt>
                                        </p:tgtEl>
                                        <p:attrNameLst>
                                          <p:attrName>style.visibility</p:attrName>
                                        </p:attrNameLst>
                                      </p:cBhvr>
                                      <p:to>
                                        <p:strVal val="visible"/>
                                      </p:to>
                                    </p:set>
                                    <p:animEffect transition="in" filter="fade">
                                      <p:cBhvr>
                                        <p:cTn id="29" dur="500"/>
                                        <p:tgtEl>
                                          <p:spTgt spid="4112">
                                            <p:txEl>
                                              <p:pRg st="3" end="3"/>
                                            </p:txEl>
                                          </p:spTgt>
                                        </p:tgtEl>
                                      </p:cBhvr>
                                    </p:animEffect>
                                    <p:anim calcmode="lin" valueType="num">
                                      <p:cBhvr>
                                        <p:cTn id="30" dur="500" fill="hold"/>
                                        <p:tgtEl>
                                          <p:spTgt spid="411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1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12">
                                            <p:txEl>
                                              <p:pRg st="4" end="4"/>
                                            </p:txEl>
                                          </p:spTgt>
                                        </p:tgtEl>
                                        <p:attrNameLst>
                                          <p:attrName>style.visibility</p:attrName>
                                        </p:attrNameLst>
                                      </p:cBhvr>
                                      <p:to>
                                        <p:strVal val="visible"/>
                                      </p:to>
                                    </p:set>
                                    <p:animEffect transition="in" filter="fade">
                                      <p:cBhvr>
                                        <p:cTn id="34" dur="500"/>
                                        <p:tgtEl>
                                          <p:spTgt spid="4112">
                                            <p:txEl>
                                              <p:pRg st="4" end="4"/>
                                            </p:txEl>
                                          </p:spTgt>
                                        </p:tgtEl>
                                      </p:cBhvr>
                                    </p:animEffect>
                                    <p:anim calcmode="lin" valueType="num">
                                      <p:cBhvr>
                                        <p:cTn id="35" dur="500" fill="hold"/>
                                        <p:tgtEl>
                                          <p:spTgt spid="411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1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p:bldP spid="4112" grpId="0" build="p">
        <p:tmplLst>
          <p:tmpl lvl="1">
            <p:tnLst>
              <p:par>
                <p:cTn presetID="44" presetClass="entr" presetSubtype="0" fill="hold" nodeType="click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Lst>
      </p:bldP>
    </p:bldLst>
  </p:timing>
  <p:hf hdr="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Candara" panose="020E0502030303020204" pitchFamily="34" charset="0"/>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Candara" panose="020E0502030303020204" pitchFamily="34"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Candara" panose="020E0502030303020204" pitchFamily="34" charset="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Candara" panose="020E0502030303020204" pitchFamily="34" charset="0"/>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Candara" panose="020E0502030303020204" pitchFamily="34"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Candara" panose="020E0502030303020204"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descr="Style4---DarkBG-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4762"/>
            <a:ext cx="11201400" cy="683895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DB78F56A-FF9C-4824-B9D9-FE5F7F810CA6}"/>
              </a:ext>
            </a:extLst>
          </p:cNvPr>
          <p:cNvSpPr>
            <a:spLocks noGrp="1"/>
          </p:cNvSpPr>
          <p:nvPr>
            <p:ph type="sldNum" sz="quarter" idx="12"/>
          </p:nvPr>
        </p:nvSpPr>
        <p:spPr/>
        <p:txBody>
          <a:bodyPr/>
          <a:lstStyle/>
          <a:p>
            <a:pPr>
              <a:defRPr/>
            </a:pPr>
            <a:fld id="{1B2A185C-6290-45C3-87A1-33C80B050DF0}" type="slidenum">
              <a:rPr lang="en-US" smtClean="0"/>
              <a:pPr>
                <a:defRPr/>
              </a:pPr>
              <a:t>1</a:t>
            </a:fld>
            <a:endParaRPr lang="en-US" dirty="0"/>
          </a:p>
        </p:txBody>
      </p:sp>
      <p:sp>
        <p:nvSpPr>
          <p:cNvPr id="3" name="Footer Placeholder 2">
            <a:extLst>
              <a:ext uri="{FF2B5EF4-FFF2-40B4-BE49-F238E27FC236}">
                <a16:creationId xmlns:a16="http://schemas.microsoft.com/office/drawing/2014/main" id="{A18D1B6E-F6E3-458E-A9E8-D6B6046DAE0F}"/>
              </a:ext>
            </a:extLst>
          </p:cNvPr>
          <p:cNvSpPr>
            <a:spLocks noGrp="1"/>
          </p:cNvSpPr>
          <p:nvPr>
            <p:ph type="ftr" sz="quarter" idx="11"/>
          </p:nvPr>
        </p:nvSpPr>
        <p:spPr/>
        <p:txBody>
          <a:bodyPr/>
          <a:lstStyle/>
          <a:p>
            <a:pPr>
              <a:defRPr/>
            </a:pPr>
            <a:r>
              <a:rPr lang="en-US"/>
              <a:t>The Spirit Controlled Marriage 2</a:t>
            </a:r>
            <a:endParaRPr lang="en-US" dirty="0"/>
          </a:p>
        </p:txBody>
      </p:sp>
      <p:sp>
        <p:nvSpPr>
          <p:cNvPr id="2" name="TextBox 1">
            <a:extLst>
              <a:ext uri="{FF2B5EF4-FFF2-40B4-BE49-F238E27FC236}">
                <a16:creationId xmlns:a16="http://schemas.microsoft.com/office/drawing/2014/main" id="{E8951984-1262-C2DD-52DB-63DFF4907947}"/>
              </a:ext>
            </a:extLst>
          </p:cNvPr>
          <p:cNvSpPr txBox="1"/>
          <p:nvPr/>
        </p:nvSpPr>
        <p:spPr>
          <a:xfrm>
            <a:off x="1251564" y="617887"/>
            <a:ext cx="10661893" cy="923330"/>
          </a:xfrm>
          <a:prstGeom prst="rect">
            <a:avLst/>
          </a:prstGeom>
          <a:noFill/>
        </p:spPr>
        <p:txBody>
          <a:bodyPr wrap="none" rtlCol="0">
            <a:spAutoFit/>
          </a:bodyPr>
          <a:lstStyle/>
          <a:p>
            <a:r>
              <a:rPr lang="en-US" sz="5400" b="1" u="sng" dirty="0">
                <a:latin typeface="Candara" panose="020E0502030303020204" pitchFamily="34" charset="0"/>
              </a:rPr>
              <a:t>The Spirit Controlled </a:t>
            </a:r>
            <a:r>
              <a:rPr lang="en-US" sz="5400" b="1" u="sng">
                <a:latin typeface="Candara" panose="020E0502030303020204" pitchFamily="34" charset="0"/>
              </a:rPr>
              <a:t>Marriage (2) 7</a:t>
            </a:r>
            <a:endParaRPr lang="en-US" sz="5400" b="1" u="sng" dirty="0">
              <a:latin typeface="Candara" panose="020E0502030303020204" pitchFamily="34" charset="0"/>
            </a:endParaRPr>
          </a:p>
        </p:txBody>
      </p:sp>
      <p:pic>
        <p:nvPicPr>
          <p:cNvPr id="7" name="Picture 6">
            <a:extLst>
              <a:ext uri="{FF2B5EF4-FFF2-40B4-BE49-F238E27FC236}">
                <a16:creationId xmlns:a16="http://schemas.microsoft.com/office/drawing/2014/main" id="{C037D5E9-2A7F-C70D-22AB-A208CACFA76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685774" y="1632414"/>
            <a:ext cx="6839226" cy="4943723"/>
          </a:xfrm>
          <a:prstGeom prst="rect">
            <a:avLst/>
          </a:prstGeom>
          <a:ln>
            <a:noFill/>
          </a:ln>
          <a:effectLst>
            <a:softEdge rad="112500"/>
          </a:effectLst>
        </p:spPr>
      </p:pic>
      <p:pic>
        <p:nvPicPr>
          <p:cNvPr id="8" name="Picture 7">
            <a:extLst>
              <a:ext uri="{FF2B5EF4-FFF2-40B4-BE49-F238E27FC236}">
                <a16:creationId xmlns:a16="http://schemas.microsoft.com/office/drawing/2014/main" id="{3A34BC13-C440-A0D4-2475-199AA92F0FF4}"/>
              </a:ext>
            </a:extLst>
          </p:cNvPr>
          <p:cNvPicPr>
            <a:picLocks noChangeAspect="1"/>
          </p:cNvPicPr>
          <p:nvPr/>
        </p:nvPicPr>
        <p:blipFill>
          <a:blip r:embed="rId5"/>
          <a:stretch>
            <a:fillRect/>
          </a:stretch>
        </p:blipFill>
        <p:spPr>
          <a:xfrm>
            <a:off x="6091237" y="3424237"/>
            <a:ext cx="9525" cy="9525"/>
          </a:xfrm>
          <a:prstGeom prst="rect">
            <a:avLst/>
          </a:prstGeom>
        </p:spPr>
      </p:pic>
      <p:pic>
        <p:nvPicPr>
          <p:cNvPr id="9" name="Picture 8">
            <a:extLst>
              <a:ext uri="{FF2B5EF4-FFF2-40B4-BE49-F238E27FC236}">
                <a16:creationId xmlns:a16="http://schemas.microsoft.com/office/drawing/2014/main" id="{F76F537B-341B-5197-58C3-1E1CF4C4522F}"/>
              </a:ext>
            </a:extLst>
          </p:cNvPr>
          <p:cNvPicPr>
            <a:picLocks noChangeAspect="1"/>
          </p:cNvPicPr>
          <p:nvPr/>
        </p:nvPicPr>
        <p:blipFill>
          <a:blip r:embed="rId5"/>
          <a:stretch>
            <a:fillRect/>
          </a:stretch>
        </p:blipFill>
        <p:spPr>
          <a:xfrm>
            <a:off x="6243637" y="3576637"/>
            <a:ext cx="9525" cy="9525"/>
          </a:xfrm>
          <a:prstGeom prst="rect">
            <a:avLst/>
          </a:prstGeom>
        </p:spPr>
      </p:pic>
      <p:pic>
        <p:nvPicPr>
          <p:cNvPr id="1026" name="Picture 2">
            <a:extLst>
              <a:ext uri="{FF2B5EF4-FFF2-40B4-BE49-F238E27FC236}">
                <a16:creationId xmlns:a16="http://schemas.microsoft.com/office/drawing/2014/main" id="{73E95848-62FF-06CC-B2B0-CBED64A59C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038" y="3729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2787EA9-B647-2775-94FF-2340E3447A0A}"/>
              </a:ext>
            </a:extLst>
          </p:cNvPr>
          <p:cNvPicPr>
            <a:picLocks noChangeAspect="1"/>
          </p:cNvPicPr>
          <p:nvPr/>
        </p:nvPicPr>
        <p:blipFill>
          <a:blip r:embed="rId5"/>
          <a:stretch>
            <a:fillRect/>
          </a:stretch>
        </p:blipFill>
        <p:spPr>
          <a:xfrm>
            <a:off x="6548437" y="3881437"/>
            <a:ext cx="9525" cy="9525"/>
          </a:xfrm>
          <a:prstGeom prst="rect">
            <a:avLst/>
          </a:prstGeom>
        </p:spPr>
      </p:pic>
      <p:sp>
        <p:nvSpPr>
          <p:cNvPr id="5" name="Date Placeholder 4">
            <a:extLst>
              <a:ext uri="{FF2B5EF4-FFF2-40B4-BE49-F238E27FC236}">
                <a16:creationId xmlns:a16="http://schemas.microsoft.com/office/drawing/2014/main" id="{C6EAE657-6DC9-33AB-E4E7-B4198EFE36CA}"/>
              </a:ext>
            </a:extLst>
          </p:cNvPr>
          <p:cNvSpPr>
            <a:spLocks noGrp="1"/>
          </p:cNvSpPr>
          <p:nvPr>
            <p:ph type="dt" sz="half" idx="10"/>
          </p:nvPr>
        </p:nvSpPr>
        <p:spPr/>
        <p:txBody>
          <a:bodyPr/>
          <a:lstStyle/>
          <a:p>
            <a:pPr>
              <a:defRPr/>
            </a:pPr>
            <a:r>
              <a:rPr lang="en-US"/>
              <a:t>02/22/2026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FB59C-E2C2-3BCC-B259-6E842D3DADF0}"/>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B5C6E95D-5C31-B5B4-5304-20D5DDFE534E}"/>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0ACBB5DF-A40B-D1CD-7FAA-8B4C1EF63800}"/>
              </a:ext>
            </a:extLst>
          </p:cNvPr>
          <p:cNvSpPr>
            <a:spLocks noGrp="1"/>
          </p:cNvSpPr>
          <p:nvPr>
            <p:ph type="sldNum" sz="quarter" idx="12"/>
          </p:nvPr>
        </p:nvSpPr>
        <p:spPr/>
        <p:txBody>
          <a:bodyPr/>
          <a:lstStyle/>
          <a:p>
            <a:pPr>
              <a:defRPr/>
            </a:pPr>
            <a:fld id="{1B2A185C-6290-45C3-87A1-33C80B050DF0}" type="slidenum">
              <a:rPr lang="en-US" smtClean="0"/>
              <a:pPr>
                <a:defRPr/>
              </a:pPr>
              <a:t>10</a:t>
            </a:fld>
            <a:endParaRPr lang="en-US"/>
          </a:p>
        </p:txBody>
      </p:sp>
      <p:sp>
        <p:nvSpPr>
          <p:cNvPr id="8" name="TextBox 7">
            <a:extLst>
              <a:ext uri="{FF2B5EF4-FFF2-40B4-BE49-F238E27FC236}">
                <a16:creationId xmlns:a16="http://schemas.microsoft.com/office/drawing/2014/main" id="{A93DEF2D-4E7D-9DD0-DABF-994BDF955449}"/>
              </a:ext>
            </a:extLst>
          </p:cNvPr>
          <p:cNvSpPr txBox="1"/>
          <p:nvPr/>
        </p:nvSpPr>
        <p:spPr>
          <a:xfrm>
            <a:off x="838200" y="457200"/>
            <a:ext cx="11049000" cy="5663089"/>
          </a:xfrm>
          <a:prstGeom prst="rect">
            <a:avLst/>
          </a:prstGeom>
          <a:solidFill>
            <a:schemeClr val="bg2">
              <a:lumMod val="85000"/>
              <a:lumOff val="15000"/>
            </a:schemeClr>
          </a:solidFill>
        </p:spPr>
        <p:txBody>
          <a:bodyPr wrap="square">
            <a:spAutoFit/>
          </a:bodyPr>
          <a:lstStyle/>
          <a:p>
            <a:r>
              <a:rPr lang="en-US" sz="5400" b="1" dirty="0">
                <a:latin typeface="Candara" panose="020E0502030303020204" pitchFamily="34" charset="0"/>
              </a:rPr>
              <a:t>WHAT.IS.THAT.IN.YOUR.HAND</a:t>
            </a:r>
          </a:p>
          <a:p>
            <a:r>
              <a:rPr lang="en-US" sz="4400" dirty="0">
                <a:latin typeface="Candara" panose="020E0502030303020204" pitchFamily="34" charset="0"/>
              </a:rPr>
              <a:t>	12 I hope and trust that every young man in this building and every young couple today... when you get married, that your life will be just as happy together as she and I have been together the fifteen years nearly that we been married, been like heaven on earth.									</a:t>
            </a:r>
            <a:r>
              <a:rPr lang="en-US" sz="4000" dirty="0">
                <a:latin typeface="Candara" panose="020E0502030303020204" pitchFamily="34" charset="0"/>
              </a:rPr>
              <a:t>55-1120</a:t>
            </a:r>
          </a:p>
        </p:txBody>
      </p:sp>
    </p:spTree>
    <p:extLst>
      <p:ext uri="{BB962C8B-B14F-4D97-AF65-F5344CB8AC3E}">
        <p14:creationId xmlns:p14="http://schemas.microsoft.com/office/powerpoint/2010/main" val="356744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1841C7-20CC-FCDB-38FC-E4B5B2ED3181}"/>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D96EDCED-2D9C-A50D-73F6-A76FCA553180}"/>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540F56C7-209C-FF85-DEE0-E94C28CC5AEB}"/>
              </a:ext>
            </a:extLst>
          </p:cNvPr>
          <p:cNvSpPr>
            <a:spLocks noGrp="1"/>
          </p:cNvSpPr>
          <p:nvPr>
            <p:ph type="sldNum" sz="quarter" idx="12"/>
          </p:nvPr>
        </p:nvSpPr>
        <p:spPr/>
        <p:txBody>
          <a:bodyPr/>
          <a:lstStyle/>
          <a:p>
            <a:pPr>
              <a:defRPr/>
            </a:pPr>
            <a:fld id="{1B2A185C-6290-45C3-87A1-33C80B050DF0}" type="slidenum">
              <a:rPr lang="en-US" smtClean="0"/>
              <a:pPr>
                <a:defRPr/>
              </a:pPr>
              <a:t>11</a:t>
            </a:fld>
            <a:endParaRPr lang="en-US"/>
          </a:p>
        </p:txBody>
      </p:sp>
      <p:sp>
        <p:nvSpPr>
          <p:cNvPr id="6" name="TextBox 5">
            <a:extLst>
              <a:ext uri="{FF2B5EF4-FFF2-40B4-BE49-F238E27FC236}">
                <a16:creationId xmlns:a16="http://schemas.microsoft.com/office/drawing/2014/main" id="{945A7C0B-644B-443F-37DC-17E0F16AB9FE}"/>
              </a:ext>
            </a:extLst>
          </p:cNvPr>
          <p:cNvSpPr txBox="1"/>
          <p:nvPr/>
        </p:nvSpPr>
        <p:spPr>
          <a:xfrm>
            <a:off x="152400" y="122583"/>
            <a:ext cx="11887200" cy="6370975"/>
          </a:xfrm>
          <a:prstGeom prst="rect">
            <a:avLst/>
          </a:prstGeom>
          <a:solidFill>
            <a:schemeClr val="tx2">
              <a:lumMod val="10000"/>
            </a:schemeClr>
          </a:solidFill>
        </p:spPr>
        <p:txBody>
          <a:bodyPr wrap="square">
            <a:spAutoFit/>
          </a:bodyPr>
          <a:lstStyle/>
          <a:p>
            <a:r>
              <a:rPr lang="en-US" sz="4400" b="1" dirty="0"/>
              <a:t>What is the greatest problem between married couples?</a:t>
            </a:r>
          </a:p>
          <a:p>
            <a:r>
              <a:rPr lang="en-US" sz="4000" dirty="0"/>
              <a:t>	Communication breakdown is consistently cited as the single greatest problem in marriage, fueling other issues like emotional disconnection, conflict, and resentment</a:t>
            </a:r>
            <a:r>
              <a:rPr lang="en-US" sz="4000" b="0" i="0" dirty="0">
                <a:solidFill>
                  <a:srgbClr val="E6E8F0"/>
                </a:solidFill>
                <a:effectLst/>
                <a:latin typeface="Roboto" panose="02000000000000000000" pitchFamily="2" charset="0"/>
              </a:rPr>
              <a:t>. It involves a failure to effectively express needs, listen actively, or handle disagree-</a:t>
            </a:r>
            <a:r>
              <a:rPr lang="en-US" sz="4000" b="0" i="0" dirty="0" err="1">
                <a:solidFill>
                  <a:srgbClr val="E6E8F0"/>
                </a:solidFill>
                <a:effectLst/>
                <a:latin typeface="Roboto" panose="02000000000000000000" pitchFamily="2" charset="0"/>
              </a:rPr>
              <a:t>ments</a:t>
            </a:r>
            <a:r>
              <a:rPr lang="en-US" sz="4000" b="0" i="0" dirty="0">
                <a:solidFill>
                  <a:srgbClr val="E6E8F0"/>
                </a:solidFill>
                <a:effectLst/>
                <a:latin typeface="Roboto" panose="02000000000000000000" pitchFamily="2" charset="0"/>
              </a:rPr>
              <a:t> constructively, often leading to the "four horsemen" (criticism, contempt, defensiveness, and stonewalling).</a:t>
            </a:r>
            <a:endParaRPr lang="en-US" sz="4000" dirty="0"/>
          </a:p>
        </p:txBody>
      </p:sp>
    </p:spTree>
    <p:extLst>
      <p:ext uri="{BB962C8B-B14F-4D97-AF65-F5344CB8AC3E}">
        <p14:creationId xmlns:p14="http://schemas.microsoft.com/office/powerpoint/2010/main" val="5505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C08DE-49F1-F549-810A-A5940A16AAD0}"/>
              </a:ext>
            </a:extLst>
          </p:cNvPr>
          <p:cNvSpPr>
            <a:spLocks noGrp="1"/>
          </p:cNvSpPr>
          <p:nvPr>
            <p:ph type="dt" sz="half" idx="10"/>
          </p:nvPr>
        </p:nvSpPr>
        <p:spPr/>
        <p:txBody>
          <a:bodyPr/>
          <a:lstStyle/>
          <a:p>
            <a:r>
              <a:rPr lang="en-US"/>
              <a:t>02/22/2026</a:t>
            </a:r>
            <a:endParaRPr lang="en-US" dirty="0"/>
          </a:p>
        </p:txBody>
      </p:sp>
      <p:sp>
        <p:nvSpPr>
          <p:cNvPr id="3" name="Footer Placeholder 2">
            <a:extLst>
              <a:ext uri="{FF2B5EF4-FFF2-40B4-BE49-F238E27FC236}">
                <a16:creationId xmlns:a16="http://schemas.microsoft.com/office/drawing/2014/main" id="{509F4FC9-BF30-504D-B8C9-90BAB937CED0}"/>
              </a:ext>
            </a:extLst>
          </p:cNvPr>
          <p:cNvSpPr>
            <a:spLocks noGrp="1"/>
          </p:cNvSpPr>
          <p:nvPr>
            <p:ph type="ftr" sz="quarter" idx="11"/>
          </p:nvPr>
        </p:nvSpPr>
        <p:spPr/>
        <p:txBody>
          <a:bodyPr/>
          <a:lstStyle/>
          <a:p>
            <a:r>
              <a:rPr lang="en-US"/>
              <a:t>The Spirit Controlled Marriage 2</a:t>
            </a:r>
            <a:endParaRPr lang="en-US" dirty="0"/>
          </a:p>
        </p:txBody>
      </p:sp>
      <p:sp>
        <p:nvSpPr>
          <p:cNvPr id="4" name="Slide Number Placeholder 3">
            <a:extLst>
              <a:ext uri="{FF2B5EF4-FFF2-40B4-BE49-F238E27FC236}">
                <a16:creationId xmlns:a16="http://schemas.microsoft.com/office/drawing/2014/main" id="{B98F6448-CC0B-3E48-85A3-4FCE50F512D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Rectangle 4">
            <a:extLst>
              <a:ext uri="{FF2B5EF4-FFF2-40B4-BE49-F238E27FC236}">
                <a16:creationId xmlns:a16="http://schemas.microsoft.com/office/drawing/2014/main" id="{A6972B9C-E7DC-1542-9BCE-59FBB8EEFC9C}"/>
              </a:ext>
            </a:extLst>
          </p:cNvPr>
          <p:cNvSpPr/>
          <p:nvPr/>
        </p:nvSpPr>
        <p:spPr>
          <a:xfrm>
            <a:off x="1371600" y="843677"/>
            <a:ext cx="10617200" cy="5170646"/>
          </a:xfrm>
          <a:prstGeom prst="rect">
            <a:avLst/>
          </a:prstGeom>
        </p:spPr>
        <p:txBody>
          <a:bodyPr wrap="square">
            <a:spAutoFit/>
          </a:bodyPr>
          <a:lstStyle/>
          <a:p>
            <a:r>
              <a:rPr lang="en-US" sz="6600" b="1" dirty="0">
                <a:solidFill>
                  <a:schemeClr val="tx2">
                    <a:lumMod val="75000"/>
                  </a:schemeClr>
                </a:solidFill>
                <a:latin typeface="Candara" panose="020E0502030303020204" pitchFamily="34" charset="0"/>
              </a:rPr>
              <a:t>Communication </a:t>
            </a:r>
          </a:p>
          <a:p>
            <a:r>
              <a:rPr lang="en-US" sz="4400" dirty="0">
                <a:latin typeface="Candara" panose="020E0502030303020204" pitchFamily="34" charset="0"/>
              </a:rPr>
              <a:t>	The number one problem for couples. None of us are perfect at it, but when we can talk about difficult topics like money, kids, religion or politics, and do so respectfully, we’ve got a good foundation for a happy future together.</a:t>
            </a:r>
          </a:p>
        </p:txBody>
      </p:sp>
    </p:spTree>
    <p:extLst>
      <p:ext uri="{BB962C8B-B14F-4D97-AF65-F5344CB8AC3E}">
        <p14:creationId xmlns:p14="http://schemas.microsoft.com/office/powerpoint/2010/main" val="9076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C283B-D54B-A922-14AF-D11C644F0FEA}"/>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6880FA59-1ED3-5375-EC8A-467572F5DC49}"/>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B0610AA8-994A-14E9-9252-AFEEB78587B5}"/>
              </a:ext>
            </a:extLst>
          </p:cNvPr>
          <p:cNvSpPr>
            <a:spLocks noGrp="1"/>
          </p:cNvSpPr>
          <p:nvPr>
            <p:ph type="sldNum" sz="quarter" idx="12"/>
          </p:nvPr>
        </p:nvSpPr>
        <p:spPr/>
        <p:txBody>
          <a:bodyPr/>
          <a:lstStyle/>
          <a:p>
            <a:pPr>
              <a:defRPr/>
            </a:pPr>
            <a:fld id="{1B2A185C-6290-45C3-87A1-33C80B050DF0}" type="slidenum">
              <a:rPr lang="en-US" smtClean="0"/>
              <a:pPr>
                <a:defRPr/>
              </a:pPr>
              <a:t>13</a:t>
            </a:fld>
            <a:endParaRPr lang="en-US"/>
          </a:p>
        </p:txBody>
      </p:sp>
      <p:sp>
        <p:nvSpPr>
          <p:cNvPr id="5" name="TextBox 4">
            <a:extLst>
              <a:ext uri="{FF2B5EF4-FFF2-40B4-BE49-F238E27FC236}">
                <a16:creationId xmlns:a16="http://schemas.microsoft.com/office/drawing/2014/main" id="{1150EB11-1AAA-4405-4132-6F0302FBA002}"/>
              </a:ext>
            </a:extLst>
          </p:cNvPr>
          <p:cNvSpPr txBox="1"/>
          <p:nvPr/>
        </p:nvSpPr>
        <p:spPr>
          <a:xfrm>
            <a:off x="1422400" y="990600"/>
            <a:ext cx="10541000" cy="4585871"/>
          </a:xfrm>
          <a:prstGeom prst="rect">
            <a:avLst/>
          </a:prstGeom>
          <a:solidFill>
            <a:schemeClr val="bg2">
              <a:lumMod val="85000"/>
              <a:lumOff val="15000"/>
            </a:schemeClr>
          </a:solidFill>
        </p:spPr>
        <p:txBody>
          <a:bodyPr wrap="square" rtlCol="0">
            <a:spAutoFit/>
          </a:bodyPr>
          <a:lstStyle/>
          <a:p>
            <a:r>
              <a:rPr lang="en-US" sz="4800" dirty="0">
                <a:latin typeface="Candara" panose="020E0502030303020204" pitchFamily="34" charset="0"/>
              </a:rPr>
              <a:t>“Dearest Darling, </a:t>
            </a:r>
          </a:p>
          <a:p>
            <a:r>
              <a:rPr lang="en-US" sz="4400" dirty="0">
                <a:latin typeface="Candara" panose="020E0502030303020204" pitchFamily="34" charset="0"/>
              </a:rPr>
              <a:t>	I want you to know I have arrived </a:t>
            </a:r>
          </a:p>
          <a:p>
            <a:r>
              <a:rPr lang="en-US" sz="4400" dirty="0">
                <a:latin typeface="Candara" panose="020E0502030303020204" pitchFamily="34" charset="0"/>
              </a:rPr>
              <a:t>safely. Looking forward to you joining me tomorrow. </a:t>
            </a:r>
            <a:br>
              <a:rPr lang="en-US" sz="4400" dirty="0">
                <a:latin typeface="Candara" panose="020E0502030303020204" pitchFamily="34" charset="0"/>
              </a:rPr>
            </a:br>
            <a:r>
              <a:rPr lang="en-US" sz="4400" dirty="0">
                <a:latin typeface="Candara" panose="020E0502030303020204" pitchFamily="34" charset="0"/>
              </a:rPr>
              <a:t>Your loving Husband</a:t>
            </a:r>
            <a:endParaRPr lang="en-US" sz="2400" dirty="0">
              <a:latin typeface="Candara" panose="020E0502030303020204" pitchFamily="34" charset="0"/>
            </a:endParaRPr>
          </a:p>
          <a:p>
            <a:endParaRPr lang="en-US" sz="2400" dirty="0">
              <a:latin typeface="Candara" panose="020E0502030303020204" pitchFamily="34" charset="0"/>
            </a:endParaRPr>
          </a:p>
          <a:p>
            <a:r>
              <a:rPr lang="en-US" sz="4400" dirty="0">
                <a:latin typeface="Candara" panose="020E0502030303020204" pitchFamily="34" charset="0"/>
              </a:rPr>
              <a:t>PS. Sure is hot down here. </a:t>
            </a:r>
          </a:p>
        </p:txBody>
      </p:sp>
    </p:spTree>
    <p:extLst>
      <p:ext uri="{BB962C8B-B14F-4D97-AF65-F5344CB8AC3E}">
        <p14:creationId xmlns:p14="http://schemas.microsoft.com/office/powerpoint/2010/main" val="297402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F564A-ED30-1977-9EF5-E2CFB6FE893B}"/>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952F202C-F096-A7EE-0C77-ADF62E199EEA}"/>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AC40F0A1-7B7B-9F6D-3D81-16DD2618DF29}"/>
              </a:ext>
            </a:extLst>
          </p:cNvPr>
          <p:cNvSpPr>
            <a:spLocks noGrp="1"/>
          </p:cNvSpPr>
          <p:nvPr>
            <p:ph type="sldNum" sz="quarter" idx="12"/>
          </p:nvPr>
        </p:nvSpPr>
        <p:spPr/>
        <p:txBody>
          <a:bodyPr/>
          <a:lstStyle/>
          <a:p>
            <a:pPr>
              <a:defRPr/>
            </a:pPr>
            <a:fld id="{1B2A185C-6290-45C3-87A1-33C80B050DF0}" type="slidenum">
              <a:rPr lang="en-US" smtClean="0"/>
              <a:pPr>
                <a:defRPr/>
              </a:pPr>
              <a:t>14</a:t>
            </a:fld>
            <a:endParaRPr lang="en-US"/>
          </a:p>
        </p:txBody>
      </p:sp>
      <p:sp>
        <p:nvSpPr>
          <p:cNvPr id="6" name="TextBox 5">
            <a:extLst>
              <a:ext uri="{FF2B5EF4-FFF2-40B4-BE49-F238E27FC236}">
                <a16:creationId xmlns:a16="http://schemas.microsoft.com/office/drawing/2014/main" id="{1A569E3F-F5FC-0699-0217-E1FD9D592E4A}"/>
              </a:ext>
            </a:extLst>
          </p:cNvPr>
          <p:cNvSpPr txBox="1"/>
          <p:nvPr/>
        </p:nvSpPr>
        <p:spPr>
          <a:xfrm>
            <a:off x="1524000" y="1981200"/>
            <a:ext cx="10591800" cy="3908762"/>
          </a:xfrm>
          <a:prstGeom prst="rect">
            <a:avLst/>
          </a:prstGeom>
          <a:noFill/>
        </p:spPr>
        <p:txBody>
          <a:bodyPr wrap="square">
            <a:spAutoFit/>
          </a:bodyPr>
          <a:lstStyle/>
          <a:p>
            <a:pPr algn="l"/>
            <a:r>
              <a:rPr lang="en-US" sz="4400" dirty="0">
                <a:solidFill>
                  <a:srgbClr val="E8E8E8"/>
                </a:solidFill>
                <a:latin typeface="Candara" panose="020E0502030303020204" pitchFamily="34" charset="0"/>
              </a:rPr>
              <a:t>T</a:t>
            </a:r>
            <a:r>
              <a:rPr lang="en-US" sz="4400" b="0" i="0" dirty="0">
                <a:solidFill>
                  <a:srgbClr val="E8E8E8"/>
                </a:solidFill>
                <a:effectLst/>
                <a:latin typeface="Candara" panose="020E0502030303020204" pitchFamily="34" charset="0"/>
              </a:rPr>
              <a:t>he </a:t>
            </a:r>
            <a:r>
              <a:rPr lang="en-US" sz="4400" dirty="0">
                <a:solidFill>
                  <a:srgbClr val="E8E8E8"/>
                </a:solidFill>
                <a:latin typeface="Candara" panose="020E0502030303020204" pitchFamily="34" charset="0"/>
              </a:rPr>
              <a:t>indefinite</a:t>
            </a:r>
            <a:r>
              <a:rPr lang="en-US" sz="4400" b="0" i="0" dirty="0">
                <a:solidFill>
                  <a:srgbClr val="E8E8E8"/>
                </a:solidFill>
                <a:effectLst/>
                <a:latin typeface="Candara" panose="020E0502030303020204" pitchFamily="34" charset="0"/>
              </a:rPr>
              <a:t> continued progress of existence and events in the past, present, and future regarded as a whole.</a:t>
            </a:r>
            <a:endParaRPr lang="en-US" sz="2800" b="0" i="0" dirty="0">
              <a:solidFill>
                <a:srgbClr val="E8E8E8"/>
              </a:solidFill>
              <a:effectLst/>
              <a:latin typeface="Candara" panose="020E0502030303020204" pitchFamily="34" charset="0"/>
            </a:endParaRPr>
          </a:p>
          <a:p>
            <a:pPr algn="l"/>
            <a:endParaRPr lang="en-US" sz="2800" dirty="0">
              <a:solidFill>
                <a:srgbClr val="E8E8E8"/>
              </a:solidFill>
              <a:latin typeface="Candara" panose="020E0502030303020204" pitchFamily="34" charset="0"/>
            </a:endParaRPr>
          </a:p>
          <a:p>
            <a:pPr algn="l"/>
            <a:r>
              <a:rPr lang="en-US" sz="4400" b="0" i="0" dirty="0">
                <a:solidFill>
                  <a:srgbClr val="E8E8E8"/>
                </a:solidFill>
                <a:effectLst/>
                <a:latin typeface="Candara" panose="020E0502030303020204" pitchFamily="34" charset="0"/>
              </a:rPr>
              <a:t>A point of time as measured in hours and minutes past midnight or noon.</a:t>
            </a:r>
          </a:p>
        </p:txBody>
      </p:sp>
      <p:sp>
        <p:nvSpPr>
          <p:cNvPr id="7" name="TextBox 6">
            <a:extLst>
              <a:ext uri="{FF2B5EF4-FFF2-40B4-BE49-F238E27FC236}">
                <a16:creationId xmlns:a16="http://schemas.microsoft.com/office/drawing/2014/main" id="{48C63D07-BD87-5BB7-6B94-289A31AB5594}"/>
              </a:ext>
            </a:extLst>
          </p:cNvPr>
          <p:cNvSpPr txBox="1"/>
          <p:nvPr/>
        </p:nvSpPr>
        <p:spPr>
          <a:xfrm>
            <a:off x="1981200" y="485650"/>
            <a:ext cx="4648200" cy="769441"/>
          </a:xfrm>
          <a:prstGeom prst="rect">
            <a:avLst/>
          </a:prstGeom>
          <a:noFill/>
        </p:spPr>
        <p:txBody>
          <a:bodyPr wrap="square" rtlCol="0">
            <a:spAutoFit/>
          </a:bodyPr>
          <a:lstStyle/>
          <a:p>
            <a:r>
              <a:rPr lang="en-US" sz="4400" b="1" dirty="0"/>
              <a:t>What time is it? </a:t>
            </a:r>
          </a:p>
        </p:txBody>
      </p:sp>
      <p:sp>
        <p:nvSpPr>
          <p:cNvPr id="8" name="TextBox 7">
            <a:extLst>
              <a:ext uri="{FF2B5EF4-FFF2-40B4-BE49-F238E27FC236}">
                <a16:creationId xmlns:a16="http://schemas.microsoft.com/office/drawing/2014/main" id="{D4B3C5D7-4008-8353-43B9-F9C98457431F}"/>
              </a:ext>
            </a:extLst>
          </p:cNvPr>
          <p:cNvSpPr txBox="1"/>
          <p:nvPr/>
        </p:nvSpPr>
        <p:spPr>
          <a:xfrm>
            <a:off x="6819900" y="448654"/>
            <a:ext cx="4876800" cy="769441"/>
          </a:xfrm>
          <a:prstGeom prst="rect">
            <a:avLst/>
          </a:prstGeom>
          <a:noFill/>
        </p:spPr>
        <p:txBody>
          <a:bodyPr wrap="square" rtlCol="0">
            <a:spAutoFit/>
          </a:bodyPr>
          <a:lstStyle/>
          <a:p>
            <a:r>
              <a:rPr lang="en-US" sz="4400" b="1" dirty="0"/>
              <a:t>What is time?</a:t>
            </a:r>
          </a:p>
        </p:txBody>
      </p:sp>
    </p:spTree>
    <p:extLst>
      <p:ext uri="{BB962C8B-B14F-4D97-AF65-F5344CB8AC3E}">
        <p14:creationId xmlns:p14="http://schemas.microsoft.com/office/powerpoint/2010/main" val="111776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B122EF-E784-C143-B62A-834575B637AC}"/>
              </a:ext>
            </a:extLst>
          </p:cNvPr>
          <p:cNvSpPr txBox="1"/>
          <p:nvPr/>
        </p:nvSpPr>
        <p:spPr>
          <a:xfrm>
            <a:off x="1828800" y="762000"/>
            <a:ext cx="10128681" cy="5232202"/>
          </a:xfrm>
          <a:prstGeom prst="rect">
            <a:avLst/>
          </a:prstGeom>
          <a:solidFill>
            <a:schemeClr val="bg2"/>
          </a:solidFill>
        </p:spPr>
        <p:txBody>
          <a:bodyPr wrap="square" rtlCol="0">
            <a:spAutoFit/>
          </a:bodyPr>
          <a:lstStyle/>
          <a:p>
            <a:r>
              <a:rPr lang="en-US" sz="6600" i="1" dirty="0">
                <a:solidFill>
                  <a:srgbClr val="92D050"/>
                </a:solidFill>
                <a:latin typeface="Candara" panose="020E0502030303020204" pitchFamily="34" charset="0"/>
              </a:rPr>
              <a:t>Can Love last a lifetime?</a:t>
            </a:r>
          </a:p>
          <a:p>
            <a:r>
              <a:rPr lang="en-US" sz="5400" b="1" dirty="0">
                <a:latin typeface="Candara" panose="020E0502030303020204" pitchFamily="34" charset="0"/>
              </a:rPr>
              <a:t>Hebrews, Chap. 7 #2 </a:t>
            </a:r>
          </a:p>
          <a:p>
            <a:r>
              <a:rPr lang="en-US" sz="4800" dirty="0">
                <a:latin typeface="Candara" panose="020E0502030303020204" pitchFamily="34" charset="0"/>
              </a:rPr>
              <a:t>	</a:t>
            </a:r>
            <a:r>
              <a:rPr lang="en-US" sz="4000" dirty="0">
                <a:latin typeface="Candara" panose="020E0502030303020204" pitchFamily="34" charset="0"/>
              </a:rPr>
              <a:t>362 Marriage is honorable, but it should be entered prayerfully, reverently. And genuine love for that woman will bind you together forever. </a:t>
            </a:r>
            <a:r>
              <a:rPr lang="en-US" sz="4000" i="1" dirty="0">
                <a:latin typeface="Candara" panose="020E0502030303020204" pitchFamily="34" charset="0"/>
              </a:rPr>
              <a:t>“What you bind on the earth...”</a:t>
            </a:r>
            <a:endParaRPr lang="en-US" sz="4800" dirty="0">
              <a:latin typeface="Candara" panose="020E0502030303020204" pitchFamily="34" charset="0"/>
            </a:endParaRPr>
          </a:p>
        </p:txBody>
      </p:sp>
      <p:sp>
        <p:nvSpPr>
          <p:cNvPr id="5" name="Date Placeholder 4">
            <a:extLst>
              <a:ext uri="{FF2B5EF4-FFF2-40B4-BE49-F238E27FC236}">
                <a16:creationId xmlns:a16="http://schemas.microsoft.com/office/drawing/2014/main" id="{1B49285E-E14A-9742-80F5-219471F8C28C}"/>
              </a:ext>
            </a:extLst>
          </p:cNvPr>
          <p:cNvSpPr>
            <a:spLocks noGrp="1"/>
          </p:cNvSpPr>
          <p:nvPr>
            <p:ph type="dt" sz="half" idx="10"/>
          </p:nvPr>
        </p:nvSpPr>
        <p:spPr/>
        <p:txBody>
          <a:bodyPr/>
          <a:lstStyle/>
          <a:p>
            <a:r>
              <a:rPr lang="en-US"/>
              <a:t>02/22/2026</a:t>
            </a:r>
            <a:endParaRPr lang="en-US" dirty="0"/>
          </a:p>
        </p:txBody>
      </p:sp>
      <p:sp>
        <p:nvSpPr>
          <p:cNvPr id="6" name="Footer Placeholder 5">
            <a:extLst>
              <a:ext uri="{FF2B5EF4-FFF2-40B4-BE49-F238E27FC236}">
                <a16:creationId xmlns:a16="http://schemas.microsoft.com/office/drawing/2014/main" id="{2CB43506-5336-1B42-B2C2-E723D566BBC3}"/>
              </a:ext>
            </a:extLst>
          </p:cNvPr>
          <p:cNvSpPr>
            <a:spLocks noGrp="1"/>
          </p:cNvSpPr>
          <p:nvPr>
            <p:ph type="ftr" sz="quarter" idx="11"/>
          </p:nvPr>
        </p:nvSpPr>
        <p:spPr/>
        <p:txBody>
          <a:bodyPr/>
          <a:lstStyle/>
          <a:p>
            <a:r>
              <a:rPr lang="en-US"/>
              <a:t>The Spirit Controlled Marriage 2</a:t>
            </a:r>
            <a:endParaRPr lang="en-US" dirty="0"/>
          </a:p>
        </p:txBody>
      </p:sp>
      <p:sp>
        <p:nvSpPr>
          <p:cNvPr id="7" name="Slide Number Placeholder 6">
            <a:extLst>
              <a:ext uri="{FF2B5EF4-FFF2-40B4-BE49-F238E27FC236}">
                <a16:creationId xmlns:a16="http://schemas.microsoft.com/office/drawing/2014/main" id="{6B687EDF-FACE-A446-ACB0-081715FB69B8}"/>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06554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27FB4-1CE5-1046-8BE0-D48008BBAF92}"/>
              </a:ext>
            </a:extLst>
          </p:cNvPr>
          <p:cNvSpPr>
            <a:spLocks noGrp="1"/>
          </p:cNvSpPr>
          <p:nvPr>
            <p:ph type="dt" sz="half" idx="10"/>
          </p:nvPr>
        </p:nvSpPr>
        <p:spPr/>
        <p:txBody>
          <a:bodyPr/>
          <a:lstStyle/>
          <a:p>
            <a:r>
              <a:rPr lang="en-US"/>
              <a:t>02/22/2026</a:t>
            </a:r>
            <a:endParaRPr lang="en-US" dirty="0"/>
          </a:p>
        </p:txBody>
      </p:sp>
      <p:sp>
        <p:nvSpPr>
          <p:cNvPr id="3" name="Footer Placeholder 2">
            <a:extLst>
              <a:ext uri="{FF2B5EF4-FFF2-40B4-BE49-F238E27FC236}">
                <a16:creationId xmlns:a16="http://schemas.microsoft.com/office/drawing/2014/main" id="{573E55FF-B258-2848-93B5-6D73588A2174}"/>
              </a:ext>
            </a:extLst>
          </p:cNvPr>
          <p:cNvSpPr>
            <a:spLocks noGrp="1"/>
          </p:cNvSpPr>
          <p:nvPr>
            <p:ph type="ftr" sz="quarter" idx="11"/>
          </p:nvPr>
        </p:nvSpPr>
        <p:spPr/>
        <p:txBody>
          <a:bodyPr/>
          <a:lstStyle/>
          <a:p>
            <a:r>
              <a:rPr lang="en-US"/>
              <a:t>The Spirit Controlled Marriage 2</a:t>
            </a:r>
            <a:endParaRPr lang="en-US" dirty="0"/>
          </a:p>
        </p:txBody>
      </p:sp>
      <p:sp>
        <p:nvSpPr>
          <p:cNvPr id="4" name="Slide Number Placeholder 3">
            <a:extLst>
              <a:ext uri="{FF2B5EF4-FFF2-40B4-BE49-F238E27FC236}">
                <a16:creationId xmlns:a16="http://schemas.microsoft.com/office/drawing/2014/main" id="{551F2660-FD46-294E-9137-D6F47C871875}"/>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Rectangle 4">
            <a:extLst>
              <a:ext uri="{FF2B5EF4-FFF2-40B4-BE49-F238E27FC236}">
                <a16:creationId xmlns:a16="http://schemas.microsoft.com/office/drawing/2014/main" id="{F72C6064-2C16-B74B-A2ED-54B0282F188A}"/>
              </a:ext>
            </a:extLst>
          </p:cNvPr>
          <p:cNvSpPr/>
          <p:nvPr/>
        </p:nvSpPr>
        <p:spPr>
          <a:xfrm>
            <a:off x="1011638" y="304800"/>
            <a:ext cx="10981524" cy="5632311"/>
          </a:xfrm>
          <a:prstGeom prst="rect">
            <a:avLst/>
          </a:prstGeom>
          <a:solidFill>
            <a:schemeClr val="bg2"/>
          </a:solidFill>
        </p:spPr>
        <p:txBody>
          <a:bodyPr wrap="square">
            <a:spAutoFit/>
          </a:bodyPr>
          <a:lstStyle/>
          <a:p>
            <a:r>
              <a:rPr lang="en-US" sz="4000" dirty="0">
                <a:latin typeface="Candara" panose="020E0502030303020204" pitchFamily="34" charset="0"/>
              </a:rPr>
              <a:t>	You may get stoop-shouldered, bald-headed, wrinkled-faced and everything else, but she’ll love you just like you did when you stood with wide shoulders and curly hair, </a:t>
            </a:r>
            <a:r>
              <a:rPr lang="en-US" sz="4000" dirty="0">
                <a:solidFill>
                  <a:srgbClr val="FFFF00"/>
                </a:solidFill>
                <a:latin typeface="Candara" panose="020E0502030303020204" pitchFamily="34" charset="0"/>
              </a:rPr>
              <a:t>if it’s really God. </a:t>
            </a:r>
          </a:p>
          <a:p>
            <a:r>
              <a:rPr lang="en-US" sz="4000" dirty="0">
                <a:solidFill>
                  <a:srgbClr val="FFFF00"/>
                </a:solidFill>
                <a:latin typeface="Candara" panose="020E0502030303020204" pitchFamily="34" charset="0"/>
              </a:rPr>
              <a:t>	</a:t>
            </a:r>
            <a:r>
              <a:rPr lang="en-US" sz="4000" dirty="0">
                <a:latin typeface="Candara" panose="020E0502030303020204" pitchFamily="34" charset="0"/>
              </a:rPr>
              <a:t>For you’re looking to the time when you’ve crossed the river yonder, when you’ll spring back, again to young men and women, to live together forever. That’s God’s Eternal promise.											57-0922</a:t>
            </a:r>
          </a:p>
        </p:txBody>
      </p:sp>
    </p:spTree>
    <p:extLst>
      <p:ext uri="{BB962C8B-B14F-4D97-AF65-F5344CB8AC3E}">
        <p14:creationId xmlns:p14="http://schemas.microsoft.com/office/powerpoint/2010/main" val="159844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1BFFA-AB65-8AA2-0E65-1F4F18EEF0AF}"/>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2F867F05-0759-D58C-9A65-114CE9F7AC40}"/>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F611D21D-5CA8-B64D-1C51-2C3A21725A2F}"/>
              </a:ext>
            </a:extLst>
          </p:cNvPr>
          <p:cNvSpPr>
            <a:spLocks noGrp="1"/>
          </p:cNvSpPr>
          <p:nvPr>
            <p:ph type="sldNum" sz="quarter" idx="12"/>
          </p:nvPr>
        </p:nvSpPr>
        <p:spPr/>
        <p:txBody>
          <a:bodyPr/>
          <a:lstStyle/>
          <a:p>
            <a:pPr>
              <a:defRPr/>
            </a:pPr>
            <a:fld id="{1B2A185C-6290-45C3-87A1-33C80B050DF0}" type="slidenum">
              <a:rPr lang="en-US" smtClean="0"/>
              <a:pPr>
                <a:defRPr/>
              </a:pPr>
              <a:t>17</a:t>
            </a:fld>
            <a:endParaRPr lang="en-US"/>
          </a:p>
        </p:txBody>
      </p:sp>
      <p:sp>
        <p:nvSpPr>
          <p:cNvPr id="6" name="TextBox 5">
            <a:extLst>
              <a:ext uri="{FF2B5EF4-FFF2-40B4-BE49-F238E27FC236}">
                <a16:creationId xmlns:a16="http://schemas.microsoft.com/office/drawing/2014/main" id="{F781225D-FD4A-F1E4-111D-735E1B2C3D61}"/>
              </a:ext>
            </a:extLst>
          </p:cNvPr>
          <p:cNvSpPr txBox="1"/>
          <p:nvPr/>
        </p:nvSpPr>
        <p:spPr>
          <a:xfrm>
            <a:off x="228600" y="152400"/>
            <a:ext cx="11734800" cy="6555641"/>
          </a:xfrm>
          <a:prstGeom prst="rect">
            <a:avLst/>
          </a:prstGeom>
          <a:solidFill>
            <a:schemeClr val="tx2">
              <a:lumMod val="10000"/>
            </a:schemeClr>
          </a:solidFill>
        </p:spPr>
        <p:txBody>
          <a:bodyPr wrap="square">
            <a:spAutoFit/>
          </a:bodyPr>
          <a:lstStyle/>
          <a:p>
            <a:pPr algn="ctr"/>
            <a:r>
              <a:rPr lang="en-US" sz="4000" b="1" dirty="0">
                <a:latin typeface="Candara" panose="020E0502030303020204" pitchFamily="34" charset="0"/>
              </a:rPr>
              <a:t>HEBREWS 13:4 </a:t>
            </a:r>
          </a:p>
          <a:p>
            <a:pPr algn="ctr"/>
            <a:r>
              <a:rPr lang="en-US" sz="4000" i="1" dirty="0">
                <a:latin typeface="Candara" panose="020E0502030303020204" pitchFamily="34" charset="0"/>
              </a:rPr>
              <a:t>Marriage is </a:t>
            </a:r>
            <a:r>
              <a:rPr lang="en-US" sz="4000" i="1" u="sng" dirty="0" err="1">
                <a:latin typeface="Candara" panose="020E0502030303020204" pitchFamily="34" charset="0"/>
              </a:rPr>
              <a:t>honourable</a:t>
            </a:r>
            <a:r>
              <a:rPr lang="en-US" sz="4000" i="1" dirty="0">
                <a:latin typeface="Candara" panose="020E0502030303020204" pitchFamily="34" charset="0"/>
              </a:rPr>
              <a:t> in all, and the bed undefiled…</a:t>
            </a:r>
            <a:endParaRPr lang="en-US" sz="2800" i="1" dirty="0">
              <a:latin typeface="Candara" panose="020E0502030303020204" pitchFamily="34" charset="0"/>
            </a:endParaRPr>
          </a:p>
          <a:p>
            <a:r>
              <a:rPr lang="en-US" sz="2800" dirty="0">
                <a:latin typeface="Candara" panose="020E0502030303020204" pitchFamily="34" charset="0"/>
              </a:rPr>
              <a:t>	Esteemed, held in honor, great price. </a:t>
            </a:r>
            <a:endParaRPr lang="en-US" sz="2000" dirty="0">
              <a:latin typeface="Candara" panose="020E0502030303020204" pitchFamily="34" charset="0"/>
            </a:endParaRPr>
          </a:p>
          <a:p>
            <a:endParaRPr lang="en-US" sz="2000" dirty="0">
              <a:latin typeface="Candara" panose="020E0502030303020204" pitchFamily="34" charset="0"/>
            </a:endParaRPr>
          </a:p>
          <a:p>
            <a:r>
              <a:rPr lang="en-US" sz="4000" b="1" dirty="0">
                <a:latin typeface="Candara" panose="020E0502030303020204" pitchFamily="34" charset="0"/>
              </a:rPr>
              <a:t>ACTS 5:34 </a:t>
            </a:r>
            <a:r>
              <a:rPr lang="en-US" sz="4000" i="1" dirty="0">
                <a:latin typeface="Candara" panose="020E0502030303020204" pitchFamily="34" charset="0"/>
              </a:rPr>
              <a:t>Then stood there up one in the council, a Pharisee, named Gamaliel, a doctor of the law, had in </a:t>
            </a:r>
            <a:r>
              <a:rPr lang="en-US" sz="4000" i="1" u="sng" dirty="0">
                <a:latin typeface="Candara" panose="020E0502030303020204" pitchFamily="34" charset="0"/>
              </a:rPr>
              <a:t>reputation</a:t>
            </a:r>
            <a:r>
              <a:rPr lang="en-US" sz="4000" i="1" dirty="0">
                <a:latin typeface="Candara" panose="020E0502030303020204" pitchFamily="34" charset="0"/>
              </a:rPr>
              <a:t> among all the people…</a:t>
            </a:r>
            <a:endParaRPr lang="en-US" sz="2800" i="1" dirty="0">
              <a:latin typeface="Candara" panose="020E0502030303020204" pitchFamily="34" charset="0"/>
            </a:endParaRPr>
          </a:p>
          <a:p>
            <a:endParaRPr lang="en-US" sz="2800" i="1" dirty="0">
              <a:latin typeface="Candara" panose="020E0502030303020204" pitchFamily="34" charset="0"/>
            </a:endParaRPr>
          </a:p>
          <a:p>
            <a:r>
              <a:rPr lang="en-US" sz="4000" b="1" dirty="0">
                <a:latin typeface="Candara" panose="020E0502030303020204" pitchFamily="34" charset="0"/>
              </a:rPr>
              <a:t>REVELATION 17:4  </a:t>
            </a:r>
            <a:r>
              <a:rPr lang="en-US" sz="4000" i="1" dirty="0">
                <a:latin typeface="Candara" panose="020E0502030303020204" pitchFamily="34" charset="0"/>
              </a:rPr>
              <a:t>And the woman was arrayed in purple and scarlet </a:t>
            </a:r>
            <a:r>
              <a:rPr lang="en-US" sz="4000" i="1" dirty="0" err="1">
                <a:latin typeface="Candara" panose="020E0502030303020204" pitchFamily="34" charset="0"/>
              </a:rPr>
              <a:t>colour</a:t>
            </a:r>
            <a:r>
              <a:rPr lang="en-US" sz="4000" i="1" dirty="0">
                <a:latin typeface="Candara" panose="020E0502030303020204" pitchFamily="34" charset="0"/>
              </a:rPr>
              <a:t>, and decked with gold and </a:t>
            </a:r>
            <a:r>
              <a:rPr lang="en-US" sz="4000" b="1" i="1" u="sng" dirty="0">
                <a:latin typeface="Candara" panose="020E0502030303020204" pitchFamily="34" charset="0"/>
              </a:rPr>
              <a:t>precious</a:t>
            </a:r>
            <a:r>
              <a:rPr lang="en-US" sz="4000" i="1" dirty="0">
                <a:latin typeface="Candara" panose="020E0502030303020204" pitchFamily="34" charset="0"/>
              </a:rPr>
              <a:t> stones and pearls…</a:t>
            </a:r>
            <a:endParaRPr lang="en-US" sz="2400" i="1" dirty="0">
              <a:latin typeface="Candara" panose="020E0502030303020204" pitchFamily="34" charset="0"/>
            </a:endParaRPr>
          </a:p>
          <a:p>
            <a:endParaRPr lang="en-US" sz="2400" b="1" dirty="0">
              <a:latin typeface="Candara" panose="020E0502030303020204" pitchFamily="34" charset="0"/>
            </a:endParaRPr>
          </a:p>
        </p:txBody>
      </p:sp>
    </p:spTree>
    <p:extLst>
      <p:ext uri="{BB962C8B-B14F-4D97-AF65-F5344CB8AC3E}">
        <p14:creationId xmlns:p14="http://schemas.microsoft.com/office/powerpoint/2010/main" val="102401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6776F-8C33-0508-F2FA-69EC67EEFAF9}"/>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3DDE29DD-F903-D644-B63F-16172E2AC7E3}"/>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F5108452-1E34-55FF-99D6-D3487F2EBE2D}"/>
              </a:ext>
            </a:extLst>
          </p:cNvPr>
          <p:cNvSpPr>
            <a:spLocks noGrp="1"/>
          </p:cNvSpPr>
          <p:nvPr>
            <p:ph type="sldNum" sz="quarter" idx="12"/>
          </p:nvPr>
        </p:nvSpPr>
        <p:spPr/>
        <p:txBody>
          <a:bodyPr/>
          <a:lstStyle/>
          <a:p>
            <a:pPr>
              <a:defRPr/>
            </a:pPr>
            <a:fld id="{1B2A185C-6290-45C3-87A1-33C80B050DF0}" type="slidenum">
              <a:rPr lang="en-US" smtClean="0"/>
              <a:pPr>
                <a:defRPr/>
              </a:pPr>
              <a:t>18</a:t>
            </a:fld>
            <a:endParaRPr lang="en-US"/>
          </a:p>
        </p:txBody>
      </p:sp>
      <p:sp>
        <p:nvSpPr>
          <p:cNvPr id="6" name="TextBox 5">
            <a:extLst>
              <a:ext uri="{FF2B5EF4-FFF2-40B4-BE49-F238E27FC236}">
                <a16:creationId xmlns:a16="http://schemas.microsoft.com/office/drawing/2014/main" id="{ACA26867-E00C-101B-4BB6-657ADDB0826E}"/>
              </a:ext>
            </a:extLst>
          </p:cNvPr>
          <p:cNvSpPr txBox="1"/>
          <p:nvPr/>
        </p:nvSpPr>
        <p:spPr>
          <a:xfrm>
            <a:off x="304800" y="228600"/>
            <a:ext cx="11658600" cy="6001643"/>
          </a:xfrm>
          <a:prstGeom prst="rect">
            <a:avLst/>
          </a:prstGeom>
          <a:solidFill>
            <a:schemeClr val="bg1">
              <a:lumMod val="50000"/>
            </a:schemeClr>
          </a:solidFill>
        </p:spPr>
        <p:txBody>
          <a:bodyPr wrap="square">
            <a:spAutoFit/>
          </a:bodyPr>
          <a:lstStyle/>
          <a:p>
            <a:r>
              <a:rPr lang="en-US" sz="4400" b="1" dirty="0">
                <a:latin typeface="Candara" panose="020E0502030303020204" pitchFamily="34" charset="0"/>
              </a:rPr>
              <a:t>JAMES 5:7</a:t>
            </a:r>
          </a:p>
          <a:p>
            <a:r>
              <a:rPr lang="en-US" sz="3600" i="1" dirty="0">
                <a:latin typeface="Candara" panose="020E0502030303020204" pitchFamily="34" charset="0"/>
              </a:rPr>
              <a:t>	Be patient therefore, brethren, unto the coming of the Lord. Behold, the husbandman </a:t>
            </a:r>
            <a:r>
              <a:rPr lang="en-US" sz="3600" i="1" dirty="0" err="1">
                <a:latin typeface="Candara" panose="020E0502030303020204" pitchFamily="34" charset="0"/>
              </a:rPr>
              <a:t>waiteth</a:t>
            </a:r>
            <a:r>
              <a:rPr lang="en-US" sz="3600" i="1" dirty="0">
                <a:latin typeface="Candara" panose="020E0502030303020204" pitchFamily="34" charset="0"/>
              </a:rPr>
              <a:t> for the precious fruit of the earth, and hath long patience for it…</a:t>
            </a:r>
            <a:endParaRPr lang="en-US" sz="2800" i="1" dirty="0">
              <a:latin typeface="Candara" panose="020E0502030303020204" pitchFamily="34" charset="0"/>
            </a:endParaRPr>
          </a:p>
          <a:p>
            <a:endParaRPr lang="en-US" sz="2800" i="1" dirty="0">
              <a:latin typeface="Candara" panose="020E0502030303020204" pitchFamily="34" charset="0"/>
            </a:endParaRPr>
          </a:p>
          <a:p>
            <a:r>
              <a:rPr lang="en-US" sz="4400" b="1" dirty="0">
                <a:latin typeface="Candara" panose="020E0502030303020204" pitchFamily="34" charset="0"/>
              </a:rPr>
              <a:t>I PETER 1:7 </a:t>
            </a:r>
          </a:p>
          <a:p>
            <a:r>
              <a:rPr lang="en-US" sz="4400" b="1" i="1" dirty="0">
                <a:latin typeface="Candara" panose="020E0502030303020204" pitchFamily="34" charset="0"/>
              </a:rPr>
              <a:t>	</a:t>
            </a:r>
            <a:r>
              <a:rPr lang="en-US" sz="3600" i="1" dirty="0">
                <a:latin typeface="Candara" panose="020E0502030303020204" pitchFamily="34" charset="0"/>
              </a:rPr>
              <a:t>That the trial of your faith, being much more precious than of gold that </a:t>
            </a:r>
            <a:r>
              <a:rPr lang="en-US" sz="3600" i="1" dirty="0" err="1">
                <a:latin typeface="Candara" panose="020E0502030303020204" pitchFamily="34" charset="0"/>
              </a:rPr>
              <a:t>perisheth</a:t>
            </a:r>
            <a:r>
              <a:rPr lang="en-US" sz="3600" i="1" dirty="0">
                <a:latin typeface="Candara" panose="020E0502030303020204" pitchFamily="34" charset="0"/>
              </a:rPr>
              <a:t>, though it be tried with fire, might be found unto praise and </a:t>
            </a:r>
            <a:r>
              <a:rPr lang="en-US" sz="3600" i="1" dirty="0" err="1">
                <a:latin typeface="Candara" panose="020E0502030303020204" pitchFamily="34" charset="0"/>
              </a:rPr>
              <a:t>honour</a:t>
            </a:r>
            <a:r>
              <a:rPr lang="en-US" sz="3600" i="1" dirty="0">
                <a:latin typeface="Candara" panose="020E0502030303020204" pitchFamily="34" charset="0"/>
              </a:rPr>
              <a:t> and glory at the appearing of Jesus Christ: </a:t>
            </a:r>
          </a:p>
        </p:txBody>
      </p:sp>
    </p:spTree>
    <p:extLst>
      <p:ext uri="{BB962C8B-B14F-4D97-AF65-F5344CB8AC3E}">
        <p14:creationId xmlns:p14="http://schemas.microsoft.com/office/powerpoint/2010/main" val="5260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C46EB-F323-7442-4645-E0D4DFDA34D1}"/>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67A047A7-BAAA-1264-A70E-109510AD422B}"/>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513D9529-867C-8501-9B27-6BC16816BF1E}"/>
              </a:ext>
            </a:extLst>
          </p:cNvPr>
          <p:cNvSpPr>
            <a:spLocks noGrp="1"/>
          </p:cNvSpPr>
          <p:nvPr>
            <p:ph type="sldNum" sz="quarter" idx="12"/>
          </p:nvPr>
        </p:nvSpPr>
        <p:spPr/>
        <p:txBody>
          <a:bodyPr/>
          <a:lstStyle/>
          <a:p>
            <a:pPr>
              <a:defRPr/>
            </a:pPr>
            <a:fld id="{1B2A185C-6290-45C3-87A1-33C80B050DF0}" type="slidenum">
              <a:rPr lang="en-US" smtClean="0"/>
              <a:pPr>
                <a:defRPr/>
              </a:pPr>
              <a:t>19</a:t>
            </a:fld>
            <a:endParaRPr lang="en-US"/>
          </a:p>
        </p:txBody>
      </p:sp>
      <p:sp>
        <p:nvSpPr>
          <p:cNvPr id="6" name="TextBox 5">
            <a:extLst>
              <a:ext uri="{FF2B5EF4-FFF2-40B4-BE49-F238E27FC236}">
                <a16:creationId xmlns:a16="http://schemas.microsoft.com/office/drawing/2014/main" id="{FAE2DEED-EC1A-11C9-87EA-F9012F9425DD}"/>
              </a:ext>
            </a:extLst>
          </p:cNvPr>
          <p:cNvSpPr txBox="1"/>
          <p:nvPr/>
        </p:nvSpPr>
        <p:spPr>
          <a:xfrm>
            <a:off x="1143000" y="242388"/>
            <a:ext cx="10896600" cy="6124754"/>
          </a:xfrm>
          <a:prstGeom prst="rect">
            <a:avLst/>
          </a:prstGeom>
          <a:solidFill>
            <a:schemeClr val="bg1">
              <a:lumMod val="50000"/>
            </a:schemeClr>
          </a:solidFill>
        </p:spPr>
        <p:txBody>
          <a:bodyPr wrap="square">
            <a:spAutoFit/>
          </a:bodyPr>
          <a:lstStyle/>
          <a:p>
            <a:r>
              <a:rPr lang="en-US" sz="4400" b="1" dirty="0">
                <a:latin typeface="Candara" panose="020E0502030303020204" pitchFamily="34" charset="0"/>
              </a:rPr>
              <a:t>I PETER 1:19 </a:t>
            </a:r>
          </a:p>
          <a:p>
            <a:r>
              <a:rPr lang="en-US" sz="4000" i="1" dirty="0">
                <a:latin typeface="Candara" panose="020E0502030303020204" pitchFamily="34" charset="0"/>
              </a:rPr>
              <a:t>	But with the precious blood of Christ, as of a lamb without blemish and without spot: </a:t>
            </a:r>
            <a:endParaRPr lang="en-US" sz="2400" i="1" dirty="0">
              <a:latin typeface="Candara" panose="020E0502030303020204" pitchFamily="34" charset="0"/>
            </a:endParaRPr>
          </a:p>
          <a:p>
            <a:endParaRPr lang="en-US" sz="2400" i="1" dirty="0">
              <a:latin typeface="Candara" panose="020E0502030303020204" pitchFamily="34" charset="0"/>
            </a:endParaRPr>
          </a:p>
          <a:p>
            <a:r>
              <a:rPr lang="en-US" sz="4400" b="1" dirty="0">
                <a:latin typeface="Candara" panose="020E0502030303020204" pitchFamily="34" charset="0"/>
              </a:rPr>
              <a:t>II PETER 1:4 </a:t>
            </a:r>
          </a:p>
          <a:p>
            <a:r>
              <a:rPr lang="en-US" sz="4000" i="1" dirty="0">
                <a:latin typeface="Candara" panose="020E0502030303020204" pitchFamily="34" charset="0"/>
              </a:rPr>
              <a:t>	Whereby are given unto us exceeding great and precious promises: that by these ye might be partakers of the divine nature, having escaped the corruption that is in the world through lust. </a:t>
            </a:r>
          </a:p>
          <a:p>
            <a:endParaRPr lang="en-US" sz="4000" i="1" dirty="0">
              <a:latin typeface="Candara" panose="020E0502030303020204" pitchFamily="34" charset="0"/>
            </a:endParaRPr>
          </a:p>
        </p:txBody>
      </p:sp>
    </p:spTree>
    <p:extLst>
      <p:ext uri="{BB962C8B-B14F-4D97-AF65-F5344CB8AC3E}">
        <p14:creationId xmlns:p14="http://schemas.microsoft.com/office/powerpoint/2010/main" val="164512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5BCEC1-B30B-48EC-9DDA-E4E90765D07C}"/>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9B339FE5-66E9-4885-BE8D-DAFE0EB3B78A}"/>
              </a:ext>
            </a:extLst>
          </p:cNvPr>
          <p:cNvSpPr>
            <a:spLocks noGrp="1"/>
          </p:cNvSpPr>
          <p:nvPr>
            <p:ph type="ftr" sz="quarter" idx="11"/>
          </p:nvPr>
        </p:nvSpPr>
        <p:spPr bwMode="grayWhite"/>
        <p:txBody>
          <a:bodyPr/>
          <a:lstStyle/>
          <a:p>
            <a:pPr>
              <a:defRPr/>
            </a:pPr>
            <a:r>
              <a:rPr lang="en-US"/>
              <a:t>The Spirit Controlled Marriage 2</a:t>
            </a:r>
            <a:endParaRPr lang="en-US" dirty="0"/>
          </a:p>
        </p:txBody>
      </p:sp>
      <p:sp>
        <p:nvSpPr>
          <p:cNvPr id="4" name="Slide Number Placeholder 3">
            <a:extLst>
              <a:ext uri="{FF2B5EF4-FFF2-40B4-BE49-F238E27FC236}">
                <a16:creationId xmlns:a16="http://schemas.microsoft.com/office/drawing/2014/main" id="{403BEE0B-C885-4102-8F32-C7990F46838F}"/>
              </a:ext>
            </a:extLst>
          </p:cNvPr>
          <p:cNvSpPr>
            <a:spLocks noGrp="1"/>
          </p:cNvSpPr>
          <p:nvPr>
            <p:ph type="sldNum" sz="quarter" idx="12"/>
          </p:nvPr>
        </p:nvSpPr>
        <p:spPr/>
        <p:txBody>
          <a:bodyPr/>
          <a:lstStyle/>
          <a:p>
            <a:pPr>
              <a:defRPr/>
            </a:pPr>
            <a:fld id="{1B2A185C-6290-45C3-87A1-33C80B050DF0}" type="slidenum">
              <a:rPr lang="en-US" smtClean="0"/>
              <a:pPr>
                <a:defRPr/>
              </a:pPr>
              <a:t>2</a:t>
            </a:fld>
            <a:endParaRPr lang="en-US"/>
          </a:p>
        </p:txBody>
      </p:sp>
      <p:sp>
        <p:nvSpPr>
          <p:cNvPr id="5" name="TextBox 4">
            <a:extLst>
              <a:ext uri="{FF2B5EF4-FFF2-40B4-BE49-F238E27FC236}">
                <a16:creationId xmlns:a16="http://schemas.microsoft.com/office/drawing/2014/main" id="{BCCB3FF7-7C52-497D-9209-11490A32A780}"/>
              </a:ext>
            </a:extLst>
          </p:cNvPr>
          <p:cNvSpPr txBox="1"/>
          <p:nvPr/>
        </p:nvSpPr>
        <p:spPr>
          <a:xfrm>
            <a:off x="2495648" y="152400"/>
            <a:ext cx="8985152" cy="1107996"/>
          </a:xfrm>
          <a:prstGeom prst="rect">
            <a:avLst/>
          </a:prstGeom>
          <a:noFill/>
        </p:spPr>
        <p:txBody>
          <a:bodyPr wrap="none" rtlCol="0">
            <a:spAutoFit/>
          </a:bodyPr>
          <a:lstStyle/>
          <a:p>
            <a:r>
              <a:rPr lang="en-US" sz="6600" spc="-150" dirty="0">
                <a:latin typeface="Candara" panose="020E0502030303020204" pitchFamily="34" charset="0"/>
                <a:ea typeface="Cambria" panose="02040503050406030204" pitchFamily="18" charset="0"/>
              </a:rPr>
              <a:t>Birthdays &amp; Anniversaries </a:t>
            </a:r>
          </a:p>
        </p:txBody>
      </p:sp>
      <p:sp>
        <p:nvSpPr>
          <p:cNvPr id="6" name="TextBox 5">
            <a:extLst>
              <a:ext uri="{FF2B5EF4-FFF2-40B4-BE49-F238E27FC236}">
                <a16:creationId xmlns:a16="http://schemas.microsoft.com/office/drawing/2014/main" id="{3FB44E55-FD78-4474-BDA6-060160226715}"/>
              </a:ext>
            </a:extLst>
          </p:cNvPr>
          <p:cNvSpPr txBox="1"/>
          <p:nvPr/>
        </p:nvSpPr>
        <p:spPr>
          <a:xfrm>
            <a:off x="914400" y="1489122"/>
            <a:ext cx="11118758" cy="4524315"/>
          </a:xfrm>
          <a:prstGeom prst="rect">
            <a:avLst/>
          </a:prstGeom>
          <a:solidFill>
            <a:schemeClr val="bg2">
              <a:lumMod val="75000"/>
              <a:lumOff val="25000"/>
            </a:schemeClr>
          </a:solidFill>
        </p:spPr>
        <p:txBody>
          <a:bodyPr wrap="square" rtlCol="0">
            <a:spAutoFit/>
          </a:bodyPr>
          <a:lstStyle/>
          <a:p>
            <a:r>
              <a:rPr lang="en-US" sz="4800" dirty="0">
                <a:latin typeface="Candara" panose="020E0502030303020204" pitchFamily="34" charset="0"/>
                <a:ea typeface="Cambria" panose="02040503050406030204" pitchFamily="18" charset="0"/>
              </a:rPr>
              <a:t>Feb. 22</a:t>
            </a:r>
            <a:r>
              <a:rPr lang="en-US" sz="4800" baseline="30000" dirty="0">
                <a:latin typeface="Candara" panose="020E0502030303020204" pitchFamily="34" charset="0"/>
                <a:ea typeface="Cambria" panose="02040503050406030204" pitchFamily="18" charset="0"/>
              </a:rPr>
              <a:t>nd</a:t>
            </a:r>
            <a:r>
              <a:rPr lang="en-US" sz="4800" dirty="0">
                <a:latin typeface="Candara" panose="020E0502030303020204" pitchFamily="34" charset="0"/>
                <a:ea typeface="Cambria" panose="02040503050406030204" pitchFamily="18" charset="0"/>
              </a:rPr>
              <a:t> Jeremy &amp; Julia Clayville,</a:t>
            </a:r>
          </a:p>
          <a:p>
            <a:r>
              <a:rPr lang="en-US" sz="4800" dirty="0">
                <a:latin typeface="Candara" panose="020E0502030303020204" pitchFamily="34" charset="0"/>
                <a:ea typeface="Cambria" panose="02040503050406030204" pitchFamily="18" charset="0"/>
              </a:rPr>
              <a:t>		Sam &amp; Jessica Pugh</a:t>
            </a:r>
          </a:p>
          <a:p>
            <a:r>
              <a:rPr lang="en-US" sz="4800" dirty="0">
                <a:latin typeface="Candara" panose="020E0502030303020204" pitchFamily="34" charset="0"/>
                <a:ea typeface="Cambria" panose="02040503050406030204" pitchFamily="18" charset="0"/>
              </a:rPr>
              <a:t>Feb. 24</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Judy Arnold</a:t>
            </a:r>
          </a:p>
          <a:p>
            <a:r>
              <a:rPr lang="en-US" sz="4800" dirty="0">
                <a:latin typeface="Candara" panose="020E0502030303020204" pitchFamily="34" charset="0"/>
                <a:ea typeface="Cambria" panose="02040503050406030204" pitchFamily="18" charset="0"/>
              </a:rPr>
              <a:t>Feb. 26</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a:t>
            </a:r>
            <a:r>
              <a:rPr lang="en-US" sz="4800" spc="-150" dirty="0">
                <a:latin typeface="Candara" panose="020E0502030303020204" pitchFamily="34" charset="0"/>
                <a:ea typeface="Cambria" panose="02040503050406030204" pitchFamily="18" charset="0"/>
              </a:rPr>
              <a:t>Rachel Coffey, Jew </a:t>
            </a:r>
            <a:r>
              <a:rPr lang="en-US" sz="4800" spc="-150" dirty="0" err="1">
                <a:latin typeface="Candara" panose="020E0502030303020204" pitchFamily="34" charset="0"/>
                <a:ea typeface="Cambria" panose="02040503050406030204" pitchFamily="18" charset="0"/>
              </a:rPr>
              <a:t>Nengomazha</a:t>
            </a:r>
            <a:r>
              <a:rPr lang="en-US" sz="4800" spc="-150" dirty="0">
                <a:latin typeface="Candara" panose="020E0502030303020204" pitchFamily="34" charset="0"/>
                <a:ea typeface="Cambria" panose="02040503050406030204" pitchFamily="18" charset="0"/>
              </a:rPr>
              <a:t> </a:t>
            </a:r>
          </a:p>
          <a:p>
            <a:r>
              <a:rPr lang="en-US" sz="4800" spc="-150" dirty="0">
                <a:latin typeface="Candara" panose="020E0502030303020204" pitchFamily="34" charset="0"/>
                <a:ea typeface="Cambria" panose="02040503050406030204" pitchFamily="18" charset="0"/>
              </a:rPr>
              <a:t>Feb. 28</a:t>
            </a:r>
            <a:r>
              <a:rPr lang="en-US" sz="4800" spc="-150" baseline="30000" dirty="0">
                <a:latin typeface="Candara" panose="020E0502030303020204" pitchFamily="34" charset="0"/>
                <a:ea typeface="Cambria" panose="02040503050406030204" pitchFamily="18" charset="0"/>
              </a:rPr>
              <a:t>th</a:t>
            </a:r>
            <a:r>
              <a:rPr lang="en-US" sz="4800" spc="-150" dirty="0">
                <a:latin typeface="Candara" panose="020E0502030303020204" pitchFamily="34" charset="0"/>
                <a:ea typeface="Cambria" panose="02040503050406030204" pitchFamily="18" charset="0"/>
              </a:rPr>
              <a:t> Bill &amp; Cindy Walters, Cohen Pritchard</a:t>
            </a:r>
          </a:p>
          <a:p>
            <a:r>
              <a:rPr lang="en-US" sz="4800" dirty="0">
                <a:latin typeface="Candara" panose="020E0502030303020204" pitchFamily="34" charset="0"/>
                <a:ea typeface="Cambria" panose="02040503050406030204" pitchFamily="18" charset="0"/>
              </a:rPr>
              <a:t>Feb. 29</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Joel Johnson</a:t>
            </a:r>
          </a:p>
        </p:txBody>
      </p:sp>
    </p:spTree>
    <p:extLst>
      <p:ext uri="{BB962C8B-B14F-4D97-AF65-F5344CB8AC3E}">
        <p14:creationId xmlns:p14="http://schemas.microsoft.com/office/powerpoint/2010/main" val="15150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AD211-104D-916F-FB88-A53E9A0A274B}"/>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08E73075-06F1-ABAC-4CFE-3EBB5CBC0008}"/>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FE271CEB-F2FC-B613-66B9-5E383AC2DBC0}"/>
              </a:ext>
            </a:extLst>
          </p:cNvPr>
          <p:cNvSpPr>
            <a:spLocks noGrp="1"/>
          </p:cNvSpPr>
          <p:nvPr>
            <p:ph type="sldNum" sz="quarter" idx="12"/>
          </p:nvPr>
        </p:nvSpPr>
        <p:spPr/>
        <p:txBody>
          <a:bodyPr/>
          <a:lstStyle/>
          <a:p>
            <a:pPr>
              <a:defRPr/>
            </a:pPr>
            <a:fld id="{1B2A185C-6290-45C3-87A1-33C80B050DF0}" type="slidenum">
              <a:rPr lang="en-US" smtClean="0"/>
              <a:pPr>
                <a:defRPr/>
              </a:pPr>
              <a:t>20</a:t>
            </a:fld>
            <a:endParaRPr lang="en-US"/>
          </a:p>
        </p:txBody>
      </p:sp>
      <p:sp>
        <p:nvSpPr>
          <p:cNvPr id="6" name="TextBox 5">
            <a:extLst>
              <a:ext uri="{FF2B5EF4-FFF2-40B4-BE49-F238E27FC236}">
                <a16:creationId xmlns:a16="http://schemas.microsoft.com/office/drawing/2014/main" id="{0B2B4360-70A1-DF01-25A3-5CD5021E5977}"/>
              </a:ext>
            </a:extLst>
          </p:cNvPr>
          <p:cNvSpPr txBox="1"/>
          <p:nvPr/>
        </p:nvSpPr>
        <p:spPr>
          <a:xfrm>
            <a:off x="1600200" y="914400"/>
            <a:ext cx="10439400" cy="2954655"/>
          </a:xfrm>
          <a:prstGeom prst="rect">
            <a:avLst/>
          </a:prstGeom>
          <a:noFill/>
        </p:spPr>
        <p:txBody>
          <a:bodyPr wrap="square">
            <a:spAutoFit/>
          </a:bodyPr>
          <a:lstStyle/>
          <a:p>
            <a:r>
              <a:rPr lang="en-US" sz="5400" b="1" dirty="0">
                <a:latin typeface="Candara" panose="020E0502030303020204" pitchFamily="34" charset="0"/>
              </a:rPr>
              <a:t>HEBREWS 13:4</a:t>
            </a:r>
          </a:p>
          <a:p>
            <a:r>
              <a:rPr lang="en-US" sz="4400" dirty="0">
                <a:latin typeface="Candara" panose="020E0502030303020204" pitchFamily="34" charset="0"/>
              </a:rPr>
              <a:t>	</a:t>
            </a:r>
            <a:r>
              <a:rPr lang="en-US" sz="4400" b="1" i="1" dirty="0">
                <a:latin typeface="Candara" panose="020E0502030303020204" pitchFamily="34" charset="0"/>
              </a:rPr>
              <a:t>Marriage is </a:t>
            </a:r>
            <a:r>
              <a:rPr lang="en-US" sz="4400" b="1" i="1" dirty="0" err="1">
                <a:latin typeface="Candara" panose="020E0502030303020204" pitchFamily="34" charset="0"/>
              </a:rPr>
              <a:t>honourable</a:t>
            </a:r>
            <a:r>
              <a:rPr lang="en-US" sz="4400" b="1" i="1" dirty="0">
                <a:latin typeface="Candara" panose="020E0502030303020204" pitchFamily="34" charset="0"/>
              </a:rPr>
              <a:t> </a:t>
            </a:r>
            <a:r>
              <a:rPr lang="en-US" sz="4400" i="1" dirty="0">
                <a:latin typeface="Candara" panose="020E0502030303020204" pitchFamily="34" charset="0"/>
              </a:rPr>
              <a:t>in all, and the bed undefiled: but whoremongers and adulterers God will judge. </a:t>
            </a:r>
          </a:p>
        </p:txBody>
      </p:sp>
    </p:spTree>
    <p:extLst>
      <p:ext uri="{BB962C8B-B14F-4D97-AF65-F5344CB8AC3E}">
        <p14:creationId xmlns:p14="http://schemas.microsoft.com/office/powerpoint/2010/main" val="297997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E05FF-119D-4E01-A5B0-440A11F9FF45}"/>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9FF91D21-82A7-40C0-99A2-ACEAB24B63D4}"/>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D7B80ECA-172E-4D88-A730-BAA28EFE1DD2}"/>
              </a:ext>
            </a:extLst>
          </p:cNvPr>
          <p:cNvSpPr>
            <a:spLocks noGrp="1"/>
          </p:cNvSpPr>
          <p:nvPr>
            <p:ph type="sldNum" sz="quarter" idx="12"/>
          </p:nvPr>
        </p:nvSpPr>
        <p:spPr/>
        <p:txBody>
          <a:bodyPr/>
          <a:lstStyle/>
          <a:p>
            <a:pPr>
              <a:defRPr/>
            </a:pPr>
            <a:fld id="{1B2A185C-6290-45C3-87A1-33C80B050DF0}" type="slidenum">
              <a:rPr lang="en-US" smtClean="0"/>
              <a:pPr>
                <a:defRPr/>
              </a:pPr>
              <a:t>21</a:t>
            </a:fld>
            <a:endParaRPr lang="en-US"/>
          </a:p>
        </p:txBody>
      </p:sp>
      <p:sp>
        <p:nvSpPr>
          <p:cNvPr id="6" name="TextBox 5">
            <a:extLst>
              <a:ext uri="{FF2B5EF4-FFF2-40B4-BE49-F238E27FC236}">
                <a16:creationId xmlns:a16="http://schemas.microsoft.com/office/drawing/2014/main" id="{9EAE7E93-1E8F-45DC-828B-6AD656A13434}"/>
              </a:ext>
            </a:extLst>
          </p:cNvPr>
          <p:cNvSpPr txBox="1"/>
          <p:nvPr/>
        </p:nvSpPr>
        <p:spPr>
          <a:xfrm>
            <a:off x="228600" y="152400"/>
            <a:ext cx="11734800" cy="6678751"/>
          </a:xfrm>
          <a:prstGeom prst="rect">
            <a:avLst/>
          </a:prstGeom>
          <a:solidFill>
            <a:schemeClr val="bg2">
              <a:lumMod val="95000"/>
              <a:lumOff val="5000"/>
            </a:schemeClr>
          </a:solidFill>
        </p:spPr>
        <p:txBody>
          <a:bodyPr wrap="square">
            <a:spAutoFit/>
          </a:bodyPr>
          <a:lstStyle/>
          <a:p>
            <a:r>
              <a:rPr lang="en-US" sz="6000" i="1" dirty="0">
                <a:latin typeface="Candara" panose="020E0502030303020204" pitchFamily="34" charset="0"/>
                <a:ea typeface="Cambria" panose="02040503050406030204" pitchFamily="18" charset="0"/>
              </a:rPr>
              <a:t>The Story of Abigail:</a:t>
            </a:r>
          </a:p>
          <a:p>
            <a:r>
              <a:rPr lang="en-US" sz="4800" b="1" dirty="0">
                <a:latin typeface="Candara" panose="020E0502030303020204" pitchFamily="34" charset="0"/>
                <a:ea typeface="Cambria" panose="02040503050406030204" pitchFamily="18" charset="0"/>
              </a:rPr>
              <a:t>I SAMUEL 25:2</a:t>
            </a:r>
          </a:p>
          <a:p>
            <a:r>
              <a:rPr lang="en-US" sz="4000" i="1" dirty="0">
                <a:latin typeface="Candara" panose="020E0502030303020204" pitchFamily="34" charset="0"/>
                <a:ea typeface="Cambria" panose="02040503050406030204" pitchFamily="18" charset="0"/>
              </a:rPr>
              <a:t>And there was a man in </a:t>
            </a:r>
            <a:r>
              <a:rPr lang="en-US" sz="4000" i="1" dirty="0" err="1">
                <a:latin typeface="Candara" panose="020E0502030303020204" pitchFamily="34" charset="0"/>
                <a:ea typeface="Cambria" panose="02040503050406030204" pitchFamily="18" charset="0"/>
              </a:rPr>
              <a:t>Maon</a:t>
            </a:r>
            <a:r>
              <a:rPr lang="en-US" sz="4000" i="1" dirty="0">
                <a:latin typeface="Candara" panose="020E0502030303020204" pitchFamily="34" charset="0"/>
                <a:ea typeface="Cambria" panose="02040503050406030204" pitchFamily="18" charset="0"/>
              </a:rPr>
              <a:t>, whose possessions were in Carmel; and the man was very great, and he had three thousand sheep, and a thousand goats: and he was shearing his sheep in Carmel. 3  Now the name of the man was </a:t>
            </a:r>
            <a:r>
              <a:rPr lang="en-US" sz="4000" i="1" dirty="0" err="1">
                <a:latin typeface="Candara" panose="020E0502030303020204" pitchFamily="34" charset="0"/>
                <a:ea typeface="Cambria" panose="02040503050406030204" pitchFamily="18" charset="0"/>
              </a:rPr>
              <a:t>Nabal</a:t>
            </a:r>
            <a:r>
              <a:rPr lang="en-US" sz="4000" i="1" dirty="0">
                <a:latin typeface="Candara" panose="020E0502030303020204" pitchFamily="34" charset="0"/>
                <a:ea typeface="Cambria" panose="02040503050406030204" pitchFamily="18" charset="0"/>
              </a:rPr>
              <a:t>; and the name of his wife Abigail: and she was a woman of good understanding, and of a beautiful countenance: but the man was churlish and evil in his doings; and he was of the house of Caleb.</a:t>
            </a:r>
          </a:p>
        </p:txBody>
      </p:sp>
    </p:spTree>
    <p:extLst>
      <p:ext uri="{BB962C8B-B14F-4D97-AF65-F5344CB8AC3E}">
        <p14:creationId xmlns:p14="http://schemas.microsoft.com/office/powerpoint/2010/main" val="412744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F58E9-329C-41D6-B130-1147C0611188}"/>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5E47FFA8-09B1-42C2-AB02-F66D782A517A}"/>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091C6460-13F2-4AF0-9EB1-8A11692052FC}"/>
              </a:ext>
            </a:extLst>
          </p:cNvPr>
          <p:cNvSpPr>
            <a:spLocks noGrp="1"/>
          </p:cNvSpPr>
          <p:nvPr>
            <p:ph type="sldNum" sz="quarter" idx="12"/>
          </p:nvPr>
        </p:nvSpPr>
        <p:spPr/>
        <p:txBody>
          <a:bodyPr/>
          <a:lstStyle/>
          <a:p>
            <a:pPr>
              <a:defRPr/>
            </a:pPr>
            <a:fld id="{1B2A185C-6290-45C3-87A1-33C80B050DF0}" type="slidenum">
              <a:rPr lang="en-US" smtClean="0"/>
              <a:pPr>
                <a:defRPr/>
              </a:pPr>
              <a:t>22</a:t>
            </a:fld>
            <a:endParaRPr lang="en-US"/>
          </a:p>
        </p:txBody>
      </p:sp>
      <p:sp>
        <p:nvSpPr>
          <p:cNvPr id="6" name="TextBox 5">
            <a:extLst>
              <a:ext uri="{FF2B5EF4-FFF2-40B4-BE49-F238E27FC236}">
                <a16:creationId xmlns:a16="http://schemas.microsoft.com/office/drawing/2014/main" id="{5DE32565-C27F-47B0-BD22-5A1F3CB552DF}"/>
              </a:ext>
            </a:extLst>
          </p:cNvPr>
          <p:cNvSpPr txBox="1"/>
          <p:nvPr/>
        </p:nvSpPr>
        <p:spPr>
          <a:xfrm>
            <a:off x="76200" y="76200"/>
            <a:ext cx="12039600" cy="6370975"/>
          </a:xfrm>
          <a:prstGeom prst="rect">
            <a:avLst/>
          </a:prstGeom>
          <a:solidFill>
            <a:schemeClr val="bg2">
              <a:lumMod val="95000"/>
              <a:lumOff val="5000"/>
            </a:schemeClr>
          </a:solidFill>
        </p:spPr>
        <p:txBody>
          <a:bodyPr wrap="square">
            <a:spAutoFit/>
          </a:bodyPr>
          <a:lstStyle/>
          <a:p>
            <a:r>
              <a:rPr lang="en-US" sz="4800" b="1" dirty="0">
                <a:latin typeface="Candara" panose="020E0502030303020204" pitchFamily="34" charset="0"/>
                <a:ea typeface="Cambria" panose="02040503050406030204" pitchFamily="18" charset="0"/>
              </a:rPr>
              <a:t>I SAMUEL 25:31</a:t>
            </a:r>
          </a:p>
          <a:p>
            <a:r>
              <a:rPr lang="en-US" sz="4000" i="1" dirty="0">
                <a:latin typeface="Candara" panose="020E0502030303020204" pitchFamily="34" charset="0"/>
                <a:ea typeface="Cambria" panose="02040503050406030204" pitchFamily="18" charset="0"/>
              </a:rPr>
              <a:t>That this shall be no grief unto thee, nor offence of heart unto my lord, either that thou hast shed blood causeless, or that my lord hath avenged himself: but when the LORD shall have dealt well with my lord, then remember thine handmaid. 32 And David said to Abigail, Blessed be the LORD God of Israel, which sent thee this day to meet me: 33 And blessed be thy advice, and blessed be thou, which hast kept me this day from coming to shed blood, and from avenging myself with mine own hand.</a:t>
            </a:r>
          </a:p>
        </p:txBody>
      </p:sp>
    </p:spTree>
    <p:extLst>
      <p:ext uri="{BB962C8B-B14F-4D97-AF65-F5344CB8AC3E}">
        <p14:creationId xmlns:p14="http://schemas.microsoft.com/office/powerpoint/2010/main" val="387615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81000" y="1100673"/>
            <a:ext cx="11734799"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fontAlgn="base">
              <a:spcBef>
                <a:spcPct val="0"/>
              </a:spcBef>
              <a:spcAft>
                <a:spcPct val="0"/>
              </a:spcAft>
            </a:pPr>
            <a:r>
              <a:rPr lang="en-US" sz="4000" dirty="0">
                <a:latin typeface="Arial Black" pitchFamily="34" charset="0"/>
                <a:ea typeface="Calibri" pitchFamily="34" charset="0"/>
                <a:cs typeface="Times New Roman" pitchFamily="18" charset="0"/>
              </a:rPr>
              <a:t>Conflict:</a:t>
            </a:r>
            <a:r>
              <a:rPr lang="en-US" sz="4000" dirty="0">
                <a:latin typeface="Candara" panose="020E0502030303020204" pitchFamily="34" charset="0"/>
                <a:ea typeface="Calibri" pitchFamily="34" charset="0"/>
                <a:cs typeface="Times New Roman" pitchFamily="18" charset="0"/>
              </a:rPr>
              <a:t>  </a:t>
            </a:r>
          </a:p>
          <a:p>
            <a:pPr indent="457200" fontAlgn="base">
              <a:spcBef>
                <a:spcPct val="0"/>
              </a:spcBef>
              <a:spcAft>
                <a:spcPct val="0"/>
              </a:spcAft>
            </a:pPr>
            <a:r>
              <a:rPr lang="en-US" sz="4000" dirty="0">
                <a:latin typeface="Candara" panose="020E0502030303020204" pitchFamily="34" charset="0"/>
                <a:ea typeface="Calibri" pitchFamily="34" charset="0"/>
                <a:cs typeface="Times New Roman" pitchFamily="18" charset="0"/>
              </a:rPr>
              <a:t>	Stress characterized by incompatible desires, needs or environmental demands. The competition of two or more contradictory impulses. This is usually accompanied by emotional tension.</a:t>
            </a:r>
            <a:endParaRPr lang="en-US" sz="4000" dirty="0">
              <a:latin typeface="Candara" panose="020E0502030303020204" pitchFamily="34" charset="0"/>
            </a:endParaRPr>
          </a:p>
          <a:p>
            <a:pPr indent="457200" eaLnBrk="0" fontAlgn="base" hangingPunct="0">
              <a:spcBef>
                <a:spcPct val="0"/>
              </a:spcBef>
              <a:spcAft>
                <a:spcPct val="0"/>
              </a:spcAft>
            </a:pPr>
            <a:endParaRPr lang="en-US" sz="4000" dirty="0">
              <a:latin typeface="Arial Black" pitchFamily="34" charset="0"/>
              <a:ea typeface="Calibri" pitchFamily="34" charset="0"/>
              <a:cs typeface="Times New Roman" pitchFamily="18" charset="0"/>
            </a:endParaRPr>
          </a:p>
        </p:txBody>
      </p:sp>
      <p:sp>
        <p:nvSpPr>
          <p:cNvPr id="2" name="Date Placeholder 1">
            <a:extLst>
              <a:ext uri="{FF2B5EF4-FFF2-40B4-BE49-F238E27FC236}">
                <a16:creationId xmlns:a16="http://schemas.microsoft.com/office/drawing/2014/main" id="{B2F650E7-9B6A-4322-9530-200E0C053631}"/>
              </a:ext>
            </a:extLst>
          </p:cNvPr>
          <p:cNvSpPr>
            <a:spLocks noGrp="1"/>
          </p:cNvSpPr>
          <p:nvPr>
            <p:ph type="dt" sz="half" idx="10"/>
          </p:nvPr>
        </p:nvSpPr>
        <p:spPr/>
        <p:txBody>
          <a:bodyPr/>
          <a:lstStyle/>
          <a:p>
            <a:r>
              <a:rPr lang="en-US"/>
              <a:t>02/22/2026</a:t>
            </a:r>
            <a:endParaRPr lang="en-US" dirty="0"/>
          </a:p>
        </p:txBody>
      </p:sp>
      <p:sp>
        <p:nvSpPr>
          <p:cNvPr id="3" name="Footer Placeholder 2">
            <a:extLst>
              <a:ext uri="{FF2B5EF4-FFF2-40B4-BE49-F238E27FC236}">
                <a16:creationId xmlns:a16="http://schemas.microsoft.com/office/drawing/2014/main" id="{F7AE84CD-CBF0-48CD-8E48-DDE71EBC416F}"/>
              </a:ext>
            </a:extLst>
          </p:cNvPr>
          <p:cNvSpPr>
            <a:spLocks noGrp="1"/>
          </p:cNvSpPr>
          <p:nvPr>
            <p:ph type="ftr" sz="quarter" idx="11"/>
          </p:nvPr>
        </p:nvSpPr>
        <p:spPr/>
        <p:txBody>
          <a:bodyPr/>
          <a:lstStyle/>
          <a:p>
            <a:r>
              <a:rPr lang="en-US"/>
              <a:t>The Spirit Controlled Marriage 2</a:t>
            </a:r>
            <a:endParaRPr lang="en-US" dirty="0"/>
          </a:p>
        </p:txBody>
      </p:sp>
      <p:sp>
        <p:nvSpPr>
          <p:cNvPr id="4" name="Slide Number Placeholder 3">
            <a:extLst>
              <a:ext uri="{FF2B5EF4-FFF2-40B4-BE49-F238E27FC236}">
                <a16:creationId xmlns:a16="http://schemas.microsoft.com/office/drawing/2014/main" id="{08157F17-E478-489F-884F-088C28B4A1BA}"/>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TextBox 4">
            <a:extLst>
              <a:ext uri="{FF2B5EF4-FFF2-40B4-BE49-F238E27FC236}">
                <a16:creationId xmlns:a16="http://schemas.microsoft.com/office/drawing/2014/main" id="{CEBB7389-7C3D-DB45-84E4-E9824FC5E03F}"/>
              </a:ext>
            </a:extLst>
          </p:cNvPr>
          <p:cNvSpPr txBox="1"/>
          <p:nvPr/>
        </p:nvSpPr>
        <p:spPr>
          <a:xfrm>
            <a:off x="609600" y="4876800"/>
            <a:ext cx="10972800" cy="1754326"/>
          </a:xfrm>
          <a:prstGeom prst="rect">
            <a:avLst/>
          </a:prstGeom>
          <a:noFill/>
        </p:spPr>
        <p:txBody>
          <a:bodyPr wrap="square" rtlCol="0">
            <a:spAutoFit/>
          </a:bodyPr>
          <a:lstStyle/>
          <a:p>
            <a:pPr algn="ctr"/>
            <a:r>
              <a:rPr lang="en-US" sz="3600" b="1" dirty="0">
                <a:latin typeface="Candara" panose="020E0502030303020204" pitchFamily="34" charset="0"/>
              </a:rPr>
              <a:t>EPHESIANS 4:26</a:t>
            </a:r>
          </a:p>
          <a:p>
            <a:pPr algn="ctr"/>
            <a:r>
              <a:rPr lang="en-US" sz="3600" dirty="0">
                <a:latin typeface="Candara" panose="020E0502030303020204" pitchFamily="34" charset="0"/>
              </a:rPr>
              <a:t>	</a:t>
            </a:r>
            <a:r>
              <a:rPr lang="en-US" sz="3600" i="1" dirty="0">
                <a:latin typeface="Candara" panose="020E0502030303020204" pitchFamily="34" charset="0"/>
              </a:rPr>
              <a:t>Be ye angry, and sin not: let not the sun go down upon your wrath: </a:t>
            </a:r>
          </a:p>
        </p:txBody>
      </p:sp>
    </p:spTree>
    <p:extLst>
      <p:ext uri="{BB962C8B-B14F-4D97-AF65-F5344CB8AC3E}">
        <p14:creationId xmlns:p14="http://schemas.microsoft.com/office/powerpoint/2010/main" val="286985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96F688-64F4-A2BC-1394-C1C0604A2438}"/>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90FA0E10-632C-72DB-9AB7-FFB283DFC7A4}"/>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6F02D1E1-8B7E-7B48-C3BE-E753DCCAA601}"/>
              </a:ext>
            </a:extLst>
          </p:cNvPr>
          <p:cNvSpPr>
            <a:spLocks noGrp="1"/>
          </p:cNvSpPr>
          <p:nvPr>
            <p:ph type="sldNum" sz="quarter" idx="12"/>
          </p:nvPr>
        </p:nvSpPr>
        <p:spPr/>
        <p:txBody>
          <a:bodyPr/>
          <a:lstStyle/>
          <a:p>
            <a:pPr>
              <a:defRPr/>
            </a:pPr>
            <a:fld id="{1B2A185C-6290-45C3-87A1-33C80B050DF0}" type="slidenum">
              <a:rPr lang="en-US" smtClean="0"/>
              <a:pPr>
                <a:defRPr/>
              </a:pPr>
              <a:t>24</a:t>
            </a:fld>
            <a:endParaRPr lang="en-US"/>
          </a:p>
        </p:txBody>
      </p:sp>
      <p:sp>
        <p:nvSpPr>
          <p:cNvPr id="6" name="TextBox 5">
            <a:extLst>
              <a:ext uri="{FF2B5EF4-FFF2-40B4-BE49-F238E27FC236}">
                <a16:creationId xmlns:a16="http://schemas.microsoft.com/office/drawing/2014/main" id="{7FF22D20-8E82-2D71-5C05-012957DE36E5}"/>
              </a:ext>
            </a:extLst>
          </p:cNvPr>
          <p:cNvSpPr txBox="1"/>
          <p:nvPr/>
        </p:nvSpPr>
        <p:spPr>
          <a:xfrm>
            <a:off x="1422400" y="1066800"/>
            <a:ext cx="10668000" cy="4247317"/>
          </a:xfrm>
          <a:prstGeom prst="rect">
            <a:avLst/>
          </a:prstGeom>
          <a:noFill/>
        </p:spPr>
        <p:txBody>
          <a:bodyPr wrap="square">
            <a:spAutoFit/>
          </a:bodyPr>
          <a:lstStyle/>
          <a:p>
            <a:r>
              <a:rPr lang="en-US" sz="5400" b="1" dirty="0">
                <a:latin typeface="Candara" panose="020E0502030303020204" pitchFamily="34" charset="0"/>
              </a:rPr>
              <a:t>QUESTIONS.AND.ANSWERS.2</a:t>
            </a:r>
          </a:p>
          <a:p>
            <a:r>
              <a:rPr lang="en-US" sz="4400" dirty="0">
                <a:latin typeface="Candara" panose="020E0502030303020204" pitchFamily="34" charset="0"/>
              </a:rPr>
              <a:t>	299. </a:t>
            </a:r>
            <a:r>
              <a:rPr lang="en-US" sz="4400" i="1" dirty="0">
                <a:latin typeface="Candara" panose="020E0502030303020204" pitchFamily="34" charset="0"/>
              </a:rPr>
              <a:t>If you in a second marriage where both parties are divorced is repentance enough, or do you have to end your marriage relationship to be right?</a:t>
            </a:r>
          </a:p>
          <a:p>
            <a:r>
              <a:rPr lang="en-US" sz="4000" dirty="0">
                <a:latin typeface="Candara" panose="020E0502030303020204" pitchFamily="34" charset="0"/>
              </a:rPr>
              <a:t>	</a:t>
            </a:r>
            <a:endParaRPr lang="en-US" sz="2800" dirty="0">
              <a:latin typeface="Candara" panose="020E0502030303020204" pitchFamily="34" charset="0"/>
            </a:endParaRPr>
          </a:p>
        </p:txBody>
      </p:sp>
    </p:spTree>
    <p:extLst>
      <p:ext uri="{BB962C8B-B14F-4D97-AF65-F5344CB8AC3E}">
        <p14:creationId xmlns:p14="http://schemas.microsoft.com/office/powerpoint/2010/main" val="166614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40B55-0308-6881-A71B-67504E3C7686}"/>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8F20DFFE-7F05-FF87-8AD0-3CAC1389EFE2}"/>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C4004824-9E51-EC33-24C4-F0C9DF7B9D32}"/>
              </a:ext>
            </a:extLst>
          </p:cNvPr>
          <p:cNvSpPr>
            <a:spLocks noGrp="1"/>
          </p:cNvSpPr>
          <p:nvPr>
            <p:ph type="sldNum" sz="quarter" idx="12"/>
          </p:nvPr>
        </p:nvSpPr>
        <p:spPr/>
        <p:txBody>
          <a:bodyPr/>
          <a:lstStyle/>
          <a:p>
            <a:pPr>
              <a:defRPr/>
            </a:pPr>
            <a:fld id="{1B2A185C-6290-45C3-87A1-33C80B050DF0}" type="slidenum">
              <a:rPr lang="en-US" smtClean="0"/>
              <a:pPr>
                <a:defRPr/>
              </a:pPr>
              <a:t>25</a:t>
            </a:fld>
            <a:endParaRPr lang="en-US"/>
          </a:p>
        </p:txBody>
      </p:sp>
      <p:sp>
        <p:nvSpPr>
          <p:cNvPr id="6" name="TextBox 5">
            <a:extLst>
              <a:ext uri="{FF2B5EF4-FFF2-40B4-BE49-F238E27FC236}">
                <a16:creationId xmlns:a16="http://schemas.microsoft.com/office/drawing/2014/main" id="{BC58F341-D7A1-3EC1-3161-4A4B910A128E}"/>
              </a:ext>
            </a:extLst>
          </p:cNvPr>
          <p:cNvSpPr txBox="1"/>
          <p:nvPr/>
        </p:nvSpPr>
        <p:spPr>
          <a:xfrm>
            <a:off x="152400" y="228600"/>
            <a:ext cx="11887200" cy="6555641"/>
          </a:xfrm>
          <a:prstGeom prst="rect">
            <a:avLst/>
          </a:prstGeom>
          <a:solidFill>
            <a:schemeClr val="bg1">
              <a:lumMod val="50000"/>
            </a:schemeClr>
          </a:solidFill>
        </p:spPr>
        <p:txBody>
          <a:bodyPr wrap="square">
            <a:spAutoFit/>
          </a:bodyPr>
          <a:lstStyle/>
          <a:p>
            <a:r>
              <a:rPr lang="en-US" sz="3600" dirty="0">
                <a:latin typeface="Candara" panose="020E0502030303020204" pitchFamily="34" charset="0"/>
              </a:rPr>
              <a:t>	I wish we didn't have to go through these things... I got friends setting here... It just nearly kills, but I got to say it. Some poor, little, old woman make a mistake and marry some alcoholic, or some poor man married some street-walker and not know it, then be bound to that woman or man as long as they live. That's a horrible thing. Marriage is a sacred thing.</a:t>
            </a:r>
          </a:p>
          <a:p>
            <a:r>
              <a:rPr lang="en-US" sz="3600" dirty="0">
                <a:latin typeface="Candara" panose="020E0502030303020204" pitchFamily="34" charset="0"/>
              </a:rPr>
              <a:t>	Many times sinner kids run in and do those things, and then they wonder what it's all about. If the Lord will permit me to explain this marriage and divorce the way it should be, I believe it'll clear up a whole lot of that. </a:t>
            </a:r>
          </a:p>
          <a:p>
            <a:pPr algn="r"/>
            <a:r>
              <a:rPr lang="en-US" sz="2400" dirty="0">
                <a:latin typeface="Candara" panose="020E0502030303020204" pitchFamily="34" charset="0"/>
              </a:rPr>
              <a:t>64-0823</a:t>
            </a:r>
          </a:p>
        </p:txBody>
      </p:sp>
    </p:spTree>
    <p:extLst>
      <p:ext uri="{BB962C8B-B14F-4D97-AF65-F5344CB8AC3E}">
        <p14:creationId xmlns:p14="http://schemas.microsoft.com/office/powerpoint/2010/main" val="239514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7DCDF-5F2C-D337-BBB5-210A17B56C76}"/>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95965E60-4DFE-9FAB-C454-94D110C07E8F}"/>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AA1BB583-083A-002D-3DC4-D8186F15B573}"/>
              </a:ext>
            </a:extLst>
          </p:cNvPr>
          <p:cNvSpPr>
            <a:spLocks noGrp="1"/>
          </p:cNvSpPr>
          <p:nvPr>
            <p:ph type="sldNum" sz="quarter" idx="12"/>
          </p:nvPr>
        </p:nvSpPr>
        <p:spPr/>
        <p:txBody>
          <a:bodyPr/>
          <a:lstStyle/>
          <a:p>
            <a:pPr>
              <a:defRPr/>
            </a:pPr>
            <a:fld id="{1B2A185C-6290-45C3-87A1-33C80B050DF0}" type="slidenum">
              <a:rPr lang="en-US" smtClean="0"/>
              <a:pPr>
                <a:defRPr/>
              </a:pPr>
              <a:t>26</a:t>
            </a:fld>
            <a:endParaRPr lang="en-US"/>
          </a:p>
        </p:txBody>
      </p:sp>
      <p:sp>
        <p:nvSpPr>
          <p:cNvPr id="6" name="TextBox 5">
            <a:extLst>
              <a:ext uri="{FF2B5EF4-FFF2-40B4-BE49-F238E27FC236}">
                <a16:creationId xmlns:a16="http://schemas.microsoft.com/office/drawing/2014/main" id="{42B8C3C0-9D3B-DC81-E4C0-3299E0F9DF3B}"/>
              </a:ext>
            </a:extLst>
          </p:cNvPr>
          <p:cNvSpPr txBox="1"/>
          <p:nvPr/>
        </p:nvSpPr>
        <p:spPr>
          <a:xfrm>
            <a:off x="152400" y="152400"/>
            <a:ext cx="11811000" cy="6432530"/>
          </a:xfrm>
          <a:prstGeom prst="rect">
            <a:avLst/>
          </a:prstGeom>
          <a:solidFill>
            <a:schemeClr val="tx2">
              <a:lumMod val="10000"/>
            </a:schemeClr>
          </a:solidFill>
        </p:spPr>
        <p:txBody>
          <a:bodyPr wrap="square">
            <a:spAutoFit/>
          </a:bodyPr>
          <a:lstStyle/>
          <a:p>
            <a:r>
              <a:rPr lang="en-US" sz="4800" b="1" dirty="0">
                <a:latin typeface="Candara" panose="020E0502030303020204" pitchFamily="34" charset="0"/>
              </a:rPr>
              <a:t>AN.EXODUS</a:t>
            </a:r>
          </a:p>
          <a:p>
            <a:r>
              <a:rPr lang="en-US" sz="4000" dirty="0">
                <a:latin typeface="Candara" panose="020E0502030303020204" pitchFamily="34" charset="0"/>
              </a:rPr>
              <a:t>	19  Moses, being spiritual, understood that God was going to take the children of Israel out and he called him to do it. Now, he tried in himself… Notice, he failed, miserably failed, run into the desert for another forty years while God had him back on the backside of the desert, where he married Zipporah. And she was high tempered. Moses was too, so I guess there was some little trouble on the </a:t>
            </a:r>
            <a:r>
              <a:rPr lang="en-US" sz="4400" dirty="0">
                <a:latin typeface="Candara" panose="020E0502030303020204" pitchFamily="34" charset="0"/>
              </a:rPr>
              <a:t>backside</a:t>
            </a:r>
            <a:r>
              <a:rPr lang="en-US" sz="4000" dirty="0">
                <a:latin typeface="Candara" panose="020E0502030303020204" pitchFamily="34" charset="0"/>
              </a:rPr>
              <a:t> of the desert once in a while. </a:t>
            </a:r>
          </a:p>
        </p:txBody>
      </p:sp>
    </p:spTree>
    <p:extLst>
      <p:ext uri="{BB962C8B-B14F-4D97-AF65-F5344CB8AC3E}">
        <p14:creationId xmlns:p14="http://schemas.microsoft.com/office/powerpoint/2010/main" val="117207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AF773-7A3A-5A12-9D3F-5DFDDB9DF86F}"/>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F4A135F2-C4B2-8EBB-68F1-340BA375711E}"/>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78D08E83-CE16-0380-4B9F-AF73F28780E1}"/>
              </a:ext>
            </a:extLst>
          </p:cNvPr>
          <p:cNvSpPr>
            <a:spLocks noGrp="1"/>
          </p:cNvSpPr>
          <p:nvPr>
            <p:ph type="sldNum" sz="quarter" idx="12"/>
          </p:nvPr>
        </p:nvSpPr>
        <p:spPr/>
        <p:txBody>
          <a:bodyPr/>
          <a:lstStyle/>
          <a:p>
            <a:pPr>
              <a:defRPr/>
            </a:pPr>
            <a:fld id="{1B2A185C-6290-45C3-87A1-33C80B050DF0}" type="slidenum">
              <a:rPr lang="en-US" smtClean="0"/>
              <a:pPr>
                <a:defRPr/>
              </a:pPr>
              <a:t>27</a:t>
            </a:fld>
            <a:endParaRPr lang="en-US"/>
          </a:p>
        </p:txBody>
      </p:sp>
      <p:sp>
        <p:nvSpPr>
          <p:cNvPr id="6" name="TextBox 5">
            <a:extLst>
              <a:ext uri="{FF2B5EF4-FFF2-40B4-BE49-F238E27FC236}">
                <a16:creationId xmlns:a16="http://schemas.microsoft.com/office/drawing/2014/main" id="{BEFE8F2D-32C9-BC37-59FC-39339486653F}"/>
              </a:ext>
            </a:extLst>
          </p:cNvPr>
          <p:cNvSpPr txBox="1"/>
          <p:nvPr/>
        </p:nvSpPr>
        <p:spPr>
          <a:xfrm>
            <a:off x="1295400" y="228600"/>
            <a:ext cx="10744200" cy="6247864"/>
          </a:xfrm>
          <a:prstGeom prst="rect">
            <a:avLst/>
          </a:prstGeom>
          <a:solidFill>
            <a:schemeClr val="tx2">
              <a:lumMod val="10000"/>
            </a:schemeClr>
          </a:solidFill>
        </p:spPr>
        <p:txBody>
          <a:bodyPr wrap="square">
            <a:spAutoFit/>
          </a:bodyPr>
          <a:lstStyle/>
          <a:p>
            <a:r>
              <a:rPr lang="en-US" sz="4000" dirty="0">
                <a:latin typeface="Candara" panose="020E0502030303020204" pitchFamily="34" charset="0"/>
              </a:rPr>
              <a:t>	Don't turn your wife down </a:t>
            </a:r>
            <a:r>
              <a:rPr lang="en-US" sz="4000" dirty="0" err="1">
                <a:latin typeface="Candara" panose="020E0502030303020204" pitchFamily="34" charset="0"/>
              </a:rPr>
              <a:t>'cause</a:t>
            </a:r>
            <a:r>
              <a:rPr lang="en-US" sz="4000" dirty="0">
                <a:latin typeface="Candara" panose="020E0502030303020204" pitchFamily="34" charset="0"/>
              </a:rPr>
              <a:t> she's got a little temper. </a:t>
            </a:r>
            <a:r>
              <a:rPr lang="en-US" sz="4000" b="1" u="sng" dirty="0">
                <a:latin typeface="Candara" panose="020E0502030303020204" pitchFamily="34" charset="0"/>
              </a:rPr>
              <a:t>Maybe that's your cross</a:t>
            </a:r>
            <a:r>
              <a:rPr lang="en-US" sz="4000" dirty="0">
                <a:latin typeface="Candara" panose="020E0502030303020204" pitchFamily="34" charset="0"/>
              </a:rPr>
              <a:t>. God might've give it to </a:t>
            </a:r>
            <a:r>
              <a:rPr lang="en-US" sz="4000" dirty="0" err="1">
                <a:latin typeface="Candara" panose="020E0502030303020204" pitchFamily="34" charset="0"/>
              </a:rPr>
              <a:t>kinda</a:t>
            </a:r>
            <a:r>
              <a:rPr lang="en-US" sz="4000" dirty="0">
                <a:latin typeface="Candara" panose="020E0502030303020204" pitchFamily="34" charset="0"/>
              </a:rPr>
              <a:t> keep you lined up: same thing with you women to your husbands. Stick together: promised God you would, so stay with it.</a:t>
            </a:r>
          </a:p>
          <a:p>
            <a:r>
              <a:rPr lang="en-US" sz="4000" dirty="0">
                <a:latin typeface="Candara" panose="020E0502030303020204" pitchFamily="34" charset="0"/>
              </a:rPr>
              <a:t>	Notice, I'm a person don't believe in marriage and divorce. You know that, so... Look, my brother. If you went at that more prayerfully, there'd be less of it. 					56-0615 </a:t>
            </a:r>
          </a:p>
        </p:txBody>
      </p:sp>
    </p:spTree>
    <p:extLst>
      <p:ext uri="{BB962C8B-B14F-4D97-AF65-F5344CB8AC3E}">
        <p14:creationId xmlns:p14="http://schemas.microsoft.com/office/powerpoint/2010/main" val="64716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E0C90B-4EAD-43FB-8360-150324894F85}"/>
              </a:ext>
            </a:extLst>
          </p:cNvPr>
          <p:cNvSpPr>
            <a:spLocks noGrp="1"/>
          </p:cNvSpPr>
          <p:nvPr>
            <p:ph type="dt" sz="half" idx="10"/>
          </p:nvPr>
        </p:nvSpPr>
        <p:spPr/>
        <p:txBody>
          <a:bodyPr/>
          <a:lstStyle/>
          <a:p>
            <a:pPr>
              <a:defRPr/>
            </a:pPr>
            <a:r>
              <a:rPr lang="en-US"/>
              <a:t>02/22/2026</a:t>
            </a:r>
          </a:p>
        </p:txBody>
      </p:sp>
      <p:sp>
        <p:nvSpPr>
          <p:cNvPr id="4" name="Slide Number Placeholder 3">
            <a:extLst>
              <a:ext uri="{FF2B5EF4-FFF2-40B4-BE49-F238E27FC236}">
                <a16:creationId xmlns:a16="http://schemas.microsoft.com/office/drawing/2014/main" id="{AD985FAB-09D2-4329-9870-A0146E22F743}"/>
              </a:ext>
            </a:extLst>
          </p:cNvPr>
          <p:cNvSpPr>
            <a:spLocks noGrp="1"/>
          </p:cNvSpPr>
          <p:nvPr>
            <p:ph type="sldNum" sz="quarter" idx="12"/>
          </p:nvPr>
        </p:nvSpPr>
        <p:spPr/>
        <p:txBody>
          <a:bodyPr/>
          <a:lstStyle/>
          <a:p>
            <a:pPr>
              <a:defRPr/>
            </a:pPr>
            <a:fld id="{1B2A185C-6290-45C3-87A1-33C80B050DF0}" type="slidenum">
              <a:rPr lang="en-US" smtClean="0"/>
              <a:pPr>
                <a:defRPr/>
              </a:pPr>
              <a:t>28</a:t>
            </a:fld>
            <a:endParaRPr lang="en-US"/>
          </a:p>
        </p:txBody>
      </p:sp>
      <p:sp>
        <p:nvSpPr>
          <p:cNvPr id="5" name="TextBox 4">
            <a:extLst>
              <a:ext uri="{FF2B5EF4-FFF2-40B4-BE49-F238E27FC236}">
                <a16:creationId xmlns:a16="http://schemas.microsoft.com/office/drawing/2014/main" id="{51587EAF-3B7D-4BEA-A516-78BA281B95F8}"/>
              </a:ext>
            </a:extLst>
          </p:cNvPr>
          <p:cNvSpPr txBox="1"/>
          <p:nvPr/>
        </p:nvSpPr>
        <p:spPr>
          <a:xfrm>
            <a:off x="990601" y="581025"/>
            <a:ext cx="10439399" cy="2893100"/>
          </a:xfrm>
          <a:prstGeom prst="rect">
            <a:avLst/>
          </a:prstGeom>
          <a:solidFill>
            <a:schemeClr val="tx2">
              <a:lumMod val="25000"/>
            </a:schemeClr>
          </a:solidFill>
        </p:spPr>
        <p:txBody>
          <a:bodyPr wrap="square" rtlCol="0">
            <a:spAutoFit/>
          </a:bodyPr>
          <a:lstStyle/>
          <a:p>
            <a:pPr algn="ctr"/>
            <a:r>
              <a:rPr lang="en-US" sz="4400" dirty="0">
                <a:latin typeface="Candara" panose="020E0502030303020204" pitchFamily="34" charset="0"/>
                <a:ea typeface="Cambria" panose="02040503050406030204" pitchFamily="18" charset="0"/>
              </a:rPr>
              <a:t>Let the wife make the husband glad to come home and let him make her</a:t>
            </a:r>
          </a:p>
          <a:p>
            <a:pPr algn="ctr"/>
            <a:r>
              <a:rPr lang="en-US" sz="4400" dirty="0">
                <a:latin typeface="Candara" panose="020E0502030303020204" pitchFamily="34" charset="0"/>
                <a:ea typeface="Cambria" panose="02040503050406030204" pitchFamily="18" charset="0"/>
              </a:rPr>
              <a:t>sorry to see him leave. </a:t>
            </a:r>
          </a:p>
          <a:p>
            <a:pPr algn="ctr"/>
            <a:r>
              <a:rPr lang="en-US" sz="3200" b="1" dirty="0">
                <a:latin typeface="Candara" panose="020E0502030303020204" pitchFamily="34" charset="0"/>
                <a:ea typeface="Cambria" panose="02040503050406030204" pitchFamily="18" charset="0"/>
              </a:rPr>
              <a:t>Martin Luther</a:t>
            </a:r>
          </a:p>
          <a:p>
            <a:pPr algn="ctr"/>
            <a:endParaRPr lang="en-US" dirty="0">
              <a:latin typeface="Candara" panose="020E0502030303020204" pitchFamily="34" charset="0"/>
              <a:ea typeface="Cambria" panose="02040503050406030204" pitchFamily="18" charset="0"/>
            </a:endParaRPr>
          </a:p>
        </p:txBody>
      </p:sp>
      <p:sp>
        <p:nvSpPr>
          <p:cNvPr id="7" name="TextBox 6">
            <a:extLst>
              <a:ext uri="{FF2B5EF4-FFF2-40B4-BE49-F238E27FC236}">
                <a16:creationId xmlns:a16="http://schemas.microsoft.com/office/drawing/2014/main" id="{57F206AB-E6F0-5351-08AB-CDA91059D01F}"/>
              </a:ext>
            </a:extLst>
          </p:cNvPr>
          <p:cNvSpPr txBox="1"/>
          <p:nvPr/>
        </p:nvSpPr>
        <p:spPr>
          <a:xfrm>
            <a:off x="1175917" y="3940076"/>
            <a:ext cx="10304883" cy="2308324"/>
          </a:xfrm>
          <a:prstGeom prst="rect">
            <a:avLst/>
          </a:prstGeom>
          <a:noFill/>
        </p:spPr>
        <p:txBody>
          <a:bodyPr wrap="square">
            <a:spAutoFit/>
          </a:bodyPr>
          <a:lstStyle/>
          <a:p>
            <a:pPr algn="ctr"/>
            <a:r>
              <a:rPr lang="en-US" sz="3600" b="1" dirty="0">
                <a:latin typeface="Candara" panose="020E0502030303020204" pitchFamily="34" charset="0"/>
              </a:rPr>
              <a:t>PROVERBS 12:4</a:t>
            </a:r>
          </a:p>
          <a:p>
            <a:pPr algn="ctr"/>
            <a:r>
              <a:rPr lang="en-US" sz="3600" i="1" dirty="0">
                <a:latin typeface="Candara" panose="020E0502030303020204" pitchFamily="34" charset="0"/>
              </a:rPr>
              <a:t>A virtuous woman is a crown (wreath) to her husband: but she that maketh ashamed is as rottenness in his bones.</a:t>
            </a:r>
          </a:p>
        </p:txBody>
      </p:sp>
      <p:sp>
        <p:nvSpPr>
          <p:cNvPr id="3" name="Footer Placeholder 2">
            <a:extLst>
              <a:ext uri="{FF2B5EF4-FFF2-40B4-BE49-F238E27FC236}">
                <a16:creationId xmlns:a16="http://schemas.microsoft.com/office/drawing/2014/main" id="{14194B6E-F9AA-F306-4469-48C72972659C}"/>
              </a:ext>
            </a:extLst>
          </p:cNvPr>
          <p:cNvSpPr>
            <a:spLocks noGrp="1"/>
          </p:cNvSpPr>
          <p:nvPr>
            <p:ph type="ftr" sz="quarter" idx="11"/>
          </p:nvPr>
        </p:nvSpPr>
        <p:spPr/>
        <p:txBody>
          <a:bodyPr/>
          <a:lstStyle/>
          <a:p>
            <a:pPr>
              <a:defRPr/>
            </a:pPr>
            <a:r>
              <a:rPr lang="en-US"/>
              <a:t>The Spirit Controlled Marriage 2</a:t>
            </a:r>
          </a:p>
        </p:txBody>
      </p:sp>
    </p:spTree>
    <p:extLst>
      <p:ext uri="{BB962C8B-B14F-4D97-AF65-F5344CB8AC3E}">
        <p14:creationId xmlns:p14="http://schemas.microsoft.com/office/powerpoint/2010/main" val="383299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43D7BB-F230-E37A-BA84-AE77D1A59247}"/>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692A0587-A82C-BA04-B02F-4803E68E714B}"/>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1D90D3D3-F686-EC37-A811-59387530612B}"/>
              </a:ext>
            </a:extLst>
          </p:cNvPr>
          <p:cNvSpPr>
            <a:spLocks noGrp="1"/>
          </p:cNvSpPr>
          <p:nvPr>
            <p:ph type="sldNum" sz="quarter" idx="12"/>
          </p:nvPr>
        </p:nvSpPr>
        <p:spPr/>
        <p:txBody>
          <a:bodyPr/>
          <a:lstStyle/>
          <a:p>
            <a:pPr>
              <a:defRPr/>
            </a:pPr>
            <a:fld id="{1B2A185C-6290-45C3-87A1-33C80B050DF0}" type="slidenum">
              <a:rPr lang="en-US" smtClean="0"/>
              <a:pPr>
                <a:defRPr/>
              </a:pPr>
              <a:t>29</a:t>
            </a:fld>
            <a:endParaRPr lang="en-US"/>
          </a:p>
        </p:txBody>
      </p:sp>
      <p:sp>
        <p:nvSpPr>
          <p:cNvPr id="5" name="TextBox 4">
            <a:extLst>
              <a:ext uri="{FF2B5EF4-FFF2-40B4-BE49-F238E27FC236}">
                <a16:creationId xmlns:a16="http://schemas.microsoft.com/office/drawing/2014/main" id="{3E0266F1-14B4-2AC1-EDCF-600C38DCBDF1}"/>
              </a:ext>
            </a:extLst>
          </p:cNvPr>
          <p:cNvSpPr txBox="1"/>
          <p:nvPr/>
        </p:nvSpPr>
        <p:spPr>
          <a:xfrm>
            <a:off x="304800" y="152400"/>
            <a:ext cx="11855368" cy="6400264"/>
          </a:xfrm>
          <a:prstGeom prst="rect">
            <a:avLst/>
          </a:prstGeom>
          <a:solidFill>
            <a:schemeClr val="tx2">
              <a:lumMod val="10000"/>
            </a:schemeClr>
          </a:solidFill>
        </p:spPr>
        <p:txBody>
          <a:bodyPr wrap="square" rtlCol="0">
            <a:spAutoFit/>
          </a:bodyPr>
          <a:lstStyle/>
          <a:p>
            <a:pPr marL="342900" indent="-342900">
              <a:buAutoNum type="arabicPeriod"/>
            </a:pPr>
            <a:r>
              <a:rPr lang="en-US" sz="4000" dirty="0">
                <a:latin typeface="Candara" panose="020E0502030303020204" pitchFamily="34" charset="0"/>
              </a:rPr>
              <a:t>Never speak badly about your spouse to others. </a:t>
            </a:r>
          </a:p>
          <a:p>
            <a:pPr marL="342900" indent="-342900">
              <a:buAutoNum type="arabicPeriod"/>
            </a:pPr>
            <a:r>
              <a:rPr lang="en-US" sz="4000" dirty="0">
                <a:latin typeface="Candara" panose="020E0502030303020204" pitchFamily="34" charset="0"/>
              </a:rPr>
              <a:t> Don’t stop courting each other, ever.</a:t>
            </a:r>
          </a:p>
          <a:p>
            <a:pPr marL="342900" indent="-342900">
              <a:buAutoNum type="arabicPeriod"/>
            </a:pPr>
            <a:r>
              <a:rPr lang="en-US" sz="4000" dirty="0">
                <a:latin typeface="Candara" panose="020E0502030303020204" pitchFamily="34" charset="0"/>
              </a:rPr>
              <a:t> Keep some things just between you two – forever.</a:t>
            </a:r>
          </a:p>
          <a:p>
            <a:pPr marL="342900" indent="-342900">
              <a:buAutoNum type="arabicPeriod"/>
            </a:pPr>
            <a:r>
              <a:rPr lang="en-US" sz="4000" dirty="0">
                <a:latin typeface="Candara" panose="020E0502030303020204" pitchFamily="34" charset="0"/>
              </a:rPr>
              <a:t> Argue to solve, not to win. </a:t>
            </a:r>
          </a:p>
          <a:p>
            <a:pPr marL="342900" indent="-342900">
              <a:buAutoNum type="arabicPeriod"/>
            </a:pPr>
            <a:r>
              <a:rPr lang="en-US" sz="4000" dirty="0">
                <a:latin typeface="Candara" panose="020E0502030303020204" pitchFamily="34" charset="0"/>
              </a:rPr>
              <a:t> Don’t compare your marriage to anyone else’s.</a:t>
            </a:r>
          </a:p>
          <a:p>
            <a:pPr marL="342900" indent="-342900">
              <a:buAutoNum type="arabicPeriod"/>
            </a:pPr>
            <a:r>
              <a:rPr lang="en-US" sz="4000" dirty="0">
                <a:latin typeface="Candara" panose="020E0502030303020204" pitchFamily="34" charset="0"/>
              </a:rPr>
              <a:t> Speak up before resentment builds. </a:t>
            </a:r>
          </a:p>
          <a:p>
            <a:pPr marL="342900" indent="-342900">
              <a:buAutoNum type="arabicPeriod"/>
            </a:pPr>
            <a:r>
              <a:rPr lang="en-US" sz="4000" dirty="0">
                <a:latin typeface="Candara" panose="020E0502030303020204" pitchFamily="34" charset="0"/>
              </a:rPr>
              <a:t> Share responsibilities, not just complaints. </a:t>
            </a:r>
          </a:p>
          <a:p>
            <a:pPr marL="342900" indent="-342900">
              <a:buAutoNum type="arabicPeriod"/>
            </a:pPr>
            <a:r>
              <a:rPr lang="en-US" sz="4000" dirty="0">
                <a:latin typeface="Candara" panose="020E0502030303020204" pitchFamily="34" charset="0"/>
              </a:rPr>
              <a:t> Defend your spouse in public. </a:t>
            </a:r>
          </a:p>
          <a:p>
            <a:pPr marL="342900" indent="-342900">
              <a:buAutoNum type="arabicPeriod"/>
            </a:pPr>
            <a:r>
              <a:rPr lang="en-US" sz="4000" dirty="0">
                <a:latin typeface="Candara" panose="020E0502030303020204" pitchFamily="34" charset="0"/>
              </a:rPr>
              <a:t> Respect each other’s time alone. </a:t>
            </a:r>
          </a:p>
          <a:p>
            <a:pPr marL="342900" indent="-342900">
              <a:buAutoNum type="arabicPeriod"/>
            </a:pPr>
            <a:r>
              <a:rPr lang="en-US" sz="4000" dirty="0">
                <a:latin typeface="Candara" panose="020E0502030303020204" pitchFamily="34" charset="0"/>
              </a:rPr>
              <a:t> Celebrate small moments, not just big ones. </a:t>
            </a:r>
          </a:p>
        </p:txBody>
      </p:sp>
    </p:spTree>
    <p:extLst>
      <p:ext uri="{BB962C8B-B14F-4D97-AF65-F5344CB8AC3E}">
        <p14:creationId xmlns:p14="http://schemas.microsoft.com/office/powerpoint/2010/main" val="16292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1000"/>
                                        <p:tgtEl>
                                          <p:spTgt spid="5">
                                            <p:txEl>
                                              <p:pRg st="5" end="5"/>
                                            </p:txEl>
                                          </p:spTgt>
                                        </p:tgtEl>
                                      </p:cBhvr>
                                    </p:animEffect>
                                    <p:anim calcmode="lin" valueType="num">
                                      <p:cBhvr>
                                        <p:cTn id="1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anim calcmode="lin" valueType="num">
                                      <p:cBhvr>
                                        <p:cTn id="2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1000"/>
                                        <p:tgtEl>
                                          <p:spTgt spid="5">
                                            <p:txEl>
                                              <p:pRg st="7" end="7"/>
                                            </p:txEl>
                                          </p:spTgt>
                                        </p:tgtEl>
                                      </p:cBhvr>
                                    </p:animEffect>
                                    <p:anim calcmode="lin" valueType="num">
                                      <p:cBhvr>
                                        <p:cTn id="3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1000"/>
                                        <p:tgtEl>
                                          <p:spTgt spid="5">
                                            <p:txEl>
                                              <p:pRg st="8" end="8"/>
                                            </p:txEl>
                                          </p:spTgt>
                                        </p:tgtEl>
                                      </p:cBhvr>
                                    </p:animEffect>
                                    <p:anim calcmode="lin" valueType="num">
                                      <p:cBhvr>
                                        <p:cTn id="3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8" end="8"/>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fade">
                                      <p:cBhvr>
                                        <p:cTn id="39" dur="1000"/>
                                        <p:tgtEl>
                                          <p:spTgt spid="5">
                                            <p:txEl>
                                              <p:pRg st="9" end="9"/>
                                            </p:txEl>
                                          </p:spTgt>
                                        </p:tgtEl>
                                      </p:cBhvr>
                                    </p:animEffect>
                                    <p:anim calcmode="lin" valueType="num">
                                      <p:cBhvr>
                                        <p:cTn id="4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306E3-69BA-C588-9A59-A01666D548FA}"/>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F1253650-50DE-5EBE-E89A-665144113580}"/>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14B86785-DD88-DE6E-14C1-643A0EA4A95F}"/>
              </a:ext>
            </a:extLst>
          </p:cNvPr>
          <p:cNvSpPr>
            <a:spLocks noGrp="1"/>
          </p:cNvSpPr>
          <p:nvPr>
            <p:ph type="sldNum" sz="quarter" idx="12"/>
          </p:nvPr>
        </p:nvSpPr>
        <p:spPr/>
        <p:txBody>
          <a:bodyPr/>
          <a:lstStyle/>
          <a:p>
            <a:pPr>
              <a:defRPr/>
            </a:pPr>
            <a:fld id="{1B2A185C-6290-45C3-87A1-33C80B050DF0}" type="slidenum">
              <a:rPr lang="en-US" smtClean="0"/>
              <a:pPr>
                <a:defRPr/>
              </a:pPr>
              <a:t>3</a:t>
            </a:fld>
            <a:endParaRPr lang="en-US"/>
          </a:p>
        </p:txBody>
      </p:sp>
      <p:pic>
        <p:nvPicPr>
          <p:cNvPr id="5" name="Picture 4">
            <a:extLst>
              <a:ext uri="{FF2B5EF4-FFF2-40B4-BE49-F238E27FC236}">
                <a16:creationId xmlns:a16="http://schemas.microsoft.com/office/drawing/2014/main" id="{AC4AF6DF-223B-E580-3866-687C2BF858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1201" y="-20782"/>
            <a:ext cx="4574232"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FD1D8A71-423C-592B-6F24-60E1C9797E52}"/>
              </a:ext>
            </a:extLst>
          </p:cNvPr>
          <p:cNvSpPr txBox="1"/>
          <p:nvPr/>
        </p:nvSpPr>
        <p:spPr>
          <a:xfrm>
            <a:off x="7825433" y="1828800"/>
            <a:ext cx="3403600" cy="2308324"/>
          </a:xfrm>
          <a:prstGeom prst="rect">
            <a:avLst/>
          </a:prstGeom>
          <a:noFill/>
        </p:spPr>
        <p:txBody>
          <a:bodyPr wrap="square" rtlCol="0">
            <a:spAutoFit/>
          </a:bodyPr>
          <a:lstStyle/>
          <a:p>
            <a:r>
              <a:rPr lang="en-US" sz="7200" dirty="0">
                <a:latin typeface="Edwardian Script ITC" panose="030303020407070D0804" pitchFamily="66" charset="0"/>
              </a:rPr>
              <a:t>Noah </a:t>
            </a:r>
          </a:p>
          <a:p>
            <a:r>
              <a:rPr lang="en-US" sz="7200" dirty="0">
                <a:latin typeface="Edwardian Script ITC" panose="030303020407070D0804" pitchFamily="66" charset="0"/>
              </a:rPr>
              <a:t>  &amp; Lilah</a:t>
            </a:r>
          </a:p>
        </p:txBody>
      </p:sp>
    </p:spTree>
    <p:extLst>
      <p:ext uri="{BB962C8B-B14F-4D97-AF65-F5344CB8AC3E}">
        <p14:creationId xmlns:p14="http://schemas.microsoft.com/office/powerpoint/2010/main" val="305147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3A51A-C79D-469D-85B2-4DE4E9F38A1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CB2D2CD-B86A-3D4F-6AFF-CF38929E7C21}"/>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9A89C347-8C0F-CB0F-4C5D-608F6C146329}"/>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0188BC9E-7C3C-5A7D-0452-0C7D52ECC47A}"/>
              </a:ext>
            </a:extLst>
          </p:cNvPr>
          <p:cNvSpPr>
            <a:spLocks noGrp="1"/>
          </p:cNvSpPr>
          <p:nvPr>
            <p:ph type="sldNum" sz="quarter" idx="12"/>
          </p:nvPr>
        </p:nvSpPr>
        <p:spPr/>
        <p:txBody>
          <a:bodyPr/>
          <a:lstStyle/>
          <a:p>
            <a:pPr>
              <a:defRPr/>
            </a:pPr>
            <a:fld id="{1B2A185C-6290-45C3-87A1-33C80B050DF0}" type="slidenum">
              <a:rPr lang="en-US" smtClean="0"/>
              <a:pPr>
                <a:defRPr/>
              </a:pPr>
              <a:t>30</a:t>
            </a:fld>
            <a:endParaRPr lang="en-US"/>
          </a:p>
        </p:txBody>
      </p:sp>
      <p:sp>
        <p:nvSpPr>
          <p:cNvPr id="6" name="TextBox 5">
            <a:extLst>
              <a:ext uri="{FF2B5EF4-FFF2-40B4-BE49-F238E27FC236}">
                <a16:creationId xmlns:a16="http://schemas.microsoft.com/office/drawing/2014/main" id="{719F5ADB-E92A-655F-A990-9DB705C3FD7D}"/>
              </a:ext>
            </a:extLst>
          </p:cNvPr>
          <p:cNvSpPr txBox="1"/>
          <p:nvPr/>
        </p:nvSpPr>
        <p:spPr>
          <a:xfrm>
            <a:off x="1422400" y="1752600"/>
            <a:ext cx="10515600" cy="3908762"/>
          </a:xfrm>
          <a:prstGeom prst="rect">
            <a:avLst/>
          </a:prstGeom>
          <a:noFill/>
        </p:spPr>
        <p:txBody>
          <a:bodyPr wrap="square">
            <a:spAutoFit/>
          </a:bodyPr>
          <a:lstStyle/>
          <a:p>
            <a:pPr marL="457200" indent="-457200">
              <a:buAutoNum type="arabicPeriod"/>
            </a:pPr>
            <a:r>
              <a:rPr lang="en-US" sz="4400" dirty="0">
                <a:latin typeface="Candara" panose="020E0502030303020204" pitchFamily="34" charset="0"/>
              </a:rPr>
              <a:t>It is God’s provided way for men and women to live and fulfill His purpose. </a:t>
            </a:r>
          </a:p>
          <a:p>
            <a:pPr algn="ctr"/>
            <a:r>
              <a:rPr lang="en-US" sz="4400" b="1" dirty="0">
                <a:latin typeface="Candara" panose="020E0502030303020204" pitchFamily="34" charset="0"/>
              </a:rPr>
              <a:t>PROV.  18:22  </a:t>
            </a:r>
            <a:r>
              <a:rPr lang="en-US" sz="3600" i="1" dirty="0">
                <a:latin typeface="Candara" panose="020E0502030303020204" pitchFamily="34" charset="0"/>
              </a:rPr>
              <a:t>Whoso </a:t>
            </a:r>
            <a:r>
              <a:rPr lang="en-US" sz="3600" i="1" dirty="0" err="1">
                <a:latin typeface="Candara" panose="020E0502030303020204" pitchFamily="34" charset="0"/>
              </a:rPr>
              <a:t>findeth</a:t>
            </a:r>
            <a:r>
              <a:rPr lang="en-US" sz="3600" i="1" dirty="0">
                <a:latin typeface="Candara" panose="020E0502030303020204" pitchFamily="34" charset="0"/>
              </a:rPr>
              <a:t> a wife </a:t>
            </a:r>
            <a:r>
              <a:rPr lang="en-US" sz="3600" i="1" dirty="0" err="1">
                <a:latin typeface="Candara" panose="020E0502030303020204" pitchFamily="34" charset="0"/>
              </a:rPr>
              <a:t>findeth</a:t>
            </a:r>
            <a:r>
              <a:rPr lang="en-US" sz="3600" i="1" dirty="0">
                <a:latin typeface="Candara" panose="020E0502030303020204" pitchFamily="34" charset="0"/>
              </a:rPr>
              <a:t> a good thing, and </a:t>
            </a:r>
            <a:r>
              <a:rPr lang="en-US" sz="3600" i="1" dirty="0" err="1">
                <a:latin typeface="Candara" panose="020E0502030303020204" pitchFamily="34" charset="0"/>
              </a:rPr>
              <a:t>obtaineth</a:t>
            </a:r>
            <a:r>
              <a:rPr lang="en-US" sz="3600" i="1" dirty="0">
                <a:latin typeface="Candara" panose="020E0502030303020204" pitchFamily="34" charset="0"/>
              </a:rPr>
              <a:t> </a:t>
            </a:r>
            <a:r>
              <a:rPr lang="en-US" sz="3600" i="1" dirty="0" err="1">
                <a:latin typeface="Candara" panose="020E0502030303020204" pitchFamily="34" charset="0"/>
              </a:rPr>
              <a:t>favour</a:t>
            </a:r>
            <a:r>
              <a:rPr lang="en-US" sz="3600" i="1" dirty="0">
                <a:latin typeface="Candara" panose="020E0502030303020204" pitchFamily="34" charset="0"/>
              </a:rPr>
              <a:t> of the LORD.</a:t>
            </a:r>
          </a:p>
          <a:p>
            <a:endParaRPr lang="en-US" sz="3600" i="1" dirty="0">
              <a:latin typeface="Candara" panose="020E0502030303020204" pitchFamily="34" charset="0"/>
            </a:endParaRPr>
          </a:p>
          <a:p>
            <a:r>
              <a:rPr lang="en-US" sz="4400" dirty="0">
                <a:latin typeface="Candara" panose="020E0502030303020204" pitchFamily="34" charset="0"/>
              </a:rPr>
              <a:t>2. Marriage is bound by a </a:t>
            </a:r>
            <a:r>
              <a:rPr lang="en-US" sz="4400" u="sng" dirty="0">
                <a:latin typeface="Candara" panose="020E0502030303020204" pitchFamily="34" charset="0"/>
              </a:rPr>
              <a:t>Covenant.</a:t>
            </a:r>
          </a:p>
        </p:txBody>
      </p:sp>
      <p:sp>
        <p:nvSpPr>
          <p:cNvPr id="7" name="TextBox 6">
            <a:extLst>
              <a:ext uri="{FF2B5EF4-FFF2-40B4-BE49-F238E27FC236}">
                <a16:creationId xmlns:a16="http://schemas.microsoft.com/office/drawing/2014/main" id="{454CB6F9-2106-4F6B-6EF8-9469BF157A2F}"/>
              </a:ext>
            </a:extLst>
          </p:cNvPr>
          <p:cNvSpPr txBox="1"/>
          <p:nvPr/>
        </p:nvSpPr>
        <p:spPr>
          <a:xfrm>
            <a:off x="2514600" y="228600"/>
            <a:ext cx="9269572" cy="1015663"/>
          </a:xfrm>
          <a:prstGeom prst="rect">
            <a:avLst/>
          </a:prstGeom>
          <a:noFill/>
        </p:spPr>
        <p:txBody>
          <a:bodyPr wrap="square" rtlCol="0">
            <a:spAutoFit/>
          </a:bodyPr>
          <a:lstStyle/>
          <a:p>
            <a:r>
              <a:rPr lang="en-US" sz="6000" b="1" dirty="0">
                <a:latin typeface="Candara" panose="020E0502030303020204" pitchFamily="34" charset="0"/>
              </a:rPr>
              <a:t>Is Marriage a “good” thing?</a:t>
            </a:r>
          </a:p>
        </p:txBody>
      </p:sp>
    </p:spTree>
    <p:extLst>
      <p:ext uri="{BB962C8B-B14F-4D97-AF65-F5344CB8AC3E}">
        <p14:creationId xmlns:p14="http://schemas.microsoft.com/office/powerpoint/2010/main" val="235067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9ABBF-574C-5141-995C-C8D08C258FE1}"/>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1E67C522-764B-9679-4C48-F01310E5A724}"/>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D2004F0C-EA52-1F74-90FB-231C49157EB0}"/>
              </a:ext>
            </a:extLst>
          </p:cNvPr>
          <p:cNvSpPr>
            <a:spLocks noGrp="1"/>
          </p:cNvSpPr>
          <p:nvPr>
            <p:ph type="sldNum" sz="quarter" idx="12"/>
          </p:nvPr>
        </p:nvSpPr>
        <p:spPr/>
        <p:txBody>
          <a:bodyPr/>
          <a:lstStyle/>
          <a:p>
            <a:pPr>
              <a:defRPr/>
            </a:pPr>
            <a:fld id="{1B2A185C-6290-45C3-87A1-33C80B050DF0}" type="slidenum">
              <a:rPr lang="en-US" smtClean="0"/>
              <a:pPr>
                <a:defRPr/>
              </a:pPr>
              <a:t>31</a:t>
            </a:fld>
            <a:endParaRPr lang="en-US"/>
          </a:p>
        </p:txBody>
      </p:sp>
      <p:pic>
        <p:nvPicPr>
          <p:cNvPr id="8" name="Picture 7">
            <a:extLst>
              <a:ext uri="{FF2B5EF4-FFF2-40B4-BE49-F238E27FC236}">
                <a16:creationId xmlns:a16="http://schemas.microsoft.com/office/drawing/2014/main" id="{B890BA47-A065-0A72-BB53-FA779BF6A4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1977EBCA-9E27-94C4-BABC-BBF5A594E010}"/>
              </a:ext>
            </a:extLst>
          </p:cNvPr>
          <p:cNvSpPr txBox="1"/>
          <p:nvPr/>
        </p:nvSpPr>
        <p:spPr>
          <a:xfrm>
            <a:off x="609600" y="304800"/>
            <a:ext cx="11582400" cy="1754326"/>
          </a:xfrm>
          <a:prstGeom prst="rect">
            <a:avLst/>
          </a:prstGeom>
          <a:noFill/>
        </p:spPr>
        <p:txBody>
          <a:bodyPr wrap="square" rtlCol="0">
            <a:spAutoFit/>
          </a:bodyPr>
          <a:lstStyle/>
          <a:p>
            <a:r>
              <a:rPr lang="en-US" sz="5400" b="1" spc="-150" dirty="0">
                <a:latin typeface="Candara" panose="020E0502030303020204" pitchFamily="34" charset="0"/>
              </a:rPr>
              <a:t>Part 2: Marriage is a Covenant Agreement</a:t>
            </a:r>
          </a:p>
        </p:txBody>
      </p:sp>
      <p:sp>
        <p:nvSpPr>
          <p:cNvPr id="7" name="TextBox 6">
            <a:extLst>
              <a:ext uri="{FF2B5EF4-FFF2-40B4-BE49-F238E27FC236}">
                <a16:creationId xmlns:a16="http://schemas.microsoft.com/office/drawing/2014/main" id="{06F1068F-4F3B-2E5A-95E3-BBD945D2A42C}"/>
              </a:ext>
            </a:extLst>
          </p:cNvPr>
          <p:cNvSpPr txBox="1"/>
          <p:nvPr/>
        </p:nvSpPr>
        <p:spPr>
          <a:xfrm>
            <a:off x="711200" y="5448479"/>
            <a:ext cx="11582400" cy="769441"/>
          </a:xfrm>
          <a:prstGeom prst="rect">
            <a:avLst/>
          </a:prstGeom>
          <a:noFill/>
        </p:spPr>
        <p:txBody>
          <a:bodyPr wrap="square">
            <a:spAutoFit/>
          </a:bodyPr>
          <a:lstStyle/>
          <a:p>
            <a:r>
              <a:rPr lang="en-US" sz="4400" b="1" dirty="0">
                <a:latin typeface="Candara" panose="020E0502030303020204" pitchFamily="34" charset="0"/>
              </a:rPr>
              <a:t>Covenant:</a:t>
            </a:r>
            <a:r>
              <a:rPr lang="en-US" sz="3200" dirty="0">
                <a:latin typeface="Candara" panose="020E0502030303020204" pitchFamily="34" charset="0"/>
              </a:rPr>
              <a:t>   (w) an agreement.</a:t>
            </a:r>
          </a:p>
        </p:txBody>
      </p:sp>
    </p:spTree>
    <p:extLst>
      <p:ext uri="{BB962C8B-B14F-4D97-AF65-F5344CB8AC3E}">
        <p14:creationId xmlns:p14="http://schemas.microsoft.com/office/powerpoint/2010/main" val="71030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077116-0428-AC2C-95FA-088DD4E178EB}"/>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E011DF67-7BBA-E904-71D9-9C6A3EE9FBAA}"/>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084325B3-6E67-BFF8-B19F-94FA5604651B}"/>
              </a:ext>
            </a:extLst>
          </p:cNvPr>
          <p:cNvSpPr>
            <a:spLocks noGrp="1"/>
          </p:cNvSpPr>
          <p:nvPr>
            <p:ph type="sldNum" sz="quarter" idx="12"/>
          </p:nvPr>
        </p:nvSpPr>
        <p:spPr/>
        <p:txBody>
          <a:bodyPr/>
          <a:lstStyle/>
          <a:p>
            <a:pPr>
              <a:defRPr/>
            </a:pPr>
            <a:fld id="{1B2A185C-6290-45C3-87A1-33C80B050DF0}" type="slidenum">
              <a:rPr lang="en-US" smtClean="0"/>
              <a:pPr>
                <a:defRPr/>
              </a:pPr>
              <a:t>32</a:t>
            </a:fld>
            <a:endParaRPr lang="en-US"/>
          </a:p>
        </p:txBody>
      </p:sp>
      <p:sp>
        <p:nvSpPr>
          <p:cNvPr id="8" name="TextBox 7">
            <a:extLst>
              <a:ext uri="{FF2B5EF4-FFF2-40B4-BE49-F238E27FC236}">
                <a16:creationId xmlns:a16="http://schemas.microsoft.com/office/drawing/2014/main" id="{0AA7645E-D107-A1D5-359A-082D5ACB7361}"/>
              </a:ext>
            </a:extLst>
          </p:cNvPr>
          <p:cNvSpPr txBox="1"/>
          <p:nvPr/>
        </p:nvSpPr>
        <p:spPr>
          <a:xfrm>
            <a:off x="152400" y="182225"/>
            <a:ext cx="11887200" cy="6370975"/>
          </a:xfrm>
          <a:prstGeom prst="rect">
            <a:avLst/>
          </a:prstGeom>
          <a:solidFill>
            <a:schemeClr val="bg2">
              <a:lumMod val="85000"/>
              <a:lumOff val="15000"/>
            </a:schemeClr>
          </a:solidFill>
        </p:spPr>
        <p:txBody>
          <a:bodyPr wrap="square">
            <a:spAutoFit/>
          </a:bodyPr>
          <a:lstStyle/>
          <a:p>
            <a:r>
              <a:rPr lang="en-US" sz="4800" b="1" dirty="0">
                <a:latin typeface="Candara" panose="020E0502030303020204" pitchFamily="34" charset="0"/>
              </a:rPr>
              <a:t>Noah: GENESIS 9:12</a:t>
            </a:r>
          </a:p>
          <a:p>
            <a:r>
              <a:rPr lang="en-US" sz="3600" i="1" dirty="0">
                <a:latin typeface="Candara" panose="020E0502030303020204" pitchFamily="34" charset="0"/>
              </a:rPr>
              <a:t>	And God said, This is </a:t>
            </a:r>
            <a:r>
              <a:rPr lang="en-US" sz="3600" b="1" i="1" dirty="0">
                <a:latin typeface="Candara" panose="020E0502030303020204" pitchFamily="34" charset="0"/>
              </a:rPr>
              <a:t>the token of the covenant</a:t>
            </a:r>
            <a:r>
              <a:rPr lang="en-US" sz="3600" i="1" dirty="0">
                <a:latin typeface="Candara" panose="020E0502030303020204" pitchFamily="34" charset="0"/>
              </a:rPr>
              <a:t> which I make between me and you and every living creature that is with you, for perpetual generations: 13 I do set my bow in the cloud, and it shall be for a token of a covenant between me and the earth. 15 And I will remember my covenant, which is between me and you and every living creature of all flesh; and the waters shall no more become a flood to destroy all flesh. 16 And the bow shall be in the cloud; and I will look upon it, that I may remember the </a:t>
            </a:r>
            <a:r>
              <a:rPr lang="en-US" sz="3600" b="1" i="1" dirty="0">
                <a:latin typeface="Candara" panose="020E0502030303020204" pitchFamily="34" charset="0"/>
              </a:rPr>
              <a:t>everlasting covenant </a:t>
            </a:r>
            <a:r>
              <a:rPr lang="en-US" sz="3600" i="1" dirty="0">
                <a:latin typeface="Candara" panose="020E0502030303020204" pitchFamily="34" charset="0"/>
              </a:rPr>
              <a:t>between God and every living creature of all flesh that is upon the earth.</a:t>
            </a:r>
          </a:p>
        </p:txBody>
      </p:sp>
    </p:spTree>
    <p:extLst>
      <p:ext uri="{BB962C8B-B14F-4D97-AF65-F5344CB8AC3E}">
        <p14:creationId xmlns:p14="http://schemas.microsoft.com/office/powerpoint/2010/main" val="79854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0DCA1E-EAFE-0ED3-873D-9F456044537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 name="Slide Number Placeholder 3">
            <a:extLst>
              <a:ext uri="{FF2B5EF4-FFF2-40B4-BE49-F238E27FC236}">
                <a16:creationId xmlns:a16="http://schemas.microsoft.com/office/drawing/2014/main" id="{18313D21-913B-0C45-4770-44CBD1F7D7EF}"/>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94365AA5-9841-4BB1-AE83-5ECFF896BB69}" type="slidenum">
              <a:rPr lang="en-US" sz="1500">
                <a:solidFill>
                  <a:srgbClr val="FFFFFF"/>
                </a:solidFill>
              </a:rPr>
              <a:pPr>
                <a:lnSpc>
                  <a:spcPct val="90000"/>
                </a:lnSpc>
                <a:spcAft>
                  <a:spcPts val="600"/>
                </a:spcAft>
              </a:pPr>
              <a:t>33</a:t>
            </a:fld>
            <a:endParaRPr lang="en-US" sz="1500">
              <a:solidFill>
                <a:srgbClr val="FFFFFF"/>
              </a:solidFill>
            </a:endParaRPr>
          </a:p>
        </p:txBody>
      </p:sp>
      <p:sp>
        <p:nvSpPr>
          <p:cNvPr id="2" name="Date Placeholder 1">
            <a:extLst>
              <a:ext uri="{FF2B5EF4-FFF2-40B4-BE49-F238E27FC236}">
                <a16:creationId xmlns:a16="http://schemas.microsoft.com/office/drawing/2014/main" id="{3BAFA51D-08A0-EE72-49E4-65AEAA40C3F2}"/>
              </a:ext>
            </a:extLst>
          </p:cNvPr>
          <p:cNvSpPr>
            <a:spLocks noGrp="1"/>
          </p:cNvSpPr>
          <p:nvPr>
            <p:ph type="dt" sz="half" idx="10"/>
          </p:nvPr>
        </p:nvSpPr>
        <p:spPr>
          <a:xfrm rot="5400000">
            <a:off x="-810065" y="5270604"/>
            <a:ext cx="2662729" cy="182880"/>
          </a:xfrm>
        </p:spPr>
        <p:txBody>
          <a:bodyPr>
            <a:normAutofit fontScale="77500" lnSpcReduction="20000"/>
          </a:bodyPr>
          <a:lstStyle/>
          <a:p>
            <a:pPr>
              <a:lnSpc>
                <a:spcPct val="90000"/>
              </a:lnSpc>
              <a:spcAft>
                <a:spcPts val="600"/>
              </a:spcAft>
            </a:pPr>
            <a:r>
              <a:rPr lang="en-US">
                <a:solidFill>
                  <a:srgbClr val="FFFFFF"/>
                </a:solidFill>
              </a:rPr>
              <a:t>02/22/2026</a:t>
            </a:r>
          </a:p>
        </p:txBody>
      </p:sp>
      <p:sp>
        <p:nvSpPr>
          <p:cNvPr id="3" name="Footer Placeholder 2">
            <a:extLst>
              <a:ext uri="{FF2B5EF4-FFF2-40B4-BE49-F238E27FC236}">
                <a16:creationId xmlns:a16="http://schemas.microsoft.com/office/drawing/2014/main" id="{CD34F8AF-EFBE-43D6-4361-FE05F28293B5}"/>
              </a:ext>
            </a:extLst>
          </p:cNvPr>
          <p:cNvSpPr>
            <a:spLocks noGrp="1"/>
          </p:cNvSpPr>
          <p:nvPr>
            <p:ph type="ftr" sz="quarter" idx="11"/>
          </p:nvPr>
        </p:nvSpPr>
        <p:spPr>
          <a:xfrm rot="5400000">
            <a:off x="-2237130" y="3661144"/>
            <a:ext cx="5885352" cy="179176"/>
          </a:xfrm>
        </p:spPr>
        <p:txBody>
          <a:bodyPr>
            <a:normAutofit fontScale="70000" lnSpcReduction="20000"/>
          </a:bodyPr>
          <a:lstStyle/>
          <a:p>
            <a:pPr>
              <a:lnSpc>
                <a:spcPct val="90000"/>
              </a:lnSpc>
              <a:spcAft>
                <a:spcPts val="600"/>
              </a:spcAft>
            </a:pPr>
            <a:r>
              <a:rPr lang="en-US">
                <a:solidFill>
                  <a:srgbClr val="FFFFFF"/>
                </a:solidFill>
              </a:rPr>
              <a:t>The Spirit Controlled Marriage 2</a:t>
            </a:r>
          </a:p>
        </p:txBody>
      </p:sp>
    </p:spTree>
    <p:extLst>
      <p:ext uri="{BB962C8B-B14F-4D97-AF65-F5344CB8AC3E}">
        <p14:creationId xmlns:p14="http://schemas.microsoft.com/office/powerpoint/2010/main" val="356820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5A6B9-6CA0-7A0B-E4DC-1C8DF6F6ED4D}"/>
              </a:ext>
            </a:extLst>
          </p:cNvPr>
          <p:cNvSpPr>
            <a:spLocks noGrp="1"/>
          </p:cNvSpPr>
          <p:nvPr>
            <p:ph type="dt" sz="half" idx="10"/>
          </p:nvPr>
        </p:nvSpPr>
        <p:spPr/>
        <p:txBody>
          <a:bodyPr/>
          <a:lstStyle/>
          <a:p>
            <a:r>
              <a:rPr lang="en-US"/>
              <a:t>02/22/2026</a:t>
            </a:r>
          </a:p>
        </p:txBody>
      </p:sp>
      <p:sp>
        <p:nvSpPr>
          <p:cNvPr id="3" name="Footer Placeholder 2">
            <a:extLst>
              <a:ext uri="{FF2B5EF4-FFF2-40B4-BE49-F238E27FC236}">
                <a16:creationId xmlns:a16="http://schemas.microsoft.com/office/drawing/2014/main" id="{B129DF94-B238-5859-08B9-21140BE752EF}"/>
              </a:ext>
            </a:extLst>
          </p:cNvPr>
          <p:cNvSpPr>
            <a:spLocks noGrp="1"/>
          </p:cNvSpPr>
          <p:nvPr>
            <p:ph type="ftr" sz="quarter" idx="11"/>
          </p:nvPr>
        </p:nvSpPr>
        <p:spPr/>
        <p:txBody>
          <a:bodyPr/>
          <a:lstStyle/>
          <a:p>
            <a:r>
              <a:rPr lang="en-US"/>
              <a:t>The Spirit Controlled Marriage 2</a:t>
            </a:r>
          </a:p>
        </p:txBody>
      </p:sp>
      <p:sp>
        <p:nvSpPr>
          <p:cNvPr id="4" name="Slide Number Placeholder 3">
            <a:extLst>
              <a:ext uri="{FF2B5EF4-FFF2-40B4-BE49-F238E27FC236}">
                <a16:creationId xmlns:a16="http://schemas.microsoft.com/office/drawing/2014/main" id="{BB866F51-C850-9C70-639C-BBEA0F29D768}"/>
              </a:ext>
            </a:extLst>
          </p:cNvPr>
          <p:cNvSpPr>
            <a:spLocks noGrp="1"/>
          </p:cNvSpPr>
          <p:nvPr>
            <p:ph type="sldNum" sz="quarter" idx="12"/>
          </p:nvPr>
        </p:nvSpPr>
        <p:spPr/>
        <p:txBody>
          <a:bodyPr/>
          <a:lstStyle/>
          <a:p>
            <a:fld id="{94365AA5-9841-4BB1-AE83-5ECFF896BB69}" type="slidenum">
              <a:rPr lang="en-US" smtClean="0"/>
              <a:pPr/>
              <a:t>34</a:t>
            </a:fld>
            <a:endParaRPr lang="en-US"/>
          </a:p>
        </p:txBody>
      </p:sp>
      <p:sp>
        <p:nvSpPr>
          <p:cNvPr id="6" name="TextBox 5">
            <a:extLst>
              <a:ext uri="{FF2B5EF4-FFF2-40B4-BE49-F238E27FC236}">
                <a16:creationId xmlns:a16="http://schemas.microsoft.com/office/drawing/2014/main" id="{DE48A84F-02FD-3DF4-7AC4-68D835ADE110}"/>
              </a:ext>
            </a:extLst>
          </p:cNvPr>
          <p:cNvSpPr txBox="1"/>
          <p:nvPr/>
        </p:nvSpPr>
        <p:spPr>
          <a:xfrm>
            <a:off x="914400" y="492978"/>
            <a:ext cx="11125200" cy="5755422"/>
          </a:xfrm>
          <a:prstGeom prst="rect">
            <a:avLst/>
          </a:prstGeom>
          <a:solidFill>
            <a:schemeClr val="tx2">
              <a:lumMod val="10000"/>
            </a:schemeClr>
          </a:solidFill>
        </p:spPr>
        <p:txBody>
          <a:bodyPr wrap="square">
            <a:spAutoFit/>
          </a:bodyPr>
          <a:lstStyle/>
          <a:p>
            <a:r>
              <a:rPr lang="en-US" sz="4800" b="1" dirty="0">
                <a:latin typeface="Candara" panose="020E0502030303020204" pitchFamily="34" charset="0"/>
              </a:rPr>
              <a:t>PSALM 89:1-4</a:t>
            </a:r>
          </a:p>
          <a:p>
            <a:r>
              <a:rPr lang="en-US" sz="4000" i="1" dirty="0">
                <a:latin typeface="Candara" panose="020E0502030303020204" pitchFamily="34" charset="0"/>
              </a:rPr>
              <a:t>	I will sing of the mercies of the LORD for ever: with my mouth will I make known thy faithfulness to all generations. 2 For I have said, Mercy shall be built up for ever: thy faithfulness shalt thou establish in the very heavens. 3 </a:t>
            </a:r>
            <a:r>
              <a:rPr lang="en-US" sz="4000" b="1" i="1" u="sng" dirty="0">
                <a:latin typeface="Candara" panose="020E0502030303020204" pitchFamily="34" charset="0"/>
              </a:rPr>
              <a:t>I have made a covenant with my chosen</a:t>
            </a:r>
            <a:r>
              <a:rPr lang="en-US" sz="4000" i="1" dirty="0">
                <a:latin typeface="Candara" panose="020E0502030303020204" pitchFamily="34" charset="0"/>
              </a:rPr>
              <a:t>, I have sworn unto David my servant, 4 Thy seed will I establish for ever, and build up thy throne to all generations.</a:t>
            </a:r>
          </a:p>
        </p:txBody>
      </p:sp>
    </p:spTree>
    <p:extLst>
      <p:ext uri="{BB962C8B-B14F-4D97-AF65-F5344CB8AC3E}">
        <p14:creationId xmlns:p14="http://schemas.microsoft.com/office/powerpoint/2010/main" val="185765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58EEB6-74D2-FA02-8A59-056A9525B555}"/>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defTabSz="457200">
              <a:lnSpc>
                <a:spcPct val="90000"/>
              </a:lnSpc>
              <a:spcAft>
                <a:spcPts val="600"/>
              </a:spcAft>
            </a:pPr>
            <a:fld id="{94365AA5-9841-4BB1-AE83-5ECFF896BB69}" type="slidenum">
              <a:rPr lang="en-US" sz="1500" smtClean="0"/>
              <a:pPr defTabSz="457200">
                <a:lnSpc>
                  <a:spcPct val="90000"/>
                </a:lnSpc>
                <a:spcAft>
                  <a:spcPts val="600"/>
                </a:spcAft>
              </a:pPr>
              <a:t>35</a:t>
            </a:fld>
            <a:endParaRPr lang="en-US" sz="1500"/>
          </a:p>
        </p:txBody>
      </p:sp>
      <p:sp>
        <p:nvSpPr>
          <p:cNvPr id="2" name="Date Placeholder 1">
            <a:extLst>
              <a:ext uri="{FF2B5EF4-FFF2-40B4-BE49-F238E27FC236}">
                <a16:creationId xmlns:a16="http://schemas.microsoft.com/office/drawing/2014/main" id="{827EF9B6-2B4B-6892-B58C-F4AF7F5CECD4}"/>
              </a:ext>
            </a:extLst>
          </p:cNvPr>
          <p:cNvSpPr>
            <a:spLocks noGrp="1"/>
          </p:cNvSpPr>
          <p:nvPr>
            <p:ph type="dt" sz="half" idx="10"/>
          </p:nvPr>
        </p:nvSpPr>
        <p:spPr>
          <a:xfrm rot="5400000">
            <a:off x="-810065" y="5270604"/>
            <a:ext cx="2662729" cy="182880"/>
          </a:xfrm>
        </p:spPr>
        <p:txBody>
          <a:bodyPr vert="horz" lIns="91440" tIns="18288" rIns="91440" bIns="45720" rtlCol="0" anchor="t">
            <a:normAutofit fontScale="92500" lnSpcReduction="10000"/>
          </a:bodyPr>
          <a:lstStyle/>
          <a:p>
            <a:pPr defTabSz="457200">
              <a:lnSpc>
                <a:spcPct val="90000"/>
              </a:lnSpc>
              <a:spcAft>
                <a:spcPts val="600"/>
              </a:spcAft>
            </a:pPr>
            <a:r>
              <a:rPr lang="en-US"/>
              <a:t>02/22/2026</a:t>
            </a:r>
          </a:p>
        </p:txBody>
      </p:sp>
      <p:sp>
        <p:nvSpPr>
          <p:cNvPr id="3" name="Footer Placeholder 2">
            <a:extLst>
              <a:ext uri="{FF2B5EF4-FFF2-40B4-BE49-F238E27FC236}">
                <a16:creationId xmlns:a16="http://schemas.microsoft.com/office/drawing/2014/main" id="{54DD2D5B-E02E-1DB9-8F5F-F78F1BCA7EDC}"/>
              </a:ext>
            </a:extLst>
          </p:cNvPr>
          <p:cNvSpPr>
            <a:spLocks noGrp="1"/>
          </p:cNvSpPr>
          <p:nvPr>
            <p:ph type="ftr" sz="quarter" idx="11"/>
          </p:nvPr>
        </p:nvSpPr>
        <p:spPr>
          <a:xfrm rot="5400000">
            <a:off x="-2237130" y="3661144"/>
            <a:ext cx="5885352" cy="179176"/>
          </a:xfrm>
        </p:spPr>
        <p:txBody>
          <a:bodyPr vert="horz" lIns="91440" tIns="45720" rIns="91440" bIns="18288" rtlCol="0" anchor="b">
            <a:normAutofit fontScale="92500" lnSpcReduction="10000"/>
          </a:bodyPr>
          <a:lstStyle/>
          <a:p>
            <a:pPr defTabSz="457200">
              <a:lnSpc>
                <a:spcPct val="90000"/>
              </a:lnSpc>
              <a:spcAft>
                <a:spcPts val="600"/>
              </a:spcAft>
            </a:pPr>
            <a:r>
              <a:rPr lang="en-US"/>
              <a:t>The Spirit Controlled Marriage 2</a:t>
            </a:r>
          </a:p>
        </p:txBody>
      </p:sp>
      <p:pic>
        <p:nvPicPr>
          <p:cNvPr id="7" name="Picture 6">
            <a:extLst>
              <a:ext uri="{FF2B5EF4-FFF2-40B4-BE49-F238E27FC236}">
                <a16:creationId xmlns:a16="http://schemas.microsoft.com/office/drawing/2014/main" id="{3582B018-B2A0-B171-1CFE-61FB5B1D0382}"/>
              </a:ext>
            </a:extLst>
          </p:cNvPr>
          <p:cNvPicPr>
            <a:picLocks noChangeAspect="1"/>
          </p:cNvPicPr>
          <p:nvPr/>
        </p:nvPicPr>
        <p:blipFill>
          <a:blip r:embed="rId2" cstate="email">
            <a:extLst>
              <a:ext uri="{28A0092B-C50C-407E-A947-70E740481C1C}">
                <a14:useLocalDpi xmlns:a14="http://schemas.microsoft.com/office/drawing/2010/main"/>
              </a:ext>
            </a:extLst>
          </a:blip>
          <a:srcRect r="-1" b="-1"/>
          <a:stretch/>
        </p:blipFill>
        <p:spPr>
          <a:xfrm>
            <a:off x="393916" y="0"/>
            <a:ext cx="5569814" cy="6858000"/>
          </a:xfrm>
          <a:prstGeom prst="rect">
            <a:avLst/>
          </a:prstGeom>
          <a:ln w="12700">
            <a:solidFill>
              <a:schemeClr val="tx1"/>
            </a:solidFill>
          </a:ln>
        </p:spPr>
      </p:pic>
      <p:sp>
        <p:nvSpPr>
          <p:cNvPr id="6" name="TextBox 5">
            <a:extLst>
              <a:ext uri="{FF2B5EF4-FFF2-40B4-BE49-F238E27FC236}">
                <a16:creationId xmlns:a16="http://schemas.microsoft.com/office/drawing/2014/main" id="{3DCFBACD-8CD1-DB04-5FBE-ADE403D7D252}"/>
              </a:ext>
            </a:extLst>
          </p:cNvPr>
          <p:cNvSpPr txBox="1"/>
          <p:nvPr/>
        </p:nvSpPr>
        <p:spPr>
          <a:xfrm>
            <a:off x="6100684" y="130776"/>
            <a:ext cx="5902955" cy="6388607"/>
          </a:xfrm>
          <a:prstGeom prst="rect">
            <a:avLst/>
          </a:prstGeom>
          <a:solidFill>
            <a:schemeClr val="bg2"/>
          </a:solidFill>
        </p:spPr>
        <p:txBody>
          <a:bodyPr vert="horz" lIns="91440" tIns="45720" rIns="91440" bIns="45720" rtlCol="0" anchor="ctr">
            <a:normAutofit lnSpcReduction="10000"/>
          </a:bodyPr>
          <a:lstStyle/>
          <a:p>
            <a:pPr>
              <a:lnSpc>
                <a:spcPct val="120000"/>
              </a:lnSpc>
              <a:spcAft>
                <a:spcPts val="600"/>
              </a:spcAft>
              <a:buClr>
                <a:schemeClr val="accent6"/>
              </a:buClr>
              <a:buSzPct val="90000"/>
            </a:pPr>
            <a:r>
              <a:rPr lang="en-US" sz="4000" b="1" dirty="0">
                <a:latin typeface="Candara" panose="020E0502030303020204" pitchFamily="34" charset="0"/>
              </a:rPr>
              <a:t>THE.CHILDREN.OF.ISRAEL</a:t>
            </a:r>
          </a:p>
          <a:p>
            <a:pPr>
              <a:lnSpc>
                <a:spcPct val="120000"/>
              </a:lnSpc>
              <a:spcAft>
                <a:spcPts val="600"/>
              </a:spcAft>
              <a:buClr>
                <a:schemeClr val="accent6"/>
              </a:buClr>
              <a:buSzPct val="90000"/>
            </a:pPr>
            <a:r>
              <a:rPr lang="en-US" sz="3200" dirty="0"/>
              <a:t>     31 Joseph, the younger son, rejected of his brethren: Christ, rejected of His brethren. He wore a coat of seven colors, Joseph. And </a:t>
            </a:r>
            <a:r>
              <a:rPr lang="en-US" sz="3200" u="sng" dirty="0"/>
              <a:t>the seven colors, of course, represented seven colors in the rainbow, which was a covenant</a:t>
            </a:r>
            <a:r>
              <a:rPr lang="en-US" sz="3200" dirty="0"/>
              <a:t>. </a:t>
            </a:r>
            <a:r>
              <a:rPr lang="en-US" sz="3200" b="1" dirty="0"/>
              <a:t>And God always has His covenant people</a:t>
            </a:r>
            <a:r>
              <a:rPr lang="en-US" sz="3200" dirty="0"/>
              <a:t>.       		 47-1123</a:t>
            </a:r>
          </a:p>
        </p:txBody>
      </p:sp>
    </p:spTree>
    <p:extLst>
      <p:ext uri="{BB962C8B-B14F-4D97-AF65-F5344CB8AC3E}">
        <p14:creationId xmlns:p14="http://schemas.microsoft.com/office/powerpoint/2010/main" val="38096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068EEA-BCD6-5AA7-51E1-8BF88BE21E48}"/>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defTabSz="457200">
              <a:lnSpc>
                <a:spcPct val="90000"/>
              </a:lnSpc>
              <a:spcAft>
                <a:spcPts val="600"/>
              </a:spcAft>
            </a:pPr>
            <a:fld id="{94365AA5-9841-4BB1-AE83-5ECFF896BB69}" type="slidenum">
              <a:rPr lang="en-US" sz="1500" smtClean="0"/>
              <a:pPr defTabSz="457200">
                <a:lnSpc>
                  <a:spcPct val="90000"/>
                </a:lnSpc>
                <a:spcAft>
                  <a:spcPts val="600"/>
                </a:spcAft>
              </a:pPr>
              <a:t>36</a:t>
            </a:fld>
            <a:endParaRPr lang="en-US" sz="1500"/>
          </a:p>
        </p:txBody>
      </p:sp>
      <p:sp>
        <p:nvSpPr>
          <p:cNvPr id="2" name="Date Placeholder 1">
            <a:extLst>
              <a:ext uri="{FF2B5EF4-FFF2-40B4-BE49-F238E27FC236}">
                <a16:creationId xmlns:a16="http://schemas.microsoft.com/office/drawing/2014/main" id="{7E3A8047-CEEA-8129-27AA-5E0BAC75ABFE}"/>
              </a:ext>
            </a:extLst>
          </p:cNvPr>
          <p:cNvSpPr>
            <a:spLocks noGrp="1"/>
          </p:cNvSpPr>
          <p:nvPr>
            <p:ph type="dt" sz="half" idx="10"/>
          </p:nvPr>
        </p:nvSpPr>
        <p:spPr>
          <a:xfrm rot="5400000">
            <a:off x="-810065" y="5270604"/>
            <a:ext cx="2662729" cy="182880"/>
          </a:xfrm>
        </p:spPr>
        <p:txBody>
          <a:bodyPr vert="horz" lIns="91440" tIns="18288" rIns="91440" bIns="45720" rtlCol="0" anchor="t">
            <a:normAutofit fontScale="92500" lnSpcReduction="10000"/>
          </a:bodyPr>
          <a:lstStyle/>
          <a:p>
            <a:pPr defTabSz="457200">
              <a:lnSpc>
                <a:spcPct val="90000"/>
              </a:lnSpc>
              <a:spcAft>
                <a:spcPts val="600"/>
              </a:spcAft>
            </a:pPr>
            <a:r>
              <a:rPr lang="en-US"/>
              <a:t>02/22/2026</a:t>
            </a:r>
          </a:p>
        </p:txBody>
      </p:sp>
      <p:sp>
        <p:nvSpPr>
          <p:cNvPr id="3" name="Footer Placeholder 2">
            <a:extLst>
              <a:ext uri="{FF2B5EF4-FFF2-40B4-BE49-F238E27FC236}">
                <a16:creationId xmlns:a16="http://schemas.microsoft.com/office/drawing/2014/main" id="{131F05F7-E4E0-9C12-6FB6-361EC6A04CA0}"/>
              </a:ext>
            </a:extLst>
          </p:cNvPr>
          <p:cNvSpPr>
            <a:spLocks noGrp="1"/>
          </p:cNvSpPr>
          <p:nvPr>
            <p:ph type="ftr" sz="quarter" idx="11"/>
          </p:nvPr>
        </p:nvSpPr>
        <p:spPr>
          <a:xfrm rot="5400000">
            <a:off x="-2237130" y="3661144"/>
            <a:ext cx="5885352" cy="179176"/>
          </a:xfrm>
        </p:spPr>
        <p:txBody>
          <a:bodyPr vert="horz" lIns="91440" tIns="45720" rIns="91440" bIns="18288" rtlCol="0" anchor="b">
            <a:normAutofit fontScale="92500" lnSpcReduction="10000"/>
          </a:bodyPr>
          <a:lstStyle/>
          <a:p>
            <a:pPr defTabSz="457200">
              <a:lnSpc>
                <a:spcPct val="90000"/>
              </a:lnSpc>
              <a:spcAft>
                <a:spcPts val="600"/>
              </a:spcAft>
            </a:pPr>
            <a:r>
              <a:rPr lang="en-US"/>
              <a:t>The Spirit Controlled Marriage 2</a:t>
            </a:r>
            <a:endParaRPr lang="en-US" dirty="0"/>
          </a:p>
        </p:txBody>
      </p:sp>
      <p:pic>
        <p:nvPicPr>
          <p:cNvPr id="7" name="Picture 6">
            <a:extLst>
              <a:ext uri="{FF2B5EF4-FFF2-40B4-BE49-F238E27FC236}">
                <a16:creationId xmlns:a16="http://schemas.microsoft.com/office/drawing/2014/main" id="{6197CBCA-0D15-561F-76C8-FD4CB0357A0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28600" y="0"/>
            <a:ext cx="5569814" cy="6858000"/>
          </a:xfrm>
          <a:prstGeom prst="rect">
            <a:avLst/>
          </a:prstGeom>
          <a:ln w="12700">
            <a:solidFill>
              <a:schemeClr val="tx1"/>
            </a:solidFill>
          </a:ln>
        </p:spPr>
      </p:pic>
      <p:sp>
        <p:nvSpPr>
          <p:cNvPr id="6" name="TextBox 5">
            <a:extLst>
              <a:ext uri="{FF2B5EF4-FFF2-40B4-BE49-F238E27FC236}">
                <a16:creationId xmlns:a16="http://schemas.microsoft.com/office/drawing/2014/main" id="{76B7C1A7-5995-5505-B337-9CB323E75E6A}"/>
              </a:ext>
            </a:extLst>
          </p:cNvPr>
          <p:cNvSpPr txBox="1"/>
          <p:nvPr/>
        </p:nvSpPr>
        <p:spPr>
          <a:xfrm>
            <a:off x="5999673" y="191096"/>
            <a:ext cx="6103481" cy="6221607"/>
          </a:xfrm>
          <a:prstGeom prst="rect">
            <a:avLst/>
          </a:prstGeom>
          <a:solidFill>
            <a:schemeClr val="bg2">
              <a:lumMod val="90000"/>
              <a:lumOff val="10000"/>
            </a:schemeClr>
          </a:solidFill>
        </p:spPr>
        <p:txBody>
          <a:bodyPr vert="horz" lIns="91440" tIns="45720" rIns="91440" bIns="45720" rtlCol="0" anchor="ctr">
            <a:noAutofit/>
          </a:bodyPr>
          <a:lstStyle/>
          <a:p>
            <a:pPr>
              <a:lnSpc>
                <a:spcPct val="120000"/>
              </a:lnSpc>
              <a:spcAft>
                <a:spcPts val="600"/>
              </a:spcAft>
              <a:buClr>
                <a:schemeClr val="accent6"/>
              </a:buClr>
              <a:buSzPct val="90000"/>
            </a:pPr>
            <a:r>
              <a:rPr lang="en-US" sz="3200" b="1" dirty="0">
                <a:latin typeface="Candara" panose="020E0502030303020204" pitchFamily="34" charset="0"/>
              </a:rPr>
              <a:t>GENESIS 15:17-18</a:t>
            </a:r>
          </a:p>
          <a:p>
            <a:pPr>
              <a:lnSpc>
                <a:spcPct val="120000"/>
              </a:lnSpc>
              <a:spcAft>
                <a:spcPts val="600"/>
              </a:spcAft>
              <a:buClr>
                <a:schemeClr val="accent6"/>
              </a:buClr>
              <a:buSzPct val="90000"/>
            </a:pPr>
            <a:r>
              <a:rPr lang="en-US" sz="3200" i="1" dirty="0">
                <a:latin typeface="Candara" panose="020E0502030303020204" pitchFamily="34" charset="0"/>
              </a:rPr>
              <a:t>And it came to pass, that, when the sun went down, and it was dark, behold a smoking furnace, and a burning lamp that passed between those pieces. 18  In the same day the LORD made a covenant with Abram, saying, </a:t>
            </a:r>
            <a:r>
              <a:rPr lang="en-US" sz="3200" i="1" spc="-150" dirty="0">
                <a:latin typeface="Candara" panose="020E0502030303020204" pitchFamily="34" charset="0"/>
              </a:rPr>
              <a:t>Unto thy seed have I given this land, from the river of Egypt unto the great river, the river Euphrates…</a:t>
            </a:r>
          </a:p>
        </p:txBody>
      </p:sp>
    </p:spTree>
    <p:extLst>
      <p:ext uri="{BB962C8B-B14F-4D97-AF65-F5344CB8AC3E}">
        <p14:creationId xmlns:p14="http://schemas.microsoft.com/office/powerpoint/2010/main" val="42226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46B62D-87B3-A17D-BF06-BD80A5BD6370}"/>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defTabSz="457200">
              <a:lnSpc>
                <a:spcPct val="90000"/>
              </a:lnSpc>
              <a:spcAft>
                <a:spcPts val="600"/>
              </a:spcAft>
            </a:pPr>
            <a:fld id="{94365AA5-9841-4BB1-AE83-5ECFF896BB69}" type="slidenum">
              <a:rPr lang="en-US" sz="1500" smtClean="0"/>
              <a:pPr defTabSz="457200">
                <a:lnSpc>
                  <a:spcPct val="90000"/>
                </a:lnSpc>
                <a:spcAft>
                  <a:spcPts val="600"/>
                </a:spcAft>
              </a:pPr>
              <a:t>37</a:t>
            </a:fld>
            <a:endParaRPr lang="en-US" sz="1500"/>
          </a:p>
        </p:txBody>
      </p:sp>
      <p:sp>
        <p:nvSpPr>
          <p:cNvPr id="2" name="Date Placeholder 1">
            <a:extLst>
              <a:ext uri="{FF2B5EF4-FFF2-40B4-BE49-F238E27FC236}">
                <a16:creationId xmlns:a16="http://schemas.microsoft.com/office/drawing/2014/main" id="{10A1292F-22D7-606F-8723-4AEC3DCB552D}"/>
              </a:ext>
            </a:extLst>
          </p:cNvPr>
          <p:cNvSpPr>
            <a:spLocks noGrp="1"/>
          </p:cNvSpPr>
          <p:nvPr>
            <p:ph type="dt" sz="half" idx="10"/>
          </p:nvPr>
        </p:nvSpPr>
        <p:spPr>
          <a:xfrm rot="5400000">
            <a:off x="-810065" y="5270604"/>
            <a:ext cx="2662729" cy="182880"/>
          </a:xfrm>
        </p:spPr>
        <p:txBody>
          <a:bodyPr vert="horz" lIns="91440" tIns="18288" rIns="91440" bIns="45720" rtlCol="0" anchor="t">
            <a:normAutofit fontScale="92500" lnSpcReduction="10000"/>
          </a:bodyPr>
          <a:lstStyle/>
          <a:p>
            <a:pPr defTabSz="457200">
              <a:lnSpc>
                <a:spcPct val="90000"/>
              </a:lnSpc>
              <a:spcAft>
                <a:spcPts val="600"/>
              </a:spcAft>
            </a:pPr>
            <a:r>
              <a:rPr lang="en-US"/>
              <a:t>02/22/2026</a:t>
            </a:r>
          </a:p>
        </p:txBody>
      </p:sp>
      <p:sp>
        <p:nvSpPr>
          <p:cNvPr id="3" name="Footer Placeholder 2">
            <a:extLst>
              <a:ext uri="{FF2B5EF4-FFF2-40B4-BE49-F238E27FC236}">
                <a16:creationId xmlns:a16="http://schemas.microsoft.com/office/drawing/2014/main" id="{00EFCC3E-E59D-5A6C-4A2C-694082FE3258}"/>
              </a:ext>
            </a:extLst>
          </p:cNvPr>
          <p:cNvSpPr>
            <a:spLocks noGrp="1"/>
          </p:cNvSpPr>
          <p:nvPr>
            <p:ph type="ftr" sz="quarter" idx="11"/>
          </p:nvPr>
        </p:nvSpPr>
        <p:spPr>
          <a:xfrm rot="5400000">
            <a:off x="-2237130" y="3661144"/>
            <a:ext cx="5885352" cy="179176"/>
          </a:xfrm>
        </p:spPr>
        <p:txBody>
          <a:bodyPr vert="horz" lIns="91440" tIns="45720" rIns="91440" bIns="18288" rtlCol="0" anchor="b">
            <a:normAutofit fontScale="92500" lnSpcReduction="10000"/>
          </a:bodyPr>
          <a:lstStyle/>
          <a:p>
            <a:pPr defTabSz="457200">
              <a:lnSpc>
                <a:spcPct val="90000"/>
              </a:lnSpc>
              <a:spcAft>
                <a:spcPts val="600"/>
              </a:spcAft>
            </a:pPr>
            <a:r>
              <a:rPr lang="en-US"/>
              <a:t>The Spirit Controlled Marriage 2</a:t>
            </a:r>
          </a:p>
        </p:txBody>
      </p:sp>
      <p:sp>
        <p:nvSpPr>
          <p:cNvPr id="6" name="TextBox 5">
            <a:extLst>
              <a:ext uri="{FF2B5EF4-FFF2-40B4-BE49-F238E27FC236}">
                <a16:creationId xmlns:a16="http://schemas.microsoft.com/office/drawing/2014/main" id="{D61FD96A-CA87-67BB-7C23-E5735A126FB1}"/>
              </a:ext>
            </a:extLst>
          </p:cNvPr>
          <p:cNvSpPr txBox="1"/>
          <p:nvPr/>
        </p:nvSpPr>
        <p:spPr>
          <a:xfrm>
            <a:off x="156274" y="76200"/>
            <a:ext cx="6658139" cy="6617208"/>
          </a:xfrm>
          <a:prstGeom prst="rect">
            <a:avLst/>
          </a:prstGeom>
          <a:solidFill>
            <a:schemeClr val="bg2">
              <a:lumMod val="90000"/>
              <a:lumOff val="10000"/>
            </a:schemeClr>
          </a:solidFill>
        </p:spPr>
        <p:txBody>
          <a:bodyPr vert="horz" lIns="91440" tIns="45720" rIns="91440" bIns="45720" rtlCol="0" anchor="ctr">
            <a:normAutofit lnSpcReduction="10000"/>
          </a:bodyPr>
          <a:lstStyle/>
          <a:p>
            <a:pPr>
              <a:lnSpc>
                <a:spcPct val="120000"/>
              </a:lnSpc>
              <a:spcAft>
                <a:spcPts val="600"/>
              </a:spcAft>
              <a:buClr>
                <a:schemeClr val="accent6"/>
              </a:buClr>
              <a:buSzPct val="90000"/>
            </a:pPr>
            <a:r>
              <a:rPr lang="en-US" sz="4000" b="1" dirty="0">
                <a:latin typeface="Candara" panose="020E0502030303020204" pitchFamily="34" charset="0"/>
              </a:rPr>
              <a:t>JEREMIAH 11:1-3</a:t>
            </a:r>
          </a:p>
          <a:p>
            <a:pPr>
              <a:lnSpc>
                <a:spcPct val="120000"/>
              </a:lnSpc>
              <a:spcAft>
                <a:spcPts val="600"/>
              </a:spcAft>
              <a:buClr>
                <a:schemeClr val="accent6"/>
              </a:buClr>
              <a:buSzPct val="90000"/>
            </a:pPr>
            <a:r>
              <a:rPr lang="en-US" sz="3600" i="1" dirty="0">
                <a:latin typeface="Candara" panose="020E0502030303020204" pitchFamily="34" charset="0"/>
              </a:rPr>
              <a:t>The word that came to Jeremiah from the LORD, saying, 2 Hear ye the words of </a:t>
            </a:r>
            <a:r>
              <a:rPr lang="en-US" sz="3600" i="1" u="sng" dirty="0">
                <a:latin typeface="Candara" panose="020E0502030303020204" pitchFamily="34" charset="0"/>
              </a:rPr>
              <a:t>this covenant</a:t>
            </a:r>
            <a:r>
              <a:rPr lang="en-US" sz="3600" i="1" dirty="0">
                <a:latin typeface="Candara" panose="020E0502030303020204" pitchFamily="34" charset="0"/>
              </a:rPr>
              <a:t>, and speak unto the men of Judah, and to the inhabitants of Jerusalem; 3  And say thou unto them, Thus saith the LORD God of Israel; </a:t>
            </a:r>
            <a:r>
              <a:rPr lang="en-US" sz="3600" b="1" i="1" u="sng" dirty="0">
                <a:latin typeface="Candara" panose="020E0502030303020204" pitchFamily="34" charset="0"/>
              </a:rPr>
              <a:t>Cursed be the man that </a:t>
            </a:r>
            <a:r>
              <a:rPr lang="en-US" sz="3600" b="1" i="1" u="sng" dirty="0" err="1">
                <a:latin typeface="Candara" panose="020E0502030303020204" pitchFamily="34" charset="0"/>
              </a:rPr>
              <a:t>obeyeth</a:t>
            </a:r>
            <a:r>
              <a:rPr lang="en-US" sz="3600" b="1" i="1" u="sng" dirty="0">
                <a:latin typeface="Candara" panose="020E0502030303020204" pitchFamily="34" charset="0"/>
              </a:rPr>
              <a:t> not the words of this covenant…</a:t>
            </a:r>
          </a:p>
        </p:txBody>
      </p:sp>
      <p:pic>
        <p:nvPicPr>
          <p:cNvPr id="7" name="Picture 6">
            <a:extLst>
              <a:ext uri="{FF2B5EF4-FFF2-40B4-BE49-F238E27FC236}">
                <a16:creationId xmlns:a16="http://schemas.microsoft.com/office/drawing/2014/main" id="{3A287046-E077-3BC2-F60D-6B88E2077D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1143000"/>
            <a:ext cx="4983480" cy="358297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385702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DFA6C-9BBC-165B-7548-BC5315236B1D}"/>
              </a:ext>
            </a:extLst>
          </p:cNvPr>
          <p:cNvSpPr>
            <a:spLocks noGrp="1"/>
          </p:cNvSpPr>
          <p:nvPr>
            <p:ph type="dt" sz="half" idx="10"/>
          </p:nvPr>
        </p:nvSpPr>
        <p:spPr/>
        <p:txBody>
          <a:bodyPr/>
          <a:lstStyle/>
          <a:p>
            <a:r>
              <a:rPr lang="en-US"/>
              <a:t>02/22/2026</a:t>
            </a:r>
          </a:p>
        </p:txBody>
      </p:sp>
      <p:sp>
        <p:nvSpPr>
          <p:cNvPr id="3" name="Footer Placeholder 2">
            <a:extLst>
              <a:ext uri="{FF2B5EF4-FFF2-40B4-BE49-F238E27FC236}">
                <a16:creationId xmlns:a16="http://schemas.microsoft.com/office/drawing/2014/main" id="{E5479428-E703-3367-9C3B-1373FE9E8A5E}"/>
              </a:ext>
            </a:extLst>
          </p:cNvPr>
          <p:cNvSpPr>
            <a:spLocks noGrp="1"/>
          </p:cNvSpPr>
          <p:nvPr>
            <p:ph type="ftr" sz="quarter" idx="11"/>
          </p:nvPr>
        </p:nvSpPr>
        <p:spPr/>
        <p:txBody>
          <a:bodyPr/>
          <a:lstStyle/>
          <a:p>
            <a:r>
              <a:rPr lang="en-US"/>
              <a:t>The Spirit Controlled Marriage 2</a:t>
            </a:r>
          </a:p>
        </p:txBody>
      </p:sp>
      <p:sp>
        <p:nvSpPr>
          <p:cNvPr id="4" name="Slide Number Placeholder 3">
            <a:extLst>
              <a:ext uri="{FF2B5EF4-FFF2-40B4-BE49-F238E27FC236}">
                <a16:creationId xmlns:a16="http://schemas.microsoft.com/office/drawing/2014/main" id="{F59B4643-6C1F-C733-7C5C-EC5A4328EE15}"/>
              </a:ext>
            </a:extLst>
          </p:cNvPr>
          <p:cNvSpPr>
            <a:spLocks noGrp="1"/>
          </p:cNvSpPr>
          <p:nvPr>
            <p:ph type="sldNum" sz="quarter" idx="12"/>
          </p:nvPr>
        </p:nvSpPr>
        <p:spPr/>
        <p:txBody>
          <a:bodyPr/>
          <a:lstStyle/>
          <a:p>
            <a:fld id="{94365AA5-9841-4BB1-AE83-5ECFF896BB69}" type="slidenum">
              <a:rPr lang="en-US" smtClean="0"/>
              <a:pPr/>
              <a:t>38</a:t>
            </a:fld>
            <a:endParaRPr lang="en-US"/>
          </a:p>
        </p:txBody>
      </p:sp>
      <p:sp>
        <p:nvSpPr>
          <p:cNvPr id="6" name="TextBox 5">
            <a:extLst>
              <a:ext uri="{FF2B5EF4-FFF2-40B4-BE49-F238E27FC236}">
                <a16:creationId xmlns:a16="http://schemas.microsoft.com/office/drawing/2014/main" id="{B7FB7862-27E1-6161-1552-3F2FB31657B1}"/>
              </a:ext>
            </a:extLst>
          </p:cNvPr>
          <p:cNvSpPr txBox="1"/>
          <p:nvPr/>
        </p:nvSpPr>
        <p:spPr>
          <a:xfrm>
            <a:off x="381000" y="58148"/>
            <a:ext cx="11582400" cy="5970865"/>
          </a:xfrm>
          <a:prstGeom prst="rect">
            <a:avLst/>
          </a:prstGeom>
          <a:solidFill>
            <a:schemeClr val="tx2">
              <a:lumMod val="10000"/>
            </a:schemeClr>
          </a:solidFill>
        </p:spPr>
        <p:txBody>
          <a:bodyPr wrap="square">
            <a:spAutoFit/>
          </a:bodyPr>
          <a:lstStyle/>
          <a:p>
            <a:r>
              <a:rPr lang="en-US" sz="4800" b="1" dirty="0">
                <a:latin typeface="Candara" panose="020E0502030303020204" pitchFamily="34" charset="0"/>
              </a:rPr>
              <a:t>JEREMIAH 29:10</a:t>
            </a:r>
          </a:p>
          <a:p>
            <a:r>
              <a:rPr lang="en-US" sz="4000" i="1" dirty="0">
                <a:latin typeface="Candara" panose="020E0502030303020204" pitchFamily="34" charset="0"/>
              </a:rPr>
              <a:t>	For thus saith the LORD, That after seventy years be accomplished at Babylon I will visit you, and </a:t>
            </a:r>
            <a:r>
              <a:rPr lang="en-US" sz="4000" b="1" i="1" u="sng" dirty="0">
                <a:latin typeface="Candara" panose="020E0502030303020204" pitchFamily="34" charset="0"/>
              </a:rPr>
              <a:t>perform</a:t>
            </a:r>
            <a:r>
              <a:rPr lang="en-US" sz="4000" i="1" dirty="0">
                <a:latin typeface="Candara" panose="020E0502030303020204" pitchFamily="34" charset="0"/>
              </a:rPr>
              <a:t> my good word toward you, in causing you to return to this place. 11 For I know the thoughts that I think toward you, saith the LORD, thoughts of peace, and not of evil, to give you an </a:t>
            </a:r>
            <a:r>
              <a:rPr lang="en-US" sz="4000" b="1" i="1" u="sng" dirty="0">
                <a:latin typeface="Candara" panose="020E0502030303020204" pitchFamily="34" charset="0"/>
              </a:rPr>
              <a:t>expected end</a:t>
            </a:r>
            <a:r>
              <a:rPr lang="en-US" sz="4000" i="1" dirty="0">
                <a:latin typeface="Candara" panose="020E0502030303020204" pitchFamily="34" charset="0"/>
              </a:rPr>
              <a:t>. </a:t>
            </a:r>
            <a:endParaRPr lang="en-US" sz="2000" i="1" dirty="0">
              <a:latin typeface="Candara" panose="020E0502030303020204" pitchFamily="34" charset="0"/>
            </a:endParaRPr>
          </a:p>
          <a:p>
            <a:endParaRPr lang="en-US" dirty="0">
              <a:latin typeface="Candara" panose="020E0502030303020204" pitchFamily="34" charset="0"/>
            </a:endParaRPr>
          </a:p>
          <a:p>
            <a:r>
              <a:rPr lang="en-US" sz="4000" b="1" dirty="0">
                <a:latin typeface="Candara" panose="020E0502030303020204" pitchFamily="34" charset="0"/>
              </a:rPr>
              <a:t>Perform</a:t>
            </a:r>
            <a:r>
              <a:rPr lang="en-US" sz="3600" dirty="0">
                <a:latin typeface="Candara" panose="020E0502030303020204" pitchFamily="34" charset="0"/>
              </a:rPr>
              <a:t> (HEB.) </a:t>
            </a:r>
            <a:r>
              <a:rPr lang="en-US" sz="3600" i="1" dirty="0" err="1">
                <a:latin typeface="Candara" panose="020E0502030303020204" pitchFamily="34" charset="0"/>
              </a:rPr>
              <a:t>quwm</a:t>
            </a:r>
            <a:endParaRPr lang="en-US" sz="3600" i="1" dirty="0">
              <a:latin typeface="Candara" panose="020E0502030303020204" pitchFamily="34" charset="0"/>
            </a:endParaRPr>
          </a:p>
          <a:p>
            <a:r>
              <a:rPr lang="en-US" sz="3600" dirty="0">
                <a:latin typeface="Candara" panose="020E0502030303020204" pitchFamily="34" charset="0"/>
              </a:rPr>
              <a:t>	To arise, to fulfil, confirm, establish.</a:t>
            </a:r>
          </a:p>
        </p:txBody>
      </p:sp>
    </p:spTree>
    <p:extLst>
      <p:ext uri="{BB962C8B-B14F-4D97-AF65-F5344CB8AC3E}">
        <p14:creationId xmlns:p14="http://schemas.microsoft.com/office/powerpoint/2010/main" val="76762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7B2270-2DEA-5946-7839-1B49544C2B34}"/>
              </a:ext>
            </a:extLst>
          </p:cNvPr>
          <p:cNvSpPr>
            <a:spLocks noGrp="1"/>
          </p:cNvSpPr>
          <p:nvPr>
            <p:ph type="dt" sz="half" idx="10"/>
          </p:nvPr>
        </p:nvSpPr>
        <p:spPr/>
        <p:txBody>
          <a:bodyPr/>
          <a:lstStyle/>
          <a:p>
            <a:r>
              <a:rPr lang="en-US"/>
              <a:t>02/22/2026</a:t>
            </a:r>
          </a:p>
        </p:txBody>
      </p:sp>
      <p:sp>
        <p:nvSpPr>
          <p:cNvPr id="3" name="Footer Placeholder 2">
            <a:extLst>
              <a:ext uri="{FF2B5EF4-FFF2-40B4-BE49-F238E27FC236}">
                <a16:creationId xmlns:a16="http://schemas.microsoft.com/office/drawing/2014/main" id="{486845FE-659D-5C6C-DEEA-48AAD4EC671C}"/>
              </a:ext>
            </a:extLst>
          </p:cNvPr>
          <p:cNvSpPr>
            <a:spLocks noGrp="1"/>
          </p:cNvSpPr>
          <p:nvPr>
            <p:ph type="ftr" sz="quarter" idx="11"/>
          </p:nvPr>
        </p:nvSpPr>
        <p:spPr/>
        <p:txBody>
          <a:bodyPr/>
          <a:lstStyle/>
          <a:p>
            <a:r>
              <a:rPr lang="en-US"/>
              <a:t>The Spirit Controlled Marriage 2</a:t>
            </a:r>
          </a:p>
        </p:txBody>
      </p:sp>
      <p:sp>
        <p:nvSpPr>
          <p:cNvPr id="4" name="Slide Number Placeholder 3">
            <a:extLst>
              <a:ext uri="{FF2B5EF4-FFF2-40B4-BE49-F238E27FC236}">
                <a16:creationId xmlns:a16="http://schemas.microsoft.com/office/drawing/2014/main" id="{D805A38D-9B42-5566-5072-8EACDA11E602}"/>
              </a:ext>
            </a:extLst>
          </p:cNvPr>
          <p:cNvSpPr>
            <a:spLocks noGrp="1"/>
          </p:cNvSpPr>
          <p:nvPr>
            <p:ph type="sldNum" sz="quarter" idx="12"/>
          </p:nvPr>
        </p:nvSpPr>
        <p:spPr/>
        <p:txBody>
          <a:bodyPr/>
          <a:lstStyle/>
          <a:p>
            <a:fld id="{94365AA5-9841-4BB1-AE83-5ECFF896BB69}" type="slidenum">
              <a:rPr lang="en-US" smtClean="0"/>
              <a:pPr/>
              <a:t>39</a:t>
            </a:fld>
            <a:endParaRPr lang="en-US"/>
          </a:p>
        </p:txBody>
      </p:sp>
      <p:sp>
        <p:nvSpPr>
          <p:cNvPr id="6" name="TextBox 5">
            <a:extLst>
              <a:ext uri="{FF2B5EF4-FFF2-40B4-BE49-F238E27FC236}">
                <a16:creationId xmlns:a16="http://schemas.microsoft.com/office/drawing/2014/main" id="{14A47C68-A03E-F225-A560-8E43D5CA5F16}"/>
              </a:ext>
            </a:extLst>
          </p:cNvPr>
          <p:cNvSpPr txBox="1"/>
          <p:nvPr/>
        </p:nvSpPr>
        <p:spPr>
          <a:xfrm>
            <a:off x="228600" y="76200"/>
            <a:ext cx="11804993" cy="6459367"/>
          </a:xfrm>
          <a:prstGeom prst="rect">
            <a:avLst/>
          </a:prstGeom>
          <a:solidFill>
            <a:schemeClr val="bg2">
              <a:lumMod val="90000"/>
              <a:lumOff val="10000"/>
            </a:schemeClr>
          </a:solidFill>
        </p:spPr>
        <p:txBody>
          <a:bodyPr wrap="square">
            <a:spAutoFit/>
          </a:bodyPr>
          <a:lstStyle/>
          <a:p>
            <a:r>
              <a:rPr lang="en-US" sz="4800" b="1" dirty="0">
                <a:latin typeface="Candara" panose="020E0502030303020204" pitchFamily="34" charset="0"/>
              </a:rPr>
              <a:t>JOB 11:13-18</a:t>
            </a:r>
            <a:endParaRPr lang="en-US" sz="4800" b="1" i="1" dirty="0">
              <a:latin typeface="Candara" panose="020E0502030303020204" pitchFamily="34" charset="0"/>
            </a:endParaRPr>
          </a:p>
          <a:p>
            <a:r>
              <a:rPr lang="en-US" sz="3600" i="1" dirty="0">
                <a:latin typeface="Candara" panose="020E0502030303020204" pitchFamily="34" charset="0"/>
              </a:rPr>
              <a:t>	If thou prepare </a:t>
            </a:r>
            <a:r>
              <a:rPr lang="en-US" sz="2400" dirty="0">
                <a:latin typeface="Candara" panose="020E0502030303020204" pitchFamily="34" charset="0"/>
              </a:rPr>
              <a:t>[establish] </a:t>
            </a:r>
            <a:r>
              <a:rPr lang="en-US" sz="3600" i="1" dirty="0">
                <a:latin typeface="Candara" panose="020E0502030303020204" pitchFamily="34" charset="0"/>
              </a:rPr>
              <a:t>thine heart, and stretch out thine hands toward him; 14 If iniquity be in thine hand, put it far away, and let not wickedness dwell in thy tabernacles. 15 For then shalt thou lift up thy face without spot; yea, thou shalt be </a:t>
            </a:r>
            <a:r>
              <a:rPr lang="en-US" sz="3600" i="1" dirty="0" err="1">
                <a:latin typeface="Candara" panose="020E0502030303020204" pitchFamily="34" charset="0"/>
              </a:rPr>
              <a:t>stedfast</a:t>
            </a:r>
            <a:r>
              <a:rPr lang="en-US" sz="3600" i="1" dirty="0">
                <a:latin typeface="Candara" panose="020E0502030303020204" pitchFamily="34" charset="0"/>
              </a:rPr>
              <a:t>, and shalt not fear: 16 Because thou shalt forget thy misery, and remember it as waters that pass away: 17 And thine age shall be clearer than the noonday; thou shalt shine forth, thou shalt be as the morning. 18 And thou shalt be </a:t>
            </a:r>
            <a:r>
              <a:rPr lang="en-US" sz="3600" b="1" i="1" u="sng" dirty="0">
                <a:latin typeface="Candara" panose="020E0502030303020204" pitchFamily="34" charset="0"/>
              </a:rPr>
              <a:t>secure</a:t>
            </a:r>
            <a:r>
              <a:rPr lang="en-US" sz="3600" b="1" i="1" dirty="0">
                <a:latin typeface="Candara" panose="020E0502030303020204" pitchFamily="34" charset="0"/>
              </a:rPr>
              <a:t> </a:t>
            </a:r>
            <a:r>
              <a:rPr lang="en-US" sz="2400" b="1" dirty="0">
                <a:latin typeface="Candara" panose="020E0502030303020204" pitchFamily="34" charset="0"/>
              </a:rPr>
              <a:t>[confident]</a:t>
            </a:r>
            <a:r>
              <a:rPr lang="en-US" sz="3600" b="1" i="1" dirty="0">
                <a:latin typeface="Candara" panose="020E0502030303020204" pitchFamily="34" charset="0"/>
              </a:rPr>
              <a:t>, </a:t>
            </a:r>
            <a:r>
              <a:rPr lang="en-US" sz="3600" b="1" i="1" u="sng" dirty="0">
                <a:latin typeface="Candara" panose="020E0502030303020204" pitchFamily="34" charset="0"/>
              </a:rPr>
              <a:t>because there is hope</a:t>
            </a:r>
            <a:r>
              <a:rPr lang="en-US" sz="3600" i="1" dirty="0">
                <a:latin typeface="Candara" panose="020E0502030303020204" pitchFamily="34" charset="0"/>
              </a:rPr>
              <a:t>; yea, thou shalt dig about thee, and thou shalt take thy rest in safety.</a:t>
            </a:r>
          </a:p>
        </p:txBody>
      </p:sp>
    </p:spTree>
    <p:extLst>
      <p:ext uri="{BB962C8B-B14F-4D97-AF65-F5344CB8AC3E}">
        <p14:creationId xmlns:p14="http://schemas.microsoft.com/office/powerpoint/2010/main" val="405550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504B5-D253-BE24-5C7A-496EF42749A0}"/>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32394D98-7F71-5EB7-55FC-3FC373DD280F}"/>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A9B945D1-30FA-E400-11D9-D1F5EECD7A2C}"/>
              </a:ext>
            </a:extLst>
          </p:cNvPr>
          <p:cNvSpPr>
            <a:spLocks noGrp="1"/>
          </p:cNvSpPr>
          <p:nvPr>
            <p:ph type="sldNum" sz="quarter" idx="12"/>
          </p:nvPr>
        </p:nvSpPr>
        <p:spPr/>
        <p:txBody>
          <a:bodyPr/>
          <a:lstStyle/>
          <a:p>
            <a:pPr>
              <a:defRPr/>
            </a:pPr>
            <a:fld id="{1B2A185C-6290-45C3-87A1-33C80B050DF0}" type="slidenum">
              <a:rPr lang="en-US" smtClean="0"/>
              <a:pPr>
                <a:defRPr/>
              </a:pPr>
              <a:t>4</a:t>
            </a:fld>
            <a:endParaRPr lang="en-US"/>
          </a:p>
        </p:txBody>
      </p:sp>
      <p:pic>
        <p:nvPicPr>
          <p:cNvPr id="5" name="Picture 4">
            <a:extLst>
              <a:ext uri="{FF2B5EF4-FFF2-40B4-BE49-F238E27FC236}">
                <a16:creationId xmlns:a16="http://schemas.microsoft.com/office/drawing/2014/main" id="{8A04FB27-031F-2515-8C71-3D715ADE967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32522" y="274839"/>
            <a:ext cx="8656137" cy="6444013"/>
          </a:xfrm>
          <a:prstGeom prst="rect">
            <a:avLst/>
          </a:prstGeom>
        </p:spPr>
      </p:pic>
      <p:sp>
        <p:nvSpPr>
          <p:cNvPr id="7" name="TextBox 6">
            <a:extLst>
              <a:ext uri="{FF2B5EF4-FFF2-40B4-BE49-F238E27FC236}">
                <a16:creationId xmlns:a16="http://schemas.microsoft.com/office/drawing/2014/main" id="{9EB41C05-583F-0DCB-CD91-A060318F1C46}"/>
              </a:ext>
            </a:extLst>
          </p:cNvPr>
          <p:cNvSpPr txBox="1"/>
          <p:nvPr/>
        </p:nvSpPr>
        <p:spPr>
          <a:xfrm>
            <a:off x="228600" y="457200"/>
            <a:ext cx="5181600" cy="1446550"/>
          </a:xfrm>
          <a:prstGeom prst="rect">
            <a:avLst/>
          </a:prstGeom>
          <a:solidFill>
            <a:schemeClr val="accent4">
              <a:lumMod val="50000"/>
            </a:schemeClr>
          </a:solidFill>
        </p:spPr>
        <p:txBody>
          <a:bodyPr wrap="square">
            <a:spAutoFit/>
          </a:bodyPr>
          <a:lstStyle/>
          <a:p>
            <a:r>
              <a:rPr lang="en-US" sz="4400" dirty="0"/>
              <a:t>“Chairs for this flock in Malawi $1200.”</a:t>
            </a:r>
          </a:p>
        </p:txBody>
      </p:sp>
      <p:pic>
        <p:nvPicPr>
          <p:cNvPr id="6" name="Picture 5">
            <a:extLst>
              <a:ext uri="{FF2B5EF4-FFF2-40B4-BE49-F238E27FC236}">
                <a16:creationId xmlns:a16="http://schemas.microsoft.com/office/drawing/2014/main" id="{DFDD3E9E-5822-BCAE-67CE-A787B3D16D3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15978" y="254959"/>
            <a:ext cx="5143500" cy="5834414"/>
          </a:xfrm>
          <a:prstGeom prst="rect">
            <a:avLst/>
          </a:prstGeom>
          <a:ln>
            <a:noFill/>
          </a:ln>
          <a:effectLst>
            <a:softEdge rad="112500"/>
          </a:effectLst>
        </p:spPr>
      </p:pic>
    </p:spTree>
    <p:extLst>
      <p:ext uri="{BB962C8B-B14F-4D97-AF65-F5344CB8AC3E}">
        <p14:creationId xmlns:p14="http://schemas.microsoft.com/office/powerpoint/2010/main" val="3112592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CCC43-6DFA-EA7F-0D02-299022B7818D}"/>
              </a:ext>
            </a:extLst>
          </p:cNvPr>
          <p:cNvSpPr>
            <a:spLocks noGrp="1"/>
          </p:cNvSpPr>
          <p:nvPr>
            <p:ph type="dt" sz="half" idx="10"/>
          </p:nvPr>
        </p:nvSpPr>
        <p:spPr/>
        <p:txBody>
          <a:bodyPr/>
          <a:lstStyle/>
          <a:p>
            <a:r>
              <a:rPr lang="en-US"/>
              <a:t>02/22/2026</a:t>
            </a:r>
          </a:p>
        </p:txBody>
      </p:sp>
      <p:sp>
        <p:nvSpPr>
          <p:cNvPr id="3" name="Footer Placeholder 2">
            <a:extLst>
              <a:ext uri="{FF2B5EF4-FFF2-40B4-BE49-F238E27FC236}">
                <a16:creationId xmlns:a16="http://schemas.microsoft.com/office/drawing/2014/main" id="{00759A31-076D-B68C-C8BB-7AFE92DBBB48}"/>
              </a:ext>
            </a:extLst>
          </p:cNvPr>
          <p:cNvSpPr>
            <a:spLocks noGrp="1"/>
          </p:cNvSpPr>
          <p:nvPr>
            <p:ph type="ftr" sz="quarter" idx="11"/>
          </p:nvPr>
        </p:nvSpPr>
        <p:spPr/>
        <p:txBody>
          <a:bodyPr/>
          <a:lstStyle/>
          <a:p>
            <a:r>
              <a:rPr lang="en-US"/>
              <a:t>The Spirit Controlled Marriage 2</a:t>
            </a:r>
          </a:p>
        </p:txBody>
      </p:sp>
      <p:sp>
        <p:nvSpPr>
          <p:cNvPr id="4" name="Slide Number Placeholder 3">
            <a:extLst>
              <a:ext uri="{FF2B5EF4-FFF2-40B4-BE49-F238E27FC236}">
                <a16:creationId xmlns:a16="http://schemas.microsoft.com/office/drawing/2014/main" id="{51139B4F-5C46-F95A-3CDC-184774E43396}"/>
              </a:ext>
            </a:extLst>
          </p:cNvPr>
          <p:cNvSpPr>
            <a:spLocks noGrp="1"/>
          </p:cNvSpPr>
          <p:nvPr>
            <p:ph type="sldNum" sz="quarter" idx="12"/>
          </p:nvPr>
        </p:nvSpPr>
        <p:spPr/>
        <p:txBody>
          <a:bodyPr/>
          <a:lstStyle/>
          <a:p>
            <a:fld id="{94365AA5-9841-4BB1-AE83-5ECFF896BB69}" type="slidenum">
              <a:rPr lang="en-US" smtClean="0"/>
              <a:pPr/>
              <a:t>40</a:t>
            </a:fld>
            <a:endParaRPr lang="en-US"/>
          </a:p>
        </p:txBody>
      </p:sp>
      <p:sp>
        <p:nvSpPr>
          <p:cNvPr id="6" name="TextBox 5">
            <a:extLst>
              <a:ext uri="{FF2B5EF4-FFF2-40B4-BE49-F238E27FC236}">
                <a16:creationId xmlns:a16="http://schemas.microsoft.com/office/drawing/2014/main" id="{36251EEF-FAAA-128B-2CC9-A3B91C2E0803}"/>
              </a:ext>
            </a:extLst>
          </p:cNvPr>
          <p:cNvSpPr txBox="1"/>
          <p:nvPr/>
        </p:nvSpPr>
        <p:spPr>
          <a:xfrm>
            <a:off x="158407" y="0"/>
            <a:ext cx="11957393" cy="5755422"/>
          </a:xfrm>
          <a:prstGeom prst="rect">
            <a:avLst/>
          </a:prstGeom>
          <a:solidFill>
            <a:schemeClr val="tx2">
              <a:lumMod val="10000"/>
            </a:schemeClr>
          </a:solidFill>
        </p:spPr>
        <p:txBody>
          <a:bodyPr wrap="square">
            <a:spAutoFit/>
          </a:bodyPr>
          <a:lstStyle/>
          <a:p>
            <a:r>
              <a:rPr lang="en-US" sz="4800" b="1" dirty="0">
                <a:latin typeface="Candara" panose="020E0502030303020204" pitchFamily="34" charset="0"/>
              </a:rPr>
              <a:t>JEREMIAH 31:31-34*</a:t>
            </a:r>
          </a:p>
          <a:p>
            <a:r>
              <a:rPr lang="en-US" sz="4000" i="1" dirty="0">
                <a:latin typeface="Candara" panose="020E0502030303020204" pitchFamily="34" charset="0"/>
              </a:rPr>
              <a:t>	Behold, the days come, saith the LORD, that I will make </a:t>
            </a:r>
            <a:r>
              <a:rPr lang="en-US" sz="4000" b="1" i="1" u="sng" dirty="0">
                <a:latin typeface="Candara" panose="020E0502030303020204" pitchFamily="34" charset="0"/>
              </a:rPr>
              <a:t>a new covenant </a:t>
            </a:r>
            <a:r>
              <a:rPr lang="en-US" sz="4000" i="1" dirty="0">
                <a:latin typeface="Candara" panose="020E0502030303020204" pitchFamily="34" charset="0"/>
              </a:rPr>
              <a:t>with the house of Israel, and with the house of Judah: 32 Not according to the covenant that I made with their fathers </a:t>
            </a:r>
            <a:r>
              <a:rPr lang="en-US" sz="4000" i="1" u="sng" dirty="0">
                <a:latin typeface="Candara" panose="020E0502030303020204" pitchFamily="34" charset="0"/>
              </a:rPr>
              <a:t>in the day that I took them by the hand to bring them out of the land of Egypt</a:t>
            </a:r>
            <a:r>
              <a:rPr lang="en-US" sz="4000" i="1" dirty="0">
                <a:latin typeface="Candara" panose="020E0502030303020204" pitchFamily="34" charset="0"/>
              </a:rPr>
              <a:t>; which my covenant they brake, although I was an husband unto them, saith the LORD: 33 But </a:t>
            </a:r>
            <a:r>
              <a:rPr lang="en-US" sz="4000" b="1" i="1" dirty="0">
                <a:latin typeface="Candara" panose="020E0502030303020204" pitchFamily="34" charset="0"/>
              </a:rPr>
              <a:t>this shall be the covenant</a:t>
            </a:r>
            <a:r>
              <a:rPr lang="en-US" sz="4000" i="1" dirty="0">
                <a:latin typeface="Candara" panose="020E0502030303020204" pitchFamily="34" charset="0"/>
              </a:rPr>
              <a:t> that I will make with the house of Israel; </a:t>
            </a:r>
          </a:p>
        </p:txBody>
      </p:sp>
    </p:spTree>
    <p:extLst>
      <p:ext uri="{BB962C8B-B14F-4D97-AF65-F5344CB8AC3E}">
        <p14:creationId xmlns:p14="http://schemas.microsoft.com/office/powerpoint/2010/main" val="219673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E58B9-7E28-B534-CDDB-8F20293DE334}"/>
              </a:ext>
            </a:extLst>
          </p:cNvPr>
          <p:cNvSpPr>
            <a:spLocks noGrp="1"/>
          </p:cNvSpPr>
          <p:nvPr>
            <p:ph type="dt" sz="half" idx="10"/>
          </p:nvPr>
        </p:nvSpPr>
        <p:spPr/>
        <p:txBody>
          <a:bodyPr/>
          <a:lstStyle/>
          <a:p>
            <a:r>
              <a:rPr lang="en-US"/>
              <a:t>02/22/2026</a:t>
            </a:r>
          </a:p>
        </p:txBody>
      </p:sp>
      <p:sp>
        <p:nvSpPr>
          <p:cNvPr id="3" name="Footer Placeholder 2">
            <a:extLst>
              <a:ext uri="{FF2B5EF4-FFF2-40B4-BE49-F238E27FC236}">
                <a16:creationId xmlns:a16="http://schemas.microsoft.com/office/drawing/2014/main" id="{5F4B1BDF-2C30-6AAC-6CB8-665B2540E958}"/>
              </a:ext>
            </a:extLst>
          </p:cNvPr>
          <p:cNvSpPr>
            <a:spLocks noGrp="1"/>
          </p:cNvSpPr>
          <p:nvPr>
            <p:ph type="ftr" sz="quarter" idx="11"/>
          </p:nvPr>
        </p:nvSpPr>
        <p:spPr/>
        <p:txBody>
          <a:bodyPr/>
          <a:lstStyle/>
          <a:p>
            <a:r>
              <a:rPr lang="en-US"/>
              <a:t>The Spirit Controlled Marriage 2</a:t>
            </a:r>
          </a:p>
        </p:txBody>
      </p:sp>
      <p:sp>
        <p:nvSpPr>
          <p:cNvPr id="4" name="Slide Number Placeholder 3">
            <a:extLst>
              <a:ext uri="{FF2B5EF4-FFF2-40B4-BE49-F238E27FC236}">
                <a16:creationId xmlns:a16="http://schemas.microsoft.com/office/drawing/2014/main" id="{6BF7B6DF-8539-8DC8-956F-2494D30D5DBF}"/>
              </a:ext>
            </a:extLst>
          </p:cNvPr>
          <p:cNvSpPr>
            <a:spLocks noGrp="1"/>
          </p:cNvSpPr>
          <p:nvPr>
            <p:ph type="sldNum" sz="quarter" idx="12"/>
          </p:nvPr>
        </p:nvSpPr>
        <p:spPr/>
        <p:txBody>
          <a:bodyPr/>
          <a:lstStyle/>
          <a:p>
            <a:fld id="{94365AA5-9841-4BB1-AE83-5ECFF896BB69}" type="slidenum">
              <a:rPr lang="en-US" smtClean="0"/>
              <a:pPr/>
              <a:t>41</a:t>
            </a:fld>
            <a:endParaRPr lang="en-US"/>
          </a:p>
        </p:txBody>
      </p:sp>
      <p:sp>
        <p:nvSpPr>
          <p:cNvPr id="6" name="TextBox 5">
            <a:extLst>
              <a:ext uri="{FF2B5EF4-FFF2-40B4-BE49-F238E27FC236}">
                <a16:creationId xmlns:a16="http://schemas.microsoft.com/office/drawing/2014/main" id="{0DD7BCA2-9648-8075-A6A1-422F376C475A}"/>
              </a:ext>
            </a:extLst>
          </p:cNvPr>
          <p:cNvSpPr txBox="1"/>
          <p:nvPr/>
        </p:nvSpPr>
        <p:spPr>
          <a:xfrm>
            <a:off x="1066800" y="304800"/>
            <a:ext cx="11109036" cy="5632311"/>
          </a:xfrm>
          <a:prstGeom prst="rect">
            <a:avLst/>
          </a:prstGeom>
          <a:solidFill>
            <a:schemeClr val="tx2">
              <a:lumMod val="10000"/>
            </a:schemeClr>
          </a:solidFill>
        </p:spPr>
        <p:txBody>
          <a:bodyPr wrap="square">
            <a:spAutoFit/>
          </a:bodyPr>
          <a:lstStyle/>
          <a:p>
            <a:r>
              <a:rPr lang="en-US" sz="4000" i="1" dirty="0">
                <a:latin typeface="Candara" panose="020E0502030303020204" pitchFamily="34" charset="0"/>
              </a:rPr>
              <a:t>	After those days, saith the LORD, I will put my law in their </a:t>
            </a:r>
            <a:r>
              <a:rPr lang="en-US" sz="4000" i="1" u="sng" dirty="0">
                <a:latin typeface="Candara" panose="020E0502030303020204" pitchFamily="34" charset="0"/>
              </a:rPr>
              <a:t>inward parts, and write it in their hearts; and will be their God, and they shall be my people</a:t>
            </a:r>
            <a:r>
              <a:rPr lang="en-US" sz="4000" i="1" dirty="0">
                <a:latin typeface="Candara" panose="020E0502030303020204" pitchFamily="34" charset="0"/>
              </a:rPr>
              <a:t>. 34 And they shall teach no more every man his </a:t>
            </a:r>
            <a:r>
              <a:rPr lang="en-US" sz="4000" i="1" dirty="0" err="1">
                <a:latin typeface="Candara" panose="020E0502030303020204" pitchFamily="34" charset="0"/>
              </a:rPr>
              <a:t>neighbour</a:t>
            </a:r>
            <a:r>
              <a:rPr lang="en-US" sz="4000" i="1" dirty="0">
                <a:latin typeface="Candara" panose="020E0502030303020204" pitchFamily="34" charset="0"/>
              </a:rPr>
              <a:t>, and every man his brother, saying, Know the LORD: for they shall all know me, </a:t>
            </a:r>
            <a:r>
              <a:rPr lang="en-US" sz="4000" i="1" u="sng" dirty="0">
                <a:latin typeface="Candara" panose="020E0502030303020204" pitchFamily="34" charset="0"/>
              </a:rPr>
              <a:t>from the least of them unto the greatest of them</a:t>
            </a:r>
            <a:r>
              <a:rPr lang="en-US" sz="4000" i="1" dirty="0">
                <a:latin typeface="Candara" panose="020E0502030303020204" pitchFamily="34" charset="0"/>
              </a:rPr>
              <a:t>, saith the LORD: for I will forgive their iniquity, and I will remember their sin no more.</a:t>
            </a:r>
          </a:p>
        </p:txBody>
      </p:sp>
    </p:spTree>
    <p:extLst>
      <p:ext uri="{BB962C8B-B14F-4D97-AF65-F5344CB8AC3E}">
        <p14:creationId xmlns:p14="http://schemas.microsoft.com/office/powerpoint/2010/main" val="380348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829A2B-EE65-6F1F-C559-C9756EC6796D}"/>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FE3BEF66-2667-2896-856E-E63526BBD02C}"/>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57557974-F6DB-9212-C6EE-2CB360A71039}"/>
              </a:ext>
            </a:extLst>
          </p:cNvPr>
          <p:cNvSpPr>
            <a:spLocks noGrp="1"/>
          </p:cNvSpPr>
          <p:nvPr>
            <p:ph type="sldNum" sz="quarter" idx="12"/>
          </p:nvPr>
        </p:nvSpPr>
        <p:spPr/>
        <p:txBody>
          <a:bodyPr/>
          <a:lstStyle/>
          <a:p>
            <a:pPr>
              <a:defRPr/>
            </a:pPr>
            <a:fld id="{1B2A185C-6290-45C3-87A1-33C80B050DF0}" type="slidenum">
              <a:rPr lang="en-US" smtClean="0"/>
              <a:pPr>
                <a:defRPr/>
              </a:pPr>
              <a:t>42</a:t>
            </a:fld>
            <a:endParaRPr lang="en-US"/>
          </a:p>
        </p:txBody>
      </p:sp>
      <p:sp>
        <p:nvSpPr>
          <p:cNvPr id="6" name="TextBox 5">
            <a:extLst>
              <a:ext uri="{FF2B5EF4-FFF2-40B4-BE49-F238E27FC236}">
                <a16:creationId xmlns:a16="http://schemas.microsoft.com/office/drawing/2014/main" id="{4E579AC6-CCEB-EDF6-C029-0C75C3C5BCB7}"/>
              </a:ext>
            </a:extLst>
          </p:cNvPr>
          <p:cNvSpPr txBox="1"/>
          <p:nvPr/>
        </p:nvSpPr>
        <p:spPr>
          <a:xfrm>
            <a:off x="1066800" y="304800"/>
            <a:ext cx="10845800" cy="5847755"/>
          </a:xfrm>
          <a:prstGeom prst="rect">
            <a:avLst/>
          </a:prstGeom>
          <a:solidFill>
            <a:schemeClr val="bg2">
              <a:lumMod val="85000"/>
              <a:lumOff val="15000"/>
            </a:schemeClr>
          </a:solidFill>
        </p:spPr>
        <p:txBody>
          <a:bodyPr wrap="square">
            <a:spAutoFit/>
          </a:bodyPr>
          <a:lstStyle/>
          <a:p>
            <a:r>
              <a:rPr lang="en-US" sz="5400" b="1" dirty="0">
                <a:latin typeface="Candara" panose="020E0502030303020204" pitchFamily="34" charset="0"/>
              </a:rPr>
              <a:t>Abraham: GENESIS 17:2,4,7</a:t>
            </a:r>
          </a:p>
          <a:p>
            <a:r>
              <a:rPr lang="en-US" sz="4000" i="1" dirty="0">
                <a:latin typeface="Candara" panose="020E0502030303020204" pitchFamily="34" charset="0"/>
              </a:rPr>
              <a:t>And I will make my covenant between me and thee, and will multiply thee exceedingly. 4 As for me, behold, my covenant is with thee, and thou shalt be a father of many nations. 7 And I will establish my covenant between me and thee and thy seed after thee in their generations for an everlasting covenant, to be a God unto thee, and to thy seed after thee.</a:t>
            </a:r>
          </a:p>
        </p:txBody>
      </p:sp>
    </p:spTree>
    <p:extLst>
      <p:ext uri="{BB962C8B-B14F-4D97-AF65-F5344CB8AC3E}">
        <p14:creationId xmlns:p14="http://schemas.microsoft.com/office/powerpoint/2010/main" val="207493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B34CB-BE4C-B94D-B148-DE982C32D9D5}"/>
              </a:ext>
            </a:extLst>
          </p:cNvPr>
          <p:cNvSpPr>
            <a:spLocks noGrp="1"/>
          </p:cNvSpPr>
          <p:nvPr>
            <p:ph type="dt" sz="half" idx="10"/>
          </p:nvPr>
        </p:nvSpPr>
        <p:spPr/>
        <p:txBody>
          <a:bodyPr/>
          <a:lstStyle/>
          <a:p>
            <a:r>
              <a:rPr lang="en-US"/>
              <a:t>02/22/2026</a:t>
            </a:r>
            <a:endParaRPr lang="en-US" dirty="0"/>
          </a:p>
        </p:txBody>
      </p:sp>
      <p:sp>
        <p:nvSpPr>
          <p:cNvPr id="3" name="Footer Placeholder 2">
            <a:extLst>
              <a:ext uri="{FF2B5EF4-FFF2-40B4-BE49-F238E27FC236}">
                <a16:creationId xmlns:a16="http://schemas.microsoft.com/office/drawing/2014/main" id="{83042740-A2C9-2243-9958-FCD035DD4B4F}"/>
              </a:ext>
            </a:extLst>
          </p:cNvPr>
          <p:cNvSpPr>
            <a:spLocks noGrp="1"/>
          </p:cNvSpPr>
          <p:nvPr>
            <p:ph type="ftr" sz="quarter" idx="11"/>
          </p:nvPr>
        </p:nvSpPr>
        <p:spPr/>
        <p:txBody>
          <a:bodyPr/>
          <a:lstStyle/>
          <a:p>
            <a:r>
              <a:rPr lang="en-US"/>
              <a:t>The Spirit Controlled Marriage 2</a:t>
            </a:r>
            <a:endParaRPr lang="en-US" dirty="0"/>
          </a:p>
        </p:txBody>
      </p:sp>
      <p:sp>
        <p:nvSpPr>
          <p:cNvPr id="4" name="Slide Number Placeholder 3">
            <a:extLst>
              <a:ext uri="{FF2B5EF4-FFF2-40B4-BE49-F238E27FC236}">
                <a16:creationId xmlns:a16="http://schemas.microsoft.com/office/drawing/2014/main" id="{A6FD1B42-5713-994E-AA48-349A49CA38C7}"/>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5" name="Rectangle 4">
            <a:extLst>
              <a:ext uri="{FF2B5EF4-FFF2-40B4-BE49-F238E27FC236}">
                <a16:creationId xmlns:a16="http://schemas.microsoft.com/office/drawing/2014/main" id="{881BF8DB-2702-A243-857D-F72C90E0EBEB}"/>
              </a:ext>
            </a:extLst>
          </p:cNvPr>
          <p:cNvSpPr/>
          <p:nvPr/>
        </p:nvSpPr>
        <p:spPr>
          <a:xfrm>
            <a:off x="114300" y="337542"/>
            <a:ext cx="11963399" cy="6463308"/>
          </a:xfrm>
          <a:prstGeom prst="rect">
            <a:avLst/>
          </a:prstGeom>
          <a:solidFill>
            <a:schemeClr val="bg1">
              <a:lumMod val="75000"/>
            </a:schemeClr>
          </a:solidFill>
        </p:spPr>
        <p:txBody>
          <a:bodyPr wrap="square">
            <a:spAutoFit/>
          </a:bodyPr>
          <a:lstStyle/>
          <a:p>
            <a:r>
              <a:rPr lang="en-US" sz="5400" b="1" dirty="0">
                <a:latin typeface="Candara" panose="020E0502030303020204" pitchFamily="34" charset="0"/>
              </a:rPr>
              <a:t>IT.IS.I</a:t>
            </a:r>
          </a:p>
          <a:p>
            <a:r>
              <a:rPr lang="en-US" sz="4000" dirty="0">
                <a:latin typeface="Candara" panose="020E0502030303020204" pitchFamily="34" charset="0"/>
              </a:rPr>
              <a:t>	19 Let your wife know that you love her; she loves you. When you're young and you find favor with one another, it makes you join yourselves together for a lifetime journey: that's </a:t>
            </a:r>
            <a:r>
              <a:rPr lang="en-US" sz="4000" dirty="0" err="1">
                <a:latin typeface="Candara" panose="020E0502030303020204" pitchFamily="34" charset="0"/>
              </a:rPr>
              <a:t>phileo</a:t>
            </a:r>
            <a:r>
              <a:rPr lang="en-US" sz="4000" dirty="0">
                <a:latin typeface="Candara" panose="020E0502030303020204" pitchFamily="34" charset="0"/>
              </a:rPr>
              <a:t> love; human love. What will </a:t>
            </a:r>
            <a:r>
              <a:rPr lang="en-US" sz="4000" dirty="0" err="1">
                <a:latin typeface="Candara" panose="020E0502030303020204" pitchFamily="34" charset="0"/>
              </a:rPr>
              <a:t>Agapao</a:t>
            </a:r>
            <a:r>
              <a:rPr lang="en-US" sz="4000" dirty="0">
                <a:latin typeface="Candara" panose="020E0502030303020204" pitchFamily="34" charset="0"/>
              </a:rPr>
              <a:t> love do, when you can really get into a place that you can show God that you love Him and you got confidence in Him? How you'll join yourself to Him, not only for a life's journey, but for eternity. 												</a:t>
            </a:r>
            <a:r>
              <a:rPr lang="en-US" sz="3200" dirty="0">
                <a:latin typeface="Candara" panose="020E0502030303020204" pitchFamily="34" charset="0"/>
              </a:rPr>
              <a:t>60-0720</a:t>
            </a:r>
            <a:endParaRPr lang="en-US" sz="4000" dirty="0">
              <a:latin typeface="Candara" panose="020E0502030303020204" pitchFamily="34" charset="0"/>
            </a:endParaRPr>
          </a:p>
        </p:txBody>
      </p:sp>
    </p:spTree>
    <p:extLst>
      <p:ext uri="{BB962C8B-B14F-4D97-AF65-F5344CB8AC3E}">
        <p14:creationId xmlns:p14="http://schemas.microsoft.com/office/powerpoint/2010/main" val="27552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AFDFD9-29D8-4F6D-922C-AC3922ECA866}"/>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45C24D18-EBAF-41B0-ACA0-90E48A4199CF}"/>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B3FA785C-0A37-4069-9DE1-E1A9522E6C32}"/>
              </a:ext>
            </a:extLst>
          </p:cNvPr>
          <p:cNvSpPr>
            <a:spLocks noGrp="1"/>
          </p:cNvSpPr>
          <p:nvPr>
            <p:ph type="sldNum" sz="quarter" idx="12"/>
          </p:nvPr>
        </p:nvSpPr>
        <p:spPr/>
        <p:txBody>
          <a:bodyPr/>
          <a:lstStyle/>
          <a:p>
            <a:pPr>
              <a:defRPr/>
            </a:pPr>
            <a:fld id="{1B2A185C-6290-45C3-87A1-33C80B050DF0}" type="slidenum">
              <a:rPr lang="en-US" smtClean="0"/>
              <a:pPr>
                <a:defRPr/>
              </a:pPr>
              <a:t>44</a:t>
            </a:fld>
            <a:endParaRPr lang="en-US"/>
          </a:p>
        </p:txBody>
      </p:sp>
      <p:pic>
        <p:nvPicPr>
          <p:cNvPr id="6" name="Picture 5" descr="A picture containing red&#10;&#10;Description automatically generated">
            <a:extLst>
              <a:ext uri="{FF2B5EF4-FFF2-40B4-BE49-F238E27FC236}">
                <a16:creationId xmlns:a16="http://schemas.microsoft.com/office/drawing/2014/main" id="{4F07655B-0E6F-4EB6-8937-5BA89B9B47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753" y="213677"/>
            <a:ext cx="4826000" cy="6430645"/>
          </a:xfrm>
          <a:prstGeom prst="rect">
            <a:avLst/>
          </a:prstGeom>
        </p:spPr>
      </p:pic>
      <p:sp>
        <p:nvSpPr>
          <p:cNvPr id="7" name="Rectangle 6">
            <a:extLst>
              <a:ext uri="{FF2B5EF4-FFF2-40B4-BE49-F238E27FC236}">
                <a16:creationId xmlns:a16="http://schemas.microsoft.com/office/drawing/2014/main" id="{72A41E5E-C7D7-4154-90F0-8AA0DBBB4A85}"/>
              </a:ext>
            </a:extLst>
          </p:cNvPr>
          <p:cNvSpPr/>
          <p:nvPr/>
        </p:nvSpPr>
        <p:spPr>
          <a:xfrm>
            <a:off x="5791200" y="213678"/>
            <a:ext cx="6324600" cy="6001643"/>
          </a:xfrm>
          <a:prstGeom prst="rect">
            <a:avLst/>
          </a:prstGeom>
          <a:solidFill>
            <a:schemeClr val="bg2"/>
          </a:solidFill>
        </p:spPr>
        <p:txBody>
          <a:bodyPr wrap="square">
            <a:spAutoFit/>
          </a:bodyPr>
          <a:lstStyle/>
          <a:p>
            <a:r>
              <a:rPr lang="en-US" sz="3200" dirty="0">
                <a:latin typeface="Candara" panose="020E0502030303020204" pitchFamily="34" charset="0"/>
                <a:ea typeface="Cambria" panose="02040503050406030204" pitchFamily="18" charset="0"/>
              </a:rPr>
              <a:t>	“Most Americans of every stripe still want to get married–even millennials, although they’re waiting until they’re older. To aid them in their search, businesses have devoted billions of dollars and thousands of gigabytes to mate seeking individuals. </a:t>
            </a:r>
          </a:p>
          <a:p>
            <a:r>
              <a:rPr lang="en-US" sz="3200" dirty="0">
                <a:latin typeface="Candara" panose="020E0502030303020204" pitchFamily="34" charset="0"/>
                <a:ea typeface="Cambria" panose="02040503050406030204" pitchFamily="18" charset="0"/>
              </a:rPr>
              <a:t>	Lawyers have spent countless hours arguing that people should be able to marry whomever they choose, of any gender.</a:t>
            </a:r>
            <a:endParaRPr lang="en-US" sz="3200" dirty="0">
              <a:latin typeface="Candara" panose="020E0502030303020204" pitchFamily="34" charset="0"/>
            </a:endParaRPr>
          </a:p>
        </p:txBody>
      </p:sp>
    </p:spTree>
    <p:extLst>
      <p:ext uri="{BB962C8B-B14F-4D97-AF65-F5344CB8AC3E}">
        <p14:creationId xmlns:p14="http://schemas.microsoft.com/office/powerpoint/2010/main" val="312006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6657E-2BDA-4B8E-AE84-28BB5409B701}"/>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B7E8E322-2BAC-45BC-9D69-9019D220D766}"/>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109DE728-55C2-46BF-A6A6-7FB620AEE0B8}"/>
              </a:ext>
            </a:extLst>
          </p:cNvPr>
          <p:cNvSpPr>
            <a:spLocks noGrp="1"/>
          </p:cNvSpPr>
          <p:nvPr>
            <p:ph type="sldNum" sz="quarter" idx="12"/>
          </p:nvPr>
        </p:nvSpPr>
        <p:spPr/>
        <p:txBody>
          <a:bodyPr/>
          <a:lstStyle/>
          <a:p>
            <a:pPr>
              <a:defRPr/>
            </a:pPr>
            <a:fld id="{1B2A185C-6290-45C3-87A1-33C80B050DF0}" type="slidenum">
              <a:rPr lang="en-US" smtClean="0"/>
              <a:pPr>
                <a:defRPr/>
              </a:pPr>
              <a:t>45</a:t>
            </a:fld>
            <a:endParaRPr lang="en-US"/>
          </a:p>
        </p:txBody>
      </p:sp>
      <p:sp>
        <p:nvSpPr>
          <p:cNvPr id="5" name="Rectangle 4">
            <a:extLst>
              <a:ext uri="{FF2B5EF4-FFF2-40B4-BE49-F238E27FC236}">
                <a16:creationId xmlns:a16="http://schemas.microsoft.com/office/drawing/2014/main" id="{FC5590C8-34B3-4A22-847D-F4EEC688FBD9}"/>
              </a:ext>
            </a:extLst>
          </p:cNvPr>
          <p:cNvSpPr/>
          <p:nvPr/>
        </p:nvSpPr>
        <p:spPr>
          <a:xfrm>
            <a:off x="152400" y="134471"/>
            <a:ext cx="11811000" cy="6455613"/>
          </a:xfrm>
          <a:prstGeom prst="rect">
            <a:avLst/>
          </a:prstGeom>
          <a:solidFill>
            <a:schemeClr val="bg2"/>
          </a:solidFill>
        </p:spPr>
        <p:txBody>
          <a:bodyPr wrap="square">
            <a:spAutoFit/>
          </a:bodyPr>
          <a:lstStyle/>
          <a:p>
            <a:pPr marL="0" marR="0">
              <a:spcBef>
                <a:spcPts val="2100"/>
              </a:spcBef>
              <a:spcAft>
                <a:spcPts val="2100"/>
              </a:spcAft>
            </a:pPr>
            <a:r>
              <a:rPr lang="en-US" sz="3600" dirty="0">
                <a:latin typeface="Candara" panose="020E0502030303020204" pitchFamily="34" charset="0"/>
                <a:ea typeface="Cambria" panose="02040503050406030204" pitchFamily="18" charset="0"/>
              </a:rPr>
              <a:t>	Techies have refined recommendation engines so that people can more accurately find their perfect other half. In many ways, </a:t>
            </a:r>
            <a:r>
              <a:rPr lang="en-US" sz="3600" spc="-150" dirty="0">
                <a:latin typeface="Candara" panose="020E0502030303020204" pitchFamily="34" charset="0"/>
                <a:ea typeface="Cambria" panose="02040503050406030204" pitchFamily="18" charset="0"/>
              </a:rPr>
              <a:t>getting married is now easier than it has ever been.</a:t>
            </a:r>
          </a:p>
          <a:p>
            <a:r>
              <a:rPr lang="en-US" sz="3600" dirty="0">
                <a:latin typeface="Candara" panose="020E0502030303020204" pitchFamily="34" charset="0"/>
                <a:ea typeface="Cambria" panose="02040503050406030204" pitchFamily="18" charset="0"/>
              </a:rPr>
              <a:t>	</a:t>
            </a:r>
            <a:r>
              <a:rPr lang="en-US" sz="3600" u="sng" dirty="0">
                <a:latin typeface="Candara" panose="020E0502030303020204" pitchFamily="34" charset="0"/>
                <a:ea typeface="Cambria" panose="02040503050406030204" pitchFamily="18" charset="0"/>
              </a:rPr>
              <a:t>But staying married, and doing so happily, is more difficult.</a:t>
            </a:r>
          </a:p>
          <a:p>
            <a:r>
              <a:rPr lang="en-US" sz="3600" dirty="0">
                <a:latin typeface="Candara" panose="020E0502030303020204" pitchFamily="34" charset="0"/>
                <a:ea typeface="Cambria" panose="02040503050406030204" pitchFamily="18" charset="0"/>
              </a:rPr>
              <a:t>	</a:t>
            </a:r>
            <a:r>
              <a:rPr lang="en-US" sz="3600" dirty="0">
                <a:solidFill>
                  <a:schemeClr val="tx1">
                    <a:lumMod val="50000"/>
                  </a:schemeClr>
                </a:solidFill>
                <a:latin typeface="Candara" panose="020E0502030303020204" pitchFamily="34" charset="0"/>
                <a:ea typeface="Cambria" panose="02040503050406030204" pitchFamily="18" charset="0"/>
              </a:rPr>
              <a:t> While divorce rates have been dropping among all ages since the 1980s, there’s one exception: </a:t>
            </a:r>
            <a:r>
              <a:rPr lang="en-US" sz="3600" u="sng" dirty="0">
                <a:solidFill>
                  <a:schemeClr val="tx1">
                    <a:lumMod val="50000"/>
                  </a:schemeClr>
                </a:solidFill>
                <a:latin typeface="Candara" panose="020E0502030303020204" pitchFamily="34" charset="0"/>
                <a:ea typeface="Cambria" panose="02040503050406030204" pitchFamily="18" charset="0"/>
              </a:rPr>
              <a:t>older people</a:t>
            </a:r>
            <a:r>
              <a:rPr lang="en-US" sz="3600" dirty="0">
                <a:solidFill>
                  <a:schemeClr val="tx1">
                    <a:lumMod val="50000"/>
                  </a:schemeClr>
                </a:solidFill>
                <a:latin typeface="Candara" panose="020E0502030303020204" pitchFamily="34" charset="0"/>
                <a:ea typeface="Cambria" panose="02040503050406030204" pitchFamily="18" charset="0"/>
              </a:rPr>
              <a:t>. Divorce rates among this group are up. A report in 2014 found it has doubled among people 50 and older in the past two decades; more men over 65 are divorced than widowed.</a:t>
            </a:r>
          </a:p>
        </p:txBody>
      </p:sp>
    </p:spTree>
    <p:extLst>
      <p:ext uri="{BB962C8B-B14F-4D97-AF65-F5344CB8AC3E}">
        <p14:creationId xmlns:p14="http://schemas.microsoft.com/office/powerpoint/2010/main" val="420968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1B75E-6D6E-4B85-BC0B-BF6F20566EFF}"/>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BCB6B607-0B53-440E-A765-0D680C9A8B3A}"/>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88B8C704-AADF-4B8A-8328-F06A17F3D58D}"/>
              </a:ext>
            </a:extLst>
          </p:cNvPr>
          <p:cNvSpPr>
            <a:spLocks noGrp="1"/>
          </p:cNvSpPr>
          <p:nvPr>
            <p:ph type="sldNum" sz="quarter" idx="12"/>
          </p:nvPr>
        </p:nvSpPr>
        <p:spPr/>
        <p:txBody>
          <a:bodyPr/>
          <a:lstStyle/>
          <a:p>
            <a:pPr>
              <a:defRPr/>
            </a:pPr>
            <a:fld id="{1B2A185C-6290-45C3-87A1-33C80B050DF0}" type="slidenum">
              <a:rPr lang="en-US" smtClean="0"/>
              <a:pPr>
                <a:defRPr/>
              </a:pPr>
              <a:t>46</a:t>
            </a:fld>
            <a:endParaRPr lang="en-US"/>
          </a:p>
        </p:txBody>
      </p:sp>
      <p:sp>
        <p:nvSpPr>
          <p:cNvPr id="5" name="Rectangle 4">
            <a:extLst>
              <a:ext uri="{FF2B5EF4-FFF2-40B4-BE49-F238E27FC236}">
                <a16:creationId xmlns:a16="http://schemas.microsoft.com/office/drawing/2014/main" id="{BFBACEC5-0AD9-4F64-81C3-357A92016959}"/>
              </a:ext>
            </a:extLst>
          </p:cNvPr>
          <p:cNvSpPr/>
          <p:nvPr/>
        </p:nvSpPr>
        <p:spPr>
          <a:xfrm>
            <a:off x="1143000" y="152400"/>
            <a:ext cx="10820400" cy="5555367"/>
          </a:xfrm>
          <a:prstGeom prst="rect">
            <a:avLst/>
          </a:prstGeom>
          <a:solidFill>
            <a:schemeClr val="bg2"/>
          </a:solidFill>
        </p:spPr>
        <p:txBody>
          <a:bodyPr wrap="square">
            <a:spAutoFit/>
          </a:bodyPr>
          <a:lstStyle/>
          <a:p>
            <a:pPr marL="0" marR="0">
              <a:spcBef>
                <a:spcPts val="2100"/>
              </a:spcBef>
              <a:spcAft>
                <a:spcPts val="2100"/>
              </a:spcAft>
            </a:pPr>
            <a:r>
              <a:rPr lang="en-US" sz="3600" spc="40" dirty="0">
                <a:latin typeface="Candara" panose="020E0502030303020204" pitchFamily="34" charset="0"/>
                <a:ea typeface="Cambria" panose="02040503050406030204" pitchFamily="18" charset="0"/>
                <a:cs typeface="Times New Roman" panose="02020603050405020304" pitchFamily="18" charset="0"/>
              </a:rPr>
              <a:t>	</a:t>
            </a:r>
            <a:r>
              <a:rPr lang="en-US" sz="4000" spc="40" dirty="0">
                <a:latin typeface="Candara" panose="020E0502030303020204" pitchFamily="34" charset="0"/>
                <a:ea typeface="Cambria" panose="02040503050406030204" pitchFamily="18" charset="0"/>
                <a:cs typeface="Times New Roman" panose="02020603050405020304" pitchFamily="18" charset="0"/>
              </a:rPr>
              <a:t>How to avoid it? There are two main antidotes: The first, obvious as it sounds, is to figure out what specifically makes your partner feel loved. And the other is to learn to apologize–properly–and to forgive. </a:t>
            </a:r>
          </a:p>
          <a:p>
            <a:pPr marL="0" marR="0">
              <a:spcBef>
                <a:spcPts val="2100"/>
              </a:spcBef>
              <a:spcAft>
                <a:spcPts val="2100"/>
              </a:spcAft>
            </a:pPr>
            <a:r>
              <a:rPr lang="en-US" sz="4000" spc="40" dirty="0">
                <a:latin typeface="Candara" panose="020E0502030303020204" pitchFamily="34" charset="0"/>
                <a:ea typeface="Cambria" panose="02040503050406030204" pitchFamily="18" charset="0"/>
                <a:cs typeface="Times New Roman" panose="02020603050405020304" pitchFamily="18" charset="0"/>
              </a:rPr>
              <a:t>	Disagreements are inevitable and healthy, so learning to fight fair is essential; resentment is one of contempt’s chief co-conspirators.</a:t>
            </a:r>
            <a:endParaRPr lang="en-US" sz="3200" dirty="0">
              <a:effectLst/>
              <a:latin typeface="Candara" panose="020E050203030302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1735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477C3-75BE-2946-B398-7865CB26170E}"/>
              </a:ext>
            </a:extLst>
          </p:cNvPr>
          <p:cNvSpPr>
            <a:spLocks noGrp="1"/>
          </p:cNvSpPr>
          <p:nvPr>
            <p:ph type="dt" sz="half" idx="10"/>
          </p:nvPr>
        </p:nvSpPr>
        <p:spPr/>
        <p:txBody>
          <a:bodyPr/>
          <a:lstStyle/>
          <a:p>
            <a:r>
              <a:rPr lang="en-US"/>
              <a:t>02/22/2026</a:t>
            </a:r>
            <a:endParaRPr lang="en-US" dirty="0"/>
          </a:p>
        </p:txBody>
      </p:sp>
      <p:sp>
        <p:nvSpPr>
          <p:cNvPr id="3" name="Footer Placeholder 2">
            <a:extLst>
              <a:ext uri="{FF2B5EF4-FFF2-40B4-BE49-F238E27FC236}">
                <a16:creationId xmlns:a16="http://schemas.microsoft.com/office/drawing/2014/main" id="{9F0BD825-3914-B54D-B0ED-3E71D9DF0037}"/>
              </a:ext>
            </a:extLst>
          </p:cNvPr>
          <p:cNvSpPr>
            <a:spLocks noGrp="1"/>
          </p:cNvSpPr>
          <p:nvPr>
            <p:ph type="ftr" sz="quarter" idx="11"/>
          </p:nvPr>
        </p:nvSpPr>
        <p:spPr/>
        <p:txBody>
          <a:bodyPr/>
          <a:lstStyle/>
          <a:p>
            <a:r>
              <a:rPr lang="en-US"/>
              <a:t>The Spirit Controlled Marriage 2</a:t>
            </a:r>
            <a:endParaRPr lang="en-US" dirty="0"/>
          </a:p>
        </p:txBody>
      </p:sp>
      <p:sp>
        <p:nvSpPr>
          <p:cNvPr id="4" name="Slide Number Placeholder 3">
            <a:extLst>
              <a:ext uri="{FF2B5EF4-FFF2-40B4-BE49-F238E27FC236}">
                <a16:creationId xmlns:a16="http://schemas.microsoft.com/office/drawing/2014/main" id="{0F44EE3E-31CF-C34C-AC59-0C406FED5C4C}"/>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
        <p:nvSpPr>
          <p:cNvPr id="5" name="Rectangle 4">
            <a:extLst>
              <a:ext uri="{FF2B5EF4-FFF2-40B4-BE49-F238E27FC236}">
                <a16:creationId xmlns:a16="http://schemas.microsoft.com/office/drawing/2014/main" id="{9EFA76BC-3D69-C542-BCCE-378FB3F3C476}"/>
              </a:ext>
            </a:extLst>
          </p:cNvPr>
          <p:cNvSpPr/>
          <p:nvPr/>
        </p:nvSpPr>
        <p:spPr>
          <a:xfrm>
            <a:off x="1168400" y="381000"/>
            <a:ext cx="10668000" cy="3631763"/>
          </a:xfrm>
          <a:prstGeom prst="rect">
            <a:avLst/>
          </a:prstGeom>
        </p:spPr>
        <p:txBody>
          <a:bodyPr wrap="square">
            <a:spAutoFit/>
          </a:bodyPr>
          <a:lstStyle/>
          <a:p>
            <a:endParaRPr lang="en-US" sz="4400" dirty="0">
              <a:latin typeface="Candara" panose="020E0502030303020204" pitchFamily="34" charset="0"/>
            </a:endParaRPr>
          </a:p>
          <a:p>
            <a:pPr algn="ctr"/>
            <a:r>
              <a:rPr lang="en-US" sz="5400" b="1" dirty="0">
                <a:latin typeface="Candara" panose="020E0502030303020204" pitchFamily="34" charset="0"/>
              </a:rPr>
              <a:t>PSALM 16:11</a:t>
            </a:r>
          </a:p>
          <a:p>
            <a:pPr algn="ctr"/>
            <a:r>
              <a:rPr lang="en-US" sz="4400" i="1" dirty="0">
                <a:latin typeface="Candara" panose="020E0502030303020204" pitchFamily="34" charset="0"/>
              </a:rPr>
              <a:t> Thou wilt shew me the path of life: in thy presence is </a:t>
            </a:r>
            <a:r>
              <a:rPr lang="en-US" sz="4400" i="1" dirty="0" err="1">
                <a:latin typeface="Candara" panose="020E0502030303020204" pitchFamily="34" charset="0"/>
              </a:rPr>
              <a:t>fulness</a:t>
            </a:r>
            <a:r>
              <a:rPr lang="en-US" sz="4400" i="1" dirty="0">
                <a:latin typeface="Candara" panose="020E0502030303020204" pitchFamily="34" charset="0"/>
              </a:rPr>
              <a:t> of joy; at thy right hand there are pleasures for evermore.</a:t>
            </a:r>
          </a:p>
        </p:txBody>
      </p:sp>
    </p:spTree>
    <p:extLst>
      <p:ext uri="{BB962C8B-B14F-4D97-AF65-F5344CB8AC3E}">
        <p14:creationId xmlns:p14="http://schemas.microsoft.com/office/powerpoint/2010/main" val="222784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9F125-B2F1-AEDB-4089-4723DFA70576}"/>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757D1245-1EE2-2A6F-01C4-D3F6DFE41C8E}"/>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A0FF01D4-B25D-93A0-7541-48823870FCF2}"/>
              </a:ext>
            </a:extLst>
          </p:cNvPr>
          <p:cNvSpPr>
            <a:spLocks noGrp="1"/>
          </p:cNvSpPr>
          <p:nvPr>
            <p:ph type="sldNum" sz="quarter" idx="12"/>
          </p:nvPr>
        </p:nvSpPr>
        <p:spPr/>
        <p:txBody>
          <a:bodyPr/>
          <a:lstStyle/>
          <a:p>
            <a:pPr>
              <a:defRPr/>
            </a:pPr>
            <a:fld id="{1B2A185C-6290-45C3-87A1-33C80B050DF0}" type="slidenum">
              <a:rPr lang="en-US" smtClean="0"/>
              <a:pPr>
                <a:defRPr/>
              </a:pPr>
              <a:t>48</a:t>
            </a:fld>
            <a:endParaRPr lang="en-US"/>
          </a:p>
        </p:txBody>
      </p:sp>
      <p:sp>
        <p:nvSpPr>
          <p:cNvPr id="6" name="TextBox 5">
            <a:extLst>
              <a:ext uri="{FF2B5EF4-FFF2-40B4-BE49-F238E27FC236}">
                <a16:creationId xmlns:a16="http://schemas.microsoft.com/office/drawing/2014/main" id="{8AA8A471-0368-4A21-E270-9ED784894A62}"/>
              </a:ext>
            </a:extLst>
          </p:cNvPr>
          <p:cNvSpPr txBox="1"/>
          <p:nvPr/>
        </p:nvSpPr>
        <p:spPr>
          <a:xfrm>
            <a:off x="381000" y="304800"/>
            <a:ext cx="11490739" cy="5847755"/>
          </a:xfrm>
          <a:prstGeom prst="rect">
            <a:avLst/>
          </a:prstGeom>
          <a:solidFill>
            <a:schemeClr val="bg2">
              <a:lumMod val="85000"/>
              <a:lumOff val="15000"/>
            </a:schemeClr>
          </a:solidFill>
        </p:spPr>
        <p:txBody>
          <a:bodyPr wrap="square">
            <a:spAutoFit/>
          </a:bodyPr>
          <a:lstStyle/>
          <a:p>
            <a:r>
              <a:rPr lang="en-US" sz="5400" b="1" dirty="0">
                <a:latin typeface="Candara" panose="020E0502030303020204" pitchFamily="34" charset="0"/>
              </a:rPr>
              <a:t>ECCLESIASTES 4:9-12</a:t>
            </a:r>
          </a:p>
          <a:p>
            <a:r>
              <a:rPr lang="en-US" sz="4000" i="1" dirty="0">
                <a:latin typeface="Candara" panose="020E0502030303020204" pitchFamily="34" charset="0"/>
              </a:rPr>
              <a:t>	Two are better than one; because they have a good reward for their </a:t>
            </a:r>
            <a:r>
              <a:rPr lang="en-US" sz="4000" i="1" dirty="0" err="1">
                <a:latin typeface="Candara" panose="020E0502030303020204" pitchFamily="34" charset="0"/>
              </a:rPr>
              <a:t>labour</a:t>
            </a:r>
            <a:r>
              <a:rPr lang="en-US" sz="4000" i="1" dirty="0">
                <a:latin typeface="Candara" panose="020E0502030303020204" pitchFamily="34" charset="0"/>
              </a:rPr>
              <a:t>. 10 For if they fall, the one will lift up his fellow: but woe to him that is alone when he falleth; for he hath not another to help him up. 11 Again, if two lie together, then they have heat: but how can one be warm alone? 12 And if one prevail against him, two shall withstand him; and a threefold cord is not quickly broken.</a:t>
            </a:r>
          </a:p>
        </p:txBody>
      </p:sp>
    </p:spTree>
    <p:extLst>
      <p:ext uri="{BB962C8B-B14F-4D97-AF65-F5344CB8AC3E}">
        <p14:creationId xmlns:p14="http://schemas.microsoft.com/office/powerpoint/2010/main" val="71083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02/22/2026</a:t>
            </a:r>
          </a:p>
        </p:txBody>
      </p:sp>
      <p:sp>
        <p:nvSpPr>
          <p:cNvPr id="3" name="Footer Placeholder 2"/>
          <p:cNvSpPr>
            <a:spLocks noGrp="1"/>
          </p:cNvSpPr>
          <p:nvPr>
            <p:ph type="ftr" sz="quarter" idx="11"/>
          </p:nvPr>
        </p:nvSpPr>
        <p:spPr/>
        <p:txBody>
          <a:bodyPr/>
          <a:lstStyle/>
          <a:p>
            <a:pPr>
              <a:defRPr/>
            </a:pPr>
            <a:r>
              <a:rPr lang="en-US"/>
              <a:t>The Spirit Controlled Marriage 2</a:t>
            </a:r>
            <a:endParaRPr lang="en-US" dirty="0"/>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49</a:t>
            </a:fld>
            <a:endParaRPr lang="en-US"/>
          </a:p>
        </p:txBody>
      </p:sp>
      <p:sp>
        <p:nvSpPr>
          <p:cNvPr id="5" name="Rectangle 4"/>
          <p:cNvSpPr/>
          <p:nvPr/>
        </p:nvSpPr>
        <p:spPr>
          <a:xfrm>
            <a:off x="228600" y="1398687"/>
            <a:ext cx="12039600" cy="5078313"/>
          </a:xfrm>
          <a:prstGeom prst="rect">
            <a:avLst/>
          </a:prstGeom>
          <a:solidFill>
            <a:schemeClr val="tx2">
              <a:lumMod val="10000"/>
            </a:schemeClr>
          </a:solidFill>
        </p:spPr>
        <p:txBody>
          <a:bodyPr wrap="square">
            <a:spAutoFit/>
          </a:bodyPr>
          <a:lstStyle/>
          <a:p>
            <a:r>
              <a:rPr lang="en-US" sz="3600" dirty="0">
                <a:latin typeface="Candara" panose="020E0502030303020204" pitchFamily="34" charset="0"/>
              </a:rPr>
              <a:t>	Unpopular in our culture which emphasizes individual rights, personal freedom, independence and mobility. The idea of giving these up because of dedication to another person or loyalty to a relationship makes people feel trapped.</a:t>
            </a:r>
          </a:p>
          <a:p>
            <a:r>
              <a:rPr lang="en-US" sz="3600" dirty="0">
                <a:latin typeface="Candara" panose="020E0502030303020204" pitchFamily="34" charset="0"/>
              </a:rPr>
              <a:t>	But you can’t have it both ways. You can't build a divorce-proof marriage and remain unbending toward your personal rights. That doesn't mean you give up all your freedoms or choices, but it does mean your commitment to the relationship supersedes your individual rights. </a:t>
            </a:r>
          </a:p>
        </p:txBody>
      </p:sp>
      <p:sp>
        <p:nvSpPr>
          <p:cNvPr id="6" name="Rectangle 5"/>
          <p:cNvSpPr/>
          <p:nvPr/>
        </p:nvSpPr>
        <p:spPr>
          <a:xfrm>
            <a:off x="3179977" y="0"/>
            <a:ext cx="5832046" cy="1107996"/>
          </a:xfrm>
          <a:prstGeom prst="rect">
            <a:avLst/>
          </a:prstGeom>
        </p:spPr>
        <p:txBody>
          <a:bodyPr wrap="none">
            <a:spAutoFit/>
          </a:bodyPr>
          <a:lstStyle/>
          <a:p>
            <a:r>
              <a:rPr lang="en-US" sz="6600" dirty="0">
                <a:latin typeface="Candara" panose="020E0502030303020204" pitchFamily="34" charset="0"/>
              </a:rPr>
              <a:t>"Commitment" </a:t>
            </a:r>
          </a:p>
        </p:txBody>
      </p:sp>
    </p:spTree>
    <p:extLst>
      <p:ext uri="{BB962C8B-B14F-4D97-AF65-F5344CB8AC3E}">
        <p14:creationId xmlns:p14="http://schemas.microsoft.com/office/powerpoint/2010/main" val="366709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580D-ADEC-A950-CE53-D7F31F3630F5}"/>
            </a:ext>
          </a:extLst>
        </p:cNvPr>
        <p:cNvGrpSpPr/>
        <p:nvPr/>
      </p:nvGrpSpPr>
      <p:grpSpPr>
        <a:xfrm>
          <a:off x="0" y="0"/>
          <a:ext cx="0" cy="0"/>
          <a:chOff x="0" y="0"/>
          <a:chExt cx="0" cy="0"/>
        </a:xfrm>
      </p:grpSpPr>
      <p:pic>
        <p:nvPicPr>
          <p:cNvPr id="14337" name="Picture 8" descr="Style4---DarkBG-2.jpg">
            <a:extLst>
              <a:ext uri="{FF2B5EF4-FFF2-40B4-BE49-F238E27FC236}">
                <a16:creationId xmlns:a16="http://schemas.microsoft.com/office/drawing/2014/main" id="{EC6C8885-C558-90C8-73AE-B8D6D16D9F9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4762"/>
            <a:ext cx="11201400" cy="683895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221B7F21-537B-F170-C4F3-0A0F2C3E0C0E}"/>
              </a:ext>
            </a:extLst>
          </p:cNvPr>
          <p:cNvSpPr>
            <a:spLocks noGrp="1"/>
          </p:cNvSpPr>
          <p:nvPr>
            <p:ph type="sldNum" sz="quarter" idx="12"/>
          </p:nvPr>
        </p:nvSpPr>
        <p:spPr/>
        <p:txBody>
          <a:bodyPr/>
          <a:lstStyle/>
          <a:p>
            <a:pPr>
              <a:defRPr/>
            </a:pPr>
            <a:fld id="{1B2A185C-6290-45C3-87A1-33C80B050DF0}" type="slidenum">
              <a:rPr lang="en-US" smtClean="0"/>
              <a:pPr>
                <a:defRPr/>
              </a:pPr>
              <a:t>5</a:t>
            </a:fld>
            <a:endParaRPr lang="en-US" dirty="0"/>
          </a:p>
        </p:txBody>
      </p:sp>
      <p:sp>
        <p:nvSpPr>
          <p:cNvPr id="3" name="Footer Placeholder 2">
            <a:extLst>
              <a:ext uri="{FF2B5EF4-FFF2-40B4-BE49-F238E27FC236}">
                <a16:creationId xmlns:a16="http://schemas.microsoft.com/office/drawing/2014/main" id="{9AF4BA3F-CB6A-4E40-D15E-5850A5C157B3}"/>
              </a:ext>
            </a:extLst>
          </p:cNvPr>
          <p:cNvSpPr>
            <a:spLocks noGrp="1"/>
          </p:cNvSpPr>
          <p:nvPr>
            <p:ph type="ftr" sz="quarter" idx="11"/>
          </p:nvPr>
        </p:nvSpPr>
        <p:spPr/>
        <p:txBody>
          <a:bodyPr/>
          <a:lstStyle/>
          <a:p>
            <a:pPr>
              <a:defRPr/>
            </a:pPr>
            <a:r>
              <a:rPr lang="en-US"/>
              <a:t>The Spirit Controlled Marriage 2</a:t>
            </a:r>
            <a:endParaRPr lang="en-US" dirty="0"/>
          </a:p>
        </p:txBody>
      </p:sp>
      <p:sp>
        <p:nvSpPr>
          <p:cNvPr id="2" name="TextBox 1">
            <a:extLst>
              <a:ext uri="{FF2B5EF4-FFF2-40B4-BE49-F238E27FC236}">
                <a16:creationId xmlns:a16="http://schemas.microsoft.com/office/drawing/2014/main" id="{69DE6F75-0969-B1CC-720F-4AAF93E0413E}"/>
              </a:ext>
            </a:extLst>
          </p:cNvPr>
          <p:cNvSpPr txBox="1"/>
          <p:nvPr/>
        </p:nvSpPr>
        <p:spPr>
          <a:xfrm>
            <a:off x="1251564" y="617887"/>
            <a:ext cx="9688871" cy="923330"/>
          </a:xfrm>
          <a:prstGeom prst="rect">
            <a:avLst/>
          </a:prstGeom>
          <a:noFill/>
        </p:spPr>
        <p:txBody>
          <a:bodyPr wrap="none" rtlCol="0">
            <a:spAutoFit/>
          </a:bodyPr>
          <a:lstStyle/>
          <a:p>
            <a:r>
              <a:rPr lang="en-US" sz="5400" b="1" u="sng" dirty="0">
                <a:latin typeface="Candara" panose="020E0502030303020204" pitchFamily="34" charset="0"/>
              </a:rPr>
              <a:t>The Spirit Controlled Marriage 7</a:t>
            </a:r>
          </a:p>
        </p:txBody>
      </p:sp>
      <p:pic>
        <p:nvPicPr>
          <p:cNvPr id="7" name="Picture 6">
            <a:extLst>
              <a:ext uri="{FF2B5EF4-FFF2-40B4-BE49-F238E27FC236}">
                <a16:creationId xmlns:a16="http://schemas.microsoft.com/office/drawing/2014/main" id="{3D8855B3-F288-FA46-E5E5-5A272BA2344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685774" y="1632414"/>
            <a:ext cx="6839226" cy="4943723"/>
          </a:xfrm>
          <a:prstGeom prst="rect">
            <a:avLst/>
          </a:prstGeom>
          <a:ln>
            <a:noFill/>
          </a:ln>
          <a:effectLst>
            <a:softEdge rad="112500"/>
          </a:effectLst>
        </p:spPr>
      </p:pic>
      <p:pic>
        <p:nvPicPr>
          <p:cNvPr id="8" name="Picture 7">
            <a:extLst>
              <a:ext uri="{FF2B5EF4-FFF2-40B4-BE49-F238E27FC236}">
                <a16:creationId xmlns:a16="http://schemas.microsoft.com/office/drawing/2014/main" id="{B3FBA9CA-D284-B733-DDCF-53A782BE2097}"/>
              </a:ext>
            </a:extLst>
          </p:cNvPr>
          <p:cNvPicPr>
            <a:picLocks noChangeAspect="1"/>
          </p:cNvPicPr>
          <p:nvPr/>
        </p:nvPicPr>
        <p:blipFill>
          <a:blip r:embed="rId5"/>
          <a:stretch>
            <a:fillRect/>
          </a:stretch>
        </p:blipFill>
        <p:spPr>
          <a:xfrm>
            <a:off x="6091237" y="3424237"/>
            <a:ext cx="9525" cy="9525"/>
          </a:xfrm>
          <a:prstGeom prst="rect">
            <a:avLst/>
          </a:prstGeom>
        </p:spPr>
      </p:pic>
      <p:pic>
        <p:nvPicPr>
          <p:cNvPr id="9" name="Picture 8">
            <a:extLst>
              <a:ext uri="{FF2B5EF4-FFF2-40B4-BE49-F238E27FC236}">
                <a16:creationId xmlns:a16="http://schemas.microsoft.com/office/drawing/2014/main" id="{8EF3158D-1CCE-8972-6073-98723485889F}"/>
              </a:ext>
            </a:extLst>
          </p:cNvPr>
          <p:cNvPicPr>
            <a:picLocks noChangeAspect="1"/>
          </p:cNvPicPr>
          <p:nvPr/>
        </p:nvPicPr>
        <p:blipFill>
          <a:blip r:embed="rId5"/>
          <a:stretch>
            <a:fillRect/>
          </a:stretch>
        </p:blipFill>
        <p:spPr>
          <a:xfrm>
            <a:off x="6243637" y="3576637"/>
            <a:ext cx="9525" cy="9525"/>
          </a:xfrm>
          <a:prstGeom prst="rect">
            <a:avLst/>
          </a:prstGeom>
        </p:spPr>
      </p:pic>
      <p:pic>
        <p:nvPicPr>
          <p:cNvPr id="1026" name="Picture 2">
            <a:extLst>
              <a:ext uri="{FF2B5EF4-FFF2-40B4-BE49-F238E27FC236}">
                <a16:creationId xmlns:a16="http://schemas.microsoft.com/office/drawing/2014/main" id="{BC4547BD-AB17-1A77-4A9B-DE6D033FB9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038" y="3729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22594DE-5E57-BC87-468D-454AB341D018}"/>
              </a:ext>
            </a:extLst>
          </p:cNvPr>
          <p:cNvPicPr>
            <a:picLocks noChangeAspect="1"/>
          </p:cNvPicPr>
          <p:nvPr/>
        </p:nvPicPr>
        <p:blipFill>
          <a:blip r:embed="rId5"/>
          <a:stretch>
            <a:fillRect/>
          </a:stretch>
        </p:blipFill>
        <p:spPr>
          <a:xfrm>
            <a:off x="6548437" y="3881437"/>
            <a:ext cx="9525" cy="9525"/>
          </a:xfrm>
          <a:prstGeom prst="rect">
            <a:avLst/>
          </a:prstGeom>
        </p:spPr>
      </p:pic>
      <p:sp>
        <p:nvSpPr>
          <p:cNvPr id="5" name="Date Placeholder 4">
            <a:extLst>
              <a:ext uri="{FF2B5EF4-FFF2-40B4-BE49-F238E27FC236}">
                <a16:creationId xmlns:a16="http://schemas.microsoft.com/office/drawing/2014/main" id="{B48DAD76-E9B1-375B-5BBB-D4B5CD55FD3C}"/>
              </a:ext>
            </a:extLst>
          </p:cNvPr>
          <p:cNvSpPr>
            <a:spLocks noGrp="1"/>
          </p:cNvSpPr>
          <p:nvPr>
            <p:ph type="dt" sz="half" idx="10"/>
          </p:nvPr>
        </p:nvSpPr>
        <p:spPr/>
        <p:txBody>
          <a:bodyPr/>
          <a:lstStyle/>
          <a:p>
            <a:pPr>
              <a:defRPr/>
            </a:pPr>
            <a:r>
              <a:rPr lang="en-US"/>
              <a:t>02/22/2026</a:t>
            </a:r>
          </a:p>
        </p:txBody>
      </p:sp>
    </p:spTree>
    <p:extLst>
      <p:ext uri="{BB962C8B-B14F-4D97-AF65-F5344CB8AC3E}">
        <p14:creationId xmlns:p14="http://schemas.microsoft.com/office/powerpoint/2010/main" val="421098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5A27FA-8A80-4796-99F8-F8D832E0A64C}"/>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C8B442F2-2E80-479F-84E3-665FE6D2F328}"/>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71C892FD-FB97-4487-8B45-7D46A5FBAA69}"/>
              </a:ext>
            </a:extLst>
          </p:cNvPr>
          <p:cNvSpPr>
            <a:spLocks noGrp="1"/>
          </p:cNvSpPr>
          <p:nvPr>
            <p:ph type="sldNum" sz="quarter" idx="12"/>
          </p:nvPr>
        </p:nvSpPr>
        <p:spPr/>
        <p:txBody>
          <a:bodyPr/>
          <a:lstStyle/>
          <a:p>
            <a:pPr>
              <a:defRPr/>
            </a:pPr>
            <a:fld id="{1B2A185C-6290-45C3-87A1-33C80B050DF0}" type="slidenum">
              <a:rPr lang="en-US" smtClean="0"/>
              <a:pPr>
                <a:defRPr/>
              </a:pPr>
              <a:t>50</a:t>
            </a:fld>
            <a:endParaRPr lang="en-US"/>
          </a:p>
        </p:txBody>
      </p:sp>
      <p:sp>
        <p:nvSpPr>
          <p:cNvPr id="6" name="TextBox 5">
            <a:extLst>
              <a:ext uri="{FF2B5EF4-FFF2-40B4-BE49-F238E27FC236}">
                <a16:creationId xmlns:a16="http://schemas.microsoft.com/office/drawing/2014/main" id="{77922D15-6608-452B-803E-2DA0661C5E71}"/>
              </a:ext>
            </a:extLst>
          </p:cNvPr>
          <p:cNvSpPr txBox="1"/>
          <p:nvPr/>
        </p:nvSpPr>
        <p:spPr>
          <a:xfrm>
            <a:off x="381000" y="228600"/>
            <a:ext cx="11684000" cy="5078313"/>
          </a:xfrm>
          <a:prstGeom prst="rect">
            <a:avLst/>
          </a:prstGeom>
          <a:solidFill>
            <a:schemeClr val="bg2">
              <a:lumMod val="95000"/>
              <a:lumOff val="5000"/>
            </a:schemeClr>
          </a:solidFill>
        </p:spPr>
        <p:txBody>
          <a:bodyPr wrap="square">
            <a:spAutoFit/>
          </a:bodyPr>
          <a:lstStyle/>
          <a:p>
            <a:r>
              <a:rPr lang="en-US" sz="4400" b="1" dirty="0">
                <a:latin typeface="Candara" panose="020E0502030303020204" pitchFamily="34" charset="0"/>
                <a:ea typeface="Cambria" panose="02040503050406030204" pitchFamily="18" charset="0"/>
              </a:rPr>
              <a:t>EPHESIANS 5:21-24</a:t>
            </a:r>
          </a:p>
          <a:p>
            <a:r>
              <a:rPr lang="en-US" sz="4000" i="1" dirty="0">
                <a:latin typeface="Candara" panose="020E0502030303020204" pitchFamily="34" charset="0"/>
                <a:ea typeface="Cambria" panose="02040503050406030204" pitchFamily="18" charset="0"/>
              </a:rPr>
              <a:t>	Submitting yourselves one to another in the fear of God. 22 Wives, submit yourselves unto your own husbands, as unto the Lord. 23 For the husband is the head of the wife, even as Christ is the head of the church: and he is the </a:t>
            </a:r>
            <a:r>
              <a:rPr lang="en-US" sz="4000" i="1" dirty="0" err="1">
                <a:latin typeface="Candara" panose="020E0502030303020204" pitchFamily="34" charset="0"/>
                <a:ea typeface="Cambria" panose="02040503050406030204" pitchFamily="18" charset="0"/>
              </a:rPr>
              <a:t>saviour</a:t>
            </a:r>
            <a:r>
              <a:rPr lang="en-US" sz="4000" i="1" dirty="0">
                <a:latin typeface="Candara" panose="020E0502030303020204" pitchFamily="34" charset="0"/>
                <a:ea typeface="Cambria" panose="02040503050406030204" pitchFamily="18" charset="0"/>
              </a:rPr>
              <a:t> of the body. 24 Therefore as the church is subject unto Christ, so let the wives be to their own husbands in everything. </a:t>
            </a:r>
          </a:p>
        </p:txBody>
      </p:sp>
    </p:spTree>
    <p:extLst>
      <p:ext uri="{BB962C8B-B14F-4D97-AF65-F5344CB8AC3E}">
        <p14:creationId xmlns:p14="http://schemas.microsoft.com/office/powerpoint/2010/main" val="415427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19D7C-FF05-754D-AED7-AE87522365B4}"/>
              </a:ext>
            </a:extLst>
          </p:cNvPr>
          <p:cNvSpPr>
            <a:spLocks noGrp="1"/>
          </p:cNvSpPr>
          <p:nvPr>
            <p:ph type="dt" sz="half" idx="10"/>
          </p:nvPr>
        </p:nvSpPr>
        <p:spPr/>
        <p:txBody>
          <a:bodyPr/>
          <a:lstStyle/>
          <a:p>
            <a:r>
              <a:rPr lang="en-US"/>
              <a:t>02/22/2026</a:t>
            </a:r>
            <a:endParaRPr lang="en-US" dirty="0"/>
          </a:p>
        </p:txBody>
      </p:sp>
      <p:sp>
        <p:nvSpPr>
          <p:cNvPr id="3" name="Footer Placeholder 2">
            <a:extLst>
              <a:ext uri="{FF2B5EF4-FFF2-40B4-BE49-F238E27FC236}">
                <a16:creationId xmlns:a16="http://schemas.microsoft.com/office/drawing/2014/main" id="{651B070B-CE9E-714D-8065-1E8274A63868}"/>
              </a:ext>
            </a:extLst>
          </p:cNvPr>
          <p:cNvSpPr>
            <a:spLocks noGrp="1"/>
          </p:cNvSpPr>
          <p:nvPr>
            <p:ph type="ftr" sz="quarter" idx="11"/>
          </p:nvPr>
        </p:nvSpPr>
        <p:spPr/>
        <p:txBody>
          <a:bodyPr/>
          <a:lstStyle/>
          <a:p>
            <a:r>
              <a:rPr lang="en-US"/>
              <a:t>The Spirit Controlled Marriage 2</a:t>
            </a:r>
            <a:endParaRPr lang="en-US" dirty="0"/>
          </a:p>
        </p:txBody>
      </p:sp>
      <p:sp>
        <p:nvSpPr>
          <p:cNvPr id="4" name="Slide Number Placeholder 3">
            <a:extLst>
              <a:ext uri="{FF2B5EF4-FFF2-40B4-BE49-F238E27FC236}">
                <a16:creationId xmlns:a16="http://schemas.microsoft.com/office/drawing/2014/main" id="{125487F4-9D47-284B-9AE3-523ADA9CD399}"/>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
        <p:nvSpPr>
          <p:cNvPr id="5" name="Rectangle 4">
            <a:extLst>
              <a:ext uri="{FF2B5EF4-FFF2-40B4-BE49-F238E27FC236}">
                <a16:creationId xmlns:a16="http://schemas.microsoft.com/office/drawing/2014/main" id="{EF9788AC-90A4-C44D-B3EA-7C0F3C53271D}"/>
              </a:ext>
            </a:extLst>
          </p:cNvPr>
          <p:cNvSpPr/>
          <p:nvPr/>
        </p:nvSpPr>
        <p:spPr>
          <a:xfrm>
            <a:off x="304800" y="76200"/>
            <a:ext cx="11648607" cy="6831151"/>
          </a:xfrm>
          <a:prstGeom prst="rect">
            <a:avLst/>
          </a:prstGeom>
          <a:solidFill>
            <a:schemeClr val="bg2">
              <a:lumMod val="85000"/>
              <a:lumOff val="15000"/>
            </a:schemeClr>
          </a:solidFill>
        </p:spPr>
        <p:txBody>
          <a:bodyPr wrap="square">
            <a:spAutoFit/>
          </a:bodyPr>
          <a:lstStyle/>
          <a:p>
            <a:r>
              <a:rPr lang="en-US" sz="5400" b="1" dirty="0">
                <a:solidFill>
                  <a:schemeClr val="tx2">
                    <a:lumMod val="75000"/>
                  </a:schemeClr>
                </a:solidFill>
                <a:latin typeface="Candara" panose="020E0502030303020204" pitchFamily="34" charset="0"/>
              </a:rPr>
              <a:t>Accept that the Person You Chose Is Not Perfect.</a:t>
            </a:r>
          </a:p>
          <a:p>
            <a:r>
              <a:rPr lang="en-US" sz="4000" dirty="0">
                <a:latin typeface="Candara" panose="020E0502030303020204" pitchFamily="34" charset="0"/>
              </a:rPr>
              <a:t>	You’re not perfect and neither is your partner. If there a red flags at the outset — say, a partner who lies or treats you with disrespect — you’re wise to think twice. 	But the ordinary challenging stuff — his car is like a dump, or she looses her keys — isn’t going to disappear once you say ‘I do.’ The key is to appreciate all the good things and to somehow find peace with what’s less than ideal.</a:t>
            </a:r>
          </a:p>
        </p:txBody>
      </p:sp>
    </p:spTree>
    <p:extLst>
      <p:ext uri="{BB962C8B-B14F-4D97-AF65-F5344CB8AC3E}">
        <p14:creationId xmlns:p14="http://schemas.microsoft.com/office/powerpoint/2010/main" val="232330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0B914-1FE1-994C-A822-EBD8841F4EE4}"/>
              </a:ext>
            </a:extLst>
          </p:cNvPr>
          <p:cNvSpPr>
            <a:spLocks noGrp="1"/>
          </p:cNvSpPr>
          <p:nvPr>
            <p:ph type="dt" sz="half" idx="10"/>
          </p:nvPr>
        </p:nvSpPr>
        <p:spPr/>
        <p:txBody>
          <a:bodyPr/>
          <a:lstStyle/>
          <a:p>
            <a:r>
              <a:rPr lang="en-US"/>
              <a:t>02/22/2026</a:t>
            </a:r>
            <a:endParaRPr lang="en-US" dirty="0"/>
          </a:p>
        </p:txBody>
      </p:sp>
      <p:sp>
        <p:nvSpPr>
          <p:cNvPr id="3" name="Footer Placeholder 2">
            <a:extLst>
              <a:ext uri="{FF2B5EF4-FFF2-40B4-BE49-F238E27FC236}">
                <a16:creationId xmlns:a16="http://schemas.microsoft.com/office/drawing/2014/main" id="{13BF6974-C226-FC42-99E5-58023EFE3D44}"/>
              </a:ext>
            </a:extLst>
          </p:cNvPr>
          <p:cNvSpPr>
            <a:spLocks noGrp="1"/>
          </p:cNvSpPr>
          <p:nvPr>
            <p:ph type="ftr" sz="quarter" idx="11"/>
          </p:nvPr>
        </p:nvSpPr>
        <p:spPr/>
        <p:txBody>
          <a:bodyPr/>
          <a:lstStyle/>
          <a:p>
            <a:r>
              <a:rPr lang="en-US"/>
              <a:t>The Spirit Controlled Marriage 2</a:t>
            </a:r>
            <a:endParaRPr lang="en-US" dirty="0"/>
          </a:p>
        </p:txBody>
      </p:sp>
      <p:sp>
        <p:nvSpPr>
          <p:cNvPr id="4" name="Slide Number Placeholder 3">
            <a:extLst>
              <a:ext uri="{FF2B5EF4-FFF2-40B4-BE49-F238E27FC236}">
                <a16:creationId xmlns:a16="http://schemas.microsoft.com/office/drawing/2014/main" id="{D5F6B8F6-2E46-1F48-BCA6-182669ACB695}"/>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
        <p:nvSpPr>
          <p:cNvPr id="5" name="Rectangle 4">
            <a:extLst>
              <a:ext uri="{FF2B5EF4-FFF2-40B4-BE49-F238E27FC236}">
                <a16:creationId xmlns:a16="http://schemas.microsoft.com/office/drawing/2014/main" id="{A71E5B1D-EF74-1E4A-90ED-E5449871664F}"/>
              </a:ext>
            </a:extLst>
          </p:cNvPr>
          <p:cNvSpPr/>
          <p:nvPr/>
        </p:nvSpPr>
        <p:spPr>
          <a:xfrm>
            <a:off x="1295400" y="1143000"/>
            <a:ext cx="10744200" cy="5201424"/>
          </a:xfrm>
          <a:prstGeom prst="rect">
            <a:avLst/>
          </a:prstGeom>
        </p:spPr>
        <p:txBody>
          <a:bodyPr wrap="square">
            <a:spAutoFit/>
          </a:bodyPr>
          <a:lstStyle/>
          <a:p>
            <a:r>
              <a:rPr lang="en-US" sz="4400" b="1" spc="-150" dirty="0">
                <a:solidFill>
                  <a:srgbClr val="92D050"/>
                </a:solidFill>
                <a:latin typeface="Candara" panose="020E0502030303020204" pitchFamily="34" charset="0"/>
              </a:rPr>
              <a:t>Respond To Each Others’ Needs For Connection</a:t>
            </a:r>
          </a:p>
          <a:p>
            <a:r>
              <a:rPr lang="en-US" sz="3600" dirty="0">
                <a:latin typeface="Candara" panose="020E0502030303020204" pitchFamily="34" charset="0"/>
              </a:rPr>
              <a:t>	Partners who catch the ways in which their partners turn toward them to try to connect on an emotional level do better in relationship. </a:t>
            </a:r>
          </a:p>
          <a:p>
            <a:r>
              <a:rPr lang="en-US" sz="3600" dirty="0">
                <a:latin typeface="Candara" panose="020E0502030303020204" pitchFamily="34" charset="0"/>
              </a:rPr>
              <a:t>	This means that they connect in small ways when they spend time together. If one tells a joke, the other laughs. If one texts, the other texts back. If one is hurting and needs to talk, the other stops what they’re doing and listens. </a:t>
            </a:r>
          </a:p>
        </p:txBody>
      </p:sp>
    </p:spTree>
    <p:extLst>
      <p:ext uri="{BB962C8B-B14F-4D97-AF65-F5344CB8AC3E}">
        <p14:creationId xmlns:p14="http://schemas.microsoft.com/office/powerpoint/2010/main" val="150601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91AFA-DD7A-F043-A207-5CC35A1E530E}"/>
              </a:ext>
            </a:extLst>
          </p:cNvPr>
          <p:cNvSpPr>
            <a:spLocks noGrp="1"/>
          </p:cNvSpPr>
          <p:nvPr>
            <p:ph type="dt" sz="half" idx="10"/>
          </p:nvPr>
        </p:nvSpPr>
        <p:spPr/>
        <p:txBody>
          <a:bodyPr/>
          <a:lstStyle/>
          <a:p>
            <a:r>
              <a:rPr lang="en-US"/>
              <a:t>02/22/2026</a:t>
            </a:r>
            <a:endParaRPr lang="en-US" dirty="0"/>
          </a:p>
        </p:txBody>
      </p:sp>
      <p:sp>
        <p:nvSpPr>
          <p:cNvPr id="3" name="Footer Placeholder 2">
            <a:extLst>
              <a:ext uri="{FF2B5EF4-FFF2-40B4-BE49-F238E27FC236}">
                <a16:creationId xmlns:a16="http://schemas.microsoft.com/office/drawing/2014/main" id="{E641C9A6-7FBE-514A-8C3C-FF620B0B24EF}"/>
              </a:ext>
            </a:extLst>
          </p:cNvPr>
          <p:cNvSpPr>
            <a:spLocks noGrp="1"/>
          </p:cNvSpPr>
          <p:nvPr>
            <p:ph type="ftr" sz="quarter" idx="11"/>
          </p:nvPr>
        </p:nvSpPr>
        <p:spPr/>
        <p:txBody>
          <a:bodyPr/>
          <a:lstStyle/>
          <a:p>
            <a:r>
              <a:rPr lang="en-US"/>
              <a:t>The Spirit Controlled Marriage 2</a:t>
            </a:r>
            <a:endParaRPr lang="en-US" dirty="0"/>
          </a:p>
        </p:txBody>
      </p:sp>
      <p:sp>
        <p:nvSpPr>
          <p:cNvPr id="4" name="Slide Number Placeholder 3">
            <a:extLst>
              <a:ext uri="{FF2B5EF4-FFF2-40B4-BE49-F238E27FC236}">
                <a16:creationId xmlns:a16="http://schemas.microsoft.com/office/drawing/2014/main" id="{D3AA4E69-5696-8842-B4A2-767AC3479B50}"/>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
        <p:nvSpPr>
          <p:cNvPr id="5" name="Rectangle 4">
            <a:extLst>
              <a:ext uri="{FF2B5EF4-FFF2-40B4-BE49-F238E27FC236}">
                <a16:creationId xmlns:a16="http://schemas.microsoft.com/office/drawing/2014/main" id="{DD624511-8866-4447-854F-325BE416421D}"/>
              </a:ext>
            </a:extLst>
          </p:cNvPr>
          <p:cNvSpPr/>
          <p:nvPr/>
        </p:nvSpPr>
        <p:spPr>
          <a:xfrm>
            <a:off x="228600" y="152400"/>
            <a:ext cx="11887200" cy="6554153"/>
          </a:xfrm>
          <a:prstGeom prst="rect">
            <a:avLst/>
          </a:prstGeom>
          <a:solidFill>
            <a:schemeClr val="tx2">
              <a:lumMod val="10000"/>
            </a:schemeClr>
          </a:solidFill>
        </p:spPr>
        <p:txBody>
          <a:bodyPr wrap="square">
            <a:spAutoFit/>
          </a:bodyPr>
          <a:lstStyle/>
          <a:p>
            <a:r>
              <a:rPr lang="en-US" sz="3200" dirty="0">
                <a:latin typeface="Candara" panose="020E0502030303020204" pitchFamily="34" charset="0"/>
              </a:rPr>
              <a:t>	</a:t>
            </a:r>
            <a:r>
              <a:rPr lang="en-US" sz="3600" dirty="0">
                <a:latin typeface="Candara" panose="020E0502030303020204" pitchFamily="34" charset="0"/>
              </a:rPr>
              <a:t>This builds a strong sense of emotional connection over time. It also builds trust, which is fundamental in a good strong relationship.</a:t>
            </a:r>
            <a:endParaRPr lang="en-US" sz="5400" dirty="0">
              <a:latin typeface="Candara" panose="020E0502030303020204" pitchFamily="34" charset="0"/>
            </a:endParaRPr>
          </a:p>
          <a:p>
            <a:r>
              <a:rPr lang="en-US" sz="5400" dirty="0">
                <a:latin typeface="Candara" panose="020E0502030303020204" pitchFamily="34" charset="0"/>
              </a:rPr>
              <a:t>	</a:t>
            </a:r>
            <a:r>
              <a:rPr lang="en-US" sz="3600" dirty="0">
                <a:latin typeface="Candara" panose="020E0502030303020204" pitchFamily="34" charset="0"/>
              </a:rPr>
              <a:t>A solid foundation for marriage doesn’t rest on the intensity of love but rather on whether the relationship is positive. Is there a sense of safety in the relationship? Can each person really listen to the other, and stay curious about their partner’s experience? </a:t>
            </a:r>
          </a:p>
          <a:p>
            <a:r>
              <a:rPr lang="en-US" sz="3600" dirty="0">
                <a:latin typeface="Candara" panose="020E0502030303020204" pitchFamily="34" charset="0"/>
              </a:rPr>
              <a:t>	All of these things strengthen the foundation of your marriage.</a:t>
            </a:r>
            <a:endParaRPr lang="en-US" sz="5400" dirty="0">
              <a:latin typeface="Candara" panose="020E0502030303020204" pitchFamily="34" charset="0"/>
            </a:endParaRPr>
          </a:p>
          <a:p>
            <a:endParaRPr lang="en-US" sz="3200" dirty="0">
              <a:latin typeface="Candara" panose="020E0502030303020204" pitchFamily="34" charset="0"/>
            </a:endParaRPr>
          </a:p>
        </p:txBody>
      </p:sp>
    </p:spTree>
    <p:extLst>
      <p:ext uri="{BB962C8B-B14F-4D97-AF65-F5344CB8AC3E}">
        <p14:creationId xmlns:p14="http://schemas.microsoft.com/office/powerpoint/2010/main" val="42605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799DC-62E1-4B48-8CFB-3D5842173CC2}"/>
              </a:ext>
            </a:extLst>
          </p:cNvPr>
          <p:cNvSpPr>
            <a:spLocks noGrp="1"/>
          </p:cNvSpPr>
          <p:nvPr>
            <p:ph type="dt" sz="half" idx="10"/>
          </p:nvPr>
        </p:nvSpPr>
        <p:spPr/>
        <p:txBody>
          <a:bodyPr/>
          <a:lstStyle/>
          <a:p>
            <a:r>
              <a:rPr lang="en-US"/>
              <a:t>02/22/2026</a:t>
            </a:r>
            <a:endParaRPr lang="en-US" dirty="0"/>
          </a:p>
        </p:txBody>
      </p:sp>
      <p:sp>
        <p:nvSpPr>
          <p:cNvPr id="3" name="Footer Placeholder 2">
            <a:extLst>
              <a:ext uri="{FF2B5EF4-FFF2-40B4-BE49-F238E27FC236}">
                <a16:creationId xmlns:a16="http://schemas.microsoft.com/office/drawing/2014/main" id="{1A8694D0-5DBF-3842-93EF-3F1536F02002}"/>
              </a:ext>
            </a:extLst>
          </p:cNvPr>
          <p:cNvSpPr>
            <a:spLocks noGrp="1"/>
          </p:cNvSpPr>
          <p:nvPr>
            <p:ph type="ftr" sz="quarter" idx="11"/>
          </p:nvPr>
        </p:nvSpPr>
        <p:spPr/>
        <p:txBody>
          <a:bodyPr/>
          <a:lstStyle/>
          <a:p>
            <a:r>
              <a:rPr lang="en-US"/>
              <a:t>The Spirit Controlled Marriage 2</a:t>
            </a:r>
            <a:endParaRPr lang="en-US" dirty="0"/>
          </a:p>
        </p:txBody>
      </p:sp>
      <p:sp>
        <p:nvSpPr>
          <p:cNvPr id="4" name="Slide Number Placeholder 3">
            <a:extLst>
              <a:ext uri="{FF2B5EF4-FFF2-40B4-BE49-F238E27FC236}">
                <a16:creationId xmlns:a16="http://schemas.microsoft.com/office/drawing/2014/main" id="{3D85685E-1122-FA46-947B-50F049FA997B}"/>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
        <p:nvSpPr>
          <p:cNvPr id="5" name="Rectangle 4">
            <a:extLst>
              <a:ext uri="{FF2B5EF4-FFF2-40B4-BE49-F238E27FC236}">
                <a16:creationId xmlns:a16="http://schemas.microsoft.com/office/drawing/2014/main" id="{BE5079D5-BDBB-3546-8F72-7D6D39A6FC0D}"/>
              </a:ext>
            </a:extLst>
          </p:cNvPr>
          <p:cNvSpPr/>
          <p:nvPr/>
        </p:nvSpPr>
        <p:spPr>
          <a:xfrm>
            <a:off x="1295400" y="950178"/>
            <a:ext cx="10744200" cy="5755422"/>
          </a:xfrm>
          <a:prstGeom prst="rect">
            <a:avLst/>
          </a:prstGeom>
          <a:solidFill>
            <a:schemeClr val="tx2">
              <a:lumMod val="10000"/>
            </a:schemeClr>
          </a:solidFill>
        </p:spPr>
        <p:txBody>
          <a:bodyPr wrap="square">
            <a:spAutoFit/>
          </a:bodyPr>
          <a:lstStyle/>
          <a:p>
            <a:r>
              <a:rPr lang="en-US" sz="4800" b="1" spc="-150" dirty="0">
                <a:solidFill>
                  <a:schemeClr val="tx2"/>
                </a:solidFill>
                <a:latin typeface="Candara" panose="020E0502030303020204" pitchFamily="34" charset="0"/>
              </a:rPr>
              <a:t>Share How Much You Love Each Other.</a:t>
            </a:r>
          </a:p>
          <a:p>
            <a:r>
              <a:rPr lang="en-US" sz="4000" dirty="0">
                <a:solidFill>
                  <a:schemeClr val="tx2"/>
                </a:solidFill>
                <a:latin typeface="Candara" panose="020E0502030303020204" pitchFamily="34" charset="0"/>
              </a:rPr>
              <a:t>	Partners who are in the habit of telling one another what they appreciate about each other have a solid foundation. If they see something positive, they point it out. </a:t>
            </a:r>
          </a:p>
          <a:p>
            <a:r>
              <a:rPr lang="en-US" sz="4000" dirty="0">
                <a:solidFill>
                  <a:schemeClr val="tx2"/>
                </a:solidFill>
                <a:latin typeface="Candara" panose="020E0502030303020204" pitchFamily="34" charset="0"/>
              </a:rPr>
              <a:t>	When we appreciate the positives we avoid the very negative habit of scanning for the negatives, which results in </a:t>
            </a:r>
            <a:r>
              <a:rPr lang="en-US" sz="4000" b="1" dirty="0">
                <a:solidFill>
                  <a:schemeClr val="tx2"/>
                </a:solidFill>
                <a:latin typeface="Candara" panose="020E0502030303020204" pitchFamily="34" charset="0"/>
              </a:rPr>
              <a:t>contempt</a:t>
            </a:r>
            <a:r>
              <a:rPr lang="en-US" sz="4000" dirty="0">
                <a:solidFill>
                  <a:schemeClr val="tx2"/>
                </a:solidFill>
                <a:latin typeface="Candara" panose="020E0502030303020204" pitchFamily="34" charset="0"/>
              </a:rPr>
              <a:t> — one of the strongest predictors of divorce.</a:t>
            </a:r>
          </a:p>
        </p:txBody>
      </p:sp>
    </p:spTree>
    <p:extLst>
      <p:ext uri="{BB962C8B-B14F-4D97-AF65-F5344CB8AC3E}">
        <p14:creationId xmlns:p14="http://schemas.microsoft.com/office/powerpoint/2010/main" val="27891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33899-60AA-A442-AB65-D91FEED8708B}"/>
              </a:ext>
            </a:extLst>
          </p:cNvPr>
          <p:cNvSpPr/>
          <p:nvPr/>
        </p:nvSpPr>
        <p:spPr>
          <a:xfrm>
            <a:off x="1219200" y="457200"/>
            <a:ext cx="10779760" cy="5822107"/>
          </a:xfrm>
          <a:prstGeom prst="rect">
            <a:avLst/>
          </a:prstGeom>
          <a:solidFill>
            <a:schemeClr val="bg2"/>
          </a:solidFill>
        </p:spPr>
        <p:txBody>
          <a:bodyPr wrap="square">
            <a:spAutoFit/>
          </a:bodyPr>
          <a:lstStyle/>
          <a:p>
            <a:r>
              <a:rPr lang="en-US" sz="4800" b="1" dirty="0">
                <a:latin typeface="Candara" panose="020E0502030303020204" pitchFamily="34" charset="0"/>
                <a:ea typeface="Calibri" panose="020F0502020204030204" pitchFamily="34" charset="0"/>
                <a:cs typeface="Times New Roman" panose="02020603050405020304" pitchFamily="18" charset="0"/>
              </a:rPr>
              <a:t>Old Testament: </a:t>
            </a:r>
            <a:r>
              <a:rPr lang="en-US" sz="4000" dirty="0">
                <a:latin typeface="Candara" panose="020E0502030303020204" pitchFamily="34" charset="0"/>
                <a:ea typeface="Calibri" panose="020F0502020204030204" pitchFamily="34" charset="0"/>
                <a:cs typeface="Times New Roman" panose="02020603050405020304" pitchFamily="18" charset="0"/>
              </a:rPr>
              <a:t>(</a:t>
            </a:r>
            <a:r>
              <a:rPr lang="en-US" sz="4000" i="1" dirty="0">
                <a:latin typeface="Candara" panose="020E0502030303020204" pitchFamily="34" charset="0"/>
                <a:ea typeface="Calibri" panose="020F0502020204030204" pitchFamily="34" charset="0"/>
                <a:cs typeface="Times New Roman" panose="02020603050405020304" pitchFamily="18" charset="0"/>
              </a:rPr>
              <a:t>Hebrew</a:t>
            </a:r>
            <a:r>
              <a:rPr lang="en-US" sz="4000" dirty="0">
                <a:latin typeface="Candara" panose="020E0502030303020204" pitchFamily="34" charset="0"/>
                <a:ea typeface="Calibri" panose="020F0502020204030204" pitchFamily="34" charset="0"/>
                <a:cs typeface="Times New Roman" panose="02020603050405020304" pitchFamily="18" charset="0"/>
              </a:rPr>
              <a:t>)</a:t>
            </a:r>
          </a:p>
          <a:p>
            <a:r>
              <a:rPr lang="en-US" sz="3600" dirty="0">
                <a:latin typeface="Candara" panose="020E0502030303020204" pitchFamily="34" charset="0"/>
                <a:ea typeface="Calibri" panose="020F0502020204030204" pitchFamily="34" charset="0"/>
                <a:cs typeface="Times New Roman" panose="02020603050405020304" pitchFamily="18" charset="0"/>
              </a:rPr>
              <a:t>	Emphasis in marriage was more upon a </a:t>
            </a:r>
            <a:r>
              <a:rPr lang="en-US" sz="3600" b="1" dirty="0">
                <a:latin typeface="Candara" panose="020E0502030303020204" pitchFamily="34" charset="0"/>
                <a:ea typeface="Calibri" panose="020F0502020204030204" pitchFamily="34" charset="0"/>
                <a:cs typeface="Times New Roman" panose="02020603050405020304" pitchFamily="18" charset="0"/>
              </a:rPr>
              <a:t>life-long commitment</a:t>
            </a:r>
            <a:r>
              <a:rPr lang="en-US" sz="3600" dirty="0">
                <a:latin typeface="Candara" panose="020E0502030303020204" pitchFamily="34" charset="0"/>
                <a:ea typeface="Calibri" panose="020F0502020204030204" pitchFamily="34" charset="0"/>
                <a:cs typeface="Times New Roman" panose="02020603050405020304" pitchFamily="18" charset="0"/>
              </a:rPr>
              <a:t>, than on an </a:t>
            </a:r>
            <a:r>
              <a:rPr lang="en-US" sz="3600" b="1" dirty="0">
                <a:latin typeface="Candara" panose="020E0502030303020204" pitchFamily="34" charset="0"/>
                <a:ea typeface="Calibri" panose="020F0502020204030204" pitchFamily="34" charset="0"/>
                <a:cs typeface="Times New Roman" panose="02020603050405020304" pitchFamily="18" charset="0"/>
              </a:rPr>
              <a:t>emotional feeling </a:t>
            </a:r>
            <a:r>
              <a:rPr lang="en-US" sz="3600" dirty="0">
                <a:latin typeface="Candara" panose="020E0502030303020204" pitchFamily="34" charset="0"/>
                <a:ea typeface="Calibri" panose="020F0502020204030204" pitchFamily="34" charset="0"/>
                <a:cs typeface="Times New Roman" panose="02020603050405020304" pitchFamily="18" charset="0"/>
              </a:rPr>
              <a:t>of </a:t>
            </a:r>
            <a:r>
              <a:rPr lang="en-US" sz="3600" i="1" dirty="0">
                <a:latin typeface="Candara" panose="020E0502030303020204" pitchFamily="34" charset="0"/>
                <a:ea typeface="Calibri" panose="020F0502020204030204" pitchFamily="34" charset="0"/>
                <a:cs typeface="Times New Roman" panose="02020603050405020304" pitchFamily="18" charset="0"/>
              </a:rPr>
              <a:t>“I am in Love!”</a:t>
            </a:r>
            <a:r>
              <a:rPr lang="en-US" sz="3600" dirty="0">
                <a:latin typeface="Candara" panose="020E0502030303020204" pitchFamily="34" charset="0"/>
                <a:ea typeface="Calibri" panose="020F0502020204030204" pitchFamily="34" charset="0"/>
                <a:cs typeface="Times New Roman" panose="02020603050405020304" pitchFamily="18" charset="0"/>
              </a:rPr>
              <a:t> Love was meant to blossom and mature as you spend years weaving the fabric of a life and family together. </a:t>
            </a:r>
          </a:p>
          <a:p>
            <a:r>
              <a:rPr lang="en-US" sz="3600" dirty="0">
                <a:latin typeface="Candara" panose="020E0502030303020204" pitchFamily="34" charset="0"/>
                <a:ea typeface="Calibri" panose="020F0502020204030204" pitchFamily="34" charset="0"/>
                <a:cs typeface="Times New Roman" panose="02020603050405020304" pitchFamily="18" charset="0"/>
              </a:rPr>
              <a:t> </a:t>
            </a:r>
            <a:endParaRPr lang="en-US" sz="3600" i="1" dirty="0">
              <a:solidFill>
                <a:srgbClr val="92D050"/>
              </a:solidFill>
              <a:latin typeface="Candara" panose="020E0502030303020204" pitchFamily="34" charset="0"/>
              <a:ea typeface="Calibri" panose="020F0502020204030204" pitchFamily="34" charset="0"/>
              <a:cs typeface="Times New Roman" panose="02020603050405020304" pitchFamily="18" charset="0"/>
            </a:endParaRPr>
          </a:p>
          <a:p>
            <a:pPr algn="ctr">
              <a:spcAft>
                <a:spcPts val="1000"/>
              </a:spcAft>
            </a:pPr>
            <a:r>
              <a:rPr lang="en-US" sz="4000" i="1" dirty="0">
                <a:solidFill>
                  <a:schemeClr val="accent1">
                    <a:lumMod val="40000"/>
                    <a:lumOff val="60000"/>
                  </a:schemeClr>
                </a:solidFill>
                <a:latin typeface="Candara" panose="020E0502030303020204" pitchFamily="34" charset="0"/>
                <a:ea typeface="Calibri" panose="020F0502020204030204" pitchFamily="34" charset="0"/>
                <a:cs typeface="Times New Roman" panose="02020603050405020304" pitchFamily="18" charset="0"/>
              </a:rPr>
              <a:t>Love is being able  to love someone for who they are, who they were, and who they will be. </a:t>
            </a:r>
            <a:r>
              <a:rPr lang="en-US" sz="4000" dirty="0">
                <a:solidFill>
                  <a:schemeClr val="accent1">
                    <a:lumMod val="40000"/>
                    <a:lumOff val="60000"/>
                  </a:schemeClr>
                </a:solidFill>
                <a:latin typeface="Candara" panose="020E0502030303020204" pitchFamily="34" charset="0"/>
                <a:ea typeface="Calibri" panose="020F0502020204030204" pitchFamily="34" charset="0"/>
                <a:cs typeface="Times New Roman" panose="02020603050405020304" pitchFamily="18" charset="0"/>
              </a:rPr>
              <a:t> </a:t>
            </a:r>
          </a:p>
          <a:p>
            <a:r>
              <a:rPr lang="en-US" sz="2000" dirty="0">
                <a:latin typeface="Candara" panose="020E0502030303020204" pitchFamily="34" charset="0"/>
                <a:ea typeface="Calibri" panose="020F0502020204030204" pitchFamily="34" charset="0"/>
                <a:cs typeface="Times New Roman" panose="02020603050405020304" pitchFamily="18" charset="0"/>
              </a:rPr>
              <a:t> </a:t>
            </a:r>
          </a:p>
        </p:txBody>
      </p:sp>
      <p:sp>
        <p:nvSpPr>
          <p:cNvPr id="2" name="Date Placeholder 1">
            <a:extLst>
              <a:ext uri="{FF2B5EF4-FFF2-40B4-BE49-F238E27FC236}">
                <a16:creationId xmlns:a16="http://schemas.microsoft.com/office/drawing/2014/main" id="{D693AD2C-0561-7644-A0AC-A263967E5608}"/>
              </a:ext>
            </a:extLst>
          </p:cNvPr>
          <p:cNvSpPr>
            <a:spLocks noGrp="1"/>
          </p:cNvSpPr>
          <p:nvPr>
            <p:ph type="dt" sz="half" idx="10"/>
          </p:nvPr>
        </p:nvSpPr>
        <p:spPr/>
        <p:txBody>
          <a:bodyPr/>
          <a:lstStyle/>
          <a:p>
            <a:r>
              <a:rPr lang="en-US"/>
              <a:t>02/22/2026</a:t>
            </a:r>
            <a:endParaRPr lang="en-US" dirty="0"/>
          </a:p>
        </p:txBody>
      </p:sp>
      <p:sp>
        <p:nvSpPr>
          <p:cNvPr id="3" name="Footer Placeholder 2">
            <a:extLst>
              <a:ext uri="{FF2B5EF4-FFF2-40B4-BE49-F238E27FC236}">
                <a16:creationId xmlns:a16="http://schemas.microsoft.com/office/drawing/2014/main" id="{34C7216C-637E-6A48-8E79-28D50ED72584}"/>
              </a:ext>
            </a:extLst>
          </p:cNvPr>
          <p:cNvSpPr>
            <a:spLocks noGrp="1"/>
          </p:cNvSpPr>
          <p:nvPr>
            <p:ph type="ftr" sz="quarter" idx="11"/>
          </p:nvPr>
        </p:nvSpPr>
        <p:spPr/>
        <p:txBody>
          <a:bodyPr/>
          <a:lstStyle/>
          <a:p>
            <a:r>
              <a:rPr lang="en-US"/>
              <a:t>The Spirit Controlled Marriage 2</a:t>
            </a:r>
            <a:endParaRPr lang="en-US" dirty="0"/>
          </a:p>
        </p:txBody>
      </p:sp>
      <p:sp>
        <p:nvSpPr>
          <p:cNvPr id="5" name="Slide Number Placeholder 4">
            <a:extLst>
              <a:ext uri="{FF2B5EF4-FFF2-40B4-BE49-F238E27FC236}">
                <a16:creationId xmlns:a16="http://schemas.microsoft.com/office/drawing/2014/main" id="{03634013-0CFF-4648-B196-3BFAAB515B88}"/>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369235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E82A9-7293-4EF9-8C59-C0202FDB18BB}"/>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08D513A3-7E6A-4144-8C95-FA5ED31E6B9D}"/>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FA33D26D-0CBC-4566-B98D-4422417B7D3A}"/>
              </a:ext>
            </a:extLst>
          </p:cNvPr>
          <p:cNvSpPr>
            <a:spLocks noGrp="1"/>
          </p:cNvSpPr>
          <p:nvPr>
            <p:ph type="sldNum" sz="quarter" idx="12"/>
          </p:nvPr>
        </p:nvSpPr>
        <p:spPr/>
        <p:txBody>
          <a:bodyPr/>
          <a:lstStyle/>
          <a:p>
            <a:pPr>
              <a:defRPr/>
            </a:pPr>
            <a:fld id="{1B2A185C-6290-45C3-87A1-33C80B050DF0}" type="slidenum">
              <a:rPr lang="en-US" smtClean="0"/>
              <a:pPr>
                <a:defRPr/>
              </a:pPr>
              <a:t>56</a:t>
            </a:fld>
            <a:endParaRPr lang="en-US"/>
          </a:p>
        </p:txBody>
      </p:sp>
      <p:sp>
        <p:nvSpPr>
          <p:cNvPr id="5" name="TextBox 4">
            <a:extLst>
              <a:ext uri="{FF2B5EF4-FFF2-40B4-BE49-F238E27FC236}">
                <a16:creationId xmlns:a16="http://schemas.microsoft.com/office/drawing/2014/main" id="{6CB78281-FA1D-4FBB-B827-F236396910FD}"/>
              </a:ext>
            </a:extLst>
          </p:cNvPr>
          <p:cNvSpPr txBox="1"/>
          <p:nvPr/>
        </p:nvSpPr>
        <p:spPr>
          <a:xfrm>
            <a:off x="1371600" y="1904286"/>
            <a:ext cx="10515600" cy="4247317"/>
          </a:xfrm>
          <a:prstGeom prst="rect">
            <a:avLst/>
          </a:prstGeom>
          <a:solidFill>
            <a:schemeClr val="bg2">
              <a:lumMod val="95000"/>
              <a:lumOff val="5000"/>
            </a:schemeClr>
          </a:solidFill>
        </p:spPr>
        <p:txBody>
          <a:bodyPr wrap="square" rtlCol="0">
            <a:spAutoFit/>
          </a:bodyPr>
          <a:lstStyle/>
          <a:p>
            <a:r>
              <a:rPr lang="en-US" sz="3600" dirty="0">
                <a:latin typeface="Candara" panose="020E0502030303020204" pitchFamily="34" charset="0"/>
                <a:ea typeface="Cambria" panose="02040503050406030204" pitchFamily="18" charset="0"/>
              </a:rPr>
              <a:t>Jewish (Biblical) Law </a:t>
            </a:r>
            <a:r>
              <a:rPr lang="en-US" sz="2800" dirty="0">
                <a:latin typeface="Candara" panose="020E0502030303020204" pitchFamily="34" charset="0"/>
                <a:ea typeface="Cambria" panose="02040503050406030204" pitchFamily="18" charset="0"/>
              </a:rPr>
              <a:t>(Kiddushin):</a:t>
            </a:r>
            <a:endParaRPr lang="en-US" sz="3600" dirty="0">
              <a:latin typeface="Candara" panose="020E0502030303020204" pitchFamily="34" charset="0"/>
              <a:ea typeface="Cambria" panose="02040503050406030204" pitchFamily="18" charset="0"/>
            </a:endParaRPr>
          </a:p>
          <a:p>
            <a:r>
              <a:rPr lang="en-US" sz="3600" dirty="0">
                <a:latin typeface="Candara" panose="020E0502030303020204" pitchFamily="34" charset="0"/>
                <a:ea typeface="Cambria" panose="02040503050406030204" pitchFamily="18" charset="0"/>
              </a:rPr>
              <a:t>	A contract between a man and a woman where they mutually promise to marry each other and the terms on which it should take place. They create a “Document of Conditions” and then the mothers break a plate to ratify the document.</a:t>
            </a:r>
          </a:p>
          <a:p>
            <a:r>
              <a:rPr lang="en-US" sz="3600" dirty="0">
                <a:latin typeface="Candara" panose="020E0502030303020204" pitchFamily="34" charset="0"/>
                <a:ea typeface="Cambria" panose="02040503050406030204" pitchFamily="18" charset="0"/>
              </a:rPr>
              <a:t>  </a:t>
            </a:r>
          </a:p>
          <a:p>
            <a:endParaRPr lang="en-US" dirty="0">
              <a:latin typeface="Candara" panose="020E0502030303020204" pitchFamily="34" charset="0"/>
            </a:endParaRPr>
          </a:p>
        </p:txBody>
      </p:sp>
      <p:sp>
        <p:nvSpPr>
          <p:cNvPr id="6" name="TextBox 5">
            <a:extLst>
              <a:ext uri="{FF2B5EF4-FFF2-40B4-BE49-F238E27FC236}">
                <a16:creationId xmlns:a16="http://schemas.microsoft.com/office/drawing/2014/main" id="{AFD3E3AA-A22F-4AF4-A800-2B317C2AAC2E}"/>
              </a:ext>
            </a:extLst>
          </p:cNvPr>
          <p:cNvSpPr txBox="1"/>
          <p:nvPr/>
        </p:nvSpPr>
        <p:spPr>
          <a:xfrm>
            <a:off x="5410200" y="332393"/>
            <a:ext cx="7422169" cy="1446550"/>
          </a:xfrm>
          <a:prstGeom prst="rect">
            <a:avLst/>
          </a:prstGeom>
          <a:noFill/>
        </p:spPr>
        <p:txBody>
          <a:bodyPr wrap="square" rtlCol="0">
            <a:spAutoFit/>
          </a:bodyPr>
          <a:lstStyle/>
          <a:p>
            <a:r>
              <a:rPr lang="en-US" sz="8800" dirty="0">
                <a:latin typeface="Candara" panose="020E0502030303020204" pitchFamily="34" charset="0"/>
              </a:rPr>
              <a:t>Engagement</a:t>
            </a:r>
          </a:p>
        </p:txBody>
      </p:sp>
    </p:spTree>
    <p:extLst>
      <p:ext uri="{BB962C8B-B14F-4D97-AF65-F5344CB8AC3E}">
        <p14:creationId xmlns:p14="http://schemas.microsoft.com/office/powerpoint/2010/main" val="84673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F62031-DEAA-4437-BB22-5F296C1BC58E}"/>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9BE4832A-4313-4ABD-9A9A-27DDF6882662}"/>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45132914-133C-4993-AD78-7ADDD665C5A6}"/>
              </a:ext>
            </a:extLst>
          </p:cNvPr>
          <p:cNvSpPr>
            <a:spLocks noGrp="1"/>
          </p:cNvSpPr>
          <p:nvPr>
            <p:ph type="sldNum" sz="quarter" idx="12"/>
          </p:nvPr>
        </p:nvSpPr>
        <p:spPr/>
        <p:txBody>
          <a:bodyPr/>
          <a:lstStyle/>
          <a:p>
            <a:pPr>
              <a:defRPr/>
            </a:pPr>
            <a:fld id="{1B2A185C-6290-45C3-87A1-33C80B050DF0}" type="slidenum">
              <a:rPr lang="en-US" smtClean="0"/>
              <a:pPr>
                <a:defRPr/>
              </a:pPr>
              <a:t>57</a:t>
            </a:fld>
            <a:endParaRPr lang="en-US"/>
          </a:p>
        </p:txBody>
      </p:sp>
      <p:sp>
        <p:nvSpPr>
          <p:cNvPr id="5" name="TextBox 4">
            <a:extLst>
              <a:ext uri="{FF2B5EF4-FFF2-40B4-BE49-F238E27FC236}">
                <a16:creationId xmlns:a16="http://schemas.microsoft.com/office/drawing/2014/main" id="{1DB47A42-0E54-491C-9BF9-33C721E3BAE1}"/>
              </a:ext>
            </a:extLst>
          </p:cNvPr>
          <p:cNvSpPr txBox="1"/>
          <p:nvPr/>
        </p:nvSpPr>
        <p:spPr>
          <a:xfrm>
            <a:off x="914400" y="1828800"/>
            <a:ext cx="11277600" cy="4401205"/>
          </a:xfrm>
          <a:prstGeom prst="rect">
            <a:avLst/>
          </a:prstGeom>
          <a:solidFill>
            <a:schemeClr val="bg2">
              <a:lumMod val="95000"/>
              <a:lumOff val="5000"/>
            </a:schemeClr>
          </a:solidFill>
        </p:spPr>
        <p:txBody>
          <a:bodyPr wrap="square" rtlCol="0">
            <a:spAutoFit/>
          </a:bodyPr>
          <a:lstStyle/>
          <a:p>
            <a:r>
              <a:rPr lang="en-US" sz="4000" b="1" dirty="0">
                <a:latin typeface="Candara" panose="020E0502030303020204" pitchFamily="34" charset="0"/>
                <a:ea typeface="Cambria" panose="02040503050406030204" pitchFamily="18" charset="0"/>
              </a:rPr>
              <a:t>Betrothal:</a:t>
            </a:r>
            <a:r>
              <a:rPr lang="en-US" sz="3200" b="1" dirty="0">
                <a:latin typeface="Candara" panose="020E0502030303020204" pitchFamily="34" charset="0"/>
                <a:ea typeface="Cambria" panose="02040503050406030204" pitchFamily="18" charset="0"/>
              </a:rPr>
              <a:t> </a:t>
            </a:r>
            <a:r>
              <a:rPr lang="en-US" sz="3200" dirty="0">
                <a:latin typeface="Candara" panose="020E0502030303020204" pitchFamily="34" charset="0"/>
                <a:ea typeface="Cambria" panose="02040503050406030204" pitchFamily="18" charset="0"/>
              </a:rPr>
              <a:t>(</a:t>
            </a:r>
            <a:r>
              <a:rPr lang="en-US" sz="3200" dirty="0" err="1">
                <a:latin typeface="Candara" panose="020E0502030303020204" pitchFamily="34" charset="0"/>
                <a:ea typeface="Cambria" panose="02040503050406030204" pitchFamily="18" charset="0"/>
              </a:rPr>
              <a:t>erusin</a:t>
            </a:r>
            <a:r>
              <a:rPr lang="en-US" sz="3200" dirty="0">
                <a:latin typeface="Candara" panose="020E0502030303020204" pitchFamily="34" charset="0"/>
                <a:ea typeface="Cambria" panose="02040503050406030204" pitchFamily="18" charset="0"/>
              </a:rPr>
              <a:t>) </a:t>
            </a:r>
            <a:r>
              <a:rPr lang="en-US" sz="4000" dirty="0">
                <a:latin typeface="Candara" panose="020E0502030303020204" pitchFamily="34" charset="0"/>
                <a:ea typeface="Cambria" panose="02040503050406030204" pitchFamily="18" charset="0"/>
              </a:rPr>
              <a:t>This changes the couple’s interpersonal status. Involves the man giving the woman something of value: Document, or ring.</a:t>
            </a:r>
          </a:p>
          <a:p>
            <a:endParaRPr lang="en-US" sz="4000" dirty="0">
              <a:latin typeface="Candara" panose="020E0502030303020204" pitchFamily="34" charset="0"/>
              <a:ea typeface="Cambria" panose="02040503050406030204" pitchFamily="18" charset="0"/>
            </a:endParaRPr>
          </a:p>
          <a:p>
            <a:r>
              <a:rPr lang="en-US" sz="4000" b="1" dirty="0">
                <a:latin typeface="Candara" panose="020E0502030303020204" pitchFamily="34" charset="0"/>
                <a:ea typeface="Cambria" panose="02040503050406030204" pitchFamily="18" charset="0"/>
              </a:rPr>
              <a:t>Marriage Ceremony </a:t>
            </a:r>
            <a:r>
              <a:rPr lang="en-US" sz="4000" dirty="0">
                <a:latin typeface="Candara" panose="020E0502030303020204" pitchFamily="34" charset="0"/>
                <a:ea typeface="Cambria" panose="02040503050406030204" pitchFamily="18" charset="0"/>
              </a:rPr>
              <a:t>(</a:t>
            </a:r>
            <a:r>
              <a:rPr lang="en-US" sz="4000" dirty="0" err="1">
                <a:latin typeface="Candara" panose="020E0502030303020204" pitchFamily="34" charset="0"/>
                <a:ea typeface="Cambria" panose="02040503050406030204" pitchFamily="18" charset="0"/>
              </a:rPr>
              <a:t>chupah</a:t>
            </a:r>
            <a:r>
              <a:rPr lang="en-US" sz="4000" dirty="0">
                <a:latin typeface="Candara" panose="020E0502030303020204" pitchFamily="34" charset="0"/>
                <a:ea typeface="Cambria" panose="02040503050406030204" pitchFamily="18" charset="0"/>
              </a:rPr>
              <a:t>) Establishes the legal consequences of the change in status. </a:t>
            </a:r>
          </a:p>
          <a:p>
            <a:r>
              <a:rPr lang="en-US" sz="4000" dirty="0">
                <a:latin typeface="Candara" panose="020E0502030303020204" pitchFamily="34" charset="0"/>
                <a:ea typeface="Cambria" panose="02040503050406030204" pitchFamily="18" charset="0"/>
              </a:rPr>
              <a:t>Ceremonies normally were separated by one year. </a:t>
            </a:r>
            <a:endParaRPr lang="en-US" sz="2000" dirty="0">
              <a:latin typeface="Candara" panose="020E0502030303020204" pitchFamily="34" charset="0"/>
            </a:endParaRPr>
          </a:p>
        </p:txBody>
      </p:sp>
      <p:sp>
        <p:nvSpPr>
          <p:cNvPr id="6" name="TextBox 5">
            <a:extLst>
              <a:ext uri="{FF2B5EF4-FFF2-40B4-BE49-F238E27FC236}">
                <a16:creationId xmlns:a16="http://schemas.microsoft.com/office/drawing/2014/main" id="{A184002E-4957-4CB4-9C6A-2A94281BDEFF}"/>
              </a:ext>
            </a:extLst>
          </p:cNvPr>
          <p:cNvSpPr txBox="1"/>
          <p:nvPr/>
        </p:nvSpPr>
        <p:spPr>
          <a:xfrm>
            <a:off x="3244766" y="330161"/>
            <a:ext cx="8630889" cy="1200329"/>
          </a:xfrm>
          <a:prstGeom prst="rect">
            <a:avLst/>
          </a:prstGeom>
          <a:noFill/>
        </p:spPr>
        <p:txBody>
          <a:bodyPr wrap="none" rtlCol="0">
            <a:spAutoFit/>
          </a:bodyPr>
          <a:lstStyle/>
          <a:p>
            <a:r>
              <a:rPr lang="en-US" sz="7200" dirty="0">
                <a:latin typeface="Candara" panose="020E0502030303020204" pitchFamily="34" charset="0"/>
              </a:rPr>
              <a:t>Betrothal &amp; Marriage</a:t>
            </a:r>
          </a:p>
        </p:txBody>
      </p:sp>
    </p:spTree>
    <p:extLst>
      <p:ext uri="{BB962C8B-B14F-4D97-AF65-F5344CB8AC3E}">
        <p14:creationId xmlns:p14="http://schemas.microsoft.com/office/powerpoint/2010/main" val="317426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2C596-0C7B-4D72-8B84-B296CB4B9E8A}"/>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5A233461-DCD0-472F-989E-CD63155A6665}"/>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7A8EE334-7570-49C8-8F09-CA718E2A372A}"/>
              </a:ext>
            </a:extLst>
          </p:cNvPr>
          <p:cNvSpPr>
            <a:spLocks noGrp="1"/>
          </p:cNvSpPr>
          <p:nvPr>
            <p:ph type="sldNum" sz="quarter" idx="12"/>
          </p:nvPr>
        </p:nvSpPr>
        <p:spPr/>
        <p:txBody>
          <a:bodyPr/>
          <a:lstStyle/>
          <a:p>
            <a:pPr>
              <a:defRPr/>
            </a:pPr>
            <a:fld id="{1B2A185C-6290-45C3-87A1-33C80B050DF0}" type="slidenum">
              <a:rPr lang="en-US" smtClean="0"/>
              <a:pPr>
                <a:defRPr/>
              </a:pPr>
              <a:t>58</a:t>
            </a:fld>
            <a:endParaRPr lang="en-US"/>
          </a:p>
        </p:txBody>
      </p:sp>
      <p:sp>
        <p:nvSpPr>
          <p:cNvPr id="5" name="TextBox 4">
            <a:extLst>
              <a:ext uri="{FF2B5EF4-FFF2-40B4-BE49-F238E27FC236}">
                <a16:creationId xmlns:a16="http://schemas.microsoft.com/office/drawing/2014/main" id="{A3E65819-F26B-4548-A6ED-1C2927877EE4}"/>
              </a:ext>
            </a:extLst>
          </p:cNvPr>
          <p:cNvSpPr txBox="1"/>
          <p:nvPr/>
        </p:nvSpPr>
        <p:spPr>
          <a:xfrm>
            <a:off x="6781800" y="0"/>
            <a:ext cx="6096000" cy="1446550"/>
          </a:xfrm>
          <a:prstGeom prst="rect">
            <a:avLst/>
          </a:prstGeom>
          <a:noFill/>
        </p:spPr>
        <p:txBody>
          <a:bodyPr wrap="square" rtlCol="0">
            <a:spAutoFit/>
          </a:bodyPr>
          <a:lstStyle/>
          <a:p>
            <a:r>
              <a:rPr lang="en-US" sz="8800" dirty="0">
                <a:latin typeface="Candara" panose="020E0502030303020204" pitchFamily="34" charset="0"/>
              </a:rPr>
              <a:t>Marriage</a:t>
            </a:r>
          </a:p>
        </p:txBody>
      </p:sp>
      <p:sp>
        <p:nvSpPr>
          <p:cNvPr id="6" name="TextBox 5">
            <a:extLst>
              <a:ext uri="{FF2B5EF4-FFF2-40B4-BE49-F238E27FC236}">
                <a16:creationId xmlns:a16="http://schemas.microsoft.com/office/drawing/2014/main" id="{545EE94B-6C88-4325-83EA-789FCAC55634}"/>
              </a:ext>
            </a:extLst>
          </p:cNvPr>
          <p:cNvSpPr txBox="1"/>
          <p:nvPr/>
        </p:nvSpPr>
        <p:spPr>
          <a:xfrm>
            <a:off x="381000" y="1676400"/>
            <a:ext cx="11582400" cy="4801314"/>
          </a:xfrm>
          <a:prstGeom prst="rect">
            <a:avLst/>
          </a:prstGeom>
          <a:solidFill>
            <a:schemeClr val="bg2">
              <a:lumMod val="95000"/>
              <a:lumOff val="5000"/>
            </a:schemeClr>
          </a:solidFill>
        </p:spPr>
        <p:txBody>
          <a:bodyPr wrap="square" rtlCol="0">
            <a:spAutoFit/>
          </a:bodyPr>
          <a:lstStyle/>
          <a:p>
            <a:r>
              <a:rPr lang="en-US" sz="3600" dirty="0">
                <a:latin typeface="Candara" panose="020E0502030303020204" pitchFamily="34" charset="0"/>
                <a:ea typeface="Cambria" panose="02040503050406030204" pitchFamily="18" charset="0"/>
              </a:rPr>
              <a:t>	Marriage is viewed as a contractual bond commanded by God in which a man and a woman come together to create a relationship in which God is directly involved. (Gen. 1:28)</a:t>
            </a:r>
          </a:p>
          <a:p>
            <a:r>
              <a:rPr lang="en-US" sz="3600" dirty="0">
                <a:latin typeface="Candara" panose="020E0502030303020204" pitchFamily="34" charset="0"/>
                <a:ea typeface="Cambria" panose="02040503050406030204" pitchFamily="18" charset="0"/>
              </a:rPr>
              <a:t>	Marriage is understood to mean that the husband and wife are merging into a single soul which is why a man is considered “incomplete” if he is not married, as his soul is only one part of a larger whole that remains to be unified. </a:t>
            </a:r>
          </a:p>
          <a:p>
            <a:endParaRPr lang="en-US" dirty="0">
              <a:latin typeface="Candara" panose="020E0502030303020204" pitchFamily="34" charset="0"/>
            </a:endParaRPr>
          </a:p>
        </p:txBody>
      </p:sp>
    </p:spTree>
    <p:extLst>
      <p:ext uri="{BB962C8B-B14F-4D97-AF65-F5344CB8AC3E}">
        <p14:creationId xmlns:p14="http://schemas.microsoft.com/office/powerpoint/2010/main" val="322218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18C61-1407-4EE8-B4A1-FE664DCAE342}"/>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4C90FBDA-BDF3-426F-87D6-7518258F71AC}"/>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5CC771DE-1D1F-4A16-AC1C-AFB14DD34C1A}"/>
              </a:ext>
            </a:extLst>
          </p:cNvPr>
          <p:cNvSpPr>
            <a:spLocks noGrp="1"/>
          </p:cNvSpPr>
          <p:nvPr>
            <p:ph type="sldNum" sz="quarter" idx="12"/>
          </p:nvPr>
        </p:nvSpPr>
        <p:spPr/>
        <p:txBody>
          <a:bodyPr/>
          <a:lstStyle/>
          <a:p>
            <a:pPr>
              <a:defRPr/>
            </a:pPr>
            <a:fld id="{1B2A185C-6290-45C3-87A1-33C80B050DF0}" type="slidenum">
              <a:rPr lang="en-US" smtClean="0"/>
              <a:pPr>
                <a:defRPr/>
              </a:pPr>
              <a:t>59</a:t>
            </a:fld>
            <a:endParaRPr lang="en-US"/>
          </a:p>
        </p:txBody>
      </p:sp>
      <p:sp>
        <p:nvSpPr>
          <p:cNvPr id="7" name="TextBox 6">
            <a:extLst>
              <a:ext uri="{FF2B5EF4-FFF2-40B4-BE49-F238E27FC236}">
                <a16:creationId xmlns:a16="http://schemas.microsoft.com/office/drawing/2014/main" id="{8FCF8601-FD13-4490-AE86-B9865A8D089F}"/>
              </a:ext>
            </a:extLst>
          </p:cNvPr>
          <p:cNvSpPr txBox="1"/>
          <p:nvPr/>
        </p:nvSpPr>
        <p:spPr>
          <a:xfrm>
            <a:off x="838200" y="1143000"/>
            <a:ext cx="11125200" cy="4154984"/>
          </a:xfrm>
          <a:prstGeom prst="rect">
            <a:avLst/>
          </a:prstGeom>
          <a:solidFill>
            <a:schemeClr val="bg2">
              <a:lumMod val="95000"/>
              <a:lumOff val="5000"/>
            </a:schemeClr>
          </a:solidFill>
        </p:spPr>
        <p:txBody>
          <a:bodyPr wrap="square" rtlCol="0">
            <a:spAutoFit/>
          </a:bodyPr>
          <a:lstStyle/>
          <a:p>
            <a:r>
              <a:rPr lang="en-US" sz="4400" b="1" dirty="0">
                <a:latin typeface="Candara" panose="020E0502030303020204" pitchFamily="34" charset="0"/>
                <a:ea typeface="Cambria" panose="02040503050406030204" pitchFamily="18" charset="0"/>
              </a:rPr>
              <a:t>Once a couple was betrothed, the laws of 	adultery applied. </a:t>
            </a:r>
          </a:p>
          <a:p>
            <a:r>
              <a:rPr lang="en-US" sz="4400" dirty="0">
                <a:latin typeface="Candara" panose="020E0502030303020204" pitchFamily="34" charset="0"/>
                <a:ea typeface="Cambria" panose="02040503050406030204" pitchFamily="18" charset="0"/>
              </a:rPr>
              <a:t>The “marriage” cannot be dissolved without a </a:t>
            </a:r>
          </a:p>
          <a:p>
            <a:r>
              <a:rPr lang="en-US" sz="4400" dirty="0">
                <a:latin typeface="Candara" panose="020E0502030303020204" pitchFamily="34" charset="0"/>
                <a:ea typeface="Cambria" panose="02040503050406030204" pitchFamily="18" charset="0"/>
              </a:rPr>
              <a:t>	Religious divorce. </a:t>
            </a:r>
          </a:p>
          <a:p>
            <a:r>
              <a:rPr lang="en-US" sz="4400" dirty="0">
                <a:latin typeface="Candara" panose="020E0502030303020204" pitchFamily="34" charset="0"/>
                <a:ea typeface="Cambria" panose="02040503050406030204" pitchFamily="18" charset="0"/>
              </a:rPr>
              <a:t>Only after </a:t>
            </a:r>
            <a:r>
              <a:rPr lang="en-US" sz="4400" i="1" dirty="0">
                <a:latin typeface="Candara" panose="020E0502030303020204" pitchFamily="34" charset="0"/>
                <a:ea typeface="Cambria" panose="02040503050406030204" pitchFamily="18" charset="0"/>
              </a:rPr>
              <a:t>chuppah may the couple live 	together. </a:t>
            </a:r>
            <a:endParaRPr lang="en-US" sz="2400" i="1" dirty="0">
              <a:latin typeface="Candara" panose="020E0502030303020204" pitchFamily="34" charset="0"/>
            </a:endParaRPr>
          </a:p>
        </p:txBody>
      </p:sp>
    </p:spTree>
    <p:extLst>
      <p:ext uri="{BB962C8B-B14F-4D97-AF65-F5344CB8AC3E}">
        <p14:creationId xmlns:p14="http://schemas.microsoft.com/office/powerpoint/2010/main" val="412539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02/22/2026</a:t>
            </a:r>
          </a:p>
        </p:txBody>
      </p:sp>
      <p:sp>
        <p:nvSpPr>
          <p:cNvPr id="5" name="Footer Placeholder 4"/>
          <p:cNvSpPr>
            <a:spLocks noGrp="1"/>
          </p:cNvSpPr>
          <p:nvPr>
            <p:ph type="ftr" sz="quarter" idx="11"/>
          </p:nvPr>
        </p:nvSpPr>
        <p:spPr/>
        <p:txBody>
          <a:bodyPr/>
          <a:lstStyle/>
          <a:p>
            <a:r>
              <a:rPr lang="en-US"/>
              <a:t>The Spirit Controlled Marriage 2</a:t>
            </a:r>
          </a:p>
        </p:txBody>
      </p:sp>
      <p:sp>
        <p:nvSpPr>
          <p:cNvPr id="6" name="Slide Number Placeholder 5"/>
          <p:cNvSpPr>
            <a:spLocks noGrp="1"/>
          </p:cNvSpPr>
          <p:nvPr>
            <p:ph type="sldNum" sz="quarter" idx="12"/>
          </p:nvPr>
        </p:nvSpPr>
        <p:spPr/>
        <p:txBody>
          <a:bodyPr/>
          <a:lstStyle/>
          <a:p>
            <a:fld id="{98ED6CC6-D53B-4C4E-B6F6-E6063D548121}" type="slidenum">
              <a:rPr lang="en-US" smtClean="0"/>
              <a:pPr/>
              <a:t>6</a:t>
            </a:fld>
            <a:endParaRPr lang="en-US"/>
          </a:p>
        </p:txBody>
      </p:sp>
      <p:sp>
        <p:nvSpPr>
          <p:cNvPr id="7" name="Rectangle 6"/>
          <p:cNvSpPr/>
          <p:nvPr/>
        </p:nvSpPr>
        <p:spPr>
          <a:xfrm>
            <a:off x="76200" y="0"/>
            <a:ext cx="12039600" cy="6924973"/>
          </a:xfrm>
          <a:prstGeom prst="rect">
            <a:avLst/>
          </a:prstGeom>
          <a:solidFill>
            <a:schemeClr val="tx2">
              <a:lumMod val="10000"/>
            </a:schemeClr>
          </a:solidFill>
        </p:spPr>
        <p:txBody>
          <a:bodyPr wrap="square">
            <a:spAutoFit/>
          </a:bodyPr>
          <a:lstStyle/>
          <a:p>
            <a:r>
              <a:rPr lang="en-US" sz="4800" b="1" dirty="0">
                <a:latin typeface="Candara" panose="020E0502030303020204" pitchFamily="34" charset="0"/>
              </a:rPr>
              <a:t>I CHRONICLES 29:17-19</a:t>
            </a:r>
          </a:p>
          <a:p>
            <a:r>
              <a:rPr lang="en-US" sz="3600" i="1" dirty="0">
                <a:latin typeface="Candara" panose="020E0502030303020204" pitchFamily="34" charset="0"/>
              </a:rPr>
              <a:t>	17 I know also, my God, </a:t>
            </a:r>
            <a:r>
              <a:rPr lang="en-US" sz="3600" i="1" u="sng" dirty="0">
                <a:latin typeface="Candara" panose="020E0502030303020204" pitchFamily="34" charset="0"/>
              </a:rPr>
              <a:t>that thou </a:t>
            </a:r>
            <a:r>
              <a:rPr lang="en-US" sz="3600" i="1" u="sng" dirty="0" err="1">
                <a:latin typeface="Candara" panose="020E0502030303020204" pitchFamily="34" charset="0"/>
              </a:rPr>
              <a:t>triest</a:t>
            </a:r>
            <a:r>
              <a:rPr lang="en-US" sz="3600" i="1" u="sng" dirty="0">
                <a:latin typeface="Candara" panose="020E0502030303020204" pitchFamily="34" charset="0"/>
              </a:rPr>
              <a:t> the heart</a:t>
            </a:r>
            <a:r>
              <a:rPr lang="en-US" sz="3600" i="1" dirty="0">
                <a:latin typeface="Candara" panose="020E0502030303020204" pitchFamily="34" charset="0"/>
              </a:rPr>
              <a:t>, and hast pleasure in uprightness. As for me, in the uprightness of mine heart I have willingly offered all these things: and now have I seen with joy thy people, which are present here, to offer willingly unto thee.	18 O LORD God of Abraham, Isaac, and of Israel, our fathers, keep this for ever in the imagination of the thoughts of the heart of thy people, and </a:t>
            </a:r>
            <a:r>
              <a:rPr lang="en-US" sz="3600" b="1" i="1" u="sng" dirty="0">
                <a:latin typeface="Candara" panose="020E0502030303020204" pitchFamily="34" charset="0"/>
              </a:rPr>
              <a:t>prepare their heart unto thee</a:t>
            </a:r>
            <a:r>
              <a:rPr lang="en-US" sz="3600" i="1" dirty="0">
                <a:latin typeface="Candara" panose="020E0502030303020204" pitchFamily="34" charset="0"/>
              </a:rPr>
              <a:t>: 19 And give unto Solomon my son </a:t>
            </a:r>
            <a:r>
              <a:rPr lang="en-US" sz="3600" b="1" i="1" dirty="0">
                <a:latin typeface="Candara" panose="020E0502030303020204" pitchFamily="34" charset="0"/>
              </a:rPr>
              <a:t>a perfect heart</a:t>
            </a:r>
            <a:r>
              <a:rPr lang="en-US" sz="3600" i="1" dirty="0">
                <a:latin typeface="Candara" panose="020E0502030303020204" pitchFamily="34" charset="0"/>
              </a:rPr>
              <a:t>, </a:t>
            </a:r>
            <a:r>
              <a:rPr lang="en-US" sz="3600" i="1" u="sng" dirty="0">
                <a:latin typeface="Candara" panose="020E0502030303020204" pitchFamily="34" charset="0"/>
              </a:rPr>
              <a:t>to keep thy commandments, thy testimonies, and thy statutes</a:t>
            </a:r>
            <a:r>
              <a:rPr lang="en-US" sz="3600" i="1" dirty="0">
                <a:latin typeface="Candara" panose="020E0502030303020204" pitchFamily="34" charset="0"/>
              </a:rPr>
              <a:t>, and to do all these things, and to build the palace, for the which I have made provision.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78BEC-FC19-477E-8B3F-2D5E42C453C4}"/>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B32887D2-5C08-485F-A680-DDB34529FB44}"/>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1178863A-6462-48EA-8D30-11240D08B0A9}"/>
              </a:ext>
            </a:extLst>
          </p:cNvPr>
          <p:cNvSpPr>
            <a:spLocks noGrp="1"/>
          </p:cNvSpPr>
          <p:nvPr>
            <p:ph type="sldNum" sz="quarter" idx="12"/>
          </p:nvPr>
        </p:nvSpPr>
        <p:spPr/>
        <p:txBody>
          <a:bodyPr/>
          <a:lstStyle/>
          <a:p>
            <a:pPr>
              <a:defRPr/>
            </a:pPr>
            <a:fld id="{1B2A185C-6290-45C3-87A1-33C80B050DF0}" type="slidenum">
              <a:rPr lang="en-US" smtClean="0"/>
              <a:pPr>
                <a:defRPr/>
              </a:pPr>
              <a:t>60</a:t>
            </a:fld>
            <a:endParaRPr lang="en-US"/>
          </a:p>
        </p:txBody>
      </p:sp>
      <p:sp>
        <p:nvSpPr>
          <p:cNvPr id="5" name="TextBox 4">
            <a:extLst>
              <a:ext uri="{FF2B5EF4-FFF2-40B4-BE49-F238E27FC236}">
                <a16:creationId xmlns:a16="http://schemas.microsoft.com/office/drawing/2014/main" id="{0489E770-B4FE-4906-A400-02185427DA1B}"/>
              </a:ext>
            </a:extLst>
          </p:cNvPr>
          <p:cNvSpPr txBox="1"/>
          <p:nvPr/>
        </p:nvSpPr>
        <p:spPr>
          <a:xfrm>
            <a:off x="762000" y="838200"/>
            <a:ext cx="11125200" cy="4985980"/>
          </a:xfrm>
          <a:prstGeom prst="rect">
            <a:avLst/>
          </a:prstGeom>
          <a:solidFill>
            <a:schemeClr val="bg2">
              <a:lumMod val="95000"/>
              <a:lumOff val="5000"/>
            </a:schemeClr>
          </a:solidFill>
        </p:spPr>
        <p:txBody>
          <a:bodyPr wrap="square" rtlCol="0">
            <a:spAutoFit/>
          </a:bodyPr>
          <a:lstStyle/>
          <a:p>
            <a:r>
              <a:rPr lang="en-US" sz="5400" b="1" dirty="0">
                <a:latin typeface="Candara" panose="020E0502030303020204" pitchFamily="34" charset="0"/>
                <a:ea typeface="Cambria" panose="02040503050406030204" pitchFamily="18" charset="0"/>
              </a:rPr>
              <a:t>Shalom in the Home:</a:t>
            </a:r>
          </a:p>
          <a:p>
            <a:r>
              <a:rPr lang="en-US" sz="4400" dirty="0">
                <a:latin typeface="Candara" panose="020E0502030303020204" pitchFamily="34" charset="0"/>
                <a:ea typeface="Cambria" panose="02040503050406030204" pitchFamily="18" charset="0"/>
              </a:rPr>
              <a:t>	A man has to love his wife as he loves himself and honor her </a:t>
            </a:r>
            <a:r>
              <a:rPr lang="en-US" sz="4400" i="1" dirty="0">
                <a:latin typeface="Candara" panose="020E0502030303020204" pitchFamily="34" charset="0"/>
                <a:ea typeface="Cambria" panose="02040503050406030204" pitchFamily="18" charset="0"/>
              </a:rPr>
              <a:t>more</a:t>
            </a:r>
            <a:r>
              <a:rPr lang="en-US" sz="4400" dirty="0">
                <a:latin typeface="Candara" panose="020E0502030303020204" pitchFamily="34" charset="0"/>
                <a:ea typeface="Cambria" panose="02040503050406030204" pitchFamily="18" charset="0"/>
              </a:rPr>
              <a:t> than he honors himself. The Talmud forbid a husband from being overbearing to his household, and domestic abuse was unheard of.  </a:t>
            </a:r>
            <a:r>
              <a:rPr lang="en-US" sz="4400" i="1" dirty="0">
                <a:latin typeface="Candara" panose="020E0502030303020204" pitchFamily="34" charset="0"/>
                <a:ea typeface="Cambria" panose="02040503050406030204" pitchFamily="18" charset="0"/>
              </a:rPr>
              <a:t>It was said of a wife that God counts her tears. </a:t>
            </a:r>
          </a:p>
        </p:txBody>
      </p:sp>
    </p:spTree>
    <p:extLst>
      <p:ext uri="{BB962C8B-B14F-4D97-AF65-F5344CB8AC3E}">
        <p14:creationId xmlns:p14="http://schemas.microsoft.com/office/powerpoint/2010/main" val="150910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B71D05-3D3A-4B3A-8CA2-C4D91E007737}"/>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3FA324E2-1F65-4902-B833-D3ED33E74857}"/>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EC8CB165-D5DD-4501-8315-DD8C945B192B}"/>
              </a:ext>
            </a:extLst>
          </p:cNvPr>
          <p:cNvSpPr>
            <a:spLocks noGrp="1"/>
          </p:cNvSpPr>
          <p:nvPr>
            <p:ph type="sldNum" sz="quarter" idx="12"/>
          </p:nvPr>
        </p:nvSpPr>
        <p:spPr/>
        <p:txBody>
          <a:bodyPr/>
          <a:lstStyle/>
          <a:p>
            <a:pPr>
              <a:defRPr/>
            </a:pPr>
            <a:fld id="{1B2A185C-6290-45C3-87A1-33C80B050DF0}" type="slidenum">
              <a:rPr lang="en-US" smtClean="0"/>
              <a:pPr>
                <a:defRPr/>
              </a:pPr>
              <a:t>61</a:t>
            </a:fld>
            <a:endParaRPr lang="en-US"/>
          </a:p>
        </p:txBody>
      </p:sp>
      <p:sp>
        <p:nvSpPr>
          <p:cNvPr id="5" name="TextBox 4">
            <a:extLst>
              <a:ext uri="{FF2B5EF4-FFF2-40B4-BE49-F238E27FC236}">
                <a16:creationId xmlns:a16="http://schemas.microsoft.com/office/drawing/2014/main" id="{408BF5D5-5A76-4CD3-811B-846BA19931C3}"/>
              </a:ext>
            </a:extLst>
          </p:cNvPr>
          <p:cNvSpPr txBox="1"/>
          <p:nvPr/>
        </p:nvSpPr>
        <p:spPr>
          <a:xfrm>
            <a:off x="2362200" y="203567"/>
            <a:ext cx="9982200" cy="923330"/>
          </a:xfrm>
          <a:prstGeom prst="rect">
            <a:avLst/>
          </a:prstGeom>
          <a:noFill/>
        </p:spPr>
        <p:txBody>
          <a:bodyPr wrap="square" rtlCol="0">
            <a:spAutoFit/>
          </a:bodyPr>
          <a:lstStyle/>
          <a:p>
            <a:r>
              <a:rPr lang="en-US" sz="5400" spc="-150" dirty="0">
                <a:latin typeface="Candara" panose="020E0502030303020204" pitchFamily="34" charset="0"/>
              </a:rPr>
              <a:t>Minimum Provisions for the Wife</a:t>
            </a:r>
          </a:p>
        </p:txBody>
      </p:sp>
      <p:sp>
        <p:nvSpPr>
          <p:cNvPr id="6" name="TextBox 5">
            <a:extLst>
              <a:ext uri="{FF2B5EF4-FFF2-40B4-BE49-F238E27FC236}">
                <a16:creationId xmlns:a16="http://schemas.microsoft.com/office/drawing/2014/main" id="{CBDCE653-E3BE-40F3-8C04-F3916EEC80A8}"/>
              </a:ext>
            </a:extLst>
          </p:cNvPr>
          <p:cNvSpPr txBox="1"/>
          <p:nvPr/>
        </p:nvSpPr>
        <p:spPr>
          <a:xfrm>
            <a:off x="1143000" y="1235390"/>
            <a:ext cx="11496338" cy="5016758"/>
          </a:xfrm>
          <a:prstGeom prst="rect">
            <a:avLst/>
          </a:prstGeom>
          <a:solidFill>
            <a:schemeClr val="bg2">
              <a:lumMod val="95000"/>
              <a:lumOff val="5000"/>
            </a:schemeClr>
          </a:solidFill>
        </p:spPr>
        <p:txBody>
          <a:bodyPr wrap="square" rtlCol="0">
            <a:spAutoFit/>
          </a:bodyPr>
          <a:lstStyle/>
          <a:p>
            <a:r>
              <a:rPr lang="en-US" sz="4000" dirty="0">
                <a:latin typeface="Candara" panose="020E0502030303020204" pitchFamily="34" charset="0"/>
                <a:ea typeface="Cambria" panose="02040503050406030204" pitchFamily="18" charset="0"/>
              </a:rPr>
              <a:t>1. Enough bread for at least two meals a day;</a:t>
            </a:r>
          </a:p>
          <a:p>
            <a:r>
              <a:rPr lang="en-US" sz="4000" dirty="0">
                <a:latin typeface="Candara" panose="020E0502030303020204" pitchFamily="34" charset="0"/>
                <a:ea typeface="Cambria" panose="02040503050406030204" pitchFamily="18" charset="0"/>
              </a:rPr>
              <a:t>2. Sufficient oil for cooking and lighting;</a:t>
            </a:r>
          </a:p>
          <a:p>
            <a:r>
              <a:rPr lang="en-US" sz="4000" dirty="0">
                <a:latin typeface="Candara" panose="020E0502030303020204" pitchFamily="34" charset="0"/>
                <a:ea typeface="Cambria" panose="02040503050406030204" pitchFamily="18" charset="0"/>
              </a:rPr>
              <a:t>3. Sufficient wood for cooking;</a:t>
            </a:r>
          </a:p>
          <a:p>
            <a:r>
              <a:rPr lang="en-US" sz="4000" dirty="0">
                <a:latin typeface="Candara" panose="020E0502030303020204" pitchFamily="34" charset="0"/>
                <a:ea typeface="Cambria" panose="02040503050406030204" pitchFamily="18" charset="0"/>
              </a:rPr>
              <a:t>4. Fruit and Vegetables;</a:t>
            </a:r>
          </a:p>
          <a:p>
            <a:r>
              <a:rPr lang="en-US" sz="4000" dirty="0">
                <a:latin typeface="Candara" panose="020E0502030303020204" pitchFamily="34" charset="0"/>
                <a:ea typeface="Cambria" panose="02040503050406030204" pitchFamily="18" charset="0"/>
              </a:rPr>
              <a:t>5. Wine, if customary;</a:t>
            </a:r>
          </a:p>
          <a:p>
            <a:r>
              <a:rPr lang="en-US" sz="4000" dirty="0">
                <a:latin typeface="Candara" panose="020E0502030303020204" pitchFamily="34" charset="0"/>
                <a:ea typeface="Cambria" panose="02040503050406030204" pitchFamily="18" charset="0"/>
              </a:rPr>
              <a:t>6. Three meals on the Sabbath (fish and meat);</a:t>
            </a:r>
          </a:p>
          <a:p>
            <a:r>
              <a:rPr lang="en-US" sz="4000" dirty="0">
                <a:latin typeface="Candara" panose="020E0502030303020204" pitchFamily="34" charset="0"/>
                <a:ea typeface="Cambria" panose="02040503050406030204" pitchFamily="18" charset="0"/>
              </a:rPr>
              <a:t>7. An allowance of a silver coin each week;  </a:t>
            </a:r>
          </a:p>
          <a:p>
            <a:r>
              <a:rPr lang="en-US" sz="4000" dirty="0">
                <a:latin typeface="Candara" panose="020E0502030303020204" pitchFamily="34" charset="0"/>
                <a:ea typeface="Cambria" panose="02040503050406030204" pitchFamily="18" charset="0"/>
              </a:rPr>
              <a:t>8. One hat, one belt, three pairs of shoes annually.</a:t>
            </a:r>
          </a:p>
        </p:txBody>
      </p:sp>
    </p:spTree>
    <p:extLst>
      <p:ext uri="{BB962C8B-B14F-4D97-AF65-F5344CB8AC3E}">
        <p14:creationId xmlns:p14="http://schemas.microsoft.com/office/powerpoint/2010/main" val="40555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 calcmode="lin" valueType="num">
                                      <p:cBhvr additive="base">
                                        <p:cTn id="38"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F7764-5BE5-48A1-9E8A-4C86BB8AC2E4}"/>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C85BE044-9C0D-432D-93D2-6182F857C95B}"/>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BFBC1E89-F260-40D2-91ED-58C89497E22B}"/>
              </a:ext>
            </a:extLst>
          </p:cNvPr>
          <p:cNvSpPr>
            <a:spLocks noGrp="1"/>
          </p:cNvSpPr>
          <p:nvPr>
            <p:ph type="sldNum" sz="quarter" idx="12"/>
          </p:nvPr>
        </p:nvSpPr>
        <p:spPr/>
        <p:txBody>
          <a:bodyPr/>
          <a:lstStyle/>
          <a:p>
            <a:pPr>
              <a:defRPr/>
            </a:pPr>
            <a:fld id="{1B2A185C-6290-45C3-87A1-33C80B050DF0}" type="slidenum">
              <a:rPr lang="en-US" smtClean="0"/>
              <a:pPr>
                <a:defRPr/>
              </a:pPr>
              <a:t>62</a:t>
            </a:fld>
            <a:endParaRPr lang="en-US"/>
          </a:p>
        </p:txBody>
      </p:sp>
      <p:sp>
        <p:nvSpPr>
          <p:cNvPr id="6" name="TextBox 5">
            <a:extLst>
              <a:ext uri="{FF2B5EF4-FFF2-40B4-BE49-F238E27FC236}">
                <a16:creationId xmlns:a16="http://schemas.microsoft.com/office/drawing/2014/main" id="{EE335629-9677-468D-B1AD-A50ED6ED8AA4}"/>
              </a:ext>
            </a:extLst>
          </p:cNvPr>
          <p:cNvSpPr txBox="1"/>
          <p:nvPr/>
        </p:nvSpPr>
        <p:spPr>
          <a:xfrm>
            <a:off x="1524000" y="1905001"/>
            <a:ext cx="10363200" cy="3785652"/>
          </a:xfrm>
          <a:prstGeom prst="rect">
            <a:avLst/>
          </a:prstGeom>
          <a:noFill/>
        </p:spPr>
        <p:txBody>
          <a:bodyPr wrap="square">
            <a:spAutoFit/>
          </a:bodyPr>
          <a:lstStyle/>
          <a:p>
            <a:r>
              <a:rPr lang="en-US" sz="6000" dirty="0">
                <a:latin typeface="Candara" panose="020E0502030303020204" pitchFamily="34" charset="0"/>
              </a:rPr>
              <a:t>“Marriage is just texting each other – “do we need anything from the grocery store?” – until one of you dies.”</a:t>
            </a:r>
          </a:p>
        </p:txBody>
      </p:sp>
    </p:spTree>
    <p:extLst>
      <p:ext uri="{BB962C8B-B14F-4D97-AF65-F5344CB8AC3E}">
        <p14:creationId xmlns:p14="http://schemas.microsoft.com/office/powerpoint/2010/main" val="302676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220E86-01D5-4211-884A-C80B0F2D1CBB}"/>
              </a:ext>
            </a:extLst>
          </p:cNvPr>
          <p:cNvSpPr>
            <a:spLocks noGrp="1"/>
          </p:cNvSpPr>
          <p:nvPr>
            <p:ph type="dt" sz="half" idx="10"/>
          </p:nvPr>
        </p:nvSpPr>
        <p:spPr/>
        <p:txBody>
          <a:bodyPr/>
          <a:lstStyle/>
          <a:p>
            <a:pPr>
              <a:defRPr/>
            </a:pPr>
            <a:r>
              <a:rPr lang="en-US"/>
              <a:t>02/22/2026</a:t>
            </a:r>
          </a:p>
        </p:txBody>
      </p:sp>
      <p:sp>
        <p:nvSpPr>
          <p:cNvPr id="5" name="Footer Placeholder 4">
            <a:extLst>
              <a:ext uri="{FF2B5EF4-FFF2-40B4-BE49-F238E27FC236}">
                <a16:creationId xmlns:a16="http://schemas.microsoft.com/office/drawing/2014/main" id="{AA0FA6F4-6B88-4BE3-A674-D4E1B0583E70}"/>
              </a:ext>
            </a:extLst>
          </p:cNvPr>
          <p:cNvSpPr>
            <a:spLocks noGrp="1"/>
          </p:cNvSpPr>
          <p:nvPr>
            <p:ph type="ftr" sz="quarter" idx="11"/>
          </p:nvPr>
        </p:nvSpPr>
        <p:spPr/>
        <p:txBody>
          <a:bodyPr/>
          <a:lstStyle/>
          <a:p>
            <a:pPr>
              <a:defRPr/>
            </a:pPr>
            <a:r>
              <a:rPr lang="en-US"/>
              <a:t>The Spirit Controlled Marriage 2</a:t>
            </a:r>
          </a:p>
        </p:txBody>
      </p:sp>
      <p:sp>
        <p:nvSpPr>
          <p:cNvPr id="6" name="Slide Number Placeholder 5">
            <a:extLst>
              <a:ext uri="{FF2B5EF4-FFF2-40B4-BE49-F238E27FC236}">
                <a16:creationId xmlns:a16="http://schemas.microsoft.com/office/drawing/2014/main" id="{3A1DB8B1-4AC6-43A0-B373-1629D0066ED9}"/>
              </a:ext>
            </a:extLst>
          </p:cNvPr>
          <p:cNvSpPr>
            <a:spLocks noGrp="1"/>
          </p:cNvSpPr>
          <p:nvPr>
            <p:ph type="sldNum" sz="quarter" idx="12"/>
          </p:nvPr>
        </p:nvSpPr>
        <p:spPr/>
        <p:txBody>
          <a:bodyPr/>
          <a:lstStyle/>
          <a:p>
            <a:pPr>
              <a:defRPr/>
            </a:pPr>
            <a:fld id="{107E4DB5-C10A-463F-A660-BB97120F363E}" type="slidenum">
              <a:rPr lang="en-US" smtClean="0"/>
              <a:pPr>
                <a:defRPr/>
              </a:pPr>
              <a:t>63</a:t>
            </a:fld>
            <a:endParaRPr lang="en-US"/>
          </a:p>
        </p:txBody>
      </p:sp>
      <p:sp>
        <p:nvSpPr>
          <p:cNvPr id="7" name="Rectangle 6">
            <a:extLst>
              <a:ext uri="{FF2B5EF4-FFF2-40B4-BE49-F238E27FC236}">
                <a16:creationId xmlns:a16="http://schemas.microsoft.com/office/drawing/2014/main" id="{10963413-F287-4E7F-8938-200EFD4ABE6F}"/>
              </a:ext>
            </a:extLst>
          </p:cNvPr>
          <p:cNvSpPr/>
          <p:nvPr/>
        </p:nvSpPr>
        <p:spPr>
          <a:xfrm>
            <a:off x="152400" y="161109"/>
            <a:ext cx="11887200" cy="6494085"/>
          </a:xfrm>
          <a:prstGeom prst="rect">
            <a:avLst/>
          </a:prstGeom>
          <a:solidFill>
            <a:schemeClr val="bg2"/>
          </a:solidFill>
        </p:spPr>
        <p:txBody>
          <a:bodyPr wrap="square">
            <a:spAutoFit/>
          </a:bodyPr>
          <a:lstStyle/>
          <a:p>
            <a:pPr marL="0" marR="0">
              <a:spcBef>
                <a:spcPts val="0"/>
              </a:spcBef>
              <a:spcAft>
                <a:spcPts val="0"/>
              </a:spcAft>
            </a:pPr>
            <a:r>
              <a:rPr lang="en-US" sz="4000" b="1" dirty="0">
                <a:latin typeface="Candara" panose="020E0502030303020204" pitchFamily="34" charset="0"/>
                <a:ea typeface="Times New Roman" panose="02020603050405020304" pitchFamily="18" charset="0"/>
              </a:rPr>
              <a:t>SHALOM  </a:t>
            </a:r>
            <a:r>
              <a:rPr lang="en-US" sz="3200" dirty="0">
                <a:latin typeface="Candara" panose="020E0502030303020204" pitchFamily="34" charset="0"/>
                <a:ea typeface="Times New Roman" panose="02020603050405020304" pitchFamily="18" charset="0"/>
              </a:rPr>
              <a:t>64-0112  </a:t>
            </a:r>
          </a:p>
          <a:p>
            <a:pPr marL="0" marR="0">
              <a:spcBef>
                <a:spcPts val="0"/>
              </a:spcBef>
              <a:spcAft>
                <a:spcPts val="0"/>
              </a:spcAft>
            </a:pPr>
            <a:r>
              <a:rPr lang="en-US" sz="4000" dirty="0">
                <a:latin typeface="Candara" panose="020E0502030303020204" pitchFamily="34" charset="0"/>
                <a:ea typeface="Times New Roman" panose="02020603050405020304" pitchFamily="18" charset="0"/>
              </a:rPr>
              <a:t>	</a:t>
            </a:r>
            <a:r>
              <a:rPr lang="en-US" sz="3600" dirty="0">
                <a:latin typeface="Candara" panose="020E0502030303020204" pitchFamily="34" charset="0"/>
                <a:ea typeface="Times New Roman" panose="02020603050405020304" pitchFamily="18" charset="0"/>
              </a:rPr>
              <a:t>44 …I have constantly done my very best to try to in disagreeing with men in religious terms; but if I couldn't take his hand afterwards, no matter how sharp the thing might be, and take a hold of his hands, and say, </a:t>
            </a:r>
            <a:r>
              <a:rPr lang="en-US" sz="3600" i="1" dirty="0">
                <a:latin typeface="Candara" panose="020E0502030303020204" pitchFamily="34" charset="0"/>
                <a:ea typeface="Times New Roman" panose="02020603050405020304" pitchFamily="18" charset="0"/>
              </a:rPr>
              <a:t>"this is in the light of a better understanding between us</a:t>
            </a:r>
            <a:r>
              <a:rPr lang="en-US" sz="3600" dirty="0">
                <a:latin typeface="Candara" panose="020E0502030303020204" pitchFamily="34" charset="0"/>
                <a:ea typeface="Times New Roman" panose="02020603050405020304" pitchFamily="18" charset="0"/>
              </a:rPr>
              <a:t>, and still love the person (not just say it from my lips, but from my heart), then I'm no subject at all to go out there and to try to talk to people. </a:t>
            </a:r>
            <a:r>
              <a:rPr lang="en-US" sz="4000" dirty="0">
                <a:solidFill>
                  <a:srgbClr val="FFFF00"/>
                </a:solidFill>
                <a:latin typeface="Candara" panose="020E0502030303020204" pitchFamily="34" charset="0"/>
                <a:ea typeface="Times New Roman" panose="02020603050405020304" pitchFamily="18" charset="0"/>
              </a:rPr>
              <a:t>Because we must do that, we must love the person. </a:t>
            </a:r>
            <a:r>
              <a:rPr lang="en-US" sz="4000" dirty="0">
                <a:latin typeface="Candara" panose="020E0502030303020204" pitchFamily="34" charset="0"/>
                <a:ea typeface="Times New Roman" panose="02020603050405020304" pitchFamily="18" charset="0"/>
              </a:rPr>
              <a:t>And going amongst the people in all kinds of classes, different cults, clans, and religions…</a:t>
            </a:r>
            <a:endParaRPr lang="en-US" sz="4000" dirty="0">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266549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120AD-DAEF-47A6-A5A9-66916273F70D}"/>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13CA3E47-4ACF-4868-85DA-3500138ADA7E}"/>
              </a:ext>
            </a:extLst>
          </p:cNvPr>
          <p:cNvSpPr>
            <a:spLocks noGrp="1"/>
          </p:cNvSpPr>
          <p:nvPr>
            <p:ph type="ftr" sz="quarter" idx="11"/>
          </p:nvPr>
        </p:nvSpPr>
        <p:spPr/>
        <p:txBody>
          <a:bodyPr/>
          <a:lstStyle/>
          <a:p>
            <a:pPr>
              <a:defRPr/>
            </a:pPr>
            <a:r>
              <a:rPr lang="en-US"/>
              <a:t>The Spirit Controlled Marriage 2</a:t>
            </a:r>
            <a:endParaRPr lang="en-US" dirty="0"/>
          </a:p>
        </p:txBody>
      </p:sp>
      <p:sp>
        <p:nvSpPr>
          <p:cNvPr id="4" name="Slide Number Placeholder 3">
            <a:extLst>
              <a:ext uri="{FF2B5EF4-FFF2-40B4-BE49-F238E27FC236}">
                <a16:creationId xmlns:a16="http://schemas.microsoft.com/office/drawing/2014/main" id="{79FCAB00-6E39-4BE7-AEA1-EF4DD5E2F3ED}"/>
              </a:ext>
            </a:extLst>
          </p:cNvPr>
          <p:cNvSpPr>
            <a:spLocks noGrp="1"/>
          </p:cNvSpPr>
          <p:nvPr>
            <p:ph type="sldNum" sz="quarter" idx="12"/>
          </p:nvPr>
        </p:nvSpPr>
        <p:spPr/>
        <p:txBody>
          <a:bodyPr/>
          <a:lstStyle/>
          <a:p>
            <a:pPr>
              <a:defRPr/>
            </a:pPr>
            <a:fld id="{1B2A185C-6290-45C3-87A1-33C80B050DF0}" type="slidenum">
              <a:rPr lang="en-US" smtClean="0"/>
              <a:pPr>
                <a:defRPr/>
              </a:pPr>
              <a:t>64</a:t>
            </a:fld>
            <a:endParaRPr lang="en-US"/>
          </a:p>
        </p:txBody>
      </p:sp>
      <p:sp>
        <p:nvSpPr>
          <p:cNvPr id="5" name="Rectangle 4">
            <a:extLst>
              <a:ext uri="{FF2B5EF4-FFF2-40B4-BE49-F238E27FC236}">
                <a16:creationId xmlns:a16="http://schemas.microsoft.com/office/drawing/2014/main" id="{8E8B1211-F30F-440F-834E-CAC63ED51829}"/>
              </a:ext>
            </a:extLst>
          </p:cNvPr>
          <p:cNvSpPr/>
          <p:nvPr/>
        </p:nvSpPr>
        <p:spPr>
          <a:xfrm>
            <a:off x="228600" y="152400"/>
            <a:ext cx="11734800" cy="6186309"/>
          </a:xfrm>
          <a:prstGeom prst="rect">
            <a:avLst/>
          </a:prstGeom>
          <a:solidFill>
            <a:schemeClr val="bg2"/>
          </a:solidFill>
        </p:spPr>
        <p:txBody>
          <a:bodyPr wrap="square">
            <a:spAutoFit/>
          </a:bodyPr>
          <a:lstStyle/>
          <a:p>
            <a:pPr>
              <a:spcBef>
                <a:spcPts val="0"/>
              </a:spcBef>
              <a:spcAft>
                <a:spcPts val="0"/>
              </a:spcAft>
            </a:pPr>
            <a:r>
              <a:rPr lang="en-US" sz="3200" dirty="0">
                <a:latin typeface="Candara" panose="020E0502030303020204" pitchFamily="34" charset="0"/>
                <a:ea typeface="Times New Roman" panose="02020603050405020304" pitchFamily="18" charset="0"/>
              </a:rPr>
              <a:t>	...</a:t>
            </a:r>
            <a:r>
              <a:rPr lang="en-US" sz="3600" dirty="0">
                <a:latin typeface="Candara" panose="020E0502030303020204" pitchFamily="34" charset="0"/>
                <a:ea typeface="Times New Roman" panose="02020603050405020304" pitchFamily="18" charset="0"/>
              </a:rPr>
              <a:t>Maybe sometime men get up real sharp; but if I got one thought that I didn't like that person, then I know one thing, the Spirit of Christ has departed from me. If I can feel that I don't like that person, there's something wrong with me. Because we must do that, we must love the person. </a:t>
            </a:r>
          </a:p>
          <a:p>
            <a:pPr>
              <a:spcBef>
                <a:spcPts val="0"/>
              </a:spcBef>
              <a:spcAft>
                <a:spcPts val="0"/>
              </a:spcAft>
            </a:pPr>
            <a:r>
              <a:rPr lang="en-US" sz="3600" dirty="0">
                <a:latin typeface="Candara" panose="020E0502030303020204" pitchFamily="34" charset="0"/>
                <a:ea typeface="Times New Roman" panose="02020603050405020304" pitchFamily="18" charset="0"/>
              </a:rPr>
              <a:t>	 </a:t>
            </a:r>
            <a:r>
              <a:rPr lang="en-US" sz="3600" i="1" dirty="0">
                <a:latin typeface="Candara" panose="020E0502030303020204" pitchFamily="34" charset="0"/>
                <a:ea typeface="Times New Roman" panose="02020603050405020304" pitchFamily="18" charset="0"/>
              </a:rPr>
              <a:t>"Let's discuss it not from your creed or from your book of ethics, but from the Bible</a:t>
            </a:r>
            <a:r>
              <a:rPr lang="en-US" sz="3600" dirty="0">
                <a:latin typeface="Candara" panose="020E0502030303020204" pitchFamily="34" charset="0"/>
                <a:ea typeface="Times New Roman" panose="02020603050405020304" pitchFamily="18" charset="0"/>
              </a:rPr>
              <a:t>." ...Maybe sometime men get up real sharp; but if I got one thought that I didn't like that person, then I know one thing, the Spirit of Christ has departed from me. If I can feel that I don't like that person, there's something wrong with me</a:t>
            </a:r>
            <a:r>
              <a:rPr lang="en-US" sz="3200" dirty="0">
                <a:latin typeface="Candara" panose="020E0502030303020204" pitchFamily="34" charset="0"/>
                <a:ea typeface="Times New Roman" panose="02020603050405020304" pitchFamily="18" charset="0"/>
              </a:rPr>
              <a:t>.</a:t>
            </a:r>
          </a:p>
        </p:txBody>
      </p:sp>
    </p:spTree>
    <p:extLst>
      <p:ext uri="{BB962C8B-B14F-4D97-AF65-F5344CB8AC3E}">
        <p14:creationId xmlns:p14="http://schemas.microsoft.com/office/powerpoint/2010/main" val="23784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8FEB2-55FE-362A-9E50-5585326EE5DA}"/>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B4FFDF30-6CD4-3CC9-3729-7DEBF25B4382}"/>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90B93C44-A454-FAC7-EA20-6CF35BBDAC5C}"/>
              </a:ext>
            </a:extLst>
          </p:cNvPr>
          <p:cNvSpPr>
            <a:spLocks noGrp="1"/>
          </p:cNvSpPr>
          <p:nvPr>
            <p:ph type="sldNum" sz="quarter" idx="12"/>
          </p:nvPr>
        </p:nvSpPr>
        <p:spPr/>
        <p:txBody>
          <a:bodyPr/>
          <a:lstStyle/>
          <a:p>
            <a:pPr>
              <a:defRPr/>
            </a:pPr>
            <a:fld id="{1B2A185C-6290-45C3-87A1-33C80B050DF0}" type="slidenum">
              <a:rPr lang="en-US" smtClean="0"/>
              <a:pPr>
                <a:defRPr/>
              </a:pPr>
              <a:t>7</a:t>
            </a:fld>
            <a:endParaRPr lang="en-US"/>
          </a:p>
        </p:txBody>
      </p:sp>
      <p:sp>
        <p:nvSpPr>
          <p:cNvPr id="6" name="TextBox 5">
            <a:extLst>
              <a:ext uri="{FF2B5EF4-FFF2-40B4-BE49-F238E27FC236}">
                <a16:creationId xmlns:a16="http://schemas.microsoft.com/office/drawing/2014/main" id="{298A3D84-0F87-5AD0-0B61-8559139EF245}"/>
              </a:ext>
            </a:extLst>
          </p:cNvPr>
          <p:cNvSpPr txBox="1"/>
          <p:nvPr/>
        </p:nvSpPr>
        <p:spPr>
          <a:xfrm>
            <a:off x="190500" y="76200"/>
            <a:ext cx="11811000" cy="6863417"/>
          </a:xfrm>
          <a:prstGeom prst="rect">
            <a:avLst/>
          </a:prstGeom>
          <a:solidFill>
            <a:schemeClr val="tx2">
              <a:lumMod val="25000"/>
            </a:schemeClr>
          </a:solidFill>
        </p:spPr>
        <p:txBody>
          <a:bodyPr wrap="square">
            <a:spAutoFit/>
          </a:bodyPr>
          <a:lstStyle/>
          <a:p>
            <a:pPr algn="l">
              <a:buNone/>
            </a:pPr>
            <a:r>
              <a:rPr lang="en-US" sz="4000" b="1" i="1" baseline="30000" dirty="0">
                <a:effectLst/>
                <a:latin typeface="Candara" panose="020E0502030303020204" pitchFamily="34" charset="0"/>
              </a:rPr>
              <a:t>	17 </a:t>
            </a:r>
            <a:r>
              <a:rPr lang="en-US" sz="4000" b="0" i="1" dirty="0">
                <a:effectLst/>
                <a:latin typeface="Candara" panose="020E0502030303020204" pitchFamily="34" charset="0"/>
              </a:rPr>
              <a:t>I know, my God, that you examine our hearts and rejoice when you find integrity there. You know I have done all this with good motives, and I have watched your people offer their gifts willingly and joyously.</a:t>
            </a:r>
          </a:p>
          <a:p>
            <a:pPr algn="l">
              <a:buNone/>
            </a:pPr>
            <a:r>
              <a:rPr lang="en-US" sz="4000" b="1" i="1" baseline="30000" dirty="0">
                <a:effectLst/>
                <a:latin typeface="Candara" panose="020E0502030303020204" pitchFamily="34" charset="0"/>
              </a:rPr>
              <a:t>	18 </a:t>
            </a:r>
            <a:r>
              <a:rPr lang="en-US" sz="4000" b="0" i="1" dirty="0">
                <a:effectLst/>
                <a:latin typeface="Candara" panose="020E0502030303020204" pitchFamily="34" charset="0"/>
              </a:rPr>
              <a:t>“O </a:t>
            </a:r>
            <a:r>
              <a:rPr lang="en-US" sz="4000" b="0" i="1" cap="small" dirty="0">
                <a:effectLst/>
                <a:latin typeface="Candara" panose="020E0502030303020204" pitchFamily="34" charset="0"/>
              </a:rPr>
              <a:t>Lord</a:t>
            </a:r>
            <a:r>
              <a:rPr lang="en-US" sz="4000" b="0" i="1" dirty="0">
                <a:effectLst/>
                <a:latin typeface="Candara" panose="020E0502030303020204" pitchFamily="34" charset="0"/>
              </a:rPr>
              <a:t>, the God of our ancestors Abraham, Isaac, and Israel, make your people always want to obey you. See to it that their love for you never changes. </a:t>
            </a:r>
            <a:r>
              <a:rPr lang="en-US" sz="4000" b="1" i="1" baseline="30000" dirty="0">
                <a:effectLst/>
                <a:latin typeface="Candara" panose="020E0502030303020204" pitchFamily="34" charset="0"/>
              </a:rPr>
              <a:t>19 </a:t>
            </a:r>
            <a:r>
              <a:rPr lang="en-US" sz="4000" b="0" i="1" dirty="0">
                <a:effectLst/>
                <a:latin typeface="Candara" panose="020E0502030303020204" pitchFamily="34" charset="0"/>
              </a:rPr>
              <a:t>Give my son Solomon the wholehearted desire to obey all your commands, laws, and decrees, and to do everything necessary to build this Temple, for which I have made these preparations.”</a:t>
            </a:r>
          </a:p>
        </p:txBody>
      </p:sp>
    </p:spTree>
    <p:extLst>
      <p:ext uri="{BB962C8B-B14F-4D97-AF65-F5344CB8AC3E}">
        <p14:creationId xmlns:p14="http://schemas.microsoft.com/office/powerpoint/2010/main" val="166350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91486-1687-0AC9-5165-34B36509B2C6}"/>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3E45E2F1-B698-9F85-02BF-75ED85C4E4C2}"/>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52D791D9-8868-5AFE-E474-0393017C520F}"/>
              </a:ext>
            </a:extLst>
          </p:cNvPr>
          <p:cNvSpPr>
            <a:spLocks noGrp="1"/>
          </p:cNvSpPr>
          <p:nvPr>
            <p:ph type="sldNum" sz="quarter" idx="12"/>
          </p:nvPr>
        </p:nvSpPr>
        <p:spPr/>
        <p:txBody>
          <a:bodyPr/>
          <a:lstStyle/>
          <a:p>
            <a:pPr>
              <a:defRPr/>
            </a:pPr>
            <a:fld id="{1B2A185C-6290-45C3-87A1-33C80B050DF0}" type="slidenum">
              <a:rPr lang="en-US" smtClean="0"/>
              <a:pPr>
                <a:defRPr/>
              </a:pPr>
              <a:t>8</a:t>
            </a:fld>
            <a:endParaRPr lang="en-US"/>
          </a:p>
        </p:txBody>
      </p:sp>
      <p:sp>
        <p:nvSpPr>
          <p:cNvPr id="5" name="TextBox 4">
            <a:extLst>
              <a:ext uri="{FF2B5EF4-FFF2-40B4-BE49-F238E27FC236}">
                <a16:creationId xmlns:a16="http://schemas.microsoft.com/office/drawing/2014/main" id="{AD40FFAA-70F9-1C9B-786F-4FCFAD3986AE}"/>
              </a:ext>
            </a:extLst>
          </p:cNvPr>
          <p:cNvSpPr txBox="1"/>
          <p:nvPr/>
        </p:nvSpPr>
        <p:spPr>
          <a:xfrm>
            <a:off x="4648200" y="381000"/>
            <a:ext cx="6019800" cy="1107996"/>
          </a:xfrm>
          <a:prstGeom prst="rect">
            <a:avLst/>
          </a:prstGeom>
          <a:noFill/>
        </p:spPr>
        <p:txBody>
          <a:bodyPr wrap="square" rtlCol="0">
            <a:spAutoFit/>
          </a:bodyPr>
          <a:lstStyle/>
          <a:p>
            <a:r>
              <a:rPr lang="en-US" sz="6600" b="1" dirty="0">
                <a:latin typeface="Candara" panose="020E0502030303020204" pitchFamily="34" charset="0"/>
              </a:rPr>
              <a:t>Marriage Myth:</a:t>
            </a:r>
          </a:p>
        </p:txBody>
      </p:sp>
      <p:sp>
        <p:nvSpPr>
          <p:cNvPr id="6" name="TextBox 5">
            <a:extLst>
              <a:ext uri="{FF2B5EF4-FFF2-40B4-BE49-F238E27FC236}">
                <a16:creationId xmlns:a16="http://schemas.microsoft.com/office/drawing/2014/main" id="{0B90F612-0779-4EEF-9F74-C4CE4D044835}"/>
              </a:ext>
            </a:extLst>
          </p:cNvPr>
          <p:cNvSpPr txBox="1"/>
          <p:nvPr/>
        </p:nvSpPr>
        <p:spPr>
          <a:xfrm>
            <a:off x="1600200" y="1952685"/>
            <a:ext cx="10612072" cy="4524315"/>
          </a:xfrm>
          <a:prstGeom prst="rect">
            <a:avLst/>
          </a:prstGeom>
          <a:noFill/>
        </p:spPr>
        <p:txBody>
          <a:bodyPr wrap="none" rtlCol="0">
            <a:spAutoFit/>
          </a:bodyPr>
          <a:lstStyle/>
          <a:p>
            <a:r>
              <a:rPr lang="en-US" sz="4800" dirty="0">
                <a:latin typeface="Candara" panose="020E0502030303020204" pitchFamily="34" charset="0"/>
                <a:ea typeface="STKaiti" panose="020B0503020204020204" pitchFamily="2" charset="-122"/>
              </a:rPr>
              <a:t>“Is marriage something I should be </a:t>
            </a:r>
          </a:p>
          <a:p>
            <a:r>
              <a:rPr lang="en-US" sz="4800" dirty="0">
                <a:latin typeface="Candara" panose="020E0502030303020204" pitchFamily="34" charset="0"/>
                <a:ea typeface="STKaiti" panose="020B0503020204020204" pitchFamily="2" charset="-122"/>
              </a:rPr>
              <a:t>worried about? Isn’t it a good thing? </a:t>
            </a:r>
          </a:p>
          <a:p>
            <a:r>
              <a:rPr lang="en-US" sz="4800" dirty="0">
                <a:latin typeface="Candara" panose="020E0502030303020204" pitchFamily="34" charset="0"/>
                <a:ea typeface="STKaiti" panose="020B0503020204020204" pitchFamily="2" charset="-122"/>
              </a:rPr>
              <a:t>We often hear about marriage problems</a:t>
            </a:r>
          </a:p>
          <a:p>
            <a:r>
              <a:rPr lang="en-US" sz="4800" dirty="0">
                <a:latin typeface="Candara" panose="020E0502030303020204" pitchFamily="34" charset="0"/>
                <a:ea typeface="STKaiti" panose="020B0503020204020204" pitchFamily="2" charset="-122"/>
              </a:rPr>
              <a:t>and challenges in relationships, even </a:t>
            </a:r>
          </a:p>
          <a:p>
            <a:r>
              <a:rPr lang="en-US" sz="4800" dirty="0">
                <a:latin typeface="Candara" panose="020E0502030303020204" pitchFamily="34" charset="0"/>
                <a:ea typeface="STKaiti" panose="020B0503020204020204" pitchFamily="2" charset="-122"/>
              </a:rPr>
              <a:t>among Christians.”</a:t>
            </a:r>
          </a:p>
          <a:p>
            <a:endParaRPr lang="en-US" sz="4800" dirty="0"/>
          </a:p>
        </p:txBody>
      </p:sp>
    </p:spTree>
    <p:extLst>
      <p:ext uri="{BB962C8B-B14F-4D97-AF65-F5344CB8AC3E}">
        <p14:creationId xmlns:p14="http://schemas.microsoft.com/office/powerpoint/2010/main" val="315229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0AC50-8E58-DAA4-BE4A-CE879189B297}"/>
              </a:ext>
            </a:extLst>
          </p:cNvPr>
          <p:cNvSpPr>
            <a:spLocks noGrp="1"/>
          </p:cNvSpPr>
          <p:nvPr>
            <p:ph type="dt" sz="half" idx="10"/>
          </p:nvPr>
        </p:nvSpPr>
        <p:spPr/>
        <p:txBody>
          <a:bodyPr/>
          <a:lstStyle/>
          <a:p>
            <a:pPr>
              <a:defRPr/>
            </a:pPr>
            <a:r>
              <a:rPr lang="en-US"/>
              <a:t>02/22/2026</a:t>
            </a:r>
          </a:p>
        </p:txBody>
      </p:sp>
      <p:sp>
        <p:nvSpPr>
          <p:cNvPr id="3" name="Footer Placeholder 2">
            <a:extLst>
              <a:ext uri="{FF2B5EF4-FFF2-40B4-BE49-F238E27FC236}">
                <a16:creationId xmlns:a16="http://schemas.microsoft.com/office/drawing/2014/main" id="{A5B88979-61FC-3D18-B4F9-D3AE6CA70BAE}"/>
              </a:ext>
            </a:extLst>
          </p:cNvPr>
          <p:cNvSpPr>
            <a:spLocks noGrp="1"/>
          </p:cNvSpPr>
          <p:nvPr>
            <p:ph type="ftr" sz="quarter" idx="11"/>
          </p:nvPr>
        </p:nvSpPr>
        <p:spPr/>
        <p:txBody>
          <a:bodyPr/>
          <a:lstStyle/>
          <a:p>
            <a:pPr>
              <a:defRPr/>
            </a:pPr>
            <a:r>
              <a:rPr lang="en-US"/>
              <a:t>The Spirit Controlled Marriage 2</a:t>
            </a:r>
          </a:p>
        </p:txBody>
      </p:sp>
      <p:sp>
        <p:nvSpPr>
          <p:cNvPr id="4" name="Slide Number Placeholder 3">
            <a:extLst>
              <a:ext uri="{FF2B5EF4-FFF2-40B4-BE49-F238E27FC236}">
                <a16:creationId xmlns:a16="http://schemas.microsoft.com/office/drawing/2014/main" id="{D0EB3F55-A9C2-2DEB-47AE-777ACCAB539D}"/>
              </a:ext>
            </a:extLst>
          </p:cNvPr>
          <p:cNvSpPr>
            <a:spLocks noGrp="1"/>
          </p:cNvSpPr>
          <p:nvPr>
            <p:ph type="sldNum" sz="quarter" idx="12"/>
          </p:nvPr>
        </p:nvSpPr>
        <p:spPr/>
        <p:txBody>
          <a:bodyPr/>
          <a:lstStyle/>
          <a:p>
            <a:pPr>
              <a:defRPr/>
            </a:pPr>
            <a:fld id="{1B2A185C-6290-45C3-87A1-33C80B050DF0}" type="slidenum">
              <a:rPr lang="en-US" smtClean="0"/>
              <a:pPr>
                <a:defRPr/>
              </a:pPr>
              <a:t>9</a:t>
            </a:fld>
            <a:endParaRPr lang="en-US"/>
          </a:p>
        </p:txBody>
      </p:sp>
      <p:sp>
        <p:nvSpPr>
          <p:cNvPr id="6" name="TextBox 5">
            <a:extLst>
              <a:ext uri="{FF2B5EF4-FFF2-40B4-BE49-F238E27FC236}">
                <a16:creationId xmlns:a16="http://schemas.microsoft.com/office/drawing/2014/main" id="{F7AF24E0-34A4-F3B2-2187-BED6C9D12ADF}"/>
              </a:ext>
            </a:extLst>
          </p:cNvPr>
          <p:cNvSpPr txBox="1"/>
          <p:nvPr/>
        </p:nvSpPr>
        <p:spPr>
          <a:xfrm>
            <a:off x="152400" y="979468"/>
            <a:ext cx="11887200" cy="5878532"/>
          </a:xfrm>
          <a:prstGeom prst="rect">
            <a:avLst/>
          </a:prstGeom>
          <a:solidFill>
            <a:schemeClr val="bg2">
              <a:lumMod val="85000"/>
              <a:lumOff val="15000"/>
            </a:schemeClr>
          </a:solidFill>
        </p:spPr>
        <p:txBody>
          <a:bodyPr wrap="square">
            <a:spAutoFit/>
          </a:bodyPr>
          <a:lstStyle/>
          <a:p>
            <a:pPr marL="457200" indent="-457200">
              <a:buAutoNum type="arabicPeriod"/>
            </a:pPr>
            <a:r>
              <a:rPr lang="en-US" sz="4400" dirty="0">
                <a:latin typeface="Candara" panose="020E0502030303020204" pitchFamily="34" charset="0"/>
              </a:rPr>
              <a:t>It is God’s provided way for men and women to live and fulfill His purpose. </a:t>
            </a:r>
          </a:p>
          <a:p>
            <a:pPr algn="ctr"/>
            <a:r>
              <a:rPr lang="en-US" sz="4000" b="1" dirty="0">
                <a:latin typeface="Candara" panose="020E0502030303020204" pitchFamily="34" charset="0"/>
              </a:rPr>
              <a:t>PROV.  18:22  </a:t>
            </a:r>
            <a:r>
              <a:rPr lang="en-US" sz="3200" i="1" dirty="0">
                <a:latin typeface="Candara" panose="020E0502030303020204" pitchFamily="34" charset="0"/>
              </a:rPr>
              <a:t>Whoso </a:t>
            </a:r>
            <a:r>
              <a:rPr lang="en-US" sz="3200" i="1" dirty="0" err="1">
                <a:latin typeface="Candara" panose="020E0502030303020204" pitchFamily="34" charset="0"/>
              </a:rPr>
              <a:t>findeth</a:t>
            </a:r>
            <a:r>
              <a:rPr lang="en-US" sz="3200" i="1" dirty="0">
                <a:latin typeface="Candara" panose="020E0502030303020204" pitchFamily="34" charset="0"/>
              </a:rPr>
              <a:t> a wife </a:t>
            </a:r>
            <a:r>
              <a:rPr lang="en-US" sz="3200" i="1" dirty="0" err="1">
                <a:latin typeface="Candara" panose="020E0502030303020204" pitchFamily="34" charset="0"/>
              </a:rPr>
              <a:t>findeth</a:t>
            </a:r>
            <a:r>
              <a:rPr lang="en-US" sz="3200" i="1" dirty="0">
                <a:latin typeface="Candara" panose="020E0502030303020204" pitchFamily="34" charset="0"/>
              </a:rPr>
              <a:t> a good thing, and </a:t>
            </a:r>
            <a:r>
              <a:rPr lang="en-US" sz="3200" i="1" dirty="0" err="1">
                <a:latin typeface="Candara" panose="020E0502030303020204" pitchFamily="34" charset="0"/>
              </a:rPr>
              <a:t>obtaineth</a:t>
            </a:r>
            <a:r>
              <a:rPr lang="en-US" sz="3200" i="1" dirty="0">
                <a:latin typeface="Candara" panose="020E0502030303020204" pitchFamily="34" charset="0"/>
              </a:rPr>
              <a:t> </a:t>
            </a:r>
            <a:r>
              <a:rPr lang="en-US" sz="3200" i="1" dirty="0" err="1">
                <a:latin typeface="Candara" panose="020E0502030303020204" pitchFamily="34" charset="0"/>
              </a:rPr>
              <a:t>favour</a:t>
            </a:r>
            <a:r>
              <a:rPr lang="en-US" sz="3200" i="1" dirty="0">
                <a:latin typeface="Candara" panose="020E0502030303020204" pitchFamily="34" charset="0"/>
              </a:rPr>
              <a:t> of the LORD.</a:t>
            </a:r>
            <a:endParaRPr lang="en-US" sz="1400" i="1" dirty="0">
              <a:latin typeface="Candara" panose="020E0502030303020204" pitchFamily="34" charset="0"/>
            </a:endParaRPr>
          </a:p>
          <a:p>
            <a:endParaRPr lang="en-US" sz="1600" i="1" dirty="0">
              <a:latin typeface="Candara" panose="020E0502030303020204" pitchFamily="34" charset="0"/>
            </a:endParaRPr>
          </a:p>
          <a:p>
            <a:r>
              <a:rPr lang="en-US" sz="4400" dirty="0">
                <a:latin typeface="Candara" panose="020E0502030303020204" pitchFamily="34" charset="0"/>
              </a:rPr>
              <a:t>2. Marriage is bound by a </a:t>
            </a:r>
            <a:r>
              <a:rPr lang="en-US" sz="4400" u="sng" dirty="0">
                <a:latin typeface="Candara" panose="020E0502030303020204" pitchFamily="34" charset="0"/>
              </a:rPr>
              <a:t>Covenant.</a:t>
            </a:r>
          </a:p>
          <a:p>
            <a:r>
              <a:rPr lang="en-US" sz="3600" b="1" dirty="0">
                <a:latin typeface="Candara" panose="020E0502030303020204" pitchFamily="34" charset="0"/>
              </a:rPr>
              <a:t>	MALACHI 2:14 </a:t>
            </a:r>
            <a:r>
              <a:rPr lang="en-US" sz="3600" i="1" dirty="0">
                <a:latin typeface="Candara" panose="020E0502030303020204" pitchFamily="34" charset="0"/>
              </a:rPr>
              <a:t>Yet ye say, Wherefore? Because the LORD hath been witness between thee and the wife of thy youth, against whom thou hast dealt treacherously: yet is she thy companion, and the wife of thy covenant.</a:t>
            </a:r>
          </a:p>
        </p:txBody>
      </p:sp>
      <p:sp>
        <p:nvSpPr>
          <p:cNvPr id="7" name="TextBox 6">
            <a:extLst>
              <a:ext uri="{FF2B5EF4-FFF2-40B4-BE49-F238E27FC236}">
                <a16:creationId xmlns:a16="http://schemas.microsoft.com/office/drawing/2014/main" id="{5AA6E3DB-C59E-6824-BD09-1DA480AA9052}"/>
              </a:ext>
            </a:extLst>
          </p:cNvPr>
          <p:cNvSpPr txBox="1"/>
          <p:nvPr/>
        </p:nvSpPr>
        <p:spPr>
          <a:xfrm>
            <a:off x="3352800" y="12059"/>
            <a:ext cx="8244565" cy="923330"/>
          </a:xfrm>
          <a:prstGeom prst="rect">
            <a:avLst/>
          </a:prstGeom>
          <a:noFill/>
        </p:spPr>
        <p:txBody>
          <a:bodyPr wrap="none" rtlCol="0">
            <a:spAutoFit/>
          </a:bodyPr>
          <a:lstStyle/>
          <a:p>
            <a:r>
              <a:rPr lang="en-US" sz="5400" dirty="0">
                <a:latin typeface="Candara" panose="020E0502030303020204" pitchFamily="34" charset="0"/>
              </a:rPr>
              <a:t>Is Marriage a “good” thing?</a:t>
            </a:r>
          </a:p>
        </p:txBody>
      </p:sp>
    </p:spTree>
    <p:extLst>
      <p:ext uri="{BB962C8B-B14F-4D97-AF65-F5344CB8AC3E}">
        <p14:creationId xmlns:p14="http://schemas.microsoft.com/office/powerpoint/2010/main" val="129870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immer">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11417</TotalTime>
  <Words>5087</Words>
  <Application>Microsoft Office PowerPoint</Application>
  <PresentationFormat>Widescreen</PresentationFormat>
  <Paragraphs>392</Paragraphs>
  <Slides>64</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 Black</vt:lpstr>
      <vt:lpstr>Candara</vt:lpstr>
      <vt:lpstr>Edwardian Script ITC</vt:lpstr>
      <vt:lpstr>Roboto</vt:lpstr>
      <vt:lpstr>Tahoma</vt:lpstr>
      <vt:lpstr>Wingdings</vt:lpstr>
      <vt:lpstr>Shimmer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Christian Fellowship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C offey</dc:creator>
  <cp:lastModifiedBy>Barry Coffey</cp:lastModifiedBy>
  <cp:revision>420</cp:revision>
  <dcterms:created xsi:type="dcterms:W3CDTF">2004-11-05T04:20:18Z</dcterms:created>
  <dcterms:modified xsi:type="dcterms:W3CDTF">2026-02-22T16:18:45Z</dcterms:modified>
</cp:coreProperties>
</file>