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4"/>
  </p:notesMasterIdLst>
  <p:sldIdLst>
    <p:sldId id="266" r:id="rId2"/>
    <p:sldId id="445" r:id="rId3"/>
    <p:sldId id="541" r:id="rId4"/>
    <p:sldId id="542" r:id="rId5"/>
    <p:sldId id="543" r:id="rId6"/>
    <p:sldId id="286" r:id="rId7"/>
    <p:sldId id="380" r:id="rId8"/>
    <p:sldId id="392" r:id="rId9"/>
    <p:sldId id="293" r:id="rId10"/>
    <p:sldId id="545" r:id="rId11"/>
    <p:sldId id="416" r:id="rId12"/>
    <p:sldId id="544" r:id="rId13"/>
    <p:sldId id="546" r:id="rId14"/>
    <p:sldId id="422" r:id="rId15"/>
    <p:sldId id="420" r:id="rId16"/>
    <p:sldId id="419" r:id="rId17"/>
    <p:sldId id="421" r:id="rId18"/>
    <p:sldId id="424" r:id="rId19"/>
    <p:sldId id="423" r:id="rId20"/>
    <p:sldId id="432" r:id="rId21"/>
    <p:sldId id="539" r:id="rId22"/>
    <p:sldId id="540" r:id="rId23"/>
    <p:sldId id="262" r:id="rId24"/>
    <p:sldId id="428" r:id="rId25"/>
    <p:sldId id="510" r:id="rId26"/>
    <p:sldId id="371" r:id="rId27"/>
    <p:sldId id="454" r:id="rId28"/>
    <p:sldId id="261" r:id="rId29"/>
    <p:sldId id="497" r:id="rId30"/>
    <p:sldId id="495" r:id="rId31"/>
    <p:sldId id="417" r:id="rId32"/>
    <p:sldId id="453" r:id="rId33"/>
    <p:sldId id="451" r:id="rId34"/>
    <p:sldId id="452" r:id="rId35"/>
    <p:sldId id="444" r:id="rId36"/>
    <p:sldId id="310" r:id="rId37"/>
    <p:sldId id="425" r:id="rId38"/>
    <p:sldId id="429" r:id="rId39"/>
    <p:sldId id="430" r:id="rId40"/>
    <p:sldId id="431" r:id="rId41"/>
    <p:sldId id="456" r:id="rId42"/>
    <p:sldId id="434" r:id="rId43"/>
    <p:sldId id="257" r:id="rId44"/>
    <p:sldId id="435" r:id="rId45"/>
    <p:sldId id="436" r:id="rId46"/>
    <p:sldId id="440" r:id="rId47"/>
    <p:sldId id="441" r:id="rId48"/>
    <p:sldId id="437" r:id="rId49"/>
    <p:sldId id="438" r:id="rId50"/>
    <p:sldId id="439" r:id="rId51"/>
    <p:sldId id="413" r:id="rId52"/>
    <p:sldId id="414" r:id="rId5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C22F4"/>
    <a:srgbClr val="9E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78"/>
    <p:restoredTop sz="94570"/>
  </p:normalViewPr>
  <p:slideViewPr>
    <p:cSldViewPr>
      <p:cViewPr varScale="1">
        <p:scale>
          <a:sx n="96" d="100"/>
          <a:sy n="96" d="100"/>
        </p:scale>
        <p:origin x="354" y="31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Candara" panose="020E0502030303020204"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Candara" panose="020E0502030303020204" pitchFamily="34" charset="0"/>
              </a:defRPr>
            </a:lvl1pPr>
          </a:lstStyle>
          <a:p>
            <a:pPr>
              <a:defRPr/>
            </a:pPr>
            <a:fld id="{706E8074-30C1-4324-94E3-12698A5C44C8}" type="datetimeFigureOut">
              <a:rPr lang="en-US" smtClean="0"/>
              <a:pPr>
                <a:defRPr/>
              </a:pPr>
              <a:t>2/15/2026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Candara" panose="020E0502030303020204"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Candara" panose="020E0502030303020204" pitchFamily="34" charset="0"/>
              </a:defRPr>
            </a:lvl1pPr>
          </a:lstStyle>
          <a:p>
            <a:pPr>
              <a:defRPr/>
            </a:pPr>
            <a:fld id="{6F1F9B1B-DE99-4072-B630-CE23559F1765}" type="slidenum">
              <a:rPr lang="en-US" smtClean="0"/>
              <a:pPr>
                <a:defRPr/>
              </a:pPr>
              <a:t>‹#›</a:t>
            </a:fld>
            <a:endParaRPr lang="en-US" dirty="0"/>
          </a:p>
        </p:txBody>
      </p:sp>
    </p:spTree>
    <p:extLst>
      <p:ext uri="{BB962C8B-B14F-4D97-AF65-F5344CB8AC3E}">
        <p14:creationId xmlns:p14="http://schemas.microsoft.com/office/powerpoint/2010/main" val="1777226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AD74C-5D89-41D1-9BD5-2CA2E5ACCF79}" type="slidenum">
              <a:rPr lang="en-US"/>
              <a:pPr/>
              <a:t>1</a:t>
            </a:fld>
            <a:endParaRPr lang="en-US"/>
          </a:p>
        </p:txBody>
      </p:sp>
    </p:spTree>
    <p:extLst>
      <p:ext uri="{BB962C8B-B14F-4D97-AF65-F5344CB8AC3E}">
        <p14:creationId xmlns:p14="http://schemas.microsoft.com/office/powerpoint/2010/main" val="50116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8C73-D91D-7360-3AA1-59A7DD5C94B8}"/>
            </a:ext>
          </a:extLst>
        </p:cNvPr>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394B7C4-7E04-7A42-51CF-C0E3465A5795}"/>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362" name="Notes Placeholder 2">
            <a:extLst>
              <a:ext uri="{FF2B5EF4-FFF2-40B4-BE49-F238E27FC236}">
                <a16:creationId xmlns:a16="http://schemas.microsoft.com/office/drawing/2014/main" id="{D43A401E-D2B1-EB36-A9D9-B9D2B6407BB1}"/>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a:extLst>
              <a:ext uri="{FF2B5EF4-FFF2-40B4-BE49-F238E27FC236}">
                <a16:creationId xmlns:a16="http://schemas.microsoft.com/office/drawing/2014/main" id="{9D7252AB-4B59-D616-1D38-5E7E074312D0}"/>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AD74C-5D89-41D1-9BD5-2CA2E5ACCF79}" type="slidenum">
              <a:rPr lang="en-US"/>
              <a:pPr/>
              <a:t>5</a:t>
            </a:fld>
            <a:endParaRPr lang="en-US"/>
          </a:p>
        </p:txBody>
      </p:sp>
    </p:spTree>
    <p:extLst>
      <p:ext uri="{BB962C8B-B14F-4D97-AF65-F5344CB8AC3E}">
        <p14:creationId xmlns:p14="http://schemas.microsoft.com/office/powerpoint/2010/main" val="201125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C3B74A-217D-44DC-A34A-64C786B43D75}"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sp>
          <p:nvSpPr>
            <p:cNvPr id="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7" name="Group 5"/>
            <p:cNvGrpSpPr>
              <a:grpSpLocks/>
            </p:cNvGrpSpPr>
            <p:nvPr userDrawn="1"/>
          </p:nvGrpSpPr>
          <p:grpSpPr bwMode="auto">
            <a:xfrm>
              <a:off x="0" y="4"/>
              <a:ext cx="5758" cy="4316"/>
              <a:chOff x="0" y="4"/>
              <a:chExt cx="5758" cy="4316"/>
            </a:xfrm>
          </p:grpSpPr>
          <p:sp>
            <p:nvSpPr>
              <p:cNvPr id="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grpSp>
        <p:nvGrpSpPr>
          <p:cNvPr id="17" name="Group 2"/>
          <p:cNvGrpSpPr>
            <a:grpSpLocks/>
          </p:cNvGrpSpPr>
          <p:nvPr/>
        </p:nvGrpSpPr>
        <p:grpSpPr bwMode="auto">
          <a:xfrm>
            <a:off x="1" y="6350"/>
            <a:ext cx="12187767" cy="6851650"/>
            <a:chOff x="0" y="4"/>
            <a:chExt cx="5758" cy="4316"/>
          </a:xfrm>
        </p:grpSpPr>
        <p:grpSp>
          <p:nvGrpSpPr>
            <p:cNvPr id="18" name="Group 3"/>
            <p:cNvGrpSpPr>
              <a:grpSpLocks/>
            </p:cNvGrpSpPr>
            <p:nvPr/>
          </p:nvGrpSpPr>
          <p:grpSpPr bwMode="auto">
            <a:xfrm>
              <a:off x="0" y="1161"/>
              <a:ext cx="5758" cy="3159"/>
              <a:chOff x="0" y="1161"/>
              <a:chExt cx="5758" cy="3159"/>
            </a:xfrm>
          </p:grpSpPr>
          <p:sp>
            <p:nvSpPr>
              <p:cNvPr id="29"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30"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sp>
          <p:nvSpPr>
            <p:cNvPr id="19"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0"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1"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22" name="Group 9"/>
            <p:cNvGrpSpPr>
              <a:grpSpLocks/>
            </p:cNvGrpSpPr>
            <p:nvPr/>
          </p:nvGrpSpPr>
          <p:grpSpPr bwMode="auto">
            <a:xfrm>
              <a:off x="348" y="4"/>
              <a:ext cx="5410" cy="4316"/>
              <a:chOff x="348" y="4"/>
              <a:chExt cx="5410" cy="4316"/>
            </a:xfrm>
          </p:grpSpPr>
          <p:sp>
            <p:nvSpPr>
              <p:cNvPr id="23"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4"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5"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6"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7"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8"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sp>
        <p:nvSpPr>
          <p:cNvPr id="5136" name="Rectangle 16"/>
          <p:cNvSpPr>
            <a:spLocks noGrp="1" noChangeArrowheads="1"/>
          </p:cNvSpPr>
          <p:nvPr>
            <p:ph type="ctrTitle" sz="quarter"/>
          </p:nvPr>
        </p:nvSpPr>
        <p:spPr>
          <a:xfrm>
            <a:off x="1422400" y="1997076"/>
            <a:ext cx="94488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31" name="Rectangle 18"/>
          <p:cNvSpPr>
            <a:spLocks noGrp="1" noChangeArrowheads="1"/>
          </p:cNvSpPr>
          <p:nvPr>
            <p:ph type="dt" sz="quarter" idx="10"/>
          </p:nvPr>
        </p:nvSpPr>
        <p:spPr/>
        <p:txBody>
          <a:bodyPr/>
          <a:lstStyle>
            <a:lvl1pPr>
              <a:defRPr/>
            </a:lvl1pPr>
          </a:lstStyle>
          <a:p>
            <a:pPr>
              <a:defRPr/>
            </a:pPr>
            <a:r>
              <a:rPr lang="en-US"/>
              <a:t>02/15/2026</a:t>
            </a:r>
          </a:p>
        </p:txBody>
      </p:sp>
      <p:sp>
        <p:nvSpPr>
          <p:cNvPr id="32"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en-US"/>
              <a:t>The Spirit Controlled Marriage 6</a:t>
            </a:r>
          </a:p>
        </p:txBody>
      </p:sp>
      <p:sp>
        <p:nvSpPr>
          <p:cNvPr id="33" name="Rectangle 20"/>
          <p:cNvSpPr>
            <a:spLocks noGrp="1" noChangeArrowheads="1"/>
          </p:cNvSpPr>
          <p:nvPr>
            <p:ph type="sldNum" sz="quarter" idx="12"/>
          </p:nvPr>
        </p:nvSpPr>
        <p:spPr/>
        <p:txBody>
          <a:bodyPr/>
          <a:lstStyle>
            <a:lvl1pPr>
              <a:defRPr/>
            </a:lvl1pPr>
          </a:lstStyle>
          <a:p>
            <a:pPr>
              <a:defRPr/>
            </a:pPr>
            <a:fld id="{66ABBDEC-7253-4314-9DFA-DCF305D379C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utoUpdateAnimBg="0"/>
      <p:bldP spid="5137"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6" name="Rectangle 19"/>
          <p:cNvSpPr>
            <a:spLocks noGrp="1" noChangeArrowheads="1"/>
          </p:cNvSpPr>
          <p:nvPr>
            <p:ph type="sldNum" sz="quarter" idx="12"/>
          </p:nvPr>
        </p:nvSpPr>
        <p:spPr>
          <a:ln/>
        </p:spPr>
        <p:txBody>
          <a:bodyPr/>
          <a:lstStyle>
            <a:lvl1pPr>
              <a:defRPr/>
            </a:lvl1pPr>
          </a:lstStyle>
          <a:p>
            <a:pPr>
              <a:defRPr/>
            </a:pPr>
            <a:fld id="{E97CCC2F-A9EF-4E2B-B939-2528C8DBF87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6" name="Rectangle 19"/>
          <p:cNvSpPr>
            <a:spLocks noGrp="1" noChangeArrowheads="1"/>
          </p:cNvSpPr>
          <p:nvPr>
            <p:ph type="sldNum" sz="quarter" idx="12"/>
          </p:nvPr>
        </p:nvSpPr>
        <p:spPr>
          <a:ln/>
        </p:spPr>
        <p:txBody>
          <a:bodyPr/>
          <a:lstStyle>
            <a:lvl1pPr>
              <a:defRPr/>
            </a:lvl1pPr>
          </a:lstStyle>
          <a:p>
            <a:pPr>
              <a:defRPr/>
            </a:pPr>
            <a:fld id="{49598455-A78C-4C18-A362-86F0956E05A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6" name="Rectangle 19"/>
          <p:cNvSpPr>
            <a:spLocks noGrp="1" noChangeArrowheads="1"/>
          </p:cNvSpPr>
          <p:nvPr>
            <p:ph type="sldNum" sz="quarter" idx="12"/>
          </p:nvPr>
        </p:nvSpPr>
        <p:spPr>
          <a:ln/>
        </p:spPr>
        <p:txBody>
          <a:bodyPr/>
          <a:lstStyle>
            <a:lvl1pPr>
              <a:defRPr/>
            </a:lvl1pPr>
          </a:lstStyle>
          <a:p>
            <a:pPr>
              <a:defRPr/>
            </a:pPr>
            <a:fld id="{107E4DB5-C10A-463F-A660-BB97120F36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6" name="Rectangle 19"/>
          <p:cNvSpPr>
            <a:spLocks noGrp="1" noChangeArrowheads="1"/>
          </p:cNvSpPr>
          <p:nvPr>
            <p:ph type="sldNum" sz="quarter" idx="12"/>
          </p:nvPr>
        </p:nvSpPr>
        <p:spPr>
          <a:ln/>
        </p:spPr>
        <p:txBody>
          <a:bodyPr/>
          <a:lstStyle>
            <a:lvl1pPr>
              <a:defRPr/>
            </a:lvl1pPr>
          </a:lstStyle>
          <a:p>
            <a:pPr>
              <a:defRPr/>
            </a:pPr>
            <a:fld id="{4ACF701B-D06C-45F0-B2BA-95C37A12510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7" name="Rectangle 19"/>
          <p:cNvSpPr>
            <a:spLocks noGrp="1" noChangeArrowheads="1"/>
          </p:cNvSpPr>
          <p:nvPr>
            <p:ph type="sldNum" sz="quarter" idx="12"/>
          </p:nvPr>
        </p:nvSpPr>
        <p:spPr>
          <a:ln/>
        </p:spPr>
        <p:txBody>
          <a:bodyPr/>
          <a:lstStyle>
            <a:lvl1pPr>
              <a:defRPr/>
            </a:lvl1pPr>
          </a:lstStyle>
          <a:p>
            <a:pPr>
              <a:defRPr/>
            </a:pPr>
            <a:fld id="{96D6B46B-D9C8-4A16-8DEE-957E2CCF9A7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9" name="Rectangle 19"/>
          <p:cNvSpPr>
            <a:spLocks noGrp="1" noChangeArrowheads="1"/>
          </p:cNvSpPr>
          <p:nvPr>
            <p:ph type="sldNum" sz="quarter" idx="12"/>
          </p:nvPr>
        </p:nvSpPr>
        <p:spPr>
          <a:ln/>
        </p:spPr>
        <p:txBody>
          <a:bodyPr/>
          <a:lstStyle>
            <a:lvl1pPr>
              <a:defRPr/>
            </a:lvl1pPr>
          </a:lstStyle>
          <a:p>
            <a:pPr>
              <a:defRPr/>
            </a:pPr>
            <a:fld id="{98E319C2-AE2E-47E5-BDD3-C71DB074588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5" name="Rectangle 19"/>
          <p:cNvSpPr>
            <a:spLocks noGrp="1" noChangeArrowheads="1"/>
          </p:cNvSpPr>
          <p:nvPr>
            <p:ph type="sldNum" sz="quarter" idx="12"/>
          </p:nvPr>
        </p:nvSpPr>
        <p:spPr>
          <a:ln/>
        </p:spPr>
        <p:txBody>
          <a:bodyPr/>
          <a:lstStyle>
            <a:lvl1pPr>
              <a:defRPr/>
            </a:lvl1pPr>
          </a:lstStyle>
          <a:p>
            <a:pPr>
              <a:defRPr/>
            </a:pPr>
            <a:fld id="{0DEC8DC5-ACB9-4D7C-A41D-00A19F1C10A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4" name="Rectangle 19"/>
          <p:cNvSpPr>
            <a:spLocks noGrp="1" noChangeArrowheads="1"/>
          </p:cNvSpPr>
          <p:nvPr>
            <p:ph type="sldNum" sz="quarter" idx="12"/>
          </p:nvPr>
        </p:nvSpPr>
        <p:spPr>
          <a:ln/>
        </p:spPr>
        <p:txBody>
          <a:bodyPr/>
          <a:lstStyle>
            <a:lvl1pPr>
              <a:defRPr/>
            </a:lvl1pPr>
          </a:lstStyle>
          <a:p>
            <a:pPr>
              <a:defRPr/>
            </a:pPr>
            <a:fld id="{1B2A185C-6290-45C3-87A1-33C80B050DF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7" name="Rectangle 19"/>
          <p:cNvSpPr>
            <a:spLocks noGrp="1" noChangeArrowheads="1"/>
          </p:cNvSpPr>
          <p:nvPr>
            <p:ph type="sldNum" sz="quarter" idx="12"/>
          </p:nvPr>
        </p:nvSpPr>
        <p:spPr>
          <a:ln/>
        </p:spPr>
        <p:txBody>
          <a:bodyPr/>
          <a:lstStyle>
            <a:lvl1pPr>
              <a:defRPr/>
            </a:lvl1pPr>
          </a:lstStyle>
          <a:p>
            <a:pPr>
              <a:defRPr/>
            </a:pPr>
            <a:fld id="{D50A9D2A-CBF1-4D3A-8085-F221AD6D2A8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02/15/2026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Marriage 6</a:t>
            </a:r>
          </a:p>
        </p:txBody>
      </p:sp>
      <p:sp>
        <p:nvSpPr>
          <p:cNvPr id="7" name="Rectangle 19"/>
          <p:cNvSpPr>
            <a:spLocks noGrp="1" noChangeArrowheads="1"/>
          </p:cNvSpPr>
          <p:nvPr>
            <p:ph type="sldNum" sz="quarter" idx="12"/>
          </p:nvPr>
        </p:nvSpPr>
        <p:spPr>
          <a:ln/>
        </p:spPr>
        <p:txBody>
          <a:bodyPr/>
          <a:lstStyle>
            <a:lvl1pPr>
              <a:defRPr/>
            </a:lvl1pPr>
          </a:lstStyle>
          <a:p>
            <a:pPr>
              <a:defRPr/>
            </a:pPr>
            <a:fld id="{5F824B9E-8A8B-4D67-9624-7E0E8ABC284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bright="-16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sp>
        <p:nvSpPr>
          <p:cNvPr id="4111"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12"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13"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Candara" panose="020E0502030303020204" pitchFamily="34" charset="0"/>
              </a:defRPr>
            </a:lvl1pPr>
          </a:lstStyle>
          <a:p>
            <a:pPr>
              <a:defRPr/>
            </a:pPr>
            <a:r>
              <a:rPr lang="en-US" dirty="0"/>
              <a:t>02/15/2026</a:t>
            </a:r>
          </a:p>
        </p:txBody>
      </p:sp>
      <p:sp>
        <p:nvSpPr>
          <p:cNvPr id="4114"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Candara" panose="020E0502030303020204" pitchFamily="34" charset="0"/>
              </a:defRPr>
            </a:lvl1pPr>
          </a:lstStyle>
          <a:p>
            <a:pPr>
              <a:defRPr/>
            </a:pPr>
            <a:r>
              <a:rPr lang="en-US" dirty="0"/>
              <a:t>The Spirit Controlled Marriage 6</a:t>
            </a:r>
          </a:p>
        </p:txBody>
      </p:sp>
      <p:sp>
        <p:nvSpPr>
          <p:cNvPr id="4115"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Candara" panose="020E0502030303020204" pitchFamily="34" charset="0"/>
              </a:defRPr>
            </a:lvl1pPr>
          </a:lstStyle>
          <a:p>
            <a:pPr>
              <a:defRPr/>
            </a:pPr>
            <a:fld id="{1AB38A38-D39E-4966-AD4A-389BDFC762DD}"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p:cTn id="7" dur="1000" fill="hold"/>
                                        <p:tgtEl>
                                          <p:spTgt spid="4111"/>
                                        </p:tgtEl>
                                        <p:attrNameLst>
                                          <p:attrName>ppt_x</p:attrName>
                                        </p:attrNameLst>
                                      </p:cBhvr>
                                      <p:tavLst>
                                        <p:tav tm="0">
                                          <p:val>
                                            <p:strVal val="#ppt_x-.2"/>
                                          </p:val>
                                        </p:tav>
                                        <p:tav tm="100000">
                                          <p:val>
                                            <p:strVal val="#ppt_x"/>
                                          </p:val>
                                        </p:tav>
                                      </p:tavLst>
                                    </p:anim>
                                    <p:anim calcmode="lin" valueType="num">
                                      <p:cBhvr>
                                        <p:cTn id="8" dur="1000" fill="hold"/>
                                        <p:tgtEl>
                                          <p:spTgt spid="41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1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12">
                                            <p:txEl>
                                              <p:pRg st="0" end="0"/>
                                            </p:txEl>
                                          </p:spTgt>
                                        </p:tgtEl>
                                        <p:attrNameLst>
                                          <p:attrName>style.visibility</p:attrName>
                                        </p:attrNameLst>
                                      </p:cBhvr>
                                      <p:to>
                                        <p:strVal val="visible"/>
                                      </p:to>
                                    </p:set>
                                    <p:animEffect transition="in" filter="fade">
                                      <p:cBhvr>
                                        <p:cTn id="14" dur="500"/>
                                        <p:tgtEl>
                                          <p:spTgt spid="4112">
                                            <p:txEl>
                                              <p:pRg st="0" end="0"/>
                                            </p:txEl>
                                          </p:spTgt>
                                        </p:tgtEl>
                                      </p:cBhvr>
                                    </p:animEffect>
                                    <p:anim calcmode="lin" valueType="num">
                                      <p:cBhvr>
                                        <p:cTn id="15" dur="500" fill="hold"/>
                                        <p:tgtEl>
                                          <p:spTgt spid="411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1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12">
                                            <p:txEl>
                                              <p:pRg st="1" end="1"/>
                                            </p:txEl>
                                          </p:spTgt>
                                        </p:tgtEl>
                                        <p:attrNameLst>
                                          <p:attrName>style.visibility</p:attrName>
                                        </p:attrNameLst>
                                      </p:cBhvr>
                                      <p:to>
                                        <p:strVal val="visible"/>
                                      </p:to>
                                    </p:set>
                                    <p:animEffect transition="in" filter="fade">
                                      <p:cBhvr>
                                        <p:cTn id="19" dur="500"/>
                                        <p:tgtEl>
                                          <p:spTgt spid="4112">
                                            <p:txEl>
                                              <p:pRg st="1" end="1"/>
                                            </p:txEl>
                                          </p:spTgt>
                                        </p:tgtEl>
                                      </p:cBhvr>
                                    </p:animEffect>
                                    <p:anim calcmode="lin" valueType="num">
                                      <p:cBhvr>
                                        <p:cTn id="20" dur="500" fill="hold"/>
                                        <p:tgtEl>
                                          <p:spTgt spid="411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1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12">
                                            <p:txEl>
                                              <p:pRg st="2" end="2"/>
                                            </p:txEl>
                                          </p:spTgt>
                                        </p:tgtEl>
                                        <p:attrNameLst>
                                          <p:attrName>style.visibility</p:attrName>
                                        </p:attrNameLst>
                                      </p:cBhvr>
                                      <p:to>
                                        <p:strVal val="visible"/>
                                      </p:to>
                                    </p:set>
                                    <p:animEffect transition="in" filter="fade">
                                      <p:cBhvr>
                                        <p:cTn id="24" dur="500"/>
                                        <p:tgtEl>
                                          <p:spTgt spid="4112">
                                            <p:txEl>
                                              <p:pRg st="2" end="2"/>
                                            </p:txEl>
                                          </p:spTgt>
                                        </p:tgtEl>
                                      </p:cBhvr>
                                    </p:animEffect>
                                    <p:anim calcmode="lin" valueType="num">
                                      <p:cBhvr>
                                        <p:cTn id="25" dur="500" fill="hold"/>
                                        <p:tgtEl>
                                          <p:spTgt spid="411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1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12">
                                            <p:txEl>
                                              <p:pRg st="3" end="3"/>
                                            </p:txEl>
                                          </p:spTgt>
                                        </p:tgtEl>
                                        <p:attrNameLst>
                                          <p:attrName>style.visibility</p:attrName>
                                        </p:attrNameLst>
                                      </p:cBhvr>
                                      <p:to>
                                        <p:strVal val="visible"/>
                                      </p:to>
                                    </p:set>
                                    <p:animEffect transition="in" filter="fade">
                                      <p:cBhvr>
                                        <p:cTn id="29" dur="500"/>
                                        <p:tgtEl>
                                          <p:spTgt spid="4112">
                                            <p:txEl>
                                              <p:pRg st="3" end="3"/>
                                            </p:txEl>
                                          </p:spTgt>
                                        </p:tgtEl>
                                      </p:cBhvr>
                                    </p:animEffect>
                                    <p:anim calcmode="lin" valueType="num">
                                      <p:cBhvr>
                                        <p:cTn id="30" dur="500" fill="hold"/>
                                        <p:tgtEl>
                                          <p:spTgt spid="411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1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12">
                                            <p:txEl>
                                              <p:pRg st="4" end="4"/>
                                            </p:txEl>
                                          </p:spTgt>
                                        </p:tgtEl>
                                        <p:attrNameLst>
                                          <p:attrName>style.visibility</p:attrName>
                                        </p:attrNameLst>
                                      </p:cBhvr>
                                      <p:to>
                                        <p:strVal val="visible"/>
                                      </p:to>
                                    </p:set>
                                    <p:animEffect transition="in" filter="fade">
                                      <p:cBhvr>
                                        <p:cTn id="34" dur="500"/>
                                        <p:tgtEl>
                                          <p:spTgt spid="4112">
                                            <p:txEl>
                                              <p:pRg st="4" end="4"/>
                                            </p:txEl>
                                          </p:spTgt>
                                        </p:tgtEl>
                                      </p:cBhvr>
                                    </p:animEffect>
                                    <p:anim calcmode="lin" valueType="num">
                                      <p:cBhvr>
                                        <p:cTn id="35" dur="500" fill="hold"/>
                                        <p:tgtEl>
                                          <p:spTgt spid="411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1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4112" grpId="0" build="p">
        <p:tmplLst>
          <p:tmpl lvl="1">
            <p:tnLst>
              <p:par>
                <p:cTn presetID="44" presetClass="entr" presetSubtype="0" fill="hold" nodeType="click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Lst>
      </p:bldP>
    </p:bldLst>
  </p:timing>
  <p:hf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Candara" panose="020E0502030303020204" pitchFamily="34"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ndara" panose="020E0502030303020204"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Style4---DarkBG-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97964" y="83712"/>
            <a:ext cx="10917836" cy="6838950"/>
          </a:xfrm>
          <a:prstGeom prst="rect">
            <a:avLst/>
          </a:prstGeom>
          <a:noFill/>
          <a:ln w="9525">
            <a:noFill/>
            <a:miter lim="800000"/>
            <a:headEnd/>
            <a:tailEnd/>
          </a:ln>
        </p:spPr>
      </p:pic>
      <p:sp>
        <p:nvSpPr>
          <p:cNvPr id="14338" name="Text Box 5"/>
          <p:cNvSpPr txBox="1">
            <a:spLocks noChangeArrowheads="1"/>
          </p:cNvSpPr>
          <p:nvPr/>
        </p:nvSpPr>
        <p:spPr bwMode="auto">
          <a:xfrm>
            <a:off x="1828800" y="2057400"/>
            <a:ext cx="9652000" cy="4555093"/>
          </a:xfrm>
          <a:prstGeom prst="rect">
            <a:avLst/>
          </a:prstGeom>
          <a:noFill/>
          <a:ln w="9525">
            <a:noFill/>
            <a:miter lim="800000"/>
            <a:headEnd/>
            <a:tailEnd/>
          </a:ln>
        </p:spPr>
        <p:txBody>
          <a:bodyPr wrap="square">
            <a:spAutoFit/>
          </a:bodyPr>
          <a:lstStyle/>
          <a:p>
            <a:pPr algn="ctr"/>
            <a:endParaRPr lang="en-US" sz="8000" b="1" spc="-300" dirty="0">
              <a:latin typeface="Book Antiqua" pitchFamily="18" charset="0"/>
            </a:endParaRPr>
          </a:p>
          <a:p>
            <a:pPr algn="ctr"/>
            <a:endParaRPr lang="en-US" sz="5400" b="1" dirty="0">
              <a:latin typeface="Book Antiqua" pitchFamily="18" charset="0"/>
            </a:endParaRPr>
          </a:p>
          <a:p>
            <a:pPr algn="ctr" eaLnBrk="0" hangingPunct="0"/>
            <a:endParaRPr lang="en-US" sz="3600" b="1" dirty="0">
              <a:latin typeface="Candara" panose="020E0502030303020204" pitchFamily="34" charset="0"/>
            </a:endParaRPr>
          </a:p>
          <a:p>
            <a:pPr algn="ctr" eaLnBrk="0" hangingPunct="0"/>
            <a:r>
              <a:rPr lang="en-US" sz="3600" b="1" dirty="0">
                <a:latin typeface="Candara" panose="020E0502030303020204" pitchFamily="34" charset="0"/>
              </a:rPr>
              <a:t>I JOHN 4:7-8</a:t>
            </a:r>
          </a:p>
          <a:p>
            <a:pPr algn="ctr" eaLnBrk="0" hangingPunct="0"/>
            <a:r>
              <a:rPr lang="en-US" sz="2800" dirty="0">
                <a:latin typeface="Candara" panose="020E0502030303020204" pitchFamily="34" charset="0"/>
              </a:rPr>
              <a:t>	</a:t>
            </a:r>
            <a:r>
              <a:rPr lang="en-US" sz="2800" i="1" dirty="0">
                <a:latin typeface="Candara" panose="020E0502030303020204" pitchFamily="34" charset="0"/>
              </a:rPr>
              <a:t>Beloved, let us love one another: for love is of God; and every one that loveth is born of God, and </a:t>
            </a:r>
            <a:r>
              <a:rPr lang="en-US" sz="2800" i="1" dirty="0" err="1">
                <a:latin typeface="Candara" panose="020E0502030303020204" pitchFamily="34" charset="0"/>
              </a:rPr>
              <a:t>knoweth</a:t>
            </a:r>
            <a:r>
              <a:rPr lang="en-US" sz="2800" i="1" dirty="0">
                <a:latin typeface="Candara" panose="020E0502030303020204" pitchFamily="34" charset="0"/>
              </a:rPr>
              <a:t> God. He that loveth not </a:t>
            </a:r>
            <a:r>
              <a:rPr lang="en-US" sz="2800" i="1" dirty="0" err="1">
                <a:latin typeface="Candara" panose="020E0502030303020204" pitchFamily="34" charset="0"/>
              </a:rPr>
              <a:t>knoweth</a:t>
            </a:r>
            <a:r>
              <a:rPr lang="en-US" sz="2800" i="1" dirty="0">
                <a:latin typeface="Candara" panose="020E0502030303020204" pitchFamily="34" charset="0"/>
              </a:rPr>
              <a:t> not God; for God is love. </a:t>
            </a:r>
          </a:p>
        </p:txBody>
      </p:sp>
      <p:sp>
        <p:nvSpPr>
          <p:cNvPr id="4" name="Slide Number Placeholder 3">
            <a:extLst>
              <a:ext uri="{FF2B5EF4-FFF2-40B4-BE49-F238E27FC236}">
                <a16:creationId xmlns:a16="http://schemas.microsoft.com/office/drawing/2014/main" id="{DB78F56A-FF9C-4824-B9D9-FE5F7F810CA6}"/>
              </a:ext>
            </a:extLst>
          </p:cNvPr>
          <p:cNvSpPr>
            <a:spLocks noGrp="1"/>
          </p:cNvSpPr>
          <p:nvPr>
            <p:ph type="sldNum" sz="quarter" idx="12"/>
          </p:nvPr>
        </p:nvSpPr>
        <p:spPr/>
        <p:txBody>
          <a:bodyPr/>
          <a:lstStyle/>
          <a:p>
            <a:pPr>
              <a:defRPr/>
            </a:pPr>
            <a:fld id="{1B2A185C-6290-45C3-87A1-33C80B050DF0}" type="slidenum">
              <a:rPr lang="en-US" smtClean="0"/>
              <a:pPr>
                <a:defRPr/>
              </a:pPr>
              <a:t>1</a:t>
            </a:fld>
            <a:endParaRPr lang="en-US" dirty="0"/>
          </a:p>
        </p:txBody>
      </p:sp>
      <p:sp>
        <p:nvSpPr>
          <p:cNvPr id="3" name="Footer Placeholder 2">
            <a:extLst>
              <a:ext uri="{FF2B5EF4-FFF2-40B4-BE49-F238E27FC236}">
                <a16:creationId xmlns:a16="http://schemas.microsoft.com/office/drawing/2014/main" id="{A18D1B6E-F6E3-458E-A9E8-D6B6046DAE0F}"/>
              </a:ext>
            </a:extLst>
          </p:cNvPr>
          <p:cNvSpPr>
            <a:spLocks noGrp="1"/>
          </p:cNvSpPr>
          <p:nvPr>
            <p:ph type="ftr" sz="quarter" idx="11"/>
          </p:nvPr>
        </p:nvSpPr>
        <p:spPr/>
        <p:txBody>
          <a:bodyPr/>
          <a:lstStyle/>
          <a:p>
            <a:pPr>
              <a:defRPr/>
            </a:pPr>
            <a:r>
              <a:rPr lang="en-US"/>
              <a:t>The Spirit Controlled Marriage 6</a:t>
            </a:r>
            <a:endParaRPr lang="en-US" dirty="0"/>
          </a:p>
        </p:txBody>
      </p:sp>
      <p:pic>
        <p:nvPicPr>
          <p:cNvPr id="5" name="Picture 4">
            <a:extLst>
              <a:ext uri="{FF2B5EF4-FFF2-40B4-BE49-F238E27FC236}">
                <a16:creationId xmlns:a16="http://schemas.microsoft.com/office/drawing/2014/main" id="{E2C5B31B-E746-43B4-84C8-3AB1E266E8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09800" y="1447800"/>
            <a:ext cx="9525000" cy="3154918"/>
          </a:xfrm>
          <a:prstGeom prst="rect">
            <a:avLst/>
          </a:prstGeom>
        </p:spPr>
      </p:pic>
      <p:sp>
        <p:nvSpPr>
          <p:cNvPr id="2" name="TextBox 1">
            <a:extLst>
              <a:ext uri="{FF2B5EF4-FFF2-40B4-BE49-F238E27FC236}">
                <a16:creationId xmlns:a16="http://schemas.microsoft.com/office/drawing/2014/main" id="{E8951984-1262-C2DD-52DB-63DFF4907947}"/>
              </a:ext>
            </a:extLst>
          </p:cNvPr>
          <p:cNvSpPr txBox="1"/>
          <p:nvPr/>
        </p:nvSpPr>
        <p:spPr>
          <a:xfrm>
            <a:off x="7228438" y="364944"/>
            <a:ext cx="4331635" cy="461665"/>
          </a:xfrm>
          <a:prstGeom prst="rect">
            <a:avLst/>
          </a:prstGeom>
          <a:noFill/>
        </p:spPr>
        <p:txBody>
          <a:bodyPr wrap="none" rtlCol="0">
            <a:spAutoFit/>
          </a:bodyPr>
          <a:lstStyle/>
          <a:p>
            <a:r>
              <a:rPr lang="en-US" sz="2400" dirty="0">
                <a:latin typeface="Candara" panose="020E0502030303020204" pitchFamily="34" charset="0"/>
              </a:rPr>
              <a:t>The Spirit Controlled Marriage 6</a:t>
            </a:r>
          </a:p>
        </p:txBody>
      </p:sp>
      <p:sp>
        <p:nvSpPr>
          <p:cNvPr id="6" name="Date Placeholder 5">
            <a:extLst>
              <a:ext uri="{FF2B5EF4-FFF2-40B4-BE49-F238E27FC236}">
                <a16:creationId xmlns:a16="http://schemas.microsoft.com/office/drawing/2014/main" id="{E456898A-A057-A04D-6BA9-E594D4E9F705}"/>
              </a:ext>
            </a:extLst>
          </p:cNvPr>
          <p:cNvSpPr>
            <a:spLocks noGrp="1"/>
          </p:cNvSpPr>
          <p:nvPr>
            <p:ph type="dt" sz="half" idx="10"/>
          </p:nvPr>
        </p:nvSpPr>
        <p:spPr/>
        <p:txBody>
          <a:bodyPr/>
          <a:lstStyle/>
          <a:p>
            <a:pPr>
              <a:defRPr/>
            </a:pPr>
            <a:r>
              <a:rPr lang="en-US"/>
              <a:t>02/15/2026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3FA6D-5B96-299D-BE37-B10A837A2C46}"/>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37B0C45C-1A91-715C-FF9F-CA118A4E71E0}"/>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AE8962ED-B314-E260-AEC8-9E981D62C271}"/>
              </a:ext>
            </a:extLst>
          </p:cNvPr>
          <p:cNvSpPr>
            <a:spLocks noGrp="1"/>
          </p:cNvSpPr>
          <p:nvPr>
            <p:ph type="sldNum" sz="quarter" idx="12"/>
          </p:nvPr>
        </p:nvSpPr>
        <p:spPr/>
        <p:txBody>
          <a:bodyPr/>
          <a:lstStyle/>
          <a:p>
            <a:pPr>
              <a:defRPr/>
            </a:pPr>
            <a:fld id="{1B2A185C-6290-45C3-87A1-33C80B050DF0}" type="slidenum">
              <a:rPr lang="en-US" smtClean="0"/>
              <a:pPr>
                <a:defRPr/>
              </a:pPr>
              <a:t>10</a:t>
            </a:fld>
            <a:endParaRPr lang="en-US"/>
          </a:p>
        </p:txBody>
      </p:sp>
      <p:sp>
        <p:nvSpPr>
          <p:cNvPr id="6" name="TextBox 5">
            <a:extLst>
              <a:ext uri="{FF2B5EF4-FFF2-40B4-BE49-F238E27FC236}">
                <a16:creationId xmlns:a16="http://schemas.microsoft.com/office/drawing/2014/main" id="{E1B3F712-32C3-5362-79C3-B9CA49496020}"/>
              </a:ext>
            </a:extLst>
          </p:cNvPr>
          <p:cNvSpPr txBox="1"/>
          <p:nvPr/>
        </p:nvSpPr>
        <p:spPr>
          <a:xfrm>
            <a:off x="228600" y="152400"/>
            <a:ext cx="11811000" cy="6001643"/>
          </a:xfrm>
          <a:prstGeom prst="rect">
            <a:avLst/>
          </a:prstGeom>
          <a:solidFill>
            <a:schemeClr val="tx2">
              <a:lumMod val="10000"/>
            </a:schemeClr>
          </a:solidFill>
        </p:spPr>
        <p:txBody>
          <a:bodyPr wrap="square">
            <a:spAutoFit/>
          </a:bodyPr>
          <a:lstStyle/>
          <a:p>
            <a:r>
              <a:rPr lang="en-US" sz="4800" b="1" dirty="0"/>
              <a:t>Marriage Is Down. Living Together Is Up. But Who’s The Happiest</a:t>
            </a:r>
            <a:r>
              <a:rPr lang="en-US" sz="3600" dirty="0"/>
              <a:t>?</a:t>
            </a:r>
          </a:p>
          <a:p>
            <a:r>
              <a:rPr lang="en-US" sz="3600" dirty="0"/>
              <a:t>Nov 6, 2019</a:t>
            </a:r>
          </a:p>
          <a:p>
            <a:endParaRPr lang="en-US" sz="3600" dirty="0"/>
          </a:p>
          <a:p>
            <a:r>
              <a:rPr lang="en-US" sz="3600" dirty="0"/>
              <a:t>SALT LAKE CITY — The share of Americans who cohabit has been rising and most adults say that’s acceptable, whether a cohabiting couple intends to marry or not. And married couples are more satisfied with their relationship and have more trust in their partner than do those who cohabit.</a:t>
            </a:r>
          </a:p>
        </p:txBody>
      </p:sp>
    </p:spTree>
    <p:extLst>
      <p:ext uri="{BB962C8B-B14F-4D97-AF65-F5344CB8AC3E}">
        <p14:creationId xmlns:p14="http://schemas.microsoft.com/office/powerpoint/2010/main" val="151329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29C75-4150-4C3E-A2FD-23C43F812A4F}"/>
              </a:ext>
            </a:extLst>
          </p:cNvPr>
          <p:cNvSpPr>
            <a:spLocks noGrp="1"/>
          </p:cNvSpPr>
          <p:nvPr>
            <p:ph type="dt" sz="half" idx="10"/>
          </p:nvPr>
        </p:nvSpPr>
        <p:spPr/>
        <p:txBody>
          <a:bodyPr/>
          <a:lstStyle/>
          <a:p>
            <a:r>
              <a:rPr lang="en-US"/>
              <a:t>2-10-2023</a:t>
            </a:r>
          </a:p>
        </p:txBody>
      </p:sp>
      <p:sp>
        <p:nvSpPr>
          <p:cNvPr id="3" name="Footer Placeholder 2">
            <a:extLst>
              <a:ext uri="{FF2B5EF4-FFF2-40B4-BE49-F238E27FC236}">
                <a16:creationId xmlns:a16="http://schemas.microsoft.com/office/drawing/2014/main" id="{3BF843D7-B82C-4DE9-86E3-505719E84635}"/>
              </a:ext>
            </a:extLst>
          </p:cNvPr>
          <p:cNvSpPr>
            <a:spLocks noGrp="1"/>
          </p:cNvSpPr>
          <p:nvPr>
            <p:ph type="ftr" sz="quarter" idx="11"/>
          </p:nvPr>
        </p:nvSpPr>
        <p:spPr/>
        <p:txBody>
          <a:bodyPr/>
          <a:lstStyle/>
          <a:p>
            <a:r>
              <a:rPr lang="en-US"/>
              <a:t>The Christian Family 1 LWF</a:t>
            </a:r>
          </a:p>
        </p:txBody>
      </p:sp>
      <p:sp>
        <p:nvSpPr>
          <p:cNvPr id="4" name="Slide Number Placeholder 3">
            <a:extLst>
              <a:ext uri="{FF2B5EF4-FFF2-40B4-BE49-F238E27FC236}">
                <a16:creationId xmlns:a16="http://schemas.microsoft.com/office/drawing/2014/main" id="{05114624-5389-4569-854F-9802FE91EC6E}"/>
              </a:ext>
            </a:extLst>
          </p:cNvPr>
          <p:cNvSpPr>
            <a:spLocks noGrp="1"/>
          </p:cNvSpPr>
          <p:nvPr>
            <p:ph type="sldNum" sz="quarter" idx="12"/>
          </p:nvPr>
        </p:nvSpPr>
        <p:spPr/>
        <p:txBody>
          <a:bodyPr/>
          <a:lstStyle/>
          <a:p>
            <a:fld id="{687EE3D0-0F58-4A65-805C-1DE0E69F3E5E}" type="slidenum">
              <a:rPr lang="en-US" smtClean="0"/>
              <a:t>11</a:t>
            </a:fld>
            <a:endParaRPr lang="en-US"/>
          </a:p>
        </p:txBody>
      </p:sp>
      <p:sp>
        <p:nvSpPr>
          <p:cNvPr id="6" name="TextBox 5">
            <a:extLst>
              <a:ext uri="{FF2B5EF4-FFF2-40B4-BE49-F238E27FC236}">
                <a16:creationId xmlns:a16="http://schemas.microsoft.com/office/drawing/2014/main" id="{40EF5A35-8798-4ED5-8A6C-0C67131E8316}"/>
              </a:ext>
            </a:extLst>
          </p:cNvPr>
          <p:cNvSpPr txBox="1"/>
          <p:nvPr/>
        </p:nvSpPr>
        <p:spPr>
          <a:xfrm>
            <a:off x="76201" y="0"/>
            <a:ext cx="12039600" cy="6740307"/>
          </a:xfrm>
          <a:prstGeom prst="rect">
            <a:avLst/>
          </a:prstGeom>
          <a:solidFill>
            <a:schemeClr val="tx2">
              <a:lumMod val="10000"/>
            </a:schemeClr>
          </a:solidFill>
        </p:spPr>
        <p:txBody>
          <a:bodyPr wrap="square">
            <a:spAutoFit/>
          </a:bodyPr>
          <a:lstStyle/>
          <a:p>
            <a:pPr algn="l"/>
            <a:r>
              <a:rPr lang="en-US" sz="5400" spc="-150" dirty="0">
                <a:latin typeface="Candara" panose="020E0502030303020204" pitchFamily="34" charset="0"/>
              </a:rPr>
              <a:t>The Happy Marriage Is the ‘Me’ Marriage</a:t>
            </a:r>
          </a:p>
          <a:p>
            <a:pPr algn="l"/>
            <a:r>
              <a:rPr lang="en-US" sz="2000" dirty="0">
                <a:latin typeface="Candara" panose="020E0502030303020204" pitchFamily="34" charset="0"/>
              </a:rPr>
              <a:t>By TARA PARKER-POPE  Published: December 31, 2010</a:t>
            </a:r>
          </a:p>
          <a:p>
            <a:pPr algn="l"/>
            <a:r>
              <a:rPr lang="en-US" sz="3200" dirty="0">
                <a:latin typeface="Candara" panose="020E0502030303020204" pitchFamily="34" charset="0"/>
              </a:rPr>
              <a:t>	…</a:t>
            </a:r>
            <a:r>
              <a:rPr lang="en-US" sz="4000" b="0" i="0" dirty="0">
                <a:effectLst/>
                <a:latin typeface="Candara" panose="020E0502030303020204" pitchFamily="34" charset="0"/>
              </a:rPr>
              <a:t>After all, isn’t marriage supposed to be about putting the relationship first? </a:t>
            </a:r>
            <a:r>
              <a:rPr lang="en-US" sz="4000" b="0" i="0" u="sng" dirty="0">
                <a:effectLst/>
                <a:latin typeface="Candara" panose="020E0502030303020204" pitchFamily="34" charset="0"/>
              </a:rPr>
              <a:t>Not anymore</a:t>
            </a:r>
            <a:r>
              <a:rPr lang="en-US" sz="4000" b="0" i="0" dirty="0">
                <a:effectLst/>
                <a:latin typeface="Candara" panose="020E0502030303020204" pitchFamily="34" charset="0"/>
              </a:rPr>
              <a:t>. For centuries, marriage was viewed as an economic and social institution, and the emotional and intellectual needs of the spouses were secondary to the survival of the marriage itself. But in modern relationships, people are looking for a partnership, and they want partners who make their lives more interesting.</a:t>
            </a:r>
            <a:endParaRPr lang="en-US" b="0" i="0" dirty="0">
              <a:effectLst/>
              <a:latin typeface="Candara" panose="020E0502030303020204" pitchFamily="34" charset="0"/>
            </a:endParaRPr>
          </a:p>
          <a:p>
            <a:pPr algn="l"/>
            <a:r>
              <a:rPr lang="en-US" sz="1600" b="0" i="0" dirty="0">
                <a:effectLst/>
                <a:latin typeface="Candara" panose="020E0502030303020204" pitchFamily="34" charset="0"/>
              </a:rPr>
              <a:t>https://archive.nytimes.com/www.nytimes.com/2011/01/02/weekinreview/02parkerpope.html</a:t>
            </a:r>
          </a:p>
          <a:p>
            <a:pPr algn="l"/>
            <a:endParaRPr lang="en-US" dirty="0">
              <a:latin typeface="Candara" panose="020E0502030303020204" pitchFamily="34" charset="0"/>
            </a:endParaRPr>
          </a:p>
        </p:txBody>
      </p:sp>
    </p:spTree>
    <p:extLst>
      <p:ext uri="{BB962C8B-B14F-4D97-AF65-F5344CB8AC3E}">
        <p14:creationId xmlns:p14="http://schemas.microsoft.com/office/powerpoint/2010/main" val="31496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AB8D9-1037-DCD6-3410-9D761641D0F9}"/>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C85BA60A-8370-05F5-5382-DC119141E677}"/>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ECA10762-7041-D4B5-E701-FC7172A8E1B4}"/>
              </a:ext>
            </a:extLst>
          </p:cNvPr>
          <p:cNvSpPr>
            <a:spLocks noGrp="1"/>
          </p:cNvSpPr>
          <p:nvPr>
            <p:ph type="sldNum" sz="quarter" idx="12"/>
          </p:nvPr>
        </p:nvSpPr>
        <p:spPr/>
        <p:txBody>
          <a:bodyPr/>
          <a:lstStyle/>
          <a:p>
            <a:pPr>
              <a:defRPr/>
            </a:pPr>
            <a:fld id="{1B2A185C-6290-45C3-87A1-33C80B050DF0}" type="slidenum">
              <a:rPr lang="en-US" smtClean="0"/>
              <a:pPr>
                <a:defRPr/>
              </a:pPr>
              <a:t>12</a:t>
            </a:fld>
            <a:endParaRPr lang="en-US"/>
          </a:p>
        </p:txBody>
      </p:sp>
      <p:pic>
        <p:nvPicPr>
          <p:cNvPr id="5" name="Picture 4">
            <a:extLst>
              <a:ext uri="{FF2B5EF4-FFF2-40B4-BE49-F238E27FC236}">
                <a16:creationId xmlns:a16="http://schemas.microsoft.com/office/drawing/2014/main" id="{13E82AC7-29A8-2FEC-5B7F-CDE2ED752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4362622" cy="6248400"/>
          </a:xfrm>
          <a:prstGeom prst="rect">
            <a:avLst/>
          </a:prstGeom>
        </p:spPr>
      </p:pic>
      <p:pic>
        <p:nvPicPr>
          <p:cNvPr id="6" name="Picture 5">
            <a:extLst>
              <a:ext uri="{FF2B5EF4-FFF2-40B4-BE49-F238E27FC236}">
                <a16:creationId xmlns:a16="http://schemas.microsoft.com/office/drawing/2014/main" id="{AE32BD82-CBC5-5A05-6151-6851289796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076687" y="152400"/>
            <a:ext cx="4296892" cy="6418621"/>
          </a:xfrm>
          <a:prstGeom prst="rect">
            <a:avLst/>
          </a:prstGeom>
        </p:spPr>
      </p:pic>
    </p:spTree>
    <p:extLst>
      <p:ext uri="{BB962C8B-B14F-4D97-AF65-F5344CB8AC3E}">
        <p14:creationId xmlns:p14="http://schemas.microsoft.com/office/powerpoint/2010/main" val="211982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82EC0-4BF7-569F-E64C-B3C77B1FC3BA}"/>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31A21102-28D3-C0CC-89DE-55F07A85E355}"/>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A5E2B1F9-4039-592C-6223-6957D84C1261}"/>
              </a:ext>
            </a:extLst>
          </p:cNvPr>
          <p:cNvSpPr>
            <a:spLocks noGrp="1"/>
          </p:cNvSpPr>
          <p:nvPr>
            <p:ph type="sldNum" sz="quarter" idx="12"/>
          </p:nvPr>
        </p:nvSpPr>
        <p:spPr/>
        <p:txBody>
          <a:bodyPr/>
          <a:lstStyle/>
          <a:p>
            <a:pPr>
              <a:defRPr/>
            </a:pPr>
            <a:fld id="{1B2A185C-6290-45C3-87A1-33C80B050DF0}" type="slidenum">
              <a:rPr lang="en-US" smtClean="0"/>
              <a:pPr>
                <a:defRPr/>
              </a:pPr>
              <a:t>13</a:t>
            </a:fld>
            <a:endParaRPr lang="en-US"/>
          </a:p>
        </p:txBody>
      </p:sp>
      <p:pic>
        <p:nvPicPr>
          <p:cNvPr id="1026" name="Picture 2" descr="Bar graph showing the percentage of women (19-44) cohabiting before first marriage from 1965-2019, highlighting trends over time.">
            <a:extLst>
              <a:ext uri="{FF2B5EF4-FFF2-40B4-BE49-F238E27FC236}">
                <a16:creationId xmlns:a16="http://schemas.microsoft.com/office/drawing/2014/main" id="{19C0FF25-E556-580B-96CD-45739525F77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89"/>
          <a:stretch>
            <a:fillRect/>
          </a:stretch>
        </p:blipFill>
        <p:spPr bwMode="auto">
          <a:xfrm>
            <a:off x="1219200" y="91155"/>
            <a:ext cx="9448800" cy="666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D383A-AF45-4957-A0D6-445ECF9912B3}"/>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BFAB708B-7B9C-4D1D-9240-6918DC5AFF89}"/>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1037F6F0-7F8E-4070-AD6F-16C5CC322588}"/>
              </a:ext>
            </a:extLst>
          </p:cNvPr>
          <p:cNvSpPr>
            <a:spLocks noGrp="1"/>
          </p:cNvSpPr>
          <p:nvPr>
            <p:ph type="sldNum" sz="quarter" idx="12"/>
          </p:nvPr>
        </p:nvSpPr>
        <p:spPr/>
        <p:txBody>
          <a:bodyPr/>
          <a:lstStyle/>
          <a:p>
            <a:pPr>
              <a:defRPr/>
            </a:pPr>
            <a:fld id="{1B2A185C-6290-45C3-87A1-33C80B050DF0}" type="slidenum">
              <a:rPr lang="en-US" smtClean="0"/>
              <a:pPr>
                <a:defRPr/>
              </a:pPr>
              <a:t>14</a:t>
            </a:fld>
            <a:endParaRPr lang="en-US"/>
          </a:p>
        </p:txBody>
      </p:sp>
      <p:sp>
        <p:nvSpPr>
          <p:cNvPr id="5" name="Rectangle 4">
            <a:extLst>
              <a:ext uri="{FF2B5EF4-FFF2-40B4-BE49-F238E27FC236}">
                <a16:creationId xmlns:a16="http://schemas.microsoft.com/office/drawing/2014/main" id="{00174A49-6BAF-4F25-9418-B5097C2CE298}"/>
              </a:ext>
            </a:extLst>
          </p:cNvPr>
          <p:cNvSpPr/>
          <p:nvPr/>
        </p:nvSpPr>
        <p:spPr>
          <a:xfrm>
            <a:off x="838200" y="457200"/>
            <a:ext cx="11201400" cy="5755422"/>
          </a:xfrm>
          <a:prstGeom prst="rect">
            <a:avLst/>
          </a:prstGeom>
          <a:solidFill>
            <a:schemeClr val="bg2"/>
          </a:solidFill>
        </p:spPr>
        <p:txBody>
          <a:bodyPr wrap="square">
            <a:spAutoFit/>
          </a:bodyPr>
          <a:lstStyle/>
          <a:p>
            <a:r>
              <a:rPr lang="en-US" sz="4400" i="1" dirty="0">
                <a:latin typeface="Candara" panose="020E0502030303020204" pitchFamily="34" charset="0"/>
                <a:ea typeface="Cambria" panose="02040503050406030204" pitchFamily="18" charset="0"/>
              </a:rPr>
              <a:t>The playwright Thornton Wilder said it well: </a:t>
            </a:r>
            <a:r>
              <a:rPr lang="en-US" sz="3600" dirty="0">
                <a:latin typeface="Candara" panose="020E0502030303020204" pitchFamily="34" charset="0"/>
                <a:ea typeface="Cambria" panose="02040503050406030204" pitchFamily="18" charset="0"/>
              </a:rPr>
              <a:t>	</a:t>
            </a:r>
          </a:p>
          <a:p>
            <a:r>
              <a:rPr lang="en-US" sz="3600" dirty="0">
                <a:latin typeface="Candara" panose="020E0502030303020204" pitchFamily="34" charset="0"/>
                <a:ea typeface="Cambria" panose="02040503050406030204" pitchFamily="18" charset="0"/>
              </a:rPr>
              <a:t>	“I didn’t marry you because you were perfect... I married you because you gave me a promise. That promise made up for your faults. And the promise I gave you made up for mine. 	</a:t>
            </a:r>
          </a:p>
          <a:p>
            <a:r>
              <a:rPr lang="en-US" sz="3600" dirty="0">
                <a:latin typeface="Candara" panose="020E0502030303020204" pitchFamily="34" charset="0"/>
                <a:ea typeface="Cambria" panose="02040503050406030204" pitchFamily="18" charset="0"/>
              </a:rPr>
              <a:t>	Two imperfect people got married and it was the promise that made the marriage. And when our children were growing up, it wasn’t a house that protected them; and it wasn’t our love that protected them—it was that promise.”</a:t>
            </a:r>
            <a:endParaRPr lang="en-US" sz="3200" dirty="0">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64968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AFDFD9-29D8-4F6D-922C-AC3922ECA866}"/>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45C24D18-EBAF-41B0-ACA0-90E48A4199CF}"/>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B3FA785C-0A37-4069-9DE1-E1A9522E6C32}"/>
              </a:ext>
            </a:extLst>
          </p:cNvPr>
          <p:cNvSpPr>
            <a:spLocks noGrp="1"/>
          </p:cNvSpPr>
          <p:nvPr>
            <p:ph type="sldNum" sz="quarter" idx="12"/>
          </p:nvPr>
        </p:nvSpPr>
        <p:spPr/>
        <p:txBody>
          <a:bodyPr/>
          <a:lstStyle/>
          <a:p>
            <a:pPr>
              <a:defRPr/>
            </a:pPr>
            <a:fld id="{1B2A185C-6290-45C3-87A1-33C80B050DF0}" type="slidenum">
              <a:rPr lang="en-US" smtClean="0"/>
              <a:pPr>
                <a:defRPr/>
              </a:pPr>
              <a:t>15</a:t>
            </a:fld>
            <a:endParaRPr lang="en-US"/>
          </a:p>
        </p:txBody>
      </p:sp>
      <p:pic>
        <p:nvPicPr>
          <p:cNvPr id="6" name="Picture 5" descr="A picture containing red&#10;&#10;Description automatically generated">
            <a:extLst>
              <a:ext uri="{FF2B5EF4-FFF2-40B4-BE49-F238E27FC236}">
                <a16:creationId xmlns:a16="http://schemas.microsoft.com/office/drawing/2014/main" id="{4F07655B-0E6F-4EB6-8937-5BA89B9B47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7753" y="213677"/>
            <a:ext cx="4826000" cy="6430645"/>
          </a:xfrm>
          <a:prstGeom prst="rect">
            <a:avLst/>
          </a:prstGeom>
        </p:spPr>
      </p:pic>
      <p:sp>
        <p:nvSpPr>
          <p:cNvPr id="7" name="Rectangle 6">
            <a:extLst>
              <a:ext uri="{FF2B5EF4-FFF2-40B4-BE49-F238E27FC236}">
                <a16:creationId xmlns:a16="http://schemas.microsoft.com/office/drawing/2014/main" id="{72A41E5E-C7D7-4154-90F0-8AA0DBBB4A85}"/>
              </a:ext>
            </a:extLst>
          </p:cNvPr>
          <p:cNvSpPr/>
          <p:nvPr/>
        </p:nvSpPr>
        <p:spPr>
          <a:xfrm>
            <a:off x="5791200" y="213678"/>
            <a:ext cx="6324600" cy="6001643"/>
          </a:xfrm>
          <a:prstGeom prst="rect">
            <a:avLst/>
          </a:prstGeom>
          <a:solidFill>
            <a:schemeClr val="bg2"/>
          </a:solidFill>
        </p:spPr>
        <p:txBody>
          <a:bodyPr wrap="square">
            <a:spAutoFit/>
          </a:bodyPr>
          <a:lstStyle/>
          <a:p>
            <a:r>
              <a:rPr lang="en-US" sz="3200" dirty="0">
                <a:latin typeface="Candara" panose="020E0502030303020204" pitchFamily="34" charset="0"/>
                <a:ea typeface="Cambria" panose="02040503050406030204" pitchFamily="18" charset="0"/>
              </a:rPr>
              <a:t>	“Most Americans of every stripe still want to get married–even millennials, although they’re waiting until they’re older. To aid them in their search, businesses have devoted billions of dollars and thousands of gigabytes to mate seeking individuals. </a:t>
            </a:r>
          </a:p>
          <a:p>
            <a:r>
              <a:rPr lang="en-US" sz="3200" dirty="0">
                <a:latin typeface="Candara" panose="020E0502030303020204" pitchFamily="34" charset="0"/>
                <a:ea typeface="Cambria" panose="02040503050406030204" pitchFamily="18" charset="0"/>
              </a:rPr>
              <a:t>	Lawyers have spent countless hours arguing that people should be able to marry whomever they choose, of any gender.</a:t>
            </a:r>
            <a:endParaRPr lang="en-US" sz="3200" dirty="0">
              <a:latin typeface="Candara" panose="020E0502030303020204" pitchFamily="34" charset="0"/>
            </a:endParaRPr>
          </a:p>
        </p:txBody>
      </p:sp>
    </p:spTree>
    <p:extLst>
      <p:ext uri="{BB962C8B-B14F-4D97-AF65-F5344CB8AC3E}">
        <p14:creationId xmlns:p14="http://schemas.microsoft.com/office/powerpoint/2010/main" val="312006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6657E-2BDA-4B8E-AE84-28BB5409B701}"/>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B7E8E322-2BAC-45BC-9D69-9019D220D766}"/>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109DE728-55C2-46BF-A6A6-7FB620AEE0B8}"/>
              </a:ext>
            </a:extLst>
          </p:cNvPr>
          <p:cNvSpPr>
            <a:spLocks noGrp="1"/>
          </p:cNvSpPr>
          <p:nvPr>
            <p:ph type="sldNum" sz="quarter" idx="12"/>
          </p:nvPr>
        </p:nvSpPr>
        <p:spPr/>
        <p:txBody>
          <a:bodyPr/>
          <a:lstStyle/>
          <a:p>
            <a:pPr>
              <a:defRPr/>
            </a:pPr>
            <a:fld id="{1B2A185C-6290-45C3-87A1-33C80B050DF0}" type="slidenum">
              <a:rPr lang="en-US" smtClean="0"/>
              <a:pPr>
                <a:defRPr/>
              </a:pPr>
              <a:t>16</a:t>
            </a:fld>
            <a:endParaRPr lang="en-US"/>
          </a:p>
        </p:txBody>
      </p:sp>
      <p:sp>
        <p:nvSpPr>
          <p:cNvPr id="5" name="Rectangle 4">
            <a:extLst>
              <a:ext uri="{FF2B5EF4-FFF2-40B4-BE49-F238E27FC236}">
                <a16:creationId xmlns:a16="http://schemas.microsoft.com/office/drawing/2014/main" id="{FC5590C8-34B3-4A22-847D-F4EEC688FBD9}"/>
              </a:ext>
            </a:extLst>
          </p:cNvPr>
          <p:cNvSpPr/>
          <p:nvPr/>
        </p:nvSpPr>
        <p:spPr>
          <a:xfrm>
            <a:off x="152400" y="134471"/>
            <a:ext cx="11811000" cy="6455613"/>
          </a:xfrm>
          <a:prstGeom prst="rect">
            <a:avLst/>
          </a:prstGeom>
          <a:solidFill>
            <a:schemeClr val="bg2"/>
          </a:solidFill>
        </p:spPr>
        <p:txBody>
          <a:bodyPr wrap="square">
            <a:spAutoFit/>
          </a:bodyPr>
          <a:lstStyle/>
          <a:p>
            <a:pPr marL="0" marR="0">
              <a:spcBef>
                <a:spcPts val="2100"/>
              </a:spcBef>
              <a:spcAft>
                <a:spcPts val="2100"/>
              </a:spcAft>
            </a:pPr>
            <a:r>
              <a:rPr lang="en-US" sz="3600" dirty="0">
                <a:latin typeface="Candara" panose="020E0502030303020204" pitchFamily="34" charset="0"/>
                <a:ea typeface="Cambria" panose="02040503050406030204" pitchFamily="18" charset="0"/>
              </a:rPr>
              <a:t>	Techies have refined recommendation engines so that people can more accurately find their perfect other half. In many ways, </a:t>
            </a:r>
            <a:r>
              <a:rPr lang="en-US" sz="3600" spc="-150" dirty="0">
                <a:latin typeface="Candara" panose="020E0502030303020204" pitchFamily="34" charset="0"/>
                <a:ea typeface="Cambria" panose="02040503050406030204" pitchFamily="18" charset="0"/>
              </a:rPr>
              <a:t>getting married is now easier than it has ever been.</a:t>
            </a:r>
          </a:p>
          <a:p>
            <a:r>
              <a:rPr lang="en-US" sz="3600" dirty="0">
                <a:latin typeface="Candara" panose="020E0502030303020204" pitchFamily="34" charset="0"/>
                <a:ea typeface="Cambria" panose="02040503050406030204" pitchFamily="18" charset="0"/>
              </a:rPr>
              <a:t>	</a:t>
            </a:r>
            <a:r>
              <a:rPr lang="en-US" sz="3600" u="sng" dirty="0">
                <a:latin typeface="Candara" panose="020E0502030303020204" pitchFamily="34" charset="0"/>
                <a:ea typeface="Cambria" panose="02040503050406030204" pitchFamily="18" charset="0"/>
              </a:rPr>
              <a:t>But staying married, and doing so happily, is more difficult.</a:t>
            </a:r>
          </a:p>
          <a:p>
            <a:r>
              <a:rPr lang="en-US" sz="3600" dirty="0">
                <a:latin typeface="Candara" panose="020E0502030303020204" pitchFamily="34" charset="0"/>
                <a:ea typeface="Cambria" panose="02040503050406030204" pitchFamily="18" charset="0"/>
              </a:rPr>
              <a:t>	 While divorce rates have been dropping among all ages since the 1980s, there’s one exception: </a:t>
            </a:r>
            <a:r>
              <a:rPr lang="en-US" sz="3600" u="sng" dirty="0">
                <a:latin typeface="Candara" panose="020E0502030303020204" pitchFamily="34" charset="0"/>
                <a:ea typeface="Cambria" panose="02040503050406030204" pitchFamily="18" charset="0"/>
              </a:rPr>
              <a:t>older people</a:t>
            </a:r>
            <a:r>
              <a:rPr lang="en-US" sz="3600" dirty="0">
                <a:latin typeface="Candara" panose="020E0502030303020204" pitchFamily="34" charset="0"/>
                <a:ea typeface="Cambria" panose="02040503050406030204" pitchFamily="18" charset="0"/>
              </a:rPr>
              <a:t>. Divorce rates among this group are up. A report in 2014 found it has doubled among people 50 and older in the past two decades; more men over 65 are divorced than widowed.</a:t>
            </a:r>
          </a:p>
        </p:txBody>
      </p:sp>
    </p:spTree>
    <p:extLst>
      <p:ext uri="{BB962C8B-B14F-4D97-AF65-F5344CB8AC3E}">
        <p14:creationId xmlns:p14="http://schemas.microsoft.com/office/powerpoint/2010/main" val="420968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CAF51-B4C3-4B3E-A6B0-1E69A170B450}"/>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296BB59E-626D-44EA-BD19-5677261336AE}"/>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3203212F-7C96-477F-8BB7-748B73A566CF}"/>
              </a:ext>
            </a:extLst>
          </p:cNvPr>
          <p:cNvSpPr>
            <a:spLocks noGrp="1"/>
          </p:cNvSpPr>
          <p:nvPr>
            <p:ph type="sldNum" sz="quarter" idx="12"/>
          </p:nvPr>
        </p:nvSpPr>
        <p:spPr/>
        <p:txBody>
          <a:bodyPr/>
          <a:lstStyle/>
          <a:p>
            <a:pPr>
              <a:defRPr/>
            </a:pPr>
            <a:fld id="{1B2A185C-6290-45C3-87A1-33C80B050DF0}" type="slidenum">
              <a:rPr lang="en-US" smtClean="0"/>
              <a:pPr>
                <a:defRPr/>
              </a:pPr>
              <a:t>17</a:t>
            </a:fld>
            <a:endParaRPr lang="en-US"/>
          </a:p>
        </p:txBody>
      </p:sp>
      <p:sp>
        <p:nvSpPr>
          <p:cNvPr id="5" name="Rectangle 4">
            <a:extLst>
              <a:ext uri="{FF2B5EF4-FFF2-40B4-BE49-F238E27FC236}">
                <a16:creationId xmlns:a16="http://schemas.microsoft.com/office/drawing/2014/main" id="{50DADC83-C42B-414C-9BD4-C0E4D28A9F11}"/>
              </a:ext>
            </a:extLst>
          </p:cNvPr>
          <p:cNvSpPr/>
          <p:nvPr/>
        </p:nvSpPr>
        <p:spPr>
          <a:xfrm>
            <a:off x="1422400" y="304800"/>
            <a:ext cx="10388600" cy="5347618"/>
          </a:xfrm>
          <a:prstGeom prst="rect">
            <a:avLst/>
          </a:prstGeom>
          <a:solidFill>
            <a:schemeClr val="bg2"/>
          </a:solidFill>
        </p:spPr>
        <p:txBody>
          <a:bodyPr wrap="square">
            <a:spAutoFit/>
          </a:bodyPr>
          <a:lstStyle/>
          <a:p>
            <a:pPr marL="0" marR="0">
              <a:spcBef>
                <a:spcPts val="2100"/>
              </a:spcBef>
              <a:spcAft>
                <a:spcPts val="2100"/>
              </a:spcAft>
            </a:pPr>
            <a:r>
              <a:rPr lang="en-US" sz="3600" dirty="0">
                <a:latin typeface="Candara" panose="020E0502030303020204" pitchFamily="34" charset="0"/>
                <a:ea typeface="Cambria" panose="02040503050406030204" pitchFamily="18" charset="0"/>
              </a:rPr>
              <a:t>	In addition, their careers make it simpler for them to imagine a life without a spouse. They have their own income, a network of friends and associates and their own retirement savings.</a:t>
            </a:r>
          </a:p>
          <a:p>
            <a:r>
              <a:rPr lang="en-US" sz="3600" dirty="0">
                <a:latin typeface="Candara" panose="020E0502030303020204" pitchFamily="34" charset="0"/>
                <a:ea typeface="Cambria" panose="02040503050406030204" pitchFamily="18" charset="0"/>
              </a:rPr>
              <a:t>	And when people go home after work, their networks go with them. Social media has made it much easier to seek support and conversation elsewhere than in a spouse. </a:t>
            </a:r>
          </a:p>
          <a:p>
            <a:endParaRPr lang="en-US" sz="3600" dirty="0">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28046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E684BD-5D38-47DE-97FE-5080A01C53C3}"/>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AD1CEF1E-66A7-4706-B774-887DB0482361}"/>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71464016-211B-46F4-A969-574EB049A4FE}"/>
              </a:ext>
            </a:extLst>
          </p:cNvPr>
          <p:cNvSpPr>
            <a:spLocks noGrp="1"/>
          </p:cNvSpPr>
          <p:nvPr>
            <p:ph type="sldNum" sz="quarter" idx="12"/>
          </p:nvPr>
        </p:nvSpPr>
        <p:spPr/>
        <p:txBody>
          <a:bodyPr/>
          <a:lstStyle/>
          <a:p>
            <a:pPr>
              <a:defRPr/>
            </a:pPr>
            <a:fld id="{1B2A185C-6290-45C3-87A1-33C80B050DF0}" type="slidenum">
              <a:rPr lang="en-US" smtClean="0"/>
              <a:pPr>
                <a:defRPr/>
              </a:pPr>
              <a:t>18</a:t>
            </a:fld>
            <a:endParaRPr lang="en-US"/>
          </a:p>
        </p:txBody>
      </p:sp>
      <p:sp>
        <p:nvSpPr>
          <p:cNvPr id="5" name="Rectangle 4">
            <a:extLst>
              <a:ext uri="{FF2B5EF4-FFF2-40B4-BE49-F238E27FC236}">
                <a16:creationId xmlns:a16="http://schemas.microsoft.com/office/drawing/2014/main" id="{21EBAD2C-C0D7-43CC-BA4D-D856A362753E}"/>
              </a:ext>
            </a:extLst>
          </p:cNvPr>
          <p:cNvSpPr/>
          <p:nvPr/>
        </p:nvSpPr>
        <p:spPr>
          <a:xfrm>
            <a:off x="990600" y="66541"/>
            <a:ext cx="11010900" cy="6186309"/>
          </a:xfrm>
          <a:prstGeom prst="rect">
            <a:avLst/>
          </a:prstGeom>
          <a:solidFill>
            <a:schemeClr val="bg2"/>
          </a:solidFill>
        </p:spPr>
        <p:txBody>
          <a:bodyPr wrap="square">
            <a:spAutoFit/>
          </a:bodyPr>
          <a:lstStyle/>
          <a:p>
            <a:pPr marL="0" marR="0">
              <a:spcBef>
                <a:spcPts val="2100"/>
              </a:spcBef>
              <a:spcAft>
                <a:spcPts val="2100"/>
              </a:spcAft>
            </a:pPr>
            <a:r>
              <a:rPr lang="en-US" sz="3200" dirty="0">
                <a:latin typeface="Candara" panose="020E0502030303020204" pitchFamily="34" charset="0"/>
                <a:ea typeface="Cambria" panose="02040503050406030204" pitchFamily="18" charset="0"/>
              </a:rPr>
              <a:t>	</a:t>
            </a:r>
            <a:r>
              <a:rPr lang="en-US" sz="3600" dirty="0">
                <a:latin typeface="Candara" panose="020E0502030303020204" pitchFamily="34" charset="0"/>
                <a:ea typeface="Cambria" panose="02040503050406030204" pitchFamily="18" charset="0"/>
              </a:rPr>
              <a:t>But what’s the trick once you’re hitched? One constant is to avoid </a:t>
            </a:r>
            <a:r>
              <a:rPr lang="en-US" sz="3600" u="sng" dirty="0">
                <a:latin typeface="Candara" panose="020E0502030303020204" pitchFamily="34" charset="0"/>
                <a:ea typeface="Cambria" panose="02040503050406030204" pitchFamily="18" charset="0"/>
              </a:rPr>
              <a:t>contempt</a:t>
            </a:r>
            <a:r>
              <a:rPr lang="en-US" sz="3600" dirty="0">
                <a:latin typeface="Candara" panose="020E0502030303020204" pitchFamily="34" charset="0"/>
                <a:ea typeface="Cambria" panose="02040503050406030204" pitchFamily="18" charset="0"/>
              </a:rPr>
              <a:t> at all costs. By contempt, [we] mean more than making derogatory remarks about a partner’s desirability or earning power. It’s also communicated by constant interruption, dismissal of their concerns or withdrawal from conversation.		Contempt sets off a lethal chain reaction. It kills vulnerability, among other things. </a:t>
            </a:r>
            <a:r>
              <a:rPr lang="en-US" sz="3600" u="sng" dirty="0">
                <a:latin typeface="Candara" panose="020E0502030303020204" pitchFamily="34" charset="0"/>
                <a:ea typeface="Cambria" panose="02040503050406030204" pitchFamily="18" charset="0"/>
              </a:rPr>
              <a:t>Vulnerability is a prerequisite for intimacy</a:t>
            </a:r>
            <a:r>
              <a:rPr lang="en-US" sz="3600" dirty="0">
                <a:latin typeface="Candara" panose="020E0502030303020204" pitchFamily="34" charset="0"/>
                <a:ea typeface="Cambria" panose="02040503050406030204" pitchFamily="18" charset="0"/>
              </a:rPr>
              <a:t>. Without intimacy, commitment is a grind. And without commitment, there is no security in the marriage.</a:t>
            </a:r>
          </a:p>
        </p:txBody>
      </p:sp>
    </p:spTree>
    <p:extLst>
      <p:ext uri="{BB962C8B-B14F-4D97-AF65-F5344CB8AC3E}">
        <p14:creationId xmlns:p14="http://schemas.microsoft.com/office/powerpoint/2010/main" val="38216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1B75E-6D6E-4B85-BC0B-BF6F20566EFF}"/>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BCB6B607-0B53-440E-A765-0D680C9A8B3A}"/>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88B8C704-AADF-4B8A-8328-F06A17F3D58D}"/>
              </a:ext>
            </a:extLst>
          </p:cNvPr>
          <p:cNvSpPr>
            <a:spLocks noGrp="1"/>
          </p:cNvSpPr>
          <p:nvPr>
            <p:ph type="sldNum" sz="quarter" idx="12"/>
          </p:nvPr>
        </p:nvSpPr>
        <p:spPr/>
        <p:txBody>
          <a:bodyPr/>
          <a:lstStyle/>
          <a:p>
            <a:pPr>
              <a:defRPr/>
            </a:pPr>
            <a:fld id="{1B2A185C-6290-45C3-87A1-33C80B050DF0}" type="slidenum">
              <a:rPr lang="en-US" smtClean="0"/>
              <a:pPr>
                <a:defRPr/>
              </a:pPr>
              <a:t>19</a:t>
            </a:fld>
            <a:endParaRPr lang="en-US"/>
          </a:p>
        </p:txBody>
      </p:sp>
      <p:sp>
        <p:nvSpPr>
          <p:cNvPr id="5" name="Rectangle 4">
            <a:extLst>
              <a:ext uri="{FF2B5EF4-FFF2-40B4-BE49-F238E27FC236}">
                <a16:creationId xmlns:a16="http://schemas.microsoft.com/office/drawing/2014/main" id="{BFBACEC5-0AD9-4F64-81C3-357A92016959}"/>
              </a:ext>
            </a:extLst>
          </p:cNvPr>
          <p:cNvSpPr/>
          <p:nvPr/>
        </p:nvSpPr>
        <p:spPr>
          <a:xfrm>
            <a:off x="1143000" y="152400"/>
            <a:ext cx="10820400" cy="5555367"/>
          </a:xfrm>
          <a:prstGeom prst="rect">
            <a:avLst/>
          </a:prstGeom>
          <a:solidFill>
            <a:schemeClr val="bg2"/>
          </a:solidFill>
        </p:spPr>
        <p:txBody>
          <a:bodyPr wrap="square">
            <a:spAutoFit/>
          </a:bodyPr>
          <a:lstStyle/>
          <a:p>
            <a:pPr marL="0" marR="0">
              <a:spcBef>
                <a:spcPts val="2100"/>
              </a:spcBef>
              <a:spcAft>
                <a:spcPts val="2100"/>
              </a:spcAft>
            </a:pPr>
            <a:r>
              <a:rPr lang="en-US" sz="3600" spc="40" dirty="0">
                <a:latin typeface="Candara" panose="020E0502030303020204" pitchFamily="34" charset="0"/>
                <a:ea typeface="Cambria" panose="02040503050406030204" pitchFamily="18" charset="0"/>
                <a:cs typeface="Times New Roman" panose="02020603050405020304" pitchFamily="18" charset="0"/>
              </a:rPr>
              <a:t>	</a:t>
            </a:r>
            <a:r>
              <a:rPr lang="en-US" sz="4000" spc="40" dirty="0">
                <a:latin typeface="Candara" panose="020E0502030303020204" pitchFamily="34" charset="0"/>
                <a:ea typeface="Cambria" panose="02040503050406030204" pitchFamily="18" charset="0"/>
                <a:cs typeface="Times New Roman" panose="02020603050405020304" pitchFamily="18" charset="0"/>
              </a:rPr>
              <a:t>How to avoid it? There are two main antidotes: The first, obvious as it sounds, is to figure out what specifically makes your partner feel loved. And the other is to learn to apologize–properly–and to forgive. </a:t>
            </a:r>
          </a:p>
          <a:p>
            <a:pPr marL="0" marR="0">
              <a:spcBef>
                <a:spcPts val="2100"/>
              </a:spcBef>
              <a:spcAft>
                <a:spcPts val="2100"/>
              </a:spcAft>
            </a:pPr>
            <a:r>
              <a:rPr lang="en-US" sz="4000" spc="40" dirty="0">
                <a:latin typeface="Candara" panose="020E0502030303020204" pitchFamily="34" charset="0"/>
                <a:ea typeface="Cambria" panose="02040503050406030204" pitchFamily="18" charset="0"/>
                <a:cs typeface="Times New Roman" panose="02020603050405020304" pitchFamily="18" charset="0"/>
              </a:rPr>
              <a:t>	Disagreements are inevitable and healthy, so learning to fight fair is essential; resentment is one of contempt’s chief co-conspirators.</a:t>
            </a:r>
            <a:endParaRPr lang="en-US" sz="3200" dirty="0">
              <a:effectLst/>
              <a:latin typeface="Candara" panose="020E0502030303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1735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5BCEC1-B30B-48EC-9DDA-E4E90765D07C}"/>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9B339FE5-66E9-4885-BE8D-DAFE0EB3B78A}"/>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403BEE0B-C885-4102-8F32-C7990F46838F}"/>
              </a:ext>
            </a:extLst>
          </p:cNvPr>
          <p:cNvSpPr>
            <a:spLocks noGrp="1"/>
          </p:cNvSpPr>
          <p:nvPr>
            <p:ph type="sldNum" sz="quarter" idx="12"/>
          </p:nvPr>
        </p:nvSpPr>
        <p:spPr/>
        <p:txBody>
          <a:bodyPr/>
          <a:lstStyle/>
          <a:p>
            <a:pPr>
              <a:defRPr/>
            </a:pPr>
            <a:fld id="{1B2A185C-6290-45C3-87A1-33C80B050DF0}" type="slidenum">
              <a:rPr lang="en-US" smtClean="0"/>
              <a:pPr>
                <a:defRPr/>
              </a:pPr>
              <a:t>2</a:t>
            </a:fld>
            <a:endParaRPr lang="en-US"/>
          </a:p>
        </p:txBody>
      </p:sp>
      <p:sp>
        <p:nvSpPr>
          <p:cNvPr id="5" name="TextBox 4">
            <a:extLst>
              <a:ext uri="{FF2B5EF4-FFF2-40B4-BE49-F238E27FC236}">
                <a16:creationId xmlns:a16="http://schemas.microsoft.com/office/drawing/2014/main" id="{BCCB3FF7-7C52-497D-9209-11490A32A780}"/>
              </a:ext>
            </a:extLst>
          </p:cNvPr>
          <p:cNvSpPr txBox="1"/>
          <p:nvPr/>
        </p:nvSpPr>
        <p:spPr>
          <a:xfrm>
            <a:off x="7315200" y="165682"/>
            <a:ext cx="4717958" cy="1323439"/>
          </a:xfrm>
          <a:prstGeom prst="rect">
            <a:avLst/>
          </a:prstGeom>
          <a:noFill/>
        </p:spPr>
        <p:txBody>
          <a:bodyPr wrap="none" rtlCol="0">
            <a:spAutoFit/>
          </a:bodyPr>
          <a:lstStyle/>
          <a:p>
            <a:r>
              <a:rPr lang="en-US" sz="8000" dirty="0">
                <a:latin typeface="Candara" panose="020E0502030303020204" pitchFamily="34" charset="0"/>
                <a:ea typeface="Cambria" panose="02040503050406030204" pitchFamily="18" charset="0"/>
              </a:rPr>
              <a:t>Birthdays  </a:t>
            </a:r>
          </a:p>
        </p:txBody>
      </p:sp>
      <p:sp>
        <p:nvSpPr>
          <p:cNvPr id="6" name="TextBox 5">
            <a:extLst>
              <a:ext uri="{FF2B5EF4-FFF2-40B4-BE49-F238E27FC236}">
                <a16:creationId xmlns:a16="http://schemas.microsoft.com/office/drawing/2014/main" id="{3FB44E55-FD78-4474-BDA6-060160226715}"/>
              </a:ext>
            </a:extLst>
          </p:cNvPr>
          <p:cNvSpPr txBox="1"/>
          <p:nvPr/>
        </p:nvSpPr>
        <p:spPr>
          <a:xfrm>
            <a:off x="1828800" y="2362200"/>
            <a:ext cx="9679253" cy="2308324"/>
          </a:xfrm>
          <a:prstGeom prst="rect">
            <a:avLst/>
          </a:prstGeom>
          <a:noFill/>
        </p:spPr>
        <p:txBody>
          <a:bodyPr wrap="none" rtlCol="0">
            <a:spAutoFit/>
          </a:bodyPr>
          <a:lstStyle/>
          <a:p>
            <a:r>
              <a:rPr lang="en-US" sz="4800" dirty="0">
                <a:latin typeface="Candara" panose="020E0502030303020204" pitchFamily="34" charset="0"/>
                <a:ea typeface="Cambria" panose="02040503050406030204" pitchFamily="18" charset="0"/>
              </a:rPr>
              <a:t>Feb. 15</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Arwen </a:t>
            </a:r>
            <a:r>
              <a:rPr lang="en-US" sz="4800" dirty="0" err="1">
                <a:latin typeface="Candara" panose="020E0502030303020204" pitchFamily="34" charset="0"/>
                <a:ea typeface="Cambria" panose="02040503050406030204" pitchFamily="18" charset="0"/>
              </a:rPr>
              <a:t>Cockman</a:t>
            </a:r>
            <a:endParaRPr lang="en-US" sz="4800" dirty="0">
              <a:latin typeface="Candara" panose="020E0502030303020204" pitchFamily="34" charset="0"/>
              <a:ea typeface="Cambria" panose="02040503050406030204" pitchFamily="18" charset="0"/>
            </a:endParaRPr>
          </a:p>
          <a:p>
            <a:r>
              <a:rPr lang="en-US" sz="4800" dirty="0">
                <a:latin typeface="Candara" panose="020E0502030303020204" pitchFamily="34" charset="0"/>
                <a:ea typeface="Cambria" panose="02040503050406030204" pitchFamily="18" charset="0"/>
              </a:rPr>
              <a:t>Feb. 17</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Annie Godwin, Jaron Brown</a:t>
            </a:r>
          </a:p>
          <a:p>
            <a:endParaRPr lang="en-US" sz="4800" dirty="0">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15150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6C3B28-FE82-4C3B-B486-C49B1BBB3270}"/>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8B682A82-81FB-4E18-B0DD-E7106CBC36ED}"/>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C18BA15C-0A0F-4C97-A072-19F5CEB45C2A}"/>
              </a:ext>
            </a:extLst>
          </p:cNvPr>
          <p:cNvSpPr>
            <a:spLocks noGrp="1"/>
          </p:cNvSpPr>
          <p:nvPr>
            <p:ph type="sldNum" sz="quarter" idx="12"/>
          </p:nvPr>
        </p:nvSpPr>
        <p:spPr/>
        <p:txBody>
          <a:bodyPr/>
          <a:lstStyle/>
          <a:p>
            <a:pPr>
              <a:defRPr/>
            </a:pPr>
            <a:fld id="{1B2A185C-6290-45C3-87A1-33C80B050DF0}" type="slidenum">
              <a:rPr lang="en-US" smtClean="0"/>
              <a:pPr>
                <a:defRPr/>
              </a:pPr>
              <a:t>20</a:t>
            </a:fld>
            <a:endParaRPr lang="en-US"/>
          </a:p>
        </p:txBody>
      </p:sp>
      <p:pic>
        <p:nvPicPr>
          <p:cNvPr id="5" name="Picture 4">
            <a:extLst>
              <a:ext uri="{FF2B5EF4-FFF2-40B4-BE49-F238E27FC236}">
                <a16:creationId xmlns:a16="http://schemas.microsoft.com/office/drawing/2014/main" id="{0295BCA8-9AAA-44A5-A08B-9012842F814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114800" y="304800"/>
            <a:ext cx="7772400" cy="5658307"/>
          </a:xfrm>
          <a:prstGeom prst="rect">
            <a:avLst/>
          </a:prstGeom>
        </p:spPr>
      </p:pic>
    </p:spTree>
    <p:extLst>
      <p:ext uri="{BB962C8B-B14F-4D97-AF65-F5344CB8AC3E}">
        <p14:creationId xmlns:p14="http://schemas.microsoft.com/office/powerpoint/2010/main" val="263594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60484-59C6-477D-AD41-B186FD28EB16}"/>
              </a:ext>
            </a:extLst>
          </p:cNvPr>
          <p:cNvSpPr>
            <a:spLocks noGrp="1"/>
          </p:cNvSpPr>
          <p:nvPr>
            <p:ph type="dt" sz="half" idx="10"/>
          </p:nvPr>
        </p:nvSpPr>
        <p:spPr/>
        <p:txBody>
          <a:bodyPr/>
          <a:lstStyle/>
          <a:p>
            <a:pPr>
              <a:defRPr/>
            </a:pPr>
            <a:r>
              <a:rPr lang="en-US"/>
              <a:t>2-10-2023</a:t>
            </a:r>
            <a:endParaRPr lang="en-US" dirty="0"/>
          </a:p>
        </p:txBody>
      </p:sp>
      <p:sp>
        <p:nvSpPr>
          <p:cNvPr id="3" name="Footer Placeholder 2">
            <a:extLst>
              <a:ext uri="{FF2B5EF4-FFF2-40B4-BE49-F238E27FC236}">
                <a16:creationId xmlns:a16="http://schemas.microsoft.com/office/drawing/2014/main" id="{67C7C9B1-F9F5-4A6F-A45B-DEF7BEB2CDD4}"/>
              </a:ext>
            </a:extLst>
          </p:cNvPr>
          <p:cNvSpPr>
            <a:spLocks noGrp="1"/>
          </p:cNvSpPr>
          <p:nvPr>
            <p:ph type="ftr" sz="quarter" idx="11"/>
          </p:nvPr>
        </p:nvSpPr>
        <p:spPr/>
        <p:txBody>
          <a:bodyPr/>
          <a:lstStyle/>
          <a:p>
            <a:pPr>
              <a:defRPr/>
            </a:pPr>
            <a:r>
              <a:rPr lang="en-US"/>
              <a:t>The Christian Family 1 LWF</a:t>
            </a:r>
            <a:endParaRPr lang="en-US" dirty="0"/>
          </a:p>
        </p:txBody>
      </p:sp>
      <p:sp>
        <p:nvSpPr>
          <p:cNvPr id="4" name="Slide Number Placeholder 3">
            <a:extLst>
              <a:ext uri="{FF2B5EF4-FFF2-40B4-BE49-F238E27FC236}">
                <a16:creationId xmlns:a16="http://schemas.microsoft.com/office/drawing/2014/main" id="{68E4D195-8557-4F99-8ED9-3B89109CB9F1}"/>
              </a:ext>
            </a:extLst>
          </p:cNvPr>
          <p:cNvSpPr>
            <a:spLocks noGrp="1"/>
          </p:cNvSpPr>
          <p:nvPr>
            <p:ph type="sldNum" sz="quarter" idx="12"/>
          </p:nvPr>
        </p:nvSpPr>
        <p:spPr/>
        <p:txBody>
          <a:bodyPr/>
          <a:lstStyle/>
          <a:p>
            <a:pPr>
              <a:defRPr/>
            </a:pPr>
            <a:fld id="{E3132471-3D99-43CE-955E-894CB2ECB518}" type="slidenum">
              <a:rPr lang="en-US" smtClean="0"/>
              <a:pPr>
                <a:defRPr/>
              </a:pPr>
              <a:t>21</a:t>
            </a:fld>
            <a:endParaRPr lang="en-US" dirty="0"/>
          </a:p>
        </p:txBody>
      </p:sp>
      <p:sp>
        <p:nvSpPr>
          <p:cNvPr id="5" name="Rectangle 4">
            <a:extLst>
              <a:ext uri="{FF2B5EF4-FFF2-40B4-BE49-F238E27FC236}">
                <a16:creationId xmlns:a16="http://schemas.microsoft.com/office/drawing/2014/main" id="{D8E82A13-8F16-4C59-B560-CDD429277291}"/>
              </a:ext>
            </a:extLst>
          </p:cNvPr>
          <p:cNvSpPr/>
          <p:nvPr/>
        </p:nvSpPr>
        <p:spPr>
          <a:xfrm>
            <a:off x="228600" y="152400"/>
            <a:ext cx="11734800" cy="5632311"/>
          </a:xfrm>
          <a:prstGeom prst="rect">
            <a:avLst/>
          </a:prstGeom>
          <a:solidFill>
            <a:schemeClr val="tx2">
              <a:lumMod val="10000"/>
            </a:schemeClr>
          </a:solidFill>
        </p:spPr>
        <p:txBody>
          <a:bodyPr wrap="square">
            <a:spAutoFit/>
          </a:bodyPr>
          <a:lstStyle/>
          <a:p>
            <a:r>
              <a:rPr lang="en-US" sz="4000" b="1" dirty="0">
                <a:latin typeface="Candara" panose="020E0502030303020204" pitchFamily="34" charset="0"/>
              </a:rPr>
              <a:t>Dietrich Bonhoeffer </a:t>
            </a:r>
            <a:r>
              <a:rPr lang="en-US" sz="4000" dirty="0">
                <a:latin typeface="Candara" panose="020E0502030303020204" pitchFamily="34" charset="0"/>
              </a:rPr>
              <a:t>(</a:t>
            </a:r>
            <a:r>
              <a:rPr lang="en-US" sz="4000" i="1" dirty="0">
                <a:latin typeface="Candara" panose="020E0502030303020204" pitchFamily="34" charset="0"/>
              </a:rPr>
              <a:t>From a Nazi Prison Cell)</a:t>
            </a:r>
          </a:p>
          <a:p>
            <a:r>
              <a:rPr lang="en-US" sz="4000" dirty="0">
                <a:latin typeface="Candara" panose="020E0502030303020204" pitchFamily="34" charset="0"/>
              </a:rPr>
              <a:t>	“Marriage is more than your love for each other. It has a higher dignity and power, for it is God's holy ordinance, through which He wills to perpetuate the human race till the end of time. </a:t>
            </a:r>
          </a:p>
          <a:p>
            <a:r>
              <a:rPr lang="en-US" sz="4000" dirty="0">
                <a:latin typeface="Candara" panose="020E0502030303020204" pitchFamily="34" charset="0"/>
              </a:rPr>
              <a:t>	In your love you see only your two selves in the world, but in marriage you are a link in the chain of the generations, which God causes to come and to pass away to His glory, and calls into His kingdom. </a:t>
            </a:r>
          </a:p>
        </p:txBody>
      </p:sp>
    </p:spTree>
    <p:extLst>
      <p:ext uri="{BB962C8B-B14F-4D97-AF65-F5344CB8AC3E}">
        <p14:creationId xmlns:p14="http://schemas.microsoft.com/office/powerpoint/2010/main" val="147164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B3303-43CA-4695-A97F-D6645E3EA8B3}"/>
              </a:ext>
            </a:extLst>
          </p:cNvPr>
          <p:cNvSpPr>
            <a:spLocks noGrp="1"/>
          </p:cNvSpPr>
          <p:nvPr>
            <p:ph type="dt" sz="half" idx="10"/>
          </p:nvPr>
        </p:nvSpPr>
        <p:spPr/>
        <p:txBody>
          <a:bodyPr/>
          <a:lstStyle/>
          <a:p>
            <a:pPr>
              <a:defRPr/>
            </a:pPr>
            <a:r>
              <a:rPr lang="en-US"/>
              <a:t>2-10-2023</a:t>
            </a:r>
            <a:endParaRPr lang="en-US" dirty="0"/>
          </a:p>
        </p:txBody>
      </p:sp>
      <p:sp>
        <p:nvSpPr>
          <p:cNvPr id="3" name="Footer Placeholder 2">
            <a:extLst>
              <a:ext uri="{FF2B5EF4-FFF2-40B4-BE49-F238E27FC236}">
                <a16:creationId xmlns:a16="http://schemas.microsoft.com/office/drawing/2014/main" id="{E065FFEC-5E14-48FA-81A7-2185814328EF}"/>
              </a:ext>
            </a:extLst>
          </p:cNvPr>
          <p:cNvSpPr>
            <a:spLocks noGrp="1"/>
          </p:cNvSpPr>
          <p:nvPr>
            <p:ph type="ftr" sz="quarter" idx="11"/>
          </p:nvPr>
        </p:nvSpPr>
        <p:spPr/>
        <p:txBody>
          <a:bodyPr/>
          <a:lstStyle/>
          <a:p>
            <a:pPr>
              <a:defRPr/>
            </a:pPr>
            <a:r>
              <a:rPr lang="en-US"/>
              <a:t>The Christian Family 1 LWF</a:t>
            </a:r>
            <a:endParaRPr lang="en-US" dirty="0"/>
          </a:p>
        </p:txBody>
      </p:sp>
      <p:sp>
        <p:nvSpPr>
          <p:cNvPr id="4" name="Slide Number Placeholder 3">
            <a:extLst>
              <a:ext uri="{FF2B5EF4-FFF2-40B4-BE49-F238E27FC236}">
                <a16:creationId xmlns:a16="http://schemas.microsoft.com/office/drawing/2014/main" id="{6AE8FF6D-35D6-4D72-BC5B-5D72CB84A564}"/>
              </a:ext>
            </a:extLst>
          </p:cNvPr>
          <p:cNvSpPr>
            <a:spLocks noGrp="1"/>
          </p:cNvSpPr>
          <p:nvPr>
            <p:ph type="sldNum" sz="quarter" idx="12"/>
          </p:nvPr>
        </p:nvSpPr>
        <p:spPr/>
        <p:txBody>
          <a:bodyPr/>
          <a:lstStyle/>
          <a:p>
            <a:pPr>
              <a:defRPr/>
            </a:pPr>
            <a:fld id="{E3132471-3D99-43CE-955E-894CB2ECB518}" type="slidenum">
              <a:rPr lang="en-US" smtClean="0"/>
              <a:pPr>
                <a:defRPr/>
              </a:pPr>
              <a:t>22</a:t>
            </a:fld>
            <a:endParaRPr lang="en-US" dirty="0"/>
          </a:p>
        </p:txBody>
      </p:sp>
      <p:sp>
        <p:nvSpPr>
          <p:cNvPr id="5" name="Rectangle 4">
            <a:extLst>
              <a:ext uri="{FF2B5EF4-FFF2-40B4-BE49-F238E27FC236}">
                <a16:creationId xmlns:a16="http://schemas.microsoft.com/office/drawing/2014/main" id="{30F0A6BB-621A-4F5A-AEBF-2C897B7DED2D}"/>
              </a:ext>
            </a:extLst>
          </p:cNvPr>
          <p:cNvSpPr/>
          <p:nvPr/>
        </p:nvSpPr>
        <p:spPr>
          <a:xfrm>
            <a:off x="152400" y="152400"/>
            <a:ext cx="11887200" cy="6186309"/>
          </a:xfrm>
          <a:prstGeom prst="rect">
            <a:avLst/>
          </a:prstGeom>
          <a:solidFill>
            <a:schemeClr val="tx2">
              <a:lumMod val="10000"/>
            </a:schemeClr>
          </a:solidFill>
        </p:spPr>
        <p:txBody>
          <a:bodyPr wrap="square">
            <a:spAutoFit/>
          </a:bodyPr>
          <a:lstStyle/>
          <a:p>
            <a:r>
              <a:rPr lang="en-US" sz="4000" dirty="0">
                <a:latin typeface="Candara" panose="020E0502030303020204" pitchFamily="34" charset="0"/>
              </a:rPr>
              <a:t>	In your love, you see only the heaven of your own happiness, but in marriage you are placed at a post of responsibility towards the world and mankind. Your </a:t>
            </a:r>
            <a:r>
              <a:rPr lang="en-US" sz="4000" u="sng" dirty="0">
                <a:latin typeface="Candara" panose="020E0502030303020204" pitchFamily="34" charset="0"/>
              </a:rPr>
              <a:t>love</a:t>
            </a:r>
            <a:r>
              <a:rPr lang="en-US" sz="4000" dirty="0">
                <a:latin typeface="Candara" panose="020E0502030303020204" pitchFamily="34" charset="0"/>
              </a:rPr>
              <a:t> is your private possession, but </a:t>
            </a:r>
            <a:r>
              <a:rPr lang="en-US" sz="4000" u="sng" dirty="0">
                <a:latin typeface="Candara" panose="020E0502030303020204" pitchFamily="34" charset="0"/>
              </a:rPr>
              <a:t>marriage</a:t>
            </a:r>
            <a:r>
              <a:rPr lang="en-US" sz="4000" dirty="0">
                <a:latin typeface="Candara" panose="020E0502030303020204" pitchFamily="34" charset="0"/>
              </a:rPr>
              <a:t> is more than something personal - it is a status, an office. </a:t>
            </a:r>
          </a:p>
          <a:p>
            <a:r>
              <a:rPr lang="en-US" sz="4000" dirty="0">
                <a:latin typeface="Candara" panose="020E0502030303020204" pitchFamily="34" charset="0"/>
              </a:rPr>
              <a:t>	Just as it is the crown, and not merely the will to rule, that makes the king, so it is marriage, and not merely your love for each other, that joins you together in the sight of God and man.” </a:t>
            </a:r>
          </a:p>
          <a:p>
            <a:pPr algn="r"/>
            <a:endParaRPr lang="en-US" sz="3200" dirty="0">
              <a:latin typeface="Candara" panose="020E0502030303020204" pitchFamily="34" charset="0"/>
            </a:endParaRPr>
          </a:p>
        </p:txBody>
      </p:sp>
    </p:spTree>
    <p:extLst>
      <p:ext uri="{BB962C8B-B14F-4D97-AF65-F5344CB8AC3E}">
        <p14:creationId xmlns:p14="http://schemas.microsoft.com/office/powerpoint/2010/main" val="328620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E0A20A-92EE-4643-9B92-F33F76C48820}"/>
              </a:ext>
            </a:extLst>
          </p:cNvPr>
          <p:cNvSpPr>
            <a:spLocks noGrp="1"/>
          </p:cNvSpPr>
          <p:nvPr>
            <p:ph type="dt" sz="half" idx="10"/>
          </p:nvPr>
        </p:nvSpPr>
        <p:spPr/>
        <p:txBody>
          <a:bodyPr/>
          <a:lstStyle/>
          <a:p>
            <a:r>
              <a:rPr lang="en-US"/>
              <a:t>4/29/18</a:t>
            </a:r>
            <a:endParaRPr lang="en-US" dirty="0"/>
          </a:p>
        </p:txBody>
      </p:sp>
      <p:sp>
        <p:nvSpPr>
          <p:cNvPr id="4" name="Footer Placeholder 3">
            <a:extLst>
              <a:ext uri="{FF2B5EF4-FFF2-40B4-BE49-F238E27FC236}">
                <a16:creationId xmlns:a16="http://schemas.microsoft.com/office/drawing/2014/main" id="{00616403-9E0B-BE40-8956-764969DC5425}"/>
              </a:ext>
            </a:extLst>
          </p:cNvPr>
          <p:cNvSpPr>
            <a:spLocks noGrp="1"/>
          </p:cNvSpPr>
          <p:nvPr>
            <p:ph type="ftr" sz="quarter" idx="11"/>
          </p:nvPr>
        </p:nvSpPr>
        <p:spPr/>
        <p:txBody>
          <a:bodyPr/>
          <a:lstStyle/>
          <a:p>
            <a:r>
              <a:rPr lang="en-US"/>
              <a:t>The Story of Marriage 3</a:t>
            </a:r>
            <a:endParaRPr lang="en-US" dirty="0"/>
          </a:p>
        </p:txBody>
      </p:sp>
      <p:sp>
        <p:nvSpPr>
          <p:cNvPr id="5" name="Slide Number Placeholder 4">
            <a:extLst>
              <a:ext uri="{FF2B5EF4-FFF2-40B4-BE49-F238E27FC236}">
                <a16:creationId xmlns:a16="http://schemas.microsoft.com/office/drawing/2014/main" id="{70F2A7D3-2EC0-3F4B-858E-9974A3C7E8E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Rectangle 5">
            <a:extLst>
              <a:ext uri="{FF2B5EF4-FFF2-40B4-BE49-F238E27FC236}">
                <a16:creationId xmlns:a16="http://schemas.microsoft.com/office/drawing/2014/main" id="{D3B92969-3DC4-6F4B-AD7F-C8F091D86376}"/>
              </a:ext>
            </a:extLst>
          </p:cNvPr>
          <p:cNvSpPr/>
          <p:nvPr/>
        </p:nvSpPr>
        <p:spPr>
          <a:xfrm>
            <a:off x="1524000" y="893187"/>
            <a:ext cx="10515600" cy="5324535"/>
          </a:xfrm>
          <a:prstGeom prst="rect">
            <a:avLst/>
          </a:prstGeom>
        </p:spPr>
        <p:txBody>
          <a:bodyPr wrap="square">
            <a:spAutoFit/>
          </a:bodyPr>
          <a:lstStyle/>
          <a:p>
            <a:r>
              <a:rPr lang="en-US" sz="6000" b="1" dirty="0">
                <a:latin typeface="Candara" panose="020E0502030303020204" pitchFamily="34" charset="0"/>
                <a:ea typeface="Calibri" panose="020F0502020204030204" pitchFamily="34" charset="0"/>
                <a:cs typeface="Times New Roman" panose="02020603050405020304" pitchFamily="18" charset="0"/>
              </a:rPr>
              <a:t>Old Testament:</a:t>
            </a:r>
            <a:endParaRPr lang="en-US" sz="6000" dirty="0">
              <a:latin typeface="Candara" panose="020E0502030303020204" pitchFamily="34" charset="0"/>
              <a:ea typeface="Calibri" panose="020F0502020204030204" pitchFamily="34" charset="0"/>
              <a:cs typeface="Times New Roman" panose="02020603050405020304" pitchFamily="18" charset="0"/>
            </a:endParaRPr>
          </a:p>
          <a:p>
            <a:r>
              <a:rPr lang="en-US" sz="4000" dirty="0">
                <a:latin typeface="Candara" panose="020E0502030303020204" pitchFamily="34" charset="0"/>
                <a:ea typeface="Calibri" panose="020F0502020204030204" pitchFamily="34" charset="0"/>
                <a:cs typeface="Times New Roman" panose="02020603050405020304" pitchFamily="18" charset="0"/>
              </a:rPr>
              <a:t>	Emphasis in marriage was more upon a </a:t>
            </a:r>
            <a:r>
              <a:rPr lang="en-US" sz="4000" b="1" dirty="0">
                <a:latin typeface="Candara" panose="020E0502030303020204" pitchFamily="34" charset="0"/>
                <a:ea typeface="Calibri" panose="020F0502020204030204" pitchFamily="34" charset="0"/>
                <a:cs typeface="Times New Roman" panose="02020603050405020304" pitchFamily="18" charset="0"/>
              </a:rPr>
              <a:t>lifelong commitment</a:t>
            </a:r>
            <a:r>
              <a:rPr lang="en-US" sz="4000" dirty="0">
                <a:latin typeface="Candara" panose="020E0502030303020204" pitchFamily="34" charset="0"/>
                <a:ea typeface="Calibri" panose="020F0502020204030204" pitchFamily="34" charset="0"/>
                <a:cs typeface="Times New Roman" panose="02020603050405020304" pitchFamily="18" charset="0"/>
              </a:rPr>
              <a:t>, (God’s love) than on an </a:t>
            </a:r>
            <a:r>
              <a:rPr lang="en-US" sz="4000" b="1" dirty="0">
                <a:latin typeface="Candara" panose="020E0502030303020204" pitchFamily="34" charset="0"/>
                <a:ea typeface="Calibri" panose="020F0502020204030204" pitchFamily="34" charset="0"/>
                <a:cs typeface="Times New Roman" panose="02020603050405020304" pitchFamily="18" charset="0"/>
              </a:rPr>
              <a:t>emotional feeling </a:t>
            </a:r>
            <a:r>
              <a:rPr lang="en-US" sz="4000" dirty="0">
                <a:latin typeface="Candara" panose="020E0502030303020204" pitchFamily="34" charset="0"/>
                <a:ea typeface="Calibri" panose="020F0502020204030204" pitchFamily="34" charset="0"/>
                <a:cs typeface="Times New Roman" panose="02020603050405020304" pitchFamily="18" charset="0"/>
              </a:rPr>
              <a:t>of </a:t>
            </a:r>
            <a:r>
              <a:rPr lang="en-US" sz="4000" i="1" dirty="0">
                <a:latin typeface="Candara" panose="020E0502030303020204" pitchFamily="34" charset="0"/>
                <a:ea typeface="Calibri" panose="020F0502020204030204" pitchFamily="34" charset="0"/>
                <a:cs typeface="Times New Roman" panose="02020603050405020304" pitchFamily="18" charset="0"/>
              </a:rPr>
              <a:t>“I am in Love!”</a:t>
            </a:r>
            <a:r>
              <a:rPr lang="en-US" sz="4000" dirty="0">
                <a:latin typeface="Candara" panose="020E0502030303020204" pitchFamily="34" charset="0"/>
                <a:ea typeface="Calibri" panose="020F0502020204030204" pitchFamily="34" charset="0"/>
                <a:cs typeface="Times New Roman" panose="02020603050405020304" pitchFamily="18" charset="0"/>
              </a:rPr>
              <a:t> </a:t>
            </a:r>
          </a:p>
          <a:p>
            <a:r>
              <a:rPr lang="en-US" sz="4000" dirty="0">
                <a:latin typeface="Candara" panose="020E0502030303020204" pitchFamily="34" charset="0"/>
                <a:ea typeface="Calibri" panose="020F0502020204030204" pitchFamily="34" charset="0"/>
                <a:cs typeface="Times New Roman" panose="02020603050405020304" pitchFamily="18" charset="0"/>
              </a:rPr>
              <a:t>	Love was meant to blossom and mature as you spend years weaving the fabric of a life and family together. </a:t>
            </a:r>
          </a:p>
          <a:p>
            <a:pPr algn="ctr"/>
            <a:endParaRPr lang="en-US" sz="4000" i="1"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2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477C3-75BE-2946-B398-7865CB26170E}"/>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9F0BD825-3914-B54D-B0ED-3E71D9DF0037}"/>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0F44EE3E-31CF-C34C-AC59-0C406FED5C4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a:extLst>
              <a:ext uri="{FF2B5EF4-FFF2-40B4-BE49-F238E27FC236}">
                <a16:creationId xmlns:a16="http://schemas.microsoft.com/office/drawing/2014/main" id="{9EFA76BC-3D69-C542-BCCE-378FB3F3C476}"/>
              </a:ext>
            </a:extLst>
          </p:cNvPr>
          <p:cNvSpPr/>
          <p:nvPr/>
        </p:nvSpPr>
        <p:spPr>
          <a:xfrm>
            <a:off x="1168400" y="381000"/>
            <a:ext cx="10668000" cy="3631763"/>
          </a:xfrm>
          <a:prstGeom prst="rect">
            <a:avLst/>
          </a:prstGeom>
        </p:spPr>
        <p:txBody>
          <a:bodyPr wrap="square">
            <a:spAutoFit/>
          </a:bodyPr>
          <a:lstStyle/>
          <a:p>
            <a:endParaRPr lang="en-US" sz="4400" dirty="0">
              <a:latin typeface="Candara" panose="020E0502030303020204" pitchFamily="34" charset="0"/>
            </a:endParaRPr>
          </a:p>
          <a:p>
            <a:pPr algn="ctr"/>
            <a:r>
              <a:rPr lang="en-US" sz="5400" b="1" dirty="0">
                <a:latin typeface="Candara" panose="020E0502030303020204" pitchFamily="34" charset="0"/>
              </a:rPr>
              <a:t>PSALM 16:11</a:t>
            </a:r>
          </a:p>
          <a:p>
            <a:pPr algn="ctr"/>
            <a:r>
              <a:rPr lang="en-US" sz="4400" i="1" dirty="0">
                <a:latin typeface="Candara" panose="020E0502030303020204" pitchFamily="34" charset="0"/>
              </a:rPr>
              <a:t> Thou wilt shew me the path of life: in thy presence is </a:t>
            </a:r>
            <a:r>
              <a:rPr lang="en-US" sz="4400" i="1" dirty="0" err="1">
                <a:latin typeface="Candara" panose="020E0502030303020204" pitchFamily="34" charset="0"/>
              </a:rPr>
              <a:t>fulness</a:t>
            </a:r>
            <a:r>
              <a:rPr lang="en-US" sz="4400" i="1" dirty="0">
                <a:latin typeface="Candara" panose="020E0502030303020204" pitchFamily="34" charset="0"/>
              </a:rPr>
              <a:t> of joy; at thy right hand there are pleasures for evermore.</a:t>
            </a:r>
          </a:p>
        </p:txBody>
      </p:sp>
    </p:spTree>
    <p:extLst>
      <p:ext uri="{BB962C8B-B14F-4D97-AF65-F5344CB8AC3E}">
        <p14:creationId xmlns:p14="http://schemas.microsoft.com/office/powerpoint/2010/main" val="22278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31A37-CD6A-D668-132C-61F1C7F08389}"/>
              </a:ext>
            </a:extLst>
          </p:cNvPr>
          <p:cNvSpPr>
            <a:spLocks noGrp="1"/>
          </p:cNvSpPr>
          <p:nvPr>
            <p:ph type="dt" sz="half" idx="10"/>
          </p:nvPr>
        </p:nvSpPr>
        <p:spPr/>
        <p:txBody>
          <a:bodyPr/>
          <a:lstStyle/>
          <a:p>
            <a:pPr>
              <a:defRPr/>
            </a:pPr>
            <a:r>
              <a:rPr lang="en-US"/>
              <a:t>01-29-2023</a:t>
            </a:r>
          </a:p>
        </p:txBody>
      </p:sp>
      <p:sp>
        <p:nvSpPr>
          <p:cNvPr id="3" name="Footer Placeholder 2">
            <a:extLst>
              <a:ext uri="{FF2B5EF4-FFF2-40B4-BE49-F238E27FC236}">
                <a16:creationId xmlns:a16="http://schemas.microsoft.com/office/drawing/2014/main" id="{8C6340D2-0ADA-4F95-6B64-364F583FCE74}"/>
              </a:ext>
            </a:extLst>
          </p:cNvPr>
          <p:cNvSpPr>
            <a:spLocks noGrp="1"/>
          </p:cNvSpPr>
          <p:nvPr>
            <p:ph type="ftr" sz="quarter" idx="11"/>
          </p:nvPr>
        </p:nvSpPr>
        <p:spPr/>
        <p:txBody>
          <a:bodyPr/>
          <a:lstStyle/>
          <a:p>
            <a:pPr>
              <a:defRPr/>
            </a:pPr>
            <a:r>
              <a:rPr lang="en-US"/>
              <a:t>Christian Family 3</a:t>
            </a:r>
          </a:p>
        </p:txBody>
      </p:sp>
      <p:sp>
        <p:nvSpPr>
          <p:cNvPr id="4" name="Slide Number Placeholder 3">
            <a:extLst>
              <a:ext uri="{FF2B5EF4-FFF2-40B4-BE49-F238E27FC236}">
                <a16:creationId xmlns:a16="http://schemas.microsoft.com/office/drawing/2014/main" id="{2289DC13-3B02-DE4C-EC1B-D79E34D318DB}"/>
              </a:ext>
            </a:extLst>
          </p:cNvPr>
          <p:cNvSpPr>
            <a:spLocks noGrp="1"/>
          </p:cNvSpPr>
          <p:nvPr>
            <p:ph type="sldNum" sz="quarter" idx="12"/>
          </p:nvPr>
        </p:nvSpPr>
        <p:spPr/>
        <p:txBody>
          <a:bodyPr/>
          <a:lstStyle/>
          <a:p>
            <a:pPr>
              <a:defRPr/>
            </a:pPr>
            <a:fld id="{E3132471-3D99-43CE-955E-894CB2ECB518}" type="slidenum">
              <a:rPr lang="en-US" smtClean="0"/>
              <a:pPr>
                <a:defRPr/>
              </a:pPr>
              <a:t>25</a:t>
            </a:fld>
            <a:endParaRPr lang="en-US"/>
          </a:p>
        </p:txBody>
      </p:sp>
      <p:sp>
        <p:nvSpPr>
          <p:cNvPr id="6" name="TextBox 5">
            <a:extLst>
              <a:ext uri="{FF2B5EF4-FFF2-40B4-BE49-F238E27FC236}">
                <a16:creationId xmlns:a16="http://schemas.microsoft.com/office/drawing/2014/main" id="{ED50E960-2B65-0204-D898-3F2DEFB12636}"/>
              </a:ext>
            </a:extLst>
          </p:cNvPr>
          <p:cNvSpPr txBox="1"/>
          <p:nvPr/>
        </p:nvSpPr>
        <p:spPr>
          <a:xfrm>
            <a:off x="76200" y="0"/>
            <a:ext cx="11963400" cy="7555171"/>
          </a:xfrm>
          <a:prstGeom prst="rect">
            <a:avLst/>
          </a:prstGeom>
          <a:solidFill>
            <a:schemeClr val="bg2"/>
          </a:solidFill>
        </p:spPr>
        <p:txBody>
          <a:bodyPr wrap="square">
            <a:spAutoFit/>
          </a:bodyPr>
          <a:lstStyle/>
          <a:p>
            <a:r>
              <a:rPr lang="en-US" sz="6000" b="1" dirty="0">
                <a:latin typeface="Candara" panose="020E0502030303020204" pitchFamily="34" charset="0"/>
              </a:rPr>
              <a:t>We Are Family</a:t>
            </a:r>
          </a:p>
          <a:p>
            <a:r>
              <a:rPr lang="en-US" sz="2400" dirty="0">
                <a:latin typeface="Candara" panose="020E0502030303020204" pitchFamily="34" charset="0"/>
              </a:rPr>
              <a:t>Gene Edward </a:t>
            </a:r>
            <a:r>
              <a:rPr lang="en-US" sz="2400" dirty="0" err="1">
                <a:latin typeface="Candara" panose="020E0502030303020204" pitchFamily="34" charset="0"/>
              </a:rPr>
              <a:t>Veith</a:t>
            </a:r>
            <a:r>
              <a:rPr lang="en-US" sz="2400" dirty="0">
                <a:latin typeface="Candara" panose="020E0502030303020204" pitchFamily="34" charset="0"/>
              </a:rPr>
              <a:t> 5-20-2000</a:t>
            </a:r>
          </a:p>
          <a:p>
            <a:pPr algn="l"/>
            <a:r>
              <a:rPr lang="en-US" sz="3600" dirty="0">
                <a:latin typeface="Candara" panose="020E0502030303020204" pitchFamily="34" charset="0"/>
              </a:rPr>
              <a:t>	“A</a:t>
            </a:r>
            <a:r>
              <a:rPr lang="en-US" sz="3600" b="0" i="0" dirty="0">
                <a:effectLst/>
                <a:latin typeface="Candara" panose="020E0502030303020204" pitchFamily="34" charset="0"/>
              </a:rPr>
              <a:t>s children grow up to have children of their own, whereupon they grow up to have children, until both the earth and heaven are indeed filled with a particular couple's "large posterity.“ The family is God's invention. </a:t>
            </a:r>
          </a:p>
          <a:p>
            <a:r>
              <a:rPr lang="en-US" sz="3600" dirty="0">
                <a:latin typeface="Candara" panose="020E0502030303020204" pitchFamily="34" charset="0"/>
              </a:rPr>
              <a:t>	</a:t>
            </a:r>
            <a:r>
              <a:rPr lang="en-US" sz="3600" b="0" i="0" dirty="0">
                <a:effectLst/>
                <a:latin typeface="Candara" panose="020E0502030303020204" pitchFamily="34" charset="0"/>
              </a:rPr>
              <a:t>He protects it in the Ten Commandments. Since our dependence on Him is like a helpless baby to a loving parent, we are told to address Him as "</a:t>
            </a:r>
            <a:r>
              <a:rPr lang="en-US" sz="3600" b="0" i="1" dirty="0">
                <a:effectLst/>
                <a:latin typeface="Candara" panose="020E0502030303020204" pitchFamily="34" charset="0"/>
              </a:rPr>
              <a:t>our Father</a:t>
            </a:r>
            <a:r>
              <a:rPr lang="en-US" sz="3600" b="0" i="0" dirty="0">
                <a:effectLst/>
                <a:latin typeface="Candara" panose="020E0502030303020204" pitchFamily="34" charset="0"/>
              </a:rPr>
              <a:t>." Since His relationship to us in Christ is as loving and intimate as that between a groom and his bride, the church is called "</a:t>
            </a:r>
            <a:r>
              <a:rPr lang="en-US" sz="3600" b="1" i="0" dirty="0">
                <a:effectLst/>
                <a:latin typeface="Candara" panose="020E0502030303020204" pitchFamily="34" charset="0"/>
              </a:rPr>
              <a:t>the Bride of Christ</a:t>
            </a:r>
            <a:r>
              <a:rPr lang="en-US" sz="3600" b="0" i="0" dirty="0">
                <a:effectLst/>
                <a:latin typeface="Candara" panose="020E0502030303020204" pitchFamily="34" charset="0"/>
              </a:rPr>
              <a:t>." </a:t>
            </a:r>
          </a:p>
          <a:p>
            <a:pPr algn="l"/>
            <a:endParaRPr lang="en-US" sz="3600" b="0" i="0" dirty="0">
              <a:effectLst/>
              <a:latin typeface="Candara" panose="020E0502030303020204" pitchFamily="34" charset="0"/>
            </a:endParaRPr>
          </a:p>
        </p:txBody>
      </p:sp>
    </p:spTree>
    <p:extLst>
      <p:ext uri="{BB962C8B-B14F-4D97-AF65-F5344CB8AC3E}">
        <p14:creationId xmlns:p14="http://schemas.microsoft.com/office/powerpoint/2010/main" val="23957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4/29/18</a:t>
            </a:r>
          </a:p>
        </p:txBody>
      </p:sp>
      <p:sp>
        <p:nvSpPr>
          <p:cNvPr id="3" name="Footer Placeholder 2"/>
          <p:cNvSpPr>
            <a:spLocks noGrp="1"/>
          </p:cNvSpPr>
          <p:nvPr>
            <p:ph type="ftr" sz="quarter" idx="11"/>
          </p:nvPr>
        </p:nvSpPr>
        <p:spPr/>
        <p:txBody>
          <a:bodyPr/>
          <a:lstStyle/>
          <a:p>
            <a:pPr>
              <a:defRPr/>
            </a:pPr>
            <a:r>
              <a:rPr lang="en-US"/>
              <a:t>The Story of Marriage 3</a:t>
            </a:r>
            <a:endParaRPr lang="en-US" dirty="0"/>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26</a:t>
            </a:fld>
            <a:endParaRPr lang="en-US"/>
          </a:p>
        </p:txBody>
      </p:sp>
      <p:sp>
        <p:nvSpPr>
          <p:cNvPr id="5" name="Rectangle 4"/>
          <p:cNvSpPr/>
          <p:nvPr/>
        </p:nvSpPr>
        <p:spPr>
          <a:xfrm>
            <a:off x="228600" y="1398687"/>
            <a:ext cx="12039600" cy="5078313"/>
          </a:xfrm>
          <a:prstGeom prst="rect">
            <a:avLst/>
          </a:prstGeom>
          <a:solidFill>
            <a:schemeClr val="tx2">
              <a:lumMod val="10000"/>
            </a:schemeClr>
          </a:solidFill>
        </p:spPr>
        <p:txBody>
          <a:bodyPr wrap="square">
            <a:spAutoFit/>
          </a:bodyPr>
          <a:lstStyle/>
          <a:p>
            <a:r>
              <a:rPr lang="en-US" sz="3600" dirty="0">
                <a:latin typeface="Candara" panose="020E0502030303020204" pitchFamily="34" charset="0"/>
              </a:rPr>
              <a:t>	Unpopular in our culture which emphasizes individual rights, personal freedom, independence and mobility. The idea of giving these up because of dedication to another person or loyalty to a relationship makes people feel trapped.</a:t>
            </a:r>
          </a:p>
          <a:p>
            <a:r>
              <a:rPr lang="en-US" sz="3600" dirty="0">
                <a:latin typeface="Candara" panose="020E0502030303020204" pitchFamily="34" charset="0"/>
              </a:rPr>
              <a:t>	But you can’t have it both ways. You can't build a divorce-proof marriage and remain unbending toward your personal rights. That doesn't mean you give up all your freedoms or choices, but it does mean your commitment to the relationship supersedes your individual rights. </a:t>
            </a:r>
          </a:p>
        </p:txBody>
      </p:sp>
      <p:sp>
        <p:nvSpPr>
          <p:cNvPr id="6" name="Rectangle 5"/>
          <p:cNvSpPr/>
          <p:nvPr/>
        </p:nvSpPr>
        <p:spPr>
          <a:xfrm>
            <a:off x="3179977" y="0"/>
            <a:ext cx="5832046" cy="1107996"/>
          </a:xfrm>
          <a:prstGeom prst="rect">
            <a:avLst/>
          </a:prstGeom>
        </p:spPr>
        <p:txBody>
          <a:bodyPr wrap="none">
            <a:spAutoFit/>
          </a:bodyPr>
          <a:lstStyle/>
          <a:p>
            <a:r>
              <a:rPr lang="en-US" sz="6600" dirty="0">
                <a:latin typeface="Candara" panose="020E0502030303020204" pitchFamily="34" charset="0"/>
              </a:rPr>
              <a:t>"Commitment" </a:t>
            </a:r>
          </a:p>
        </p:txBody>
      </p:sp>
    </p:spTree>
    <p:extLst>
      <p:ext uri="{BB962C8B-B14F-4D97-AF65-F5344CB8AC3E}">
        <p14:creationId xmlns:p14="http://schemas.microsoft.com/office/powerpoint/2010/main" val="36670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A3149-8428-421E-B907-194A1D9C6E3A}"/>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A1848A93-3D90-4F46-976C-015F1D77063C}"/>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E3EF1270-EA4E-4175-A0A4-150C578E8A78}"/>
              </a:ext>
            </a:extLst>
          </p:cNvPr>
          <p:cNvSpPr>
            <a:spLocks noGrp="1"/>
          </p:cNvSpPr>
          <p:nvPr>
            <p:ph type="sldNum" sz="quarter" idx="12"/>
          </p:nvPr>
        </p:nvSpPr>
        <p:spPr/>
        <p:txBody>
          <a:bodyPr/>
          <a:lstStyle/>
          <a:p>
            <a:pPr>
              <a:defRPr/>
            </a:pPr>
            <a:fld id="{1B2A185C-6290-45C3-87A1-33C80B050DF0}" type="slidenum">
              <a:rPr lang="en-US" smtClean="0"/>
              <a:pPr>
                <a:defRPr/>
              </a:pPr>
              <a:t>27</a:t>
            </a:fld>
            <a:endParaRPr lang="en-US"/>
          </a:p>
        </p:txBody>
      </p:sp>
      <p:pic>
        <p:nvPicPr>
          <p:cNvPr id="5" name="Picture 4">
            <a:extLst>
              <a:ext uri="{FF2B5EF4-FFF2-40B4-BE49-F238E27FC236}">
                <a16:creationId xmlns:a16="http://schemas.microsoft.com/office/drawing/2014/main" id="{ABD1A658-F6F3-4A9D-BD4A-6C84E6BA9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28800"/>
            <a:ext cx="5410200" cy="3043238"/>
          </a:xfrm>
          <a:prstGeom prst="rect">
            <a:avLst/>
          </a:prstGeom>
        </p:spPr>
      </p:pic>
      <p:pic>
        <p:nvPicPr>
          <p:cNvPr id="6" name="Picture 5">
            <a:extLst>
              <a:ext uri="{FF2B5EF4-FFF2-40B4-BE49-F238E27FC236}">
                <a16:creationId xmlns:a16="http://schemas.microsoft.com/office/drawing/2014/main" id="{8E4C65DB-FC3C-4059-9ED1-AD5193DB0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95275"/>
            <a:ext cx="5905500" cy="3324225"/>
          </a:xfrm>
          <a:prstGeom prst="rect">
            <a:avLst/>
          </a:prstGeom>
        </p:spPr>
      </p:pic>
      <p:pic>
        <p:nvPicPr>
          <p:cNvPr id="7" name="Picture 6">
            <a:extLst>
              <a:ext uri="{FF2B5EF4-FFF2-40B4-BE49-F238E27FC236}">
                <a16:creationId xmlns:a16="http://schemas.microsoft.com/office/drawing/2014/main" id="{0F10F610-909E-41CB-802F-58BE0877D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100" y="3291568"/>
            <a:ext cx="2247900" cy="3381375"/>
          </a:xfrm>
          <a:prstGeom prst="rect">
            <a:avLst/>
          </a:prstGeom>
          <a:ln>
            <a:noFill/>
          </a:ln>
          <a:effectLst>
            <a:softEdge rad="112500"/>
          </a:effectLst>
        </p:spPr>
      </p:pic>
      <p:sp>
        <p:nvSpPr>
          <p:cNvPr id="8" name="TextBox 7">
            <a:extLst>
              <a:ext uri="{FF2B5EF4-FFF2-40B4-BE49-F238E27FC236}">
                <a16:creationId xmlns:a16="http://schemas.microsoft.com/office/drawing/2014/main" id="{D1338B0B-6C4F-41CD-8CBB-8AF86D2B56CF}"/>
              </a:ext>
            </a:extLst>
          </p:cNvPr>
          <p:cNvSpPr txBox="1"/>
          <p:nvPr/>
        </p:nvSpPr>
        <p:spPr>
          <a:xfrm>
            <a:off x="6075784" y="576262"/>
            <a:ext cx="5896166" cy="954107"/>
          </a:xfrm>
          <a:prstGeom prst="rect">
            <a:avLst/>
          </a:prstGeom>
          <a:noFill/>
        </p:spPr>
        <p:txBody>
          <a:bodyPr wrap="none" rtlCol="0">
            <a:spAutoFit/>
          </a:bodyPr>
          <a:lstStyle/>
          <a:p>
            <a:r>
              <a:rPr lang="en-US" sz="3200" dirty="0">
                <a:latin typeface="Candara" panose="020E0502030303020204" pitchFamily="34" charset="0"/>
              </a:rPr>
              <a:t>Sgt. First Class Joseph Gantt </a:t>
            </a:r>
            <a:r>
              <a:rPr lang="en-US" sz="2400" dirty="0">
                <a:latin typeface="Candara" panose="020E0502030303020204" pitchFamily="34" charset="0"/>
              </a:rPr>
              <a:t>(Left)</a:t>
            </a:r>
          </a:p>
          <a:p>
            <a:r>
              <a:rPr lang="en-US" sz="2400" dirty="0">
                <a:latin typeface="Candara" panose="020E0502030303020204" pitchFamily="34" charset="0"/>
              </a:rPr>
              <a:t>Clara Gantt (Below) </a:t>
            </a:r>
          </a:p>
        </p:txBody>
      </p:sp>
    </p:spTree>
    <p:extLst>
      <p:ext uri="{BB962C8B-B14F-4D97-AF65-F5344CB8AC3E}">
        <p14:creationId xmlns:p14="http://schemas.microsoft.com/office/powerpoint/2010/main" val="27648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263650" y="887134"/>
            <a:ext cx="10775950" cy="5755422"/>
          </a:xfrm>
          <a:prstGeom prst="rect">
            <a:avLst/>
          </a:prstGeom>
          <a:solidFill>
            <a:schemeClr val="bg1">
              <a:alpha val="80000"/>
            </a:schemeClr>
          </a:solidFill>
          <a:ln w="9525">
            <a:noFill/>
            <a:miter lim="800000"/>
            <a:headEnd/>
            <a:tailEnd/>
          </a:ln>
        </p:spPr>
        <p:txBody>
          <a:bodyPr wrap="square" anchor="ctr">
            <a:spAutoFit/>
          </a:bodyPr>
          <a:lstStyle/>
          <a:p>
            <a:pPr indent="457200"/>
            <a:r>
              <a:rPr lang="en-US" sz="4800" b="1" dirty="0">
                <a:latin typeface="Candara" panose="020E0502030303020204" pitchFamily="34" charset="0"/>
              </a:rPr>
              <a:t>TAKING.SIDES.WITH.JESUS</a:t>
            </a:r>
            <a:endParaRPr lang="en-US" sz="5400" b="1" dirty="0">
              <a:latin typeface="Candara" panose="020E0502030303020204" pitchFamily="34" charset="0"/>
            </a:endParaRPr>
          </a:p>
          <a:p>
            <a:pPr indent="457200"/>
            <a:r>
              <a:rPr lang="en-US" sz="4000" dirty="0">
                <a:latin typeface="Candara" panose="020E0502030303020204" pitchFamily="34" charset="0"/>
              </a:rPr>
              <a:t>	We got to think of young people. So we've got to think of the others that's coming on behind us, these young people, and a place for our children. Our daughters, we don't want them out in the world like that, we want them girls raised like their mothers. </a:t>
            </a:r>
            <a:r>
              <a:rPr lang="en-US" sz="4000" u="sng" dirty="0">
                <a:latin typeface="Candara" panose="020E0502030303020204" pitchFamily="34" charset="0"/>
              </a:rPr>
              <a:t>We've got to make arrangements for that</a:t>
            </a:r>
            <a:r>
              <a:rPr lang="en-US" sz="4000" b="1" dirty="0">
                <a:latin typeface="Candara" panose="020E0502030303020204" pitchFamily="34" charset="0"/>
              </a:rPr>
              <a:t>. </a:t>
            </a:r>
          </a:p>
          <a:p>
            <a:pPr indent="457200"/>
            <a:r>
              <a:rPr lang="en-US" sz="4000" b="1" dirty="0">
                <a:latin typeface="Candara" panose="020E0502030303020204" pitchFamily="34" charset="0"/>
              </a:rPr>
              <a:t>										</a:t>
            </a:r>
            <a:r>
              <a:rPr lang="en-US" sz="2800" dirty="0">
                <a:latin typeface="Candara" panose="020E0502030303020204" pitchFamily="34" charset="0"/>
              </a:rPr>
              <a:t>62-0601</a:t>
            </a:r>
          </a:p>
        </p:txBody>
      </p:sp>
      <p:sp>
        <p:nvSpPr>
          <p:cNvPr id="3" name="Date Placeholder 2"/>
          <p:cNvSpPr>
            <a:spLocks noGrp="1"/>
          </p:cNvSpPr>
          <p:nvPr>
            <p:ph type="dt" sz="half" idx="10"/>
          </p:nvPr>
        </p:nvSpPr>
        <p:spPr/>
        <p:txBody>
          <a:bodyPr/>
          <a:lstStyle/>
          <a:p>
            <a:pPr>
              <a:defRPr/>
            </a:pPr>
            <a:r>
              <a:rPr lang="en-US"/>
              <a:t>01-29-2023</a:t>
            </a:r>
          </a:p>
        </p:txBody>
      </p:sp>
      <p:sp>
        <p:nvSpPr>
          <p:cNvPr id="5" name="Footer Placeholder 4"/>
          <p:cNvSpPr>
            <a:spLocks noGrp="1"/>
          </p:cNvSpPr>
          <p:nvPr>
            <p:ph type="ftr" sz="quarter" idx="11"/>
          </p:nvPr>
        </p:nvSpPr>
        <p:spPr/>
        <p:txBody>
          <a:bodyPr/>
          <a:lstStyle/>
          <a:p>
            <a:pPr>
              <a:defRPr/>
            </a:pPr>
            <a:r>
              <a:rPr lang="en-US" dirty="0"/>
              <a:t>Christian Family 3</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90A2D-BD2A-4A58-6242-081683FF03AE}"/>
              </a:ext>
            </a:extLst>
          </p:cNvPr>
          <p:cNvSpPr>
            <a:spLocks noGrp="1"/>
          </p:cNvSpPr>
          <p:nvPr>
            <p:ph type="dt" sz="half" idx="10"/>
          </p:nvPr>
        </p:nvSpPr>
        <p:spPr/>
        <p:txBody>
          <a:bodyPr/>
          <a:lstStyle/>
          <a:p>
            <a:pPr>
              <a:defRPr/>
            </a:pPr>
            <a:r>
              <a:rPr lang="en-US"/>
              <a:t>01-29-2023</a:t>
            </a:r>
          </a:p>
        </p:txBody>
      </p:sp>
      <p:sp>
        <p:nvSpPr>
          <p:cNvPr id="4" name="Slide Number Placeholder 3">
            <a:extLst>
              <a:ext uri="{FF2B5EF4-FFF2-40B4-BE49-F238E27FC236}">
                <a16:creationId xmlns:a16="http://schemas.microsoft.com/office/drawing/2014/main" id="{C8B5DACF-9F88-0768-99FF-6A5636541E25}"/>
              </a:ext>
            </a:extLst>
          </p:cNvPr>
          <p:cNvSpPr>
            <a:spLocks noGrp="1"/>
          </p:cNvSpPr>
          <p:nvPr>
            <p:ph type="sldNum" sz="quarter" idx="12"/>
          </p:nvPr>
        </p:nvSpPr>
        <p:spPr/>
        <p:txBody>
          <a:bodyPr/>
          <a:lstStyle/>
          <a:p>
            <a:pPr>
              <a:defRPr/>
            </a:pPr>
            <a:fld id="{E3132471-3D99-43CE-955E-894CB2ECB518}" type="slidenum">
              <a:rPr lang="en-US" smtClean="0"/>
              <a:pPr>
                <a:defRPr/>
              </a:pPr>
              <a:t>29</a:t>
            </a:fld>
            <a:endParaRPr lang="en-US"/>
          </a:p>
        </p:txBody>
      </p:sp>
      <p:cxnSp>
        <p:nvCxnSpPr>
          <p:cNvPr id="6" name="Straight Arrow Connector 5">
            <a:extLst>
              <a:ext uri="{FF2B5EF4-FFF2-40B4-BE49-F238E27FC236}">
                <a16:creationId xmlns:a16="http://schemas.microsoft.com/office/drawing/2014/main" id="{16B26C5E-E158-40CE-CCBB-B8AFB8DC6EF1}"/>
              </a:ext>
            </a:extLst>
          </p:cNvPr>
          <p:cNvCxnSpPr>
            <a:cxnSpLocks/>
          </p:cNvCxnSpPr>
          <p:nvPr/>
        </p:nvCxnSpPr>
        <p:spPr>
          <a:xfrm flipV="1">
            <a:off x="358465" y="762000"/>
            <a:ext cx="10538135" cy="4908390"/>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7EA2CDC-B027-77C2-5C3D-CB7CA557DB38}"/>
              </a:ext>
            </a:extLst>
          </p:cNvPr>
          <p:cNvSpPr/>
          <p:nvPr/>
        </p:nvSpPr>
        <p:spPr>
          <a:xfrm>
            <a:off x="765919" y="5334000"/>
            <a:ext cx="2270932" cy="990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a:p>
            <a:pPr algn="ctr"/>
            <a:r>
              <a:rPr lang="en-US" sz="3200" b="1" dirty="0"/>
              <a:t>Babies</a:t>
            </a:r>
            <a:r>
              <a:rPr lang="en-US" sz="2800" dirty="0"/>
              <a:t>	</a:t>
            </a:r>
          </a:p>
        </p:txBody>
      </p:sp>
      <p:pic>
        <p:nvPicPr>
          <p:cNvPr id="15" name="Picture 14">
            <a:extLst>
              <a:ext uri="{FF2B5EF4-FFF2-40B4-BE49-F238E27FC236}">
                <a16:creationId xmlns:a16="http://schemas.microsoft.com/office/drawing/2014/main" id="{46BFC693-4070-CF33-050C-43A8F7918B8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2818910"/>
            <a:ext cx="2152075" cy="1005927"/>
          </a:xfrm>
          <a:prstGeom prst="rect">
            <a:avLst/>
          </a:prstGeom>
        </p:spPr>
      </p:pic>
      <p:pic>
        <p:nvPicPr>
          <p:cNvPr id="16" name="Picture 15">
            <a:extLst>
              <a:ext uri="{FF2B5EF4-FFF2-40B4-BE49-F238E27FC236}">
                <a16:creationId xmlns:a16="http://schemas.microsoft.com/office/drawing/2014/main" id="{05155F28-F4BC-9E7F-78C7-3D3E2F32D63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9281" y="3581399"/>
            <a:ext cx="2152075" cy="1005927"/>
          </a:xfrm>
          <a:prstGeom prst="rect">
            <a:avLst/>
          </a:prstGeom>
        </p:spPr>
      </p:pic>
      <p:pic>
        <p:nvPicPr>
          <p:cNvPr id="17" name="Picture 16">
            <a:extLst>
              <a:ext uri="{FF2B5EF4-FFF2-40B4-BE49-F238E27FC236}">
                <a16:creationId xmlns:a16="http://schemas.microsoft.com/office/drawing/2014/main" id="{B683DE34-2F22-02E0-F4B5-7CFDBDA528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3200" y="4382048"/>
            <a:ext cx="2152075" cy="1005927"/>
          </a:xfrm>
          <a:prstGeom prst="rect">
            <a:avLst/>
          </a:prstGeom>
        </p:spPr>
      </p:pic>
      <p:pic>
        <p:nvPicPr>
          <p:cNvPr id="18" name="Picture 17">
            <a:extLst>
              <a:ext uri="{FF2B5EF4-FFF2-40B4-BE49-F238E27FC236}">
                <a16:creationId xmlns:a16="http://schemas.microsoft.com/office/drawing/2014/main" id="{51EF94CD-F3AE-EB50-166E-9D81F6146DF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91291" y="2027237"/>
            <a:ext cx="2152075" cy="1005927"/>
          </a:xfrm>
          <a:prstGeom prst="rect">
            <a:avLst/>
          </a:prstGeom>
        </p:spPr>
      </p:pic>
      <p:pic>
        <p:nvPicPr>
          <p:cNvPr id="19" name="Picture 18">
            <a:extLst>
              <a:ext uri="{FF2B5EF4-FFF2-40B4-BE49-F238E27FC236}">
                <a16:creationId xmlns:a16="http://schemas.microsoft.com/office/drawing/2014/main" id="{4FEC911A-D9A0-EB9E-8B5D-85FA0123756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01200" y="1173436"/>
            <a:ext cx="2152075" cy="1005927"/>
          </a:xfrm>
          <a:prstGeom prst="rect">
            <a:avLst/>
          </a:prstGeom>
        </p:spPr>
      </p:pic>
      <p:sp>
        <p:nvSpPr>
          <p:cNvPr id="21" name="TextBox 20">
            <a:extLst>
              <a:ext uri="{FF2B5EF4-FFF2-40B4-BE49-F238E27FC236}">
                <a16:creationId xmlns:a16="http://schemas.microsoft.com/office/drawing/2014/main" id="{D6DFADE2-BA4C-165E-A7D8-A1533B362EA7}"/>
              </a:ext>
            </a:extLst>
          </p:cNvPr>
          <p:cNvSpPr txBox="1"/>
          <p:nvPr/>
        </p:nvSpPr>
        <p:spPr>
          <a:xfrm>
            <a:off x="477900" y="2092893"/>
            <a:ext cx="4875682" cy="1938992"/>
          </a:xfrm>
          <a:prstGeom prst="rect">
            <a:avLst/>
          </a:prstGeom>
          <a:noFill/>
        </p:spPr>
        <p:txBody>
          <a:bodyPr wrap="square" rtlCol="0">
            <a:spAutoFit/>
          </a:bodyPr>
          <a:lstStyle/>
          <a:p>
            <a:r>
              <a:rPr lang="en-US" sz="4000" dirty="0">
                <a:latin typeface="Candara" panose="020E0502030303020204" pitchFamily="34" charset="0"/>
              </a:rPr>
              <a:t>Everyone is Reaching for Higher levels of Maturity</a:t>
            </a:r>
          </a:p>
        </p:txBody>
      </p:sp>
      <p:sp>
        <p:nvSpPr>
          <p:cNvPr id="22" name="TextBox 21">
            <a:extLst>
              <a:ext uri="{FF2B5EF4-FFF2-40B4-BE49-F238E27FC236}">
                <a16:creationId xmlns:a16="http://schemas.microsoft.com/office/drawing/2014/main" id="{EEE1BCC2-7BEA-A98D-06B7-F35681D3D0B6}"/>
              </a:ext>
            </a:extLst>
          </p:cNvPr>
          <p:cNvSpPr txBox="1"/>
          <p:nvPr/>
        </p:nvSpPr>
        <p:spPr>
          <a:xfrm>
            <a:off x="9601200" y="1384011"/>
            <a:ext cx="2152075" cy="584775"/>
          </a:xfrm>
          <a:prstGeom prst="rect">
            <a:avLst/>
          </a:prstGeom>
          <a:noFill/>
        </p:spPr>
        <p:txBody>
          <a:bodyPr wrap="square" rtlCol="0">
            <a:spAutoFit/>
          </a:bodyPr>
          <a:lstStyle/>
          <a:p>
            <a:pPr algn="ctr"/>
            <a:r>
              <a:rPr lang="en-US" sz="3200" b="1" dirty="0"/>
              <a:t>Kingdom</a:t>
            </a:r>
          </a:p>
        </p:txBody>
      </p:sp>
      <p:sp>
        <p:nvSpPr>
          <p:cNvPr id="23" name="TextBox 22">
            <a:extLst>
              <a:ext uri="{FF2B5EF4-FFF2-40B4-BE49-F238E27FC236}">
                <a16:creationId xmlns:a16="http://schemas.microsoft.com/office/drawing/2014/main" id="{32E000CC-30A5-40E7-8716-AED1378F722C}"/>
              </a:ext>
            </a:extLst>
          </p:cNvPr>
          <p:cNvSpPr txBox="1"/>
          <p:nvPr/>
        </p:nvSpPr>
        <p:spPr>
          <a:xfrm>
            <a:off x="8091028" y="2204909"/>
            <a:ext cx="1752600" cy="584775"/>
          </a:xfrm>
          <a:prstGeom prst="rect">
            <a:avLst/>
          </a:prstGeom>
          <a:noFill/>
        </p:spPr>
        <p:txBody>
          <a:bodyPr wrap="square" rtlCol="0">
            <a:spAutoFit/>
          </a:bodyPr>
          <a:lstStyle/>
          <a:p>
            <a:pPr algn="ctr"/>
            <a:r>
              <a:rPr lang="en-US" sz="3200" b="1" dirty="0"/>
              <a:t>Elders</a:t>
            </a:r>
          </a:p>
        </p:txBody>
      </p:sp>
      <p:sp>
        <p:nvSpPr>
          <p:cNvPr id="24" name="TextBox 23">
            <a:extLst>
              <a:ext uri="{FF2B5EF4-FFF2-40B4-BE49-F238E27FC236}">
                <a16:creationId xmlns:a16="http://schemas.microsoft.com/office/drawing/2014/main" id="{439F8C15-8787-9867-90AC-C3F471036987}"/>
              </a:ext>
            </a:extLst>
          </p:cNvPr>
          <p:cNvSpPr txBox="1"/>
          <p:nvPr/>
        </p:nvSpPr>
        <p:spPr>
          <a:xfrm>
            <a:off x="6324600" y="3062389"/>
            <a:ext cx="1766428" cy="523220"/>
          </a:xfrm>
          <a:prstGeom prst="rect">
            <a:avLst/>
          </a:prstGeom>
          <a:noFill/>
        </p:spPr>
        <p:txBody>
          <a:bodyPr wrap="square" rtlCol="0">
            <a:spAutoFit/>
          </a:bodyPr>
          <a:lstStyle/>
          <a:p>
            <a:pPr algn="ctr"/>
            <a:r>
              <a:rPr lang="en-US" sz="2800" b="1" dirty="0"/>
              <a:t>Parents</a:t>
            </a:r>
          </a:p>
        </p:txBody>
      </p:sp>
      <p:sp>
        <p:nvSpPr>
          <p:cNvPr id="25" name="TextBox 24">
            <a:extLst>
              <a:ext uri="{FF2B5EF4-FFF2-40B4-BE49-F238E27FC236}">
                <a16:creationId xmlns:a16="http://schemas.microsoft.com/office/drawing/2014/main" id="{52C1E02C-BAE7-16B5-FA2F-CA3EDAA82FF2}"/>
              </a:ext>
            </a:extLst>
          </p:cNvPr>
          <p:cNvSpPr txBox="1"/>
          <p:nvPr/>
        </p:nvSpPr>
        <p:spPr>
          <a:xfrm>
            <a:off x="1295400" y="306763"/>
            <a:ext cx="9106560" cy="1200329"/>
          </a:xfrm>
          <a:prstGeom prst="rect">
            <a:avLst/>
          </a:prstGeom>
          <a:noFill/>
        </p:spPr>
        <p:txBody>
          <a:bodyPr wrap="square" rtlCol="0">
            <a:spAutoFit/>
          </a:bodyPr>
          <a:lstStyle/>
          <a:p>
            <a:pPr algn="ctr"/>
            <a:r>
              <a:rPr lang="en-US" sz="3600" b="1" dirty="0"/>
              <a:t>Age Integration Contributes to Maturity</a:t>
            </a:r>
          </a:p>
        </p:txBody>
      </p:sp>
      <p:sp>
        <p:nvSpPr>
          <p:cNvPr id="26" name="TextBox 25">
            <a:extLst>
              <a:ext uri="{FF2B5EF4-FFF2-40B4-BE49-F238E27FC236}">
                <a16:creationId xmlns:a16="http://schemas.microsoft.com/office/drawing/2014/main" id="{C09A869F-3647-00F0-5DE4-750D82C845DC}"/>
              </a:ext>
            </a:extLst>
          </p:cNvPr>
          <p:cNvSpPr txBox="1"/>
          <p:nvPr/>
        </p:nvSpPr>
        <p:spPr>
          <a:xfrm>
            <a:off x="2854779" y="4577353"/>
            <a:ext cx="1928915" cy="584775"/>
          </a:xfrm>
          <a:prstGeom prst="rect">
            <a:avLst/>
          </a:prstGeom>
          <a:noFill/>
        </p:spPr>
        <p:txBody>
          <a:bodyPr wrap="square" rtlCol="0">
            <a:spAutoFit/>
          </a:bodyPr>
          <a:lstStyle/>
          <a:p>
            <a:pPr algn="ctr"/>
            <a:r>
              <a:rPr lang="en-US" sz="3200" b="1" dirty="0"/>
              <a:t>Children</a:t>
            </a:r>
          </a:p>
        </p:txBody>
      </p:sp>
      <p:sp>
        <p:nvSpPr>
          <p:cNvPr id="27" name="TextBox 26">
            <a:extLst>
              <a:ext uri="{FF2B5EF4-FFF2-40B4-BE49-F238E27FC236}">
                <a16:creationId xmlns:a16="http://schemas.microsoft.com/office/drawing/2014/main" id="{0F4ADD7A-F6CC-6E50-FFDC-55CDFB06A8E3}"/>
              </a:ext>
            </a:extLst>
          </p:cNvPr>
          <p:cNvSpPr txBox="1"/>
          <p:nvPr/>
        </p:nvSpPr>
        <p:spPr>
          <a:xfrm>
            <a:off x="4915823" y="3622579"/>
            <a:ext cx="1303562" cy="954107"/>
          </a:xfrm>
          <a:prstGeom prst="rect">
            <a:avLst/>
          </a:prstGeom>
          <a:noFill/>
        </p:spPr>
        <p:txBody>
          <a:bodyPr wrap="none" rtlCol="0">
            <a:spAutoFit/>
          </a:bodyPr>
          <a:lstStyle/>
          <a:p>
            <a:r>
              <a:rPr lang="en-US" sz="2800" b="1" dirty="0"/>
              <a:t>Young</a:t>
            </a:r>
          </a:p>
          <a:p>
            <a:r>
              <a:rPr lang="en-US" sz="2800" b="1" dirty="0"/>
              <a:t>Adults</a:t>
            </a:r>
          </a:p>
        </p:txBody>
      </p:sp>
      <p:sp>
        <p:nvSpPr>
          <p:cNvPr id="29" name="TextBox 28">
            <a:extLst>
              <a:ext uri="{FF2B5EF4-FFF2-40B4-BE49-F238E27FC236}">
                <a16:creationId xmlns:a16="http://schemas.microsoft.com/office/drawing/2014/main" id="{3BC21CEE-C507-6862-4426-130266E411C7}"/>
              </a:ext>
            </a:extLst>
          </p:cNvPr>
          <p:cNvSpPr txBox="1"/>
          <p:nvPr/>
        </p:nvSpPr>
        <p:spPr>
          <a:xfrm>
            <a:off x="5958731" y="4343847"/>
            <a:ext cx="6096000" cy="2185214"/>
          </a:xfrm>
          <a:prstGeom prst="rect">
            <a:avLst/>
          </a:prstGeom>
          <a:noFill/>
        </p:spPr>
        <p:txBody>
          <a:bodyPr wrap="square">
            <a:spAutoFit/>
          </a:bodyPr>
          <a:lstStyle/>
          <a:p>
            <a:pPr algn="ctr"/>
            <a:r>
              <a:rPr lang="en-US" sz="3200" b="1" dirty="0"/>
              <a:t>The Power of Influence:</a:t>
            </a:r>
          </a:p>
          <a:p>
            <a:pPr algn="ctr"/>
            <a:r>
              <a:rPr lang="en-US" sz="2800" dirty="0"/>
              <a:t>He that walketh with wise men shall be wise: but a companion of fools shall be destroyed.</a:t>
            </a:r>
          </a:p>
          <a:p>
            <a:pPr algn="ctr"/>
            <a:r>
              <a:rPr lang="en-US" dirty="0"/>
              <a:t>PROVERBS 13:20</a:t>
            </a:r>
          </a:p>
        </p:txBody>
      </p:sp>
    </p:spTree>
    <p:extLst>
      <p:ext uri="{BB962C8B-B14F-4D97-AF65-F5344CB8AC3E}">
        <p14:creationId xmlns:p14="http://schemas.microsoft.com/office/powerpoint/2010/main" val="252033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39E48-4E94-E6F3-9135-045182F249E9}"/>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E0F3159D-B020-AFD3-8B27-E72B93499647}"/>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EC97A71A-908C-BDAD-4215-BF1DBCA89276}"/>
              </a:ext>
            </a:extLst>
          </p:cNvPr>
          <p:cNvSpPr>
            <a:spLocks noGrp="1"/>
          </p:cNvSpPr>
          <p:nvPr>
            <p:ph type="sldNum" sz="quarter" idx="12"/>
          </p:nvPr>
        </p:nvSpPr>
        <p:spPr/>
        <p:txBody>
          <a:bodyPr/>
          <a:lstStyle/>
          <a:p>
            <a:pPr>
              <a:defRPr/>
            </a:pPr>
            <a:fld id="{1B2A185C-6290-45C3-87A1-33C80B050DF0}" type="slidenum">
              <a:rPr lang="en-US" smtClean="0"/>
              <a:pPr>
                <a:defRPr/>
              </a:pPr>
              <a:t>3</a:t>
            </a:fld>
            <a:endParaRPr lang="en-US"/>
          </a:p>
        </p:txBody>
      </p:sp>
      <p:pic>
        <p:nvPicPr>
          <p:cNvPr id="5" name="Picture 4">
            <a:extLst>
              <a:ext uri="{FF2B5EF4-FFF2-40B4-BE49-F238E27FC236}">
                <a16:creationId xmlns:a16="http://schemas.microsoft.com/office/drawing/2014/main" id="{458F0D52-0CB6-CB26-5E6B-C35786498B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41301" y="808383"/>
            <a:ext cx="6019800" cy="5867400"/>
          </a:xfrm>
          <a:prstGeom prst="rect">
            <a:avLst/>
          </a:prstGeom>
        </p:spPr>
      </p:pic>
      <p:pic>
        <p:nvPicPr>
          <p:cNvPr id="7" name="Picture 6">
            <a:extLst>
              <a:ext uri="{FF2B5EF4-FFF2-40B4-BE49-F238E27FC236}">
                <a16:creationId xmlns:a16="http://schemas.microsoft.com/office/drawing/2014/main" id="{872042C7-8AC0-EB09-870C-4A20FF681D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181600" y="553278"/>
            <a:ext cx="6894444" cy="5486400"/>
          </a:xfrm>
          <a:prstGeom prst="rect">
            <a:avLst/>
          </a:prstGeom>
        </p:spPr>
      </p:pic>
      <p:sp>
        <p:nvSpPr>
          <p:cNvPr id="9" name="TextBox 8">
            <a:extLst>
              <a:ext uri="{FF2B5EF4-FFF2-40B4-BE49-F238E27FC236}">
                <a16:creationId xmlns:a16="http://schemas.microsoft.com/office/drawing/2014/main" id="{4711457D-F1BA-82AC-80C5-55ADC7844F72}"/>
              </a:ext>
            </a:extLst>
          </p:cNvPr>
          <p:cNvSpPr txBox="1"/>
          <p:nvPr/>
        </p:nvSpPr>
        <p:spPr>
          <a:xfrm>
            <a:off x="609600" y="228600"/>
            <a:ext cx="4777409" cy="1569660"/>
          </a:xfrm>
          <a:prstGeom prst="rect">
            <a:avLst/>
          </a:prstGeom>
          <a:solidFill>
            <a:schemeClr val="bg2"/>
          </a:solidFill>
        </p:spPr>
        <p:txBody>
          <a:bodyPr wrap="square">
            <a:spAutoFit/>
          </a:bodyPr>
          <a:lstStyle/>
          <a:p>
            <a:r>
              <a:rPr lang="en-US" sz="4800" dirty="0" err="1">
                <a:latin typeface="Candara" panose="020E0502030303020204" pitchFamily="34" charset="0"/>
              </a:rPr>
              <a:t>Mamvuradonha</a:t>
            </a:r>
            <a:r>
              <a:rPr lang="en-US" sz="4800" dirty="0">
                <a:latin typeface="Candara" panose="020E0502030303020204" pitchFamily="34" charset="0"/>
              </a:rPr>
              <a:t> </a:t>
            </a:r>
            <a:r>
              <a:rPr lang="en-US" sz="4800" dirty="0" err="1">
                <a:latin typeface="Candara" panose="020E0502030303020204" pitchFamily="34" charset="0"/>
              </a:rPr>
              <a:t>Zimbawe</a:t>
            </a:r>
            <a:r>
              <a:rPr lang="en-US" sz="4800" dirty="0">
                <a:latin typeface="Candara" panose="020E0502030303020204" pitchFamily="34" charset="0"/>
              </a:rPr>
              <a:t>. </a:t>
            </a:r>
          </a:p>
        </p:txBody>
      </p:sp>
    </p:spTree>
    <p:extLst>
      <p:ext uri="{BB962C8B-B14F-4D97-AF65-F5344CB8AC3E}">
        <p14:creationId xmlns:p14="http://schemas.microsoft.com/office/powerpoint/2010/main" val="372007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FDA5E-5780-AE6D-A1A8-19AD2D9A141C}"/>
              </a:ext>
            </a:extLst>
          </p:cNvPr>
          <p:cNvSpPr>
            <a:spLocks noGrp="1"/>
          </p:cNvSpPr>
          <p:nvPr>
            <p:ph type="dt" sz="half" idx="10"/>
          </p:nvPr>
        </p:nvSpPr>
        <p:spPr/>
        <p:txBody>
          <a:bodyPr/>
          <a:lstStyle/>
          <a:p>
            <a:pPr>
              <a:defRPr/>
            </a:pPr>
            <a:r>
              <a:rPr lang="en-US"/>
              <a:t>01-29-2023</a:t>
            </a:r>
          </a:p>
        </p:txBody>
      </p:sp>
      <p:sp>
        <p:nvSpPr>
          <p:cNvPr id="3" name="Footer Placeholder 2">
            <a:extLst>
              <a:ext uri="{FF2B5EF4-FFF2-40B4-BE49-F238E27FC236}">
                <a16:creationId xmlns:a16="http://schemas.microsoft.com/office/drawing/2014/main" id="{D69DFDFB-0CDA-3546-5001-E7C8D2E69EA1}"/>
              </a:ext>
            </a:extLst>
          </p:cNvPr>
          <p:cNvSpPr>
            <a:spLocks noGrp="1"/>
          </p:cNvSpPr>
          <p:nvPr>
            <p:ph type="ftr" sz="quarter" idx="11"/>
          </p:nvPr>
        </p:nvSpPr>
        <p:spPr/>
        <p:txBody>
          <a:bodyPr/>
          <a:lstStyle/>
          <a:p>
            <a:pPr>
              <a:defRPr/>
            </a:pPr>
            <a:r>
              <a:rPr lang="en-US"/>
              <a:t>Christian Family 3</a:t>
            </a:r>
          </a:p>
        </p:txBody>
      </p:sp>
      <p:sp>
        <p:nvSpPr>
          <p:cNvPr id="4" name="Slide Number Placeholder 3">
            <a:extLst>
              <a:ext uri="{FF2B5EF4-FFF2-40B4-BE49-F238E27FC236}">
                <a16:creationId xmlns:a16="http://schemas.microsoft.com/office/drawing/2014/main" id="{C21E4502-6319-AC77-E6DA-17B2BAD7D11A}"/>
              </a:ext>
            </a:extLst>
          </p:cNvPr>
          <p:cNvSpPr>
            <a:spLocks noGrp="1"/>
          </p:cNvSpPr>
          <p:nvPr>
            <p:ph type="sldNum" sz="quarter" idx="12"/>
          </p:nvPr>
        </p:nvSpPr>
        <p:spPr/>
        <p:txBody>
          <a:bodyPr/>
          <a:lstStyle/>
          <a:p>
            <a:pPr>
              <a:defRPr/>
            </a:pPr>
            <a:fld id="{E3132471-3D99-43CE-955E-894CB2ECB518}" type="slidenum">
              <a:rPr lang="en-US" smtClean="0"/>
              <a:pPr>
                <a:defRPr/>
              </a:pPr>
              <a:t>30</a:t>
            </a:fld>
            <a:endParaRPr lang="en-US"/>
          </a:p>
        </p:txBody>
      </p:sp>
      <p:sp>
        <p:nvSpPr>
          <p:cNvPr id="6" name="TextBox 5">
            <a:extLst>
              <a:ext uri="{FF2B5EF4-FFF2-40B4-BE49-F238E27FC236}">
                <a16:creationId xmlns:a16="http://schemas.microsoft.com/office/drawing/2014/main" id="{37D3F1E3-4465-2A47-007A-32C292028C5D}"/>
              </a:ext>
            </a:extLst>
          </p:cNvPr>
          <p:cNvSpPr txBox="1"/>
          <p:nvPr/>
        </p:nvSpPr>
        <p:spPr>
          <a:xfrm>
            <a:off x="228600" y="152400"/>
            <a:ext cx="11887200" cy="6617196"/>
          </a:xfrm>
          <a:prstGeom prst="rect">
            <a:avLst/>
          </a:prstGeom>
          <a:solidFill>
            <a:schemeClr val="tx2">
              <a:lumMod val="10000"/>
            </a:schemeClr>
          </a:solidFill>
        </p:spPr>
        <p:txBody>
          <a:bodyPr wrap="square">
            <a:spAutoFit/>
          </a:bodyPr>
          <a:lstStyle/>
          <a:p>
            <a:pPr algn="l"/>
            <a:r>
              <a:rPr lang="en-US" sz="4400" b="1" i="0" dirty="0">
                <a:effectLst/>
                <a:latin typeface="Trebuchet MS" panose="020B0603020202020204" pitchFamily="34" charset="0"/>
              </a:rPr>
              <a:t>Gregg Harris:</a:t>
            </a:r>
          </a:p>
          <a:p>
            <a:pPr algn="l"/>
            <a:r>
              <a:rPr lang="en-US" sz="3600" b="0" i="0" dirty="0">
                <a:effectLst/>
                <a:latin typeface="Trebuchet MS" panose="020B0603020202020204" pitchFamily="34" charset="0"/>
              </a:rPr>
              <a:t>	“Walking with the wise is a lifestyle, not a program. It includes working together, eating together, playing together, worshiping together, and studying together. This is where God placed the responsibility for child training and education, and it works very well in aiming children at God's highest and best targets in life.</a:t>
            </a:r>
          </a:p>
          <a:p>
            <a:pPr algn="l"/>
            <a:r>
              <a:rPr lang="en-US" sz="3600" b="0" i="0" dirty="0">
                <a:effectLst/>
                <a:latin typeface="Trebuchet MS" panose="020B0603020202020204" pitchFamily="34" charset="0"/>
              </a:rPr>
              <a:t>	That is what I want for my children - God's highest and best. I don't want my children to be merely counted among the Reformed. I want them to stand with the Reformers.”</a:t>
            </a:r>
          </a:p>
          <a:p>
            <a:pPr algn="l"/>
            <a:r>
              <a:rPr lang="en-US" sz="2000" b="0" i="0" dirty="0">
                <a:effectLst/>
                <a:latin typeface="Trebuchet MS" panose="020B0603020202020204" pitchFamily="34" charset="0"/>
              </a:rPr>
              <a:t>	http://greggharrisblog.blogspot.com/2005/11/priceless-treasure-why-i-choose-to.html</a:t>
            </a:r>
          </a:p>
        </p:txBody>
      </p:sp>
    </p:spTree>
    <p:extLst>
      <p:ext uri="{BB962C8B-B14F-4D97-AF65-F5344CB8AC3E}">
        <p14:creationId xmlns:p14="http://schemas.microsoft.com/office/powerpoint/2010/main" val="91410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257075-432B-4C52-BBEC-BE7EF782DCC0}"/>
              </a:ext>
            </a:extLst>
          </p:cNvPr>
          <p:cNvSpPr>
            <a:spLocks noGrp="1"/>
          </p:cNvSpPr>
          <p:nvPr>
            <p:ph type="dt" sz="half" idx="10"/>
          </p:nvPr>
        </p:nvSpPr>
        <p:spPr/>
        <p:txBody>
          <a:bodyPr/>
          <a:lstStyle/>
          <a:p>
            <a:r>
              <a:rPr lang="en-US"/>
              <a:t>2-10-2023</a:t>
            </a:r>
          </a:p>
        </p:txBody>
      </p:sp>
      <p:sp>
        <p:nvSpPr>
          <p:cNvPr id="3" name="Footer Placeholder 2">
            <a:extLst>
              <a:ext uri="{FF2B5EF4-FFF2-40B4-BE49-F238E27FC236}">
                <a16:creationId xmlns:a16="http://schemas.microsoft.com/office/drawing/2014/main" id="{C081354B-CDB9-43D5-8828-D9B558304D94}"/>
              </a:ext>
            </a:extLst>
          </p:cNvPr>
          <p:cNvSpPr>
            <a:spLocks noGrp="1"/>
          </p:cNvSpPr>
          <p:nvPr>
            <p:ph type="ftr" sz="quarter" idx="11"/>
          </p:nvPr>
        </p:nvSpPr>
        <p:spPr/>
        <p:txBody>
          <a:bodyPr/>
          <a:lstStyle/>
          <a:p>
            <a:r>
              <a:rPr lang="en-US"/>
              <a:t>The Christian Family 1 LWF</a:t>
            </a:r>
          </a:p>
        </p:txBody>
      </p:sp>
      <p:sp>
        <p:nvSpPr>
          <p:cNvPr id="4" name="Slide Number Placeholder 3">
            <a:extLst>
              <a:ext uri="{FF2B5EF4-FFF2-40B4-BE49-F238E27FC236}">
                <a16:creationId xmlns:a16="http://schemas.microsoft.com/office/drawing/2014/main" id="{02E94623-A79E-4199-A4EA-C4ED2116A400}"/>
              </a:ext>
            </a:extLst>
          </p:cNvPr>
          <p:cNvSpPr>
            <a:spLocks noGrp="1"/>
          </p:cNvSpPr>
          <p:nvPr>
            <p:ph type="sldNum" sz="quarter" idx="12"/>
          </p:nvPr>
        </p:nvSpPr>
        <p:spPr/>
        <p:txBody>
          <a:bodyPr/>
          <a:lstStyle/>
          <a:p>
            <a:fld id="{687EE3D0-0F58-4A65-805C-1DE0E69F3E5E}" type="slidenum">
              <a:rPr lang="en-US" smtClean="0"/>
              <a:t>31</a:t>
            </a:fld>
            <a:endParaRPr lang="en-US"/>
          </a:p>
        </p:txBody>
      </p:sp>
      <p:sp>
        <p:nvSpPr>
          <p:cNvPr id="6" name="TextBox 5">
            <a:extLst>
              <a:ext uri="{FF2B5EF4-FFF2-40B4-BE49-F238E27FC236}">
                <a16:creationId xmlns:a16="http://schemas.microsoft.com/office/drawing/2014/main" id="{C0BF4A8D-C35D-4AA7-9FFA-7258299BDB9A}"/>
              </a:ext>
            </a:extLst>
          </p:cNvPr>
          <p:cNvSpPr txBox="1"/>
          <p:nvPr/>
        </p:nvSpPr>
        <p:spPr>
          <a:xfrm>
            <a:off x="152400" y="117693"/>
            <a:ext cx="11811000" cy="6801862"/>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THE.MARRIAGE.OF.THE.LAMB </a:t>
            </a:r>
            <a:endParaRPr lang="en-US" sz="4000" b="1" dirty="0">
              <a:latin typeface="Candara" panose="020E0502030303020204" pitchFamily="34" charset="0"/>
            </a:endParaRPr>
          </a:p>
          <a:p>
            <a:r>
              <a:rPr lang="en-US" sz="4000" dirty="0">
                <a:latin typeface="Candara" panose="020E0502030303020204" pitchFamily="34" charset="0"/>
              </a:rPr>
              <a:t>	81 The earthly marriage here is a type of the heavenly marriage. The first thing in natural marriage, a decision has to be made. The young lady has to make her decision, whether she wants this young man; and the young man, whether he wants the young woman. </a:t>
            </a:r>
            <a:r>
              <a:rPr lang="en-US" sz="4000" b="1" dirty="0">
                <a:latin typeface="Candara" panose="020E0502030303020204" pitchFamily="34" charset="0"/>
              </a:rPr>
              <a:t>She must be the only woman in the world that you love, and he must be the only man. </a:t>
            </a:r>
            <a:r>
              <a:rPr lang="en-US" sz="4000" dirty="0">
                <a:latin typeface="Candara" panose="020E0502030303020204" pitchFamily="34" charset="0"/>
              </a:rPr>
              <a:t>And that's the same way it is by making the decision for Christ… </a:t>
            </a:r>
          </a:p>
          <a:p>
            <a:pPr algn="r"/>
            <a:r>
              <a:rPr lang="en-US" sz="3200" dirty="0">
                <a:latin typeface="Candara" panose="020E0502030303020204" pitchFamily="34" charset="0"/>
              </a:rPr>
              <a:t>62-0121E</a:t>
            </a:r>
          </a:p>
        </p:txBody>
      </p:sp>
    </p:spTree>
    <p:extLst>
      <p:ext uri="{BB962C8B-B14F-4D97-AF65-F5344CB8AC3E}">
        <p14:creationId xmlns:p14="http://schemas.microsoft.com/office/powerpoint/2010/main" val="377193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A27FA-8A80-4796-99F8-F8D832E0A64C}"/>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C8B442F2-2E80-479F-84E3-665FE6D2F328}"/>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71C892FD-FB97-4487-8B45-7D46A5FBAA69}"/>
              </a:ext>
            </a:extLst>
          </p:cNvPr>
          <p:cNvSpPr>
            <a:spLocks noGrp="1"/>
          </p:cNvSpPr>
          <p:nvPr>
            <p:ph type="sldNum" sz="quarter" idx="12"/>
          </p:nvPr>
        </p:nvSpPr>
        <p:spPr/>
        <p:txBody>
          <a:bodyPr/>
          <a:lstStyle/>
          <a:p>
            <a:pPr>
              <a:defRPr/>
            </a:pPr>
            <a:fld id="{1B2A185C-6290-45C3-87A1-33C80B050DF0}" type="slidenum">
              <a:rPr lang="en-US" smtClean="0"/>
              <a:pPr>
                <a:defRPr/>
              </a:pPr>
              <a:t>32</a:t>
            </a:fld>
            <a:endParaRPr lang="en-US"/>
          </a:p>
        </p:txBody>
      </p:sp>
      <p:sp>
        <p:nvSpPr>
          <p:cNvPr id="6" name="TextBox 5">
            <a:extLst>
              <a:ext uri="{FF2B5EF4-FFF2-40B4-BE49-F238E27FC236}">
                <a16:creationId xmlns:a16="http://schemas.microsoft.com/office/drawing/2014/main" id="{77922D15-6608-452B-803E-2DA0661C5E71}"/>
              </a:ext>
            </a:extLst>
          </p:cNvPr>
          <p:cNvSpPr txBox="1"/>
          <p:nvPr/>
        </p:nvSpPr>
        <p:spPr>
          <a:xfrm>
            <a:off x="381000" y="228600"/>
            <a:ext cx="11684000" cy="5078313"/>
          </a:xfrm>
          <a:prstGeom prst="rect">
            <a:avLst/>
          </a:prstGeom>
          <a:solidFill>
            <a:schemeClr val="bg2">
              <a:lumMod val="95000"/>
              <a:lumOff val="5000"/>
            </a:schemeClr>
          </a:solidFill>
        </p:spPr>
        <p:txBody>
          <a:bodyPr wrap="square">
            <a:spAutoFit/>
          </a:bodyPr>
          <a:lstStyle/>
          <a:p>
            <a:r>
              <a:rPr lang="en-US" sz="4400" b="1" dirty="0">
                <a:latin typeface="Candara" panose="020E0502030303020204" pitchFamily="34" charset="0"/>
                <a:ea typeface="Cambria" panose="02040503050406030204" pitchFamily="18" charset="0"/>
              </a:rPr>
              <a:t>EPHESIANS 5:21-24</a:t>
            </a:r>
          </a:p>
          <a:p>
            <a:r>
              <a:rPr lang="en-US" sz="4000" i="1" dirty="0">
                <a:latin typeface="Candara" panose="020E0502030303020204" pitchFamily="34" charset="0"/>
                <a:ea typeface="Cambria" panose="02040503050406030204" pitchFamily="18" charset="0"/>
              </a:rPr>
              <a:t>	Submitting yourselves one to another in the fear of God. 22 Wives, submit yourselves unto your own husbands, as unto the Lord. 23 For the husband is the head of the wife, even as Christ is the head of the church: and he is the </a:t>
            </a:r>
            <a:r>
              <a:rPr lang="en-US" sz="4000" i="1" dirty="0" err="1">
                <a:latin typeface="Candara" panose="020E0502030303020204" pitchFamily="34" charset="0"/>
                <a:ea typeface="Cambria" panose="02040503050406030204" pitchFamily="18" charset="0"/>
              </a:rPr>
              <a:t>saviour</a:t>
            </a:r>
            <a:r>
              <a:rPr lang="en-US" sz="4000" i="1" dirty="0">
                <a:latin typeface="Candara" panose="020E0502030303020204" pitchFamily="34" charset="0"/>
                <a:ea typeface="Cambria" panose="02040503050406030204" pitchFamily="18" charset="0"/>
              </a:rPr>
              <a:t> of the body. 24 Therefore as the church is subject unto Christ, so let the wives be to their own husbands in everything. </a:t>
            </a:r>
          </a:p>
        </p:txBody>
      </p:sp>
    </p:spTree>
    <p:extLst>
      <p:ext uri="{BB962C8B-B14F-4D97-AF65-F5344CB8AC3E}">
        <p14:creationId xmlns:p14="http://schemas.microsoft.com/office/powerpoint/2010/main" val="41542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E05FF-119D-4E01-A5B0-440A11F9FF45}"/>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9FF91D21-82A7-40C0-99A2-ACEAB24B63D4}"/>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D7B80ECA-172E-4D88-A730-BAA28EFE1DD2}"/>
              </a:ext>
            </a:extLst>
          </p:cNvPr>
          <p:cNvSpPr>
            <a:spLocks noGrp="1"/>
          </p:cNvSpPr>
          <p:nvPr>
            <p:ph type="sldNum" sz="quarter" idx="12"/>
          </p:nvPr>
        </p:nvSpPr>
        <p:spPr/>
        <p:txBody>
          <a:bodyPr/>
          <a:lstStyle/>
          <a:p>
            <a:pPr>
              <a:defRPr/>
            </a:pPr>
            <a:fld id="{1B2A185C-6290-45C3-87A1-33C80B050DF0}" type="slidenum">
              <a:rPr lang="en-US" smtClean="0"/>
              <a:pPr>
                <a:defRPr/>
              </a:pPr>
              <a:t>33</a:t>
            </a:fld>
            <a:endParaRPr lang="en-US"/>
          </a:p>
        </p:txBody>
      </p:sp>
      <p:sp>
        <p:nvSpPr>
          <p:cNvPr id="6" name="TextBox 5">
            <a:extLst>
              <a:ext uri="{FF2B5EF4-FFF2-40B4-BE49-F238E27FC236}">
                <a16:creationId xmlns:a16="http://schemas.microsoft.com/office/drawing/2014/main" id="{9EAE7E93-1E8F-45DC-828B-6AD656A13434}"/>
              </a:ext>
            </a:extLst>
          </p:cNvPr>
          <p:cNvSpPr txBox="1"/>
          <p:nvPr/>
        </p:nvSpPr>
        <p:spPr>
          <a:xfrm>
            <a:off x="228600" y="152400"/>
            <a:ext cx="11734800" cy="6678751"/>
          </a:xfrm>
          <a:prstGeom prst="rect">
            <a:avLst/>
          </a:prstGeom>
          <a:solidFill>
            <a:schemeClr val="bg2">
              <a:lumMod val="95000"/>
              <a:lumOff val="5000"/>
            </a:schemeClr>
          </a:solidFill>
        </p:spPr>
        <p:txBody>
          <a:bodyPr wrap="square">
            <a:spAutoFit/>
          </a:bodyPr>
          <a:lstStyle/>
          <a:p>
            <a:r>
              <a:rPr lang="en-US" sz="6000" i="1" dirty="0">
                <a:latin typeface="Candara" panose="020E0502030303020204" pitchFamily="34" charset="0"/>
                <a:ea typeface="Cambria" panose="02040503050406030204" pitchFamily="18" charset="0"/>
              </a:rPr>
              <a:t>The Story of Abigail:</a:t>
            </a:r>
          </a:p>
          <a:p>
            <a:r>
              <a:rPr lang="en-US" sz="4800" b="1" dirty="0">
                <a:latin typeface="Candara" panose="020E0502030303020204" pitchFamily="34" charset="0"/>
                <a:ea typeface="Cambria" panose="02040503050406030204" pitchFamily="18" charset="0"/>
              </a:rPr>
              <a:t>I SAMUEL 25:2</a:t>
            </a:r>
          </a:p>
          <a:p>
            <a:r>
              <a:rPr lang="en-US" sz="4000" i="1" dirty="0">
                <a:latin typeface="Candara" panose="020E0502030303020204" pitchFamily="34" charset="0"/>
                <a:ea typeface="Cambria" panose="02040503050406030204" pitchFamily="18" charset="0"/>
              </a:rPr>
              <a:t>And there was a man in </a:t>
            </a:r>
            <a:r>
              <a:rPr lang="en-US" sz="4000" i="1" dirty="0" err="1">
                <a:latin typeface="Candara" panose="020E0502030303020204" pitchFamily="34" charset="0"/>
                <a:ea typeface="Cambria" panose="02040503050406030204" pitchFamily="18" charset="0"/>
              </a:rPr>
              <a:t>Maon</a:t>
            </a:r>
            <a:r>
              <a:rPr lang="en-US" sz="4000" i="1" dirty="0">
                <a:latin typeface="Candara" panose="020E0502030303020204" pitchFamily="34" charset="0"/>
                <a:ea typeface="Cambria" panose="02040503050406030204" pitchFamily="18" charset="0"/>
              </a:rPr>
              <a:t>, whose possessions were in Carmel; and the man was very great, and he had three thousand sheep, and a thousand goats: and he was shearing his sheep in Carmel. 3  Now the name of the man was </a:t>
            </a:r>
            <a:r>
              <a:rPr lang="en-US" sz="4000" i="1" dirty="0" err="1">
                <a:latin typeface="Candara" panose="020E0502030303020204" pitchFamily="34" charset="0"/>
                <a:ea typeface="Cambria" panose="02040503050406030204" pitchFamily="18" charset="0"/>
              </a:rPr>
              <a:t>Nabal</a:t>
            </a:r>
            <a:r>
              <a:rPr lang="en-US" sz="4000" i="1" dirty="0">
                <a:latin typeface="Candara" panose="020E0502030303020204" pitchFamily="34" charset="0"/>
                <a:ea typeface="Cambria" panose="02040503050406030204" pitchFamily="18" charset="0"/>
              </a:rPr>
              <a:t>; and the name of his wife Abigail: and she was a woman of good understanding, and of a beautiful countenance: but the man was churlish and evil in his doings; and he was of the house of Caleb.</a:t>
            </a:r>
          </a:p>
        </p:txBody>
      </p:sp>
    </p:spTree>
    <p:extLst>
      <p:ext uri="{BB962C8B-B14F-4D97-AF65-F5344CB8AC3E}">
        <p14:creationId xmlns:p14="http://schemas.microsoft.com/office/powerpoint/2010/main" val="164475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F58E9-329C-41D6-B130-1147C0611188}"/>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5E47FFA8-09B1-42C2-AB02-F66D782A517A}"/>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091C6460-13F2-4AF0-9EB1-8A11692052FC}"/>
              </a:ext>
            </a:extLst>
          </p:cNvPr>
          <p:cNvSpPr>
            <a:spLocks noGrp="1"/>
          </p:cNvSpPr>
          <p:nvPr>
            <p:ph type="sldNum" sz="quarter" idx="12"/>
          </p:nvPr>
        </p:nvSpPr>
        <p:spPr/>
        <p:txBody>
          <a:bodyPr/>
          <a:lstStyle/>
          <a:p>
            <a:pPr>
              <a:defRPr/>
            </a:pPr>
            <a:fld id="{1B2A185C-6290-45C3-87A1-33C80B050DF0}" type="slidenum">
              <a:rPr lang="en-US" smtClean="0"/>
              <a:pPr>
                <a:defRPr/>
              </a:pPr>
              <a:t>34</a:t>
            </a:fld>
            <a:endParaRPr lang="en-US"/>
          </a:p>
        </p:txBody>
      </p:sp>
      <p:sp>
        <p:nvSpPr>
          <p:cNvPr id="6" name="TextBox 5">
            <a:extLst>
              <a:ext uri="{FF2B5EF4-FFF2-40B4-BE49-F238E27FC236}">
                <a16:creationId xmlns:a16="http://schemas.microsoft.com/office/drawing/2014/main" id="{5DE32565-C27F-47B0-BD22-5A1F3CB552DF}"/>
              </a:ext>
            </a:extLst>
          </p:cNvPr>
          <p:cNvSpPr txBox="1"/>
          <p:nvPr/>
        </p:nvSpPr>
        <p:spPr>
          <a:xfrm>
            <a:off x="76200" y="76200"/>
            <a:ext cx="12039600" cy="6370975"/>
          </a:xfrm>
          <a:prstGeom prst="rect">
            <a:avLst/>
          </a:prstGeom>
          <a:solidFill>
            <a:schemeClr val="bg2">
              <a:lumMod val="95000"/>
              <a:lumOff val="5000"/>
            </a:schemeClr>
          </a:solidFill>
        </p:spPr>
        <p:txBody>
          <a:bodyPr wrap="square">
            <a:spAutoFit/>
          </a:bodyPr>
          <a:lstStyle/>
          <a:p>
            <a:r>
              <a:rPr lang="en-US" sz="4800" b="1" dirty="0">
                <a:latin typeface="Candara" panose="020E0502030303020204" pitchFamily="34" charset="0"/>
                <a:ea typeface="Cambria" panose="02040503050406030204" pitchFamily="18" charset="0"/>
              </a:rPr>
              <a:t>I SAMUEL 25:31</a:t>
            </a:r>
          </a:p>
          <a:p>
            <a:r>
              <a:rPr lang="en-US" sz="4000" i="1" dirty="0">
                <a:latin typeface="Candara" panose="020E0502030303020204" pitchFamily="34" charset="0"/>
                <a:ea typeface="Cambria" panose="02040503050406030204" pitchFamily="18" charset="0"/>
              </a:rPr>
              <a:t>That this shall be no grief unto thee, nor offence of heart unto my lord, either that thou hast shed blood causeless, or that my lord hath avenged himself: but when the LORD shall have dealt well with my lord, then remember thine handmaid. 32 And David said to Abigail, Blessed be the LORD God of Israel, which sent thee this day to meet me: 33 And blessed be thy advice, and blessed be thou, which hast kept me this day from coming to shed blood, and from avenging myself with mine own hand.</a:t>
            </a:r>
          </a:p>
        </p:txBody>
      </p:sp>
    </p:spTree>
    <p:extLst>
      <p:ext uri="{BB962C8B-B14F-4D97-AF65-F5344CB8AC3E}">
        <p14:creationId xmlns:p14="http://schemas.microsoft.com/office/powerpoint/2010/main" val="7382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E0C90B-4EAD-43FB-8360-150324894F85}"/>
              </a:ext>
            </a:extLst>
          </p:cNvPr>
          <p:cNvSpPr>
            <a:spLocks noGrp="1"/>
          </p:cNvSpPr>
          <p:nvPr>
            <p:ph type="dt" sz="half" idx="10"/>
          </p:nvPr>
        </p:nvSpPr>
        <p:spPr/>
        <p:txBody>
          <a:bodyPr/>
          <a:lstStyle/>
          <a:p>
            <a:pPr>
              <a:defRPr/>
            </a:pPr>
            <a:r>
              <a:rPr lang="en-US"/>
              <a:t>02/15/2026</a:t>
            </a:r>
          </a:p>
        </p:txBody>
      </p:sp>
      <p:sp>
        <p:nvSpPr>
          <p:cNvPr id="4" name="Slide Number Placeholder 3">
            <a:extLst>
              <a:ext uri="{FF2B5EF4-FFF2-40B4-BE49-F238E27FC236}">
                <a16:creationId xmlns:a16="http://schemas.microsoft.com/office/drawing/2014/main" id="{AD985FAB-09D2-4329-9870-A0146E22F743}"/>
              </a:ext>
            </a:extLst>
          </p:cNvPr>
          <p:cNvSpPr>
            <a:spLocks noGrp="1"/>
          </p:cNvSpPr>
          <p:nvPr>
            <p:ph type="sldNum" sz="quarter" idx="12"/>
          </p:nvPr>
        </p:nvSpPr>
        <p:spPr/>
        <p:txBody>
          <a:bodyPr/>
          <a:lstStyle/>
          <a:p>
            <a:pPr>
              <a:defRPr/>
            </a:pPr>
            <a:fld id="{1B2A185C-6290-45C3-87A1-33C80B050DF0}" type="slidenum">
              <a:rPr lang="en-US" smtClean="0"/>
              <a:pPr>
                <a:defRPr/>
              </a:pPr>
              <a:t>35</a:t>
            </a:fld>
            <a:endParaRPr lang="en-US"/>
          </a:p>
        </p:txBody>
      </p:sp>
      <p:sp>
        <p:nvSpPr>
          <p:cNvPr id="5" name="TextBox 4">
            <a:extLst>
              <a:ext uri="{FF2B5EF4-FFF2-40B4-BE49-F238E27FC236}">
                <a16:creationId xmlns:a16="http://schemas.microsoft.com/office/drawing/2014/main" id="{51587EAF-3B7D-4BEA-A516-78BA281B95F8}"/>
              </a:ext>
            </a:extLst>
          </p:cNvPr>
          <p:cNvSpPr txBox="1"/>
          <p:nvPr/>
        </p:nvSpPr>
        <p:spPr>
          <a:xfrm>
            <a:off x="990601" y="581025"/>
            <a:ext cx="10439399" cy="2893100"/>
          </a:xfrm>
          <a:prstGeom prst="rect">
            <a:avLst/>
          </a:prstGeom>
          <a:solidFill>
            <a:schemeClr val="tx2">
              <a:lumMod val="25000"/>
            </a:schemeClr>
          </a:solidFill>
        </p:spPr>
        <p:txBody>
          <a:bodyPr wrap="square" rtlCol="0">
            <a:spAutoFit/>
          </a:bodyPr>
          <a:lstStyle/>
          <a:p>
            <a:pPr algn="ctr"/>
            <a:r>
              <a:rPr lang="en-US" sz="4400" dirty="0">
                <a:latin typeface="Candara" panose="020E0502030303020204" pitchFamily="34" charset="0"/>
                <a:ea typeface="Cambria" panose="02040503050406030204" pitchFamily="18" charset="0"/>
              </a:rPr>
              <a:t>Let the wife make the husband glad to come home and let him make her</a:t>
            </a:r>
          </a:p>
          <a:p>
            <a:pPr algn="ctr"/>
            <a:r>
              <a:rPr lang="en-US" sz="4400" dirty="0">
                <a:latin typeface="Candara" panose="020E0502030303020204" pitchFamily="34" charset="0"/>
                <a:ea typeface="Cambria" panose="02040503050406030204" pitchFamily="18" charset="0"/>
              </a:rPr>
              <a:t>sorry to see him leave. </a:t>
            </a:r>
          </a:p>
          <a:p>
            <a:pPr algn="ctr"/>
            <a:r>
              <a:rPr lang="en-US" sz="3200" b="1" dirty="0">
                <a:latin typeface="Candara" panose="020E0502030303020204" pitchFamily="34" charset="0"/>
                <a:ea typeface="Cambria" panose="02040503050406030204" pitchFamily="18" charset="0"/>
              </a:rPr>
              <a:t>Martin Luther</a:t>
            </a:r>
          </a:p>
          <a:p>
            <a:pPr algn="ctr"/>
            <a:endParaRPr lang="en-US" dirty="0">
              <a:latin typeface="Candara" panose="020E0502030303020204" pitchFamily="34" charset="0"/>
              <a:ea typeface="Cambria" panose="02040503050406030204" pitchFamily="18" charset="0"/>
            </a:endParaRPr>
          </a:p>
        </p:txBody>
      </p:sp>
      <p:sp>
        <p:nvSpPr>
          <p:cNvPr id="7" name="TextBox 6">
            <a:extLst>
              <a:ext uri="{FF2B5EF4-FFF2-40B4-BE49-F238E27FC236}">
                <a16:creationId xmlns:a16="http://schemas.microsoft.com/office/drawing/2014/main" id="{57F206AB-E6F0-5351-08AB-CDA91059D01F}"/>
              </a:ext>
            </a:extLst>
          </p:cNvPr>
          <p:cNvSpPr txBox="1"/>
          <p:nvPr/>
        </p:nvSpPr>
        <p:spPr>
          <a:xfrm>
            <a:off x="1175917" y="3940076"/>
            <a:ext cx="10304883" cy="2308324"/>
          </a:xfrm>
          <a:prstGeom prst="rect">
            <a:avLst/>
          </a:prstGeom>
          <a:noFill/>
        </p:spPr>
        <p:txBody>
          <a:bodyPr wrap="square">
            <a:spAutoFit/>
          </a:bodyPr>
          <a:lstStyle/>
          <a:p>
            <a:pPr algn="ctr"/>
            <a:r>
              <a:rPr lang="en-US" sz="3600" b="1" dirty="0">
                <a:latin typeface="Candara" panose="020E0502030303020204" pitchFamily="34" charset="0"/>
              </a:rPr>
              <a:t>PROVERBS 12:4</a:t>
            </a:r>
          </a:p>
          <a:p>
            <a:pPr algn="ctr"/>
            <a:r>
              <a:rPr lang="en-US" sz="3600" i="1" dirty="0">
                <a:latin typeface="Candara" panose="020E0502030303020204" pitchFamily="34" charset="0"/>
              </a:rPr>
              <a:t>A virtuous woman is a crown (wreath) to her husband: but she that maketh ashamed is as rottenness in his bones.</a:t>
            </a:r>
          </a:p>
        </p:txBody>
      </p:sp>
    </p:spTree>
    <p:extLst>
      <p:ext uri="{BB962C8B-B14F-4D97-AF65-F5344CB8AC3E}">
        <p14:creationId xmlns:p14="http://schemas.microsoft.com/office/powerpoint/2010/main" val="48307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B34CB-BE4C-B94D-B148-DE982C32D9D5}"/>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83042740-A2C9-2243-9958-FCD035DD4B4F}"/>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A6FD1B42-5713-994E-AA48-349A49CA38C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Rectangle 4">
            <a:extLst>
              <a:ext uri="{FF2B5EF4-FFF2-40B4-BE49-F238E27FC236}">
                <a16:creationId xmlns:a16="http://schemas.microsoft.com/office/drawing/2014/main" id="{881BF8DB-2702-A243-857D-F72C90E0EBEB}"/>
              </a:ext>
            </a:extLst>
          </p:cNvPr>
          <p:cNvSpPr/>
          <p:nvPr/>
        </p:nvSpPr>
        <p:spPr>
          <a:xfrm>
            <a:off x="114300" y="337542"/>
            <a:ext cx="11963399" cy="6463308"/>
          </a:xfrm>
          <a:prstGeom prst="rect">
            <a:avLst/>
          </a:prstGeom>
          <a:solidFill>
            <a:schemeClr val="bg1">
              <a:lumMod val="75000"/>
            </a:schemeClr>
          </a:solidFill>
        </p:spPr>
        <p:txBody>
          <a:bodyPr wrap="square">
            <a:spAutoFit/>
          </a:bodyPr>
          <a:lstStyle/>
          <a:p>
            <a:r>
              <a:rPr lang="en-US" sz="5400" b="1" dirty="0">
                <a:latin typeface="Candara" panose="020E0502030303020204" pitchFamily="34" charset="0"/>
              </a:rPr>
              <a:t>IT.IS.I</a:t>
            </a:r>
          </a:p>
          <a:p>
            <a:r>
              <a:rPr lang="en-US" sz="4000" dirty="0">
                <a:latin typeface="Candara" panose="020E0502030303020204" pitchFamily="34" charset="0"/>
              </a:rPr>
              <a:t>	19 Let your wife know that you love her; she loves you. When you're young and you find favor with one another, it makes you join yourselves together for a lifetime journey: that's </a:t>
            </a:r>
            <a:r>
              <a:rPr lang="en-US" sz="4000" dirty="0" err="1">
                <a:latin typeface="Candara" panose="020E0502030303020204" pitchFamily="34" charset="0"/>
              </a:rPr>
              <a:t>phileo</a:t>
            </a:r>
            <a:r>
              <a:rPr lang="en-US" sz="4000" dirty="0">
                <a:latin typeface="Candara" panose="020E0502030303020204" pitchFamily="34" charset="0"/>
              </a:rPr>
              <a:t> love; human love. What will </a:t>
            </a:r>
            <a:r>
              <a:rPr lang="en-US" sz="4000" dirty="0" err="1">
                <a:latin typeface="Candara" panose="020E0502030303020204" pitchFamily="34" charset="0"/>
              </a:rPr>
              <a:t>Agapao</a:t>
            </a:r>
            <a:r>
              <a:rPr lang="en-US" sz="4000" dirty="0">
                <a:latin typeface="Candara" panose="020E0502030303020204" pitchFamily="34" charset="0"/>
              </a:rPr>
              <a:t> love do, when you can really get into a place that you can show God that you love Him and you got confidence in Him? How you'll join yourself to Him, not only for a life's journey, but for eternity. 												</a:t>
            </a:r>
            <a:r>
              <a:rPr lang="en-US" sz="3200" dirty="0">
                <a:latin typeface="Candara" panose="020E0502030303020204" pitchFamily="34" charset="0"/>
              </a:rPr>
              <a:t>60-0720</a:t>
            </a:r>
            <a:endParaRPr lang="en-US" sz="4000" dirty="0">
              <a:latin typeface="Candara" panose="020E0502030303020204" pitchFamily="34" charset="0"/>
            </a:endParaRPr>
          </a:p>
        </p:txBody>
      </p:sp>
    </p:spTree>
    <p:extLst>
      <p:ext uri="{BB962C8B-B14F-4D97-AF65-F5344CB8AC3E}">
        <p14:creationId xmlns:p14="http://schemas.microsoft.com/office/powerpoint/2010/main" val="42597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81000" y="1100673"/>
            <a:ext cx="1173479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lang="en-US" sz="4000" dirty="0">
                <a:latin typeface="Arial Black" pitchFamily="34" charset="0"/>
                <a:ea typeface="Calibri" pitchFamily="34" charset="0"/>
                <a:cs typeface="Times New Roman" pitchFamily="18" charset="0"/>
              </a:rPr>
              <a:t>Conflict:</a:t>
            </a:r>
            <a:r>
              <a:rPr lang="en-US" sz="4000" dirty="0">
                <a:latin typeface="Candara" panose="020E0502030303020204" pitchFamily="34" charset="0"/>
                <a:ea typeface="Calibri" pitchFamily="34" charset="0"/>
                <a:cs typeface="Times New Roman" pitchFamily="18" charset="0"/>
              </a:rPr>
              <a:t>  </a:t>
            </a:r>
          </a:p>
          <a:p>
            <a:pPr indent="457200" fontAlgn="base">
              <a:spcBef>
                <a:spcPct val="0"/>
              </a:spcBef>
              <a:spcAft>
                <a:spcPct val="0"/>
              </a:spcAft>
            </a:pPr>
            <a:r>
              <a:rPr lang="en-US" sz="4000" dirty="0">
                <a:latin typeface="Candara" panose="020E0502030303020204" pitchFamily="34" charset="0"/>
                <a:ea typeface="Calibri" pitchFamily="34" charset="0"/>
                <a:cs typeface="Times New Roman" pitchFamily="18" charset="0"/>
              </a:rPr>
              <a:t>	Stress characterized by incompatible desires, needs or environmental demands. The competition of two or more contradictory impulses. This is usually accompanied by emotional tension.</a:t>
            </a:r>
            <a:endParaRPr lang="en-US" sz="4000" dirty="0">
              <a:latin typeface="Candara" panose="020E0502030303020204" pitchFamily="34" charset="0"/>
            </a:endParaRPr>
          </a:p>
          <a:p>
            <a:pPr indent="457200" eaLnBrk="0" fontAlgn="base" hangingPunct="0">
              <a:spcBef>
                <a:spcPct val="0"/>
              </a:spcBef>
              <a:spcAft>
                <a:spcPct val="0"/>
              </a:spcAft>
            </a:pPr>
            <a:endParaRPr lang="en-US" sz="4000" dirty="0">
              <a:latin typeface="Arial Black" pitchFamily="34" charset="0"/>
              <a:ea typeface="Calibri" pitchFamily="34" charset="0"/>
              <a:cs typeface="Times New Roman" pitchFamily="18" charset="0"/>
            </a:endParaRPr>
          </a:p>
        </p:txBody>
      </p:sp>
      <p:sp>
        <p:nvSpPr>
          <p:cNvPr id="2" name="Date Placeholder 1">
            <a:extLst>
              <a:ext uri="{FF2B5EF4-FFF2-40B4-BE49-F238E27FC236}">
                <a16:creationId xmlns:a16="http://schemas.microsoft.com/office/drawing/2014/main" id="{B2F650E7-9B6A-4322-9530-200E0C053631}"/>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F7AE84CD-CBF0-48CD-8E48-DDE71EBC416F}"/>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08157F17-E478-489F-884F-088C28B4A1BA}"/>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TextBox 4">
            <a:extLst>
              <a:ext uri="{FF2B5EF4-FFF2-40B4-BE49-F238E27FC236}">
                <a16:creationId xmlns:a16="http://schemas.microsoft.com/office/drawing/2014/main" id="{CEBB7389-7C3D-DB45-84E4-E9824FC5E03F}"/>
              </a:ext>
            </a:extLst>
          </p:cNvPr>
          <p:cNvSpPr txBox="1"/>
          <p:nvPr/>
        </p:nvSpPr>
        <p:spPr>
          <a:xfrm>
            <a:off x="609600" y="4876800"/>
            <a:ext cx="10972800" cy="1754326"/>
          </a:xfrm>
          <a:prstGeom prst="rect">
            <a:avLst/>
          </a:prstGeom>
          <a:noFill/>
        </p:spPr>
        <p:txBody>
          <a:bodyPr wrap="square" rtlCol="0">
            <a:spAutoFit/>
          </a:bodyPr>
          <a:lstStyle/>
          <a:p>
            <a:pPr algn="ctr"/>
            <a:r>
              <a:rPr lang="en-US" sz="3600" b="1" dirty="0">
                <a:latin typeface="Candara" panose="020E0502030303020204" pitchFamily="34" charset="0"/>
              </a:rPr>
              <a:t>EPHESIANS 4:26</a:t>
            </a:r>
          </a:p>
          <a:p>
            <a:pPr algn="ctr"/>
            <a:r>
              <a:rPr lang="en-US" sz="3600" dirty="0">
                <a:latin typeface="Candara" panose="020E0502030303020204" pitchFamily="34" charset="0"/>
              </a:rPr>
              <a:t>	</a:t>
            </a:r>
            <a:r>
              <a:rPr lang="en-US" sz="3600" i="1" dirty="0">
                <a:latin typeface="Candara" panose="020E0502030303020204" pitchFamily="34" charset="0"/>
              </a:rPr>
              <a:t>Be ye angry, and sin not: let not the sun go down upon your wrath: </a:t>
            </a:r>
          </a:p>
        </p:txBody>
      </p:sp>
    </p:spTree>
    <p:extLst>
      <p:ext uri="{BB962C8B-B14F-4D97-AF65-F5344CB8AC3E}">
        <p14:creationId xmlns:p14="http://schemas.microsoft.com/office/powerpoint/2010/main" val="312685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9D7C-FF05-754D-AED7-AE87522365B4}"/>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651B070B-CE9E-714D-8065-1E8274A63868}"/>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125487F4-9D47-284B-9AE3-523ADA9CD399}"/>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Rectangle 4">
            <a:extLst>
              <a:ext uri="{FF2B5EF4-FFF2-40B4-BE49-F238E27FC236}">
                <a16:creationId xmlns:a16="http://schemas.microsoft.com/office/drawing/2014/main" id="{EF9788AC-90A4-C44D-B3EA-7C0F3C53271D}"/>
              </a:ext>
            </a:extLst>
          </p:cNvPr>
          <p:cNvSpPr/>
          <p:nvPr/>
        </p:nvSpPr>
        <p:spPr>
          <a:xfrm>
            <a:off x="1752600" y="457200"/>
            <a:ext cx="10200807" cy="5386090"/>
          </a:xfrm>
          <a:prstGeom prst="rect">
            <a:avLst/>
          </a:prstGeom>
        </p:spPr>
        <p:txBody>
          <a:bodyPr wrap="square">
            <a:spAutoFit/>
          </a:bodyPr>
          <a:lstStyle/>
          <a:p>
            <a:r>
              <a:rPr lang="en-US" sz="4400" b="1" dirty="0">
                <a:solidFill>
                  <a:srgbClr val="92D050"/>
                </a:solidFill>
                <a:latin typeface="Candara" panose="020E0502030303020204" pitchFamily="34" charset="0"/>
              </a:rPr>
              <a:t>You Accept That The Person You Chose Is Not Perfect.</a:t>
            </a:r>
          </a:p>
          <a:p>
            <a:r>
              <a:rPr lang="en-US" sz="3200" dirty="0">
                <a:latin typeface="Candara" panose="020E0502030303020204" pitchFamily="34" charset="0"/>
              </a:rPr>
              <a:t>	You’re not perfect and neither is your partner. If there a red flags at the outset — say, a partner who lies or treats you with disrespect — you’re wise to think twice. 	But the ordinary challenging stuff — his car is like a dump, or she looses her keys — isn’t going to disappear once you say ‘I do.’ The key is to appreciate all the good things and to somehow find peace with what’s less than ideal.</a:t>
            </a:r>
          </a:p>
        </p:txBody>
      </p:sp>
    </p:spTree>
    <p:extLst>
      <p:ext uri="{BB962C8B-B14F-4D97-AF65-F5344CB8AC3E}">
        <p14:creationId xmlns:p14="http://schemas.microsoft.com/office/powerpoint/2010/main" val="23233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C08DE-49F1-F549-810A-A5940A16AAD0}"/>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509F4FC9-BF30-504D-B8C9-90BAB937CED0}"/>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B98F6448-CC0B-3E48-85A3-4FCE50F512DB}"/>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Rectangle 4">
            <a:extLst>
              <a:ext uri="{FF2B5EF4-FFF2-40B4-BE49-F238E27FC236}">
                <a16:creationId xmlns:a16="http://schemas.microsoft.com/office/drawing/2014/main" id="{A6972B9C-E7DC-1542-9BCE-59FBB8EEFC9C}"/>
              </a:ext>
            </a:extLst>
          </p:cNvPr>
          <p:cNvSpPr/>
          <p:nvPr/>
        </p:nvSpPr>
        <p:spPr>
          <a:xfrm>
            <a:off x="1295400" y="1066800"/>
            <a:ext cx="10617200" cy="4985980"/>
          </a:xfrm>
          <a:prstGeom prst="rect">
            <a:avLst/>
          </a:prstGeom>
        </p:spPr>
        <p:txBody>
          <a:bodyPr wrap="square">
            <a:spAutoFit/>
          </a:bodyPr>
          <a:lstStyle/>
          <a:p>
            <a:r>
              <a:rPr lang="en-US" sz="5400" b="1" dirty="0">
                <a:solidFill>
                  <a:schemeClr val="tx2">
                    <a:lumMod val="75000"/>
                  </a:schemeClr>
                </a:solidFill>
                <a:latin typeface="Candara" panose="020E0502030303020204" pitchFamily="34" charset="0"/>
              </a:rPr>
              <a:t>Communication </a:t>
            </a:r>
          </a:p>
          <a:p>
            <a:r>
              <a:rPr lang="en-US" sz="4400" dirty="0">
                <a:latin typeface="Candara" panose="020E0502030303020204" pitchFamily="34" charset="0"/>
              </a:rPr>
              <a:t>	The number one problem for couples. None of us are perfect at it, but when we can talk about difficult topics like money, kids, religion or politics, and do so respectfully, we’ve got a good foundation for a happy future together.</a:t>
            </a:r>
          </a:p>
        </p:txBody>
      </p:sp>
    </p:spTree>
    <p:extLst>
      <p:ext uri="{BB962C8B-B14F-4D97-AF65-F5344CB8AC3E}">
        <p14:creationId xmlns:p14="http://schemas.microsoft.com/office/powerpoint/2010/main" val="28616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504B5-D253-BE24-5C7A-496EF42749A0}"/>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32394D98-7F71-5EB7-55FC-3FC373DD280F}"/>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A9B945D1-30FA-E400-11D9-D1F5EECD7A2C}"/>
              </a:ext>
            </a:extLst>
          </p:cNvPr>
          <p:cNvSpPr>
            <a:spLocks noGrp="1"/>
          </p:cNvSpPr>
          <p:nvPr>
            <p:ph type="sldNum" sz="quarter" idx="12"/>
          </p:nvPr>
        </p:nvSpPr>
        <p:spPr/>
        <p:txBody>
          <a:bodyPr/>
          <a:lstStyle/>
          <a:p>
            <a:pPr>
              <a:defRPr/>
            </a:pPr>
            <a:fld id="{1B2A185C-6290-45C3-87A1-33C80B050DF0}" type="slidenum">
              <a:rPr lang="en-US" smtClean="0"/>
              <a:pPr>
                <a:defRPr/>
              </a:pPr>
              <a:t>4</a:t>
            </a:fld>
            <a:endParaRPr lang="en-US"/>
          </a:p>
        </p:txBody>
      </p:sp>
      <p:pic>
        <p:nvPicPr>
          <p:cNvPr id="5" name="Picture 4">
            <a:extLst>
              <a:ext uri="{FF2B5EF4-FFF2-40B4-BE49-F238E27FC236}">
                <a16:creationId xmlns:a16="http://schemas.microsoft.com/office/drawing/2014/main" id="{8A04FB27-031F-2515-8C71-3D715ADE9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83463" y="261586"/>
            <a:ext cx="8656137" cy="6444013"/>
          </a:xfrm>
          <a:prstGeom prst="rect">
            <a:avLst/>
          </a:prstGeom>
        </p:spPr>
      </p:pic>
      <p:sp>
        <p:nvSpPr>
          <p:cNvPr id="7" name="TextBox 6">
            <a:extLst>
              <a:ext uri="{FF2B5EF4-FFF2-40B4-BE49-F238E27FC236}">
                <a16:creationId xmlns:a16="http://schemas.microsoft.com/office/drawing/2014/main" id="{9EB41C05-583F-0DCB-CD91-A060318F1C46}"/>
              </a:ext>
            </a:extLst>
          </p:cNvPr>
          <p:cNvSpPr txBox="1"/>
          <p:nvPr/>
        </p:nvSpPr>
        <p:spPr>
          <a:xfrm>
            <a:off x="228600" y="457200"/>
            <a:ext cx="5181600" cy="1446550"/>
          </a:xfrm>
          <a:prstGeom prst="rect">
            <a:avLst/>
          </a:prstGeom>
          <a:solidFill>
            <a:schemeClr val="accent4">
              <a:lumMod val="50000"/>
            </a:schemeClr>
          </a:solidFill>
        </p:spPr>
        <p:txBody>
          <a:bodyPr wrap="square">
            <a:spAutoFit/>
          </a:bodyPr>
          <a:lstStyle/>
          <a:p>
            <a:r>
              <a:rPr lang="en-US" sz="4400" dirty="0"/>
              <a:t>“Chairs for this flock in Malawi $1200.”</a:t>
            </a:r>
          </a:p>
        </p:txBody>
      </p:sp>
    </p:spTree>
    <p:extLst>
      <p:ext uri="{BB962C8B-B14F-4D97-AF65-F5344CB8AC3E}">
        <p14:creationId xmlns:p14="http://schemas.microsoft.com/office/powerpoint/2010/main" val="311259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0B914-1FE1-994C-A822-EBD8841F4EE4}"/>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13BF6974-C226-FC42-99E5-58023EFE3D44}"/>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D5F6B8F6-2E46-1F48-BCA6-182669ACB695}"/>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angle 4">
            <a:extLst>
              <a:ext uri="{FF2B5EF4-FFF2-40B4-BE49-F238E27FC236}">
                <a16:creationId xmlns:a16="http://schemas.microsoft.com/office/drawing/2014/main" id="{A71E5B1D-EF74-1E4A-90ED-E5449871664F}"/>
              </a:ext>
            </a:extLst>
          </p:cNvPr>
          <p:cNvSpPr/>
          <p:nvPr/>
        </p:nvSpPr>
        <p:spPr>
          <a:xfrm>
            <a:off x="1295400" y="1143000"/>
            <a:ext cx="10744200" cy="5201424"/>
          </a:xfrm>
          <a:prstGeom prst="rect">
            <a:avLst/>
          </a:prstGeom>
        </p:spPr>
        <p:txBody>
          <a:bodyPr wrap="square">
            <a:spAutoFit/>
          </a:bodyPr>
          <a:lstStyle/>
          <a:p>
            <a:r>
              <a:rPr lang="en-US" sz="4400" b="1" spc="-150" dirty="0">
                <a:solidFill>
                  <a:srgbClr val="92D050"/>
                </a:solidFill>
                <a:latin typeface="Candara" panose="020E0502030303020204" pitchFamily="34" charset="0"/>
              </a:rPr>
              <a:t>Respond To Each Others’ Needs For Connection</a:t>
            </a:r>
          </a:p>
          <a:p>
            <a:r>
              <a:rPr lang="en-US" sz="3600" dirty="0">
                <a:latin typeface="Candara" panose="020E0502030303020204" pitchFamily="34" charset="0"/>
              </a:rPr>
              <a:t>	Partners who catch the ways in which their partners turn toward them to try to connect on an emotional level do better in relationship. </a:t>
            </a:r>
          </a:p>
          <a:p>
            <a:r>
              <a:rPr lang="en-US" sz="3600" dirty="0">
                <a:latin typeface="Candara" panose="020E0502030303020204" pitchFamily="34" charset="0"/>
              </a:rPr>
              <a:t>	This means that they connect in small ways when they spend time together. If one tells a joke, the other laughs. If one texts, the other texts back. If one is hurting and needs to talk, the other stops what they’re doing and listens. </a:t>
            </a:r>
          </a:p>
        </p:txBody>
      </p:sp>
    </p:spTree>
    <p:extLst>
      <p:ext uri="{BB962C8B-B14F-4D97-AF65-F5344CB8AC3E}">
        <p14:creationId xmlns:p14="http://schemas.microsoft.com/office/powerpoint/2010/main" val="150601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91AFA-DD7A-F043-A207-5CC35A1E530E}"/>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E641C9A6-7FBE-514A-8C3C-FF620B0B24EF}"/>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D3AA4E69-5696-8842-B4A2-767AC3479B50}"/>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Rectangle 4">
            <a:extLst>
              <a:ext uri="{FF2B5EF4-FFF2-40B4-BE49-F238E27FC236}">
                <a16:creationId xmlns:a16="http://schemas.microsoft.com/office/drawing/2014/main" id="{DD624511-8866-4447-854F-325BE416421D}"/>
              </a:ext>
            </a:extLst>
          </p:cNvPr>
          <p:cNvSpPr/>
          <p:nvPr/>
        </p:nvSpPr>
        <p:spPr>
          <a:xfrm>
            <a:off x="228600" y="152400"/>
            <a:ext cx="11887200" cy="6554153"/>
          </a:xfrm>
          <a:prstGeom prst="rect">
            <a:avLst/>
          </a:prstGeom>
          <a:solidFill>
            <a:schemeClr val="tx2">
              <a:lumMod val="10000"/>
            </a:schemeClr>
          </a:solidFill>
        </p:spPr>
        <p:txBody>
          <a:bodyPr wrap="square">
            <a:spAutoFit/>
          </a:bodyPr>
          <a:lstStyle/>
          <a:p>
            <a:r>
              <a:rPr lang="en-US" sz="3200" dirty="0">
                <a:latin typeface="Candara" panose="020E0502030303020204" pitchFamily="34" charset="0"/>
              </a:rPr>
              <a:t>	</a:t>
            </a:r>
            <a:r>
              <a:rPr lang="en-US" sz="3600" dirty="0">
                <a:latin typeface="Candara" panose="020E0502030303020204" pitchFamily="34" charset="0"/>
              </a:rPr>
              <a:t>This builds a strong sense of emotional connection over time. It also builds trust, which is fundamental in a good strong relationship.</a:t>
            </a:r>
            <a:endParaRPr lang="en-US" sz="5400" dirty="0">
              <a:latin typeface="Candara" panose="020E0502030303020204" pitchFamily="34" charset="0"/>
            </a:endParaRPr>
          </a:p>
          <a:p>
            <a:r>
              <a:rPr lang="en-US" sz="5400" dirty="0">
                <a:latin typeface="Candara" panose="020E0502030303020204" pitchFamily="34" charset="0"/>
              </a:rPr>
              <a:t>	</a:t>
            </a:r>
            <a:r>
              <a:rPr lang="en-US" sz="3600" dirty="0">
                <a:latin typeface="Candara" panose="020E0502030303020204" pitchFamily="34" charset="0"/>
              </a:rPr>
              <a:t>A solid foundation for marriage doesn’t rest on the intensity of love but rather on whether the relationship is positive. Is there a sense of safety in the relationship? Can each person really listen to the other, and stay curious about their partner’s experience? </a:t>
            </a:r>
          </a:p>
          <a:p>
            <a:r>
              <a:rPr lang="en-US" sz="3600" dirty="0">
                <a:latin typeface="Candara" panose="020E0502030303020204" pitchFamily="34" charset="0"/>
              </a:rPr>
              <a:t>	All of these things strengthen the foundation of your marriage.</a:t>
            </a:r>
            <a:endParaRPr lang="en-US" sz="5400" dirty="0">
              <a:latin typeface="Candara" panose="020E0502030303020204" pitchFamily="34" charset="0"/>
            </a:endParaRPr>
          </a:p>
          <a:p>
            <a:endParaRPr lang="en-US" sz="3200" dirty="0">
              <a:latin typeface="Candara" panose="020E0502030303020204" pitchFamily="34" charset="0"/>
            </a:endParaRPr>
          </a:p>
        </p:txBody>
      </p:sp>
    </p:spTree>
    <p:extLst>
      <p:ext uri="{BB962C8B-B14F-4D97-AF65-F5344CB8AC3E}">
        <p14:creationId xmlns:p14="http://schemas.microsoft.com/office/powerpoint/2010/main" val="42605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799DC-62E1-4B48-8CFB-3D5842173CC2}"/>
              </a:ext>
            </a:extLst>
          </p:cNvPr>
          <p:cNvSpPr>
            <a:spLocks noGrp="1"/>
          </p:cNvSpPr>
          <p:nvPr>
            <p:ph type="dt" sz="half" idx="10"/>
          </p:nvPr>
        </p:nvSpPr>
        <p:spPr/>
        <p:txBody>
          <a:bodyPr/>
          <a:lstStyle/>
          <a:p>
            <a:r>
              <a:rPr lang="en-US"/>
              <a:t>4/29/18</a:t>
            </a:r>
            <a:endParaRPr lang="en-US" dirty="0"/>
          </a:p>
        </p:txBody>
      </p:sp>
      <p:sp>
        <p:nvSpPr>
          <p:cNvPr id="3" name="Footer Placeholder 2">
            <a:extLst>
              <a:ext uri="{FF2B5EF4-FFF2-40B4-BE49-F238E27FC236}">
                <a16:creationId xmlns:a16="http://schemas.microsoft.com/office/drawing/2014/main" id="{1A8694D0-5DBF-3842-93EF-3F1536F02002}"/>
              </a:ext>
            </a:extLst>
          </p:cNvPr>
          <p:cNvSpPr>
            <a:spLocks noGrp="1"/>
          </p:cNvSpPr>
          <p:nvPr>
            <p:ph type="ftr" sz="quarter" idx="11"/>
          </p:nvPr>
        </p:nvSpPr>
        <p:spPr/>
        <p:txBody>
          <a:bodyPr/>
          <a:lstStyle/>
          <a:p>
            <a:r>
              <a:rPr lang="en-US"/>
              <a:t>The Story of Marriage 3</a:t>
            </a:r>
            <a:endParaRPr lang="en-US" dirty="0"/>
          </a:p>
        </p:txBody>
      </p:sp>
      <p:sp>
        <p:nvSpPr>
          <p:cNvPr id="4" name="Slide Number Placeholder 3">
            <a:extLst>
              <a:ext uri="{FF2B5EF4-FFF2-40B4-BE49-F238E27FC236}">
                <a16:creationId xmlns:a16="http://schemas.microsoft.com/office/drawing/2014/main" id="{3D85685E-1122-FA46-947B-50F049FA997B}"/>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Rectangle 4">
            <a:extLst>
              <a:ext uri="{FF2B5EF4-FFF2-40B4-BE49-F238E27FC236}">
                <a16:creationId xmlns:a16="http://schemas.microsoft.com/office/drawing/2014/main" id="{BE5079D5-BDBB-3546-8F72-7D6D39A6FC0D}"/>
              </a:ext>
            </a:extLst>
          </p:cNvPr>
          <p:cNvSpPr/>
          <p:nvPr/>
        </p:nvSpPr>
        <p:spPr>
          <a:xfrm>
            <a:off x="1295400" y="950178"/>
            <a:ext cx="10744200" cy="5755422"/>
          </a:xfrm>
          <a:prstGeom prst="rect">
            <a:avLst/>
          </a:prstGeom>
          <a:solidFill>
            <a:schemeClr val="tx2">
              <a:lumMod val="10000"/>
            </a:schemeClr>
          </a:solidFill>
        </p:spPr>
        <p:txBody>
          <a:bodyPr wrap="square">
            <a:spAutoFit/>
          </a:bodyPr>
          <a:lstStyle/>
          <a:p>
            <a:r>
              <a:rPr lang="en-US" sz="4800" b="1" spc="-150" dirty="0">
                <a:solidFill>
                  <a:schemeClr val="tx2"/>
                </a:solidFill>
                <a:latin typeface="Candara" panose="020E0502030303020204" pitchFamily="34" charset="0"/>
              </a:rPr>
              <a:t>Share How Much You Love Each Other.</a:t>
            </a:r>
          </a:p>
          <a:p>
            <a:r>
              <a:rPr lang="en-US" sz="4000" dirty="0">
                <a:solidFill>
                  <a:schemeClr val="tx2"/>
                </a:solidFill>
                <a:latin typeface="Candara" panose="020E0502030303020204" pitchFamily="34" charset="0"/>
              </a:rPr>
              <a:t>	Partners who are in the habit of telling one another what they appreciate about each other have a solid foundation. If they see something positive, they point it out. </a:t>
            </a:r>
          </a:p>
          <a:p>
            <a:r>
              <a:rPr lang="en-US" sz="4000" dirty="0">
                <a:solidFill>
                  <a:schemeClr val="tx2"/>
                </a:solidFill>
                <a:latin typeface="Candara" panose="020E0502030303020204" pitchFamily="34" charset="0"/>
              </a:rPr>
              <a:t>	When we appreciate the positives we avoid the very negative habit of scanning for the negatives, which results in </a:t>
            </a:r>
            <a:r>
              <a:rPr lang="en-US" sz="4000" b="1" dirty="0">
                <a:solidFill>
                  <a:schemeClr val="tx2"/>
                </a:solidFill>
                <a:latin typeface="Candara" panose="020E0502030303020204" pitchFamily="34" charset="0"/>
              </a:rPr>
              <a:t>contempt</a:t>
            </a:r>
            <a:r>
              <a:rPr lang="en-US" sz="4000" dirty="0">
                <a:solidFill>
                  <a:schemeClr val="tx2"/>
                </a:solidFill>
                <a:latin typeface="Candara" panose="020E0502030303020204" pitchFamily="34" charset="0"/>
              </a:rPr>
              <a:t> — one of the strongest predictors of divorce.</a:t>
            </a:r>
          </a:p>
        </p:txBody>
      </p:sp>
    </p:spTree>
    <p:extLst>
      <p:ext uri="{BB962C8B-B14F-4D97-AF65-F5344CB8AC3E}">
        <p14:creationId xmlns:p14="http://schemas.microsoft.com/office/powerpoint/2010/main" val="27891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33899-60AA-A442-AB65-D91FEED8708B}"/>
              </a:ext>
            </a:extLst>
          </p:cNvPr>
          <p:cNvSpPr/>
          <p:nvPr/>
        </p:nvSpPr>
        <p:spPr>
          <a:xfrm>
            <a:off x="1219200" y="457200"/>
            <a:ext cx="10779760" cy="5822107"/>
          </a:xfrm>
          <a:prstGeom prst="rect">
            <a:avLst/>
          </a:prstGeom>
          <a:solidFill>
            <a:schemeClr val="bg2"/>
          </a:solidFill>
        </p:spPr>
        <p:txBody>
          <a:bodyPr wrap="square">
            <a:spAutoFit/>
          </a:bodyPr>
          <a:lstStyle/>
          <a:p>
            <a:r>
              <a:rPr lang="en-US" sz="4800" b="1" dirty="0">
                <a:latin typeface="Candara" panose="020E0502030303020204" pitchFamily="34" charset="0"/>
                <a:ea typeface="Calibri" panose="020F0502020204030204" pitchFamily="34" charset="0"/>
                <a:cs typeface="Times New Roman" panose="02020603050405020304" pitchFamily="18" charset="0"/>
              </a:rPr>
              <a:t>Old Testament: </a:t>
            </a:r>
            <a:r>
              <a:rPr lang="en-US" sz="4000" dirty="0">
                <a:latin typeface="Candara" panose="020E0502030303020204" pitchFamily="34" charset="0"/>
                <a:ea typeface="Calibri" panose="020F0502020204030204" pitchFamily="34" charset="0"/>
                <a:cs typeface="Times New Roman" panose="02020603050405020304" pitchFamily="18" charset="0"/>
              </a:rPr>
              <a:t>(</a:t>
            </a:r>
            <a:r>
              <a:rPr lang="en-US" sz="4000" i="1" dirty="0">
                <a:latin typeface="Candara" panose="020E0502030303020204" pitchFamily="34" charset="0"/>
                <a:ea typeface="Calibri" panose="020F0502020204030204" pitchFamily="34" charset="0"/>
                <a:cs typeface="Times New Roman" panose="02020603050405020304" pitchFamily="18" charset="0"/>
              </a:rPr>
              <a:t>Hebrew</a:t>
            </a:r>
            <a:r>
              <a:rPr lang="en-US" sz="4000" dirty="0">
                <a:latin typeface="Candara" panose="020E0502030303020204" pitchFamily="34" charset="0"/>
                <a:ea typeface="Calibri" panose="020F0502020204030204" pitchFamily="34" charset="0"/>
                <a:cs typeface="Times New Roman" panose="02020603050405020304" pitchFamily="18" charset="0"/>
              </a:rPr>
              <a:t>)</a:t>
            </a:r>
          </a:p>
          <a:p>
            <a:r>
              <a:rPr lang="en-US" sz="3600" dirty="0">
                <a:latin typeface="Candara" panose="020E0502030303020204" pitchFamily="34" charset="0"/>
                <a:ea typeface="Calibri" panose="020F0502020204030204" pitchFamily="34" charset="0"/>
                <a:cs typeface="Times New Roman" panose="02020603050405020304" pitchFamily="18" charset="0"/>
              </a:rPr>
              <a:t>	Emphasis in marriage was more upon a </a:t>
            </a:r>
            <a:r>
              <a:rPr lang="en-US" sz="3600" b="1" dirty="0">
                <a:latin typeface="Candara" panose="020E0502030303020204" pitchFamily="34" charset="0"/>
                <a:ea typeface="Calibri" panose="020F0502020204030204" pitchFamily="34" charset="0"/>
                <a:cs typeface="Times New Roman" panose="02020603050405020304" pitchFamily="18" charset="0"/>
              </a:rPr>
              <a:t>life-long commitment</a:t>
            </a:r>
            <a:r>
              <a:rPr lang="en-US" sz="3600" dirty="0">
                <a:latin typeface="Candara" panose="020E0502030303020204" pitchFamily="34" charset="0"/>
                <a:ea typeface="Calibri" panose="020F0502020204030204" pitchFamily="34" charset="0"/>
                <a:cs typeface="Times New Roman" panose="02020603050405020304" pitchFamily="18" charset="0"/>
              </a:rPr>
              <a:t>, than on an </a:t>
            </a:r>
            <a:r>
              <a:rPr lang="en-US" sz="3600" b="1" dirty="0">
                <a:latin typeface="Candara" panose="020E0502030303020204" pitchFamily="34" charset="0"/>
                <a:ea typeface="Calibri" panose="020F0502020204030204" pitchFamily="34" charset="0"/>
                <a:cs typeface="Times New Roman" panose="02020603050405020304" pitchFamily="18" charset="0"/>
              </a:rPr>
              <a:t>emotional feeling </a:t>
            </a:r>
            <a:r>
              <a:rPr lang="en-US" sz="3600" dirty="0">
                <a:latin typeface="Candara" panose="020E0502030303020204" pitchFamily="34" charset="0"/>
                <a:ea typeface="Calibri" panose="020F0502020204030204" pitchFamily="34" charset="0"/>
                <a:cs typeface="Times New Roman" panose="02020603050405020304" pitchFamily="18" charset="0"/>
              </a:rPr>
              <a:t>of </a:t>
            </a:r>
            <a:r>
              <a:rPr lang="en-US" sz="3600" i="1" dirty="0">
                <a:latin typeface="Candara" panose="020E0502030303020204" pitchFamily="34" charset="0"/>
                <a:ea typeface="Calibri" panose="020F0502020204030204" pitchFamily="34" charset="0"/>
                <a:cs typeface="Times New Roman" panose="02020603050405020304" pitchFamily="18" charset="0"/>
              </a:rPr>
              <a:t>“I am in Love!”</a:t>
            </a:r>
            <a:r>
              <a:rPr lang="en-US" sz="3600" dirty="0">
                <a:latin typeface="Candara" panose="020E0502030303020204" pitchFamily="34" charset="0"/>
                <a:ea typeface="Calibri" panose="020F0502020204030204" pitchFamily="34" charset="0"/>
                <a:cs typeface="Times New Roman" panose="02020603050405020304" pitchFamily="18" charset="0"/>
              </a:rPr>
              <a:t> Love was meant to blossom and mature as you spend years weaving the fabric of a life and family together. </a:t>
            </a:r>
          </a:p>
          <a:p>
            <a:r>
              <a:rPr lang="en-US" sz="3600" dirty="0">
                <a:latin typeface="Candara" panose="020E0502030303020204" pitchFamily="34" charset="0"/>
                <a:ea typeface="Calibri" panose="020F0502020204030204" pitchFamily="34" charset="0"/>
                <a:cs typeface="Times New Roman" panose="02020603050405020304" pitchFamily="18" charset="0"/>
              </a:rPr>
              <a:t> </a:t>
            </a:r>
            <a:endParaRPr lang="en-US" sz="3600" i="1" dirty="0">
              <a:solidFill>
                <a:srgbClr val="92D050"/>
              </a:solidFill>
              <a:latin typeface="Candara" panose="020E0502030303020204" pitchFamily="34" charset="0"/>
              <a:ea typeface="Calibri" panose="020F0502020204030204" pitchFamily="34" charset="0"/>
              <a:cs typeface="Times New Roman" panose="02020603050405020304" pitchFamily="18" charset="0"/>
            </a:endParaRPr>
          </a:p>
          <a:p>
            <a:pPr algn="ctr">
              <a:spcAft>
                <a:spcPts val="1000"/>
              </a:spcAft>
            </a:pPr>
            <a:r>
              <a:rPr lang="en-US" sz="4000" i="1" dirty="0">
                <a:solidFill>
                  <a:schemeClr val="accent1">
                    <a:lumMod val="40000"/>
                    <a:lumOff val="60000"/>
                  </a:schemeClr>
                </a:solidFill>
                <a:latin typeface="Candara" panose="020E0502030303020204" pitchFamily="34" charset="0"/>
                <a:ea typeface="Calibri" panose="020F0502020204030204" pitchFamily="34" charset="0"/>
                <a:cs typeface="Times New Roman" panose="02020603050405020304" pitchFamily="18" charset="0"/>
              </a:rPr>
              <a:t>Love is being able  to love someone for who they are, who they were, and who they will be. </a:t>
            </a:r>
            <a:r>
              <a:rPr lang="en-US" sz="4000" dirty="0">
                <a:solidFill>
                  <a:schemeClr val="accent1">
                    <a:lumMod val="40000"/>
                    <a:lumOff val="60000"/>
                  </a:schemeClr>
                </a:solidFill>
                <a:latin typeface="Candara" panose="020E0502030303020204" pitchFamily="34" charset="0"/>
                <a:ea typeface="Calibri" panose="020F0502020204030204" pitchFamily="34" charset="0"/>
                <a:cs typeface="Times New Roman" panose="02020603050405020304" pitchFamily="18" charset="0"/>
              </a:rPr>
              <a:t> </a:t>
            </a:r>
          </a:p>
          <a:p>
            <a:r>
              <a:rPr lang="en-US" sz="2000" dirty="0">
                <a:latin typeface="Candara" panose="020E0502030303020204" pitchFamily="34" charset="0"/>
                <a:ea typeface="Calibri" panose="020F0502020204030204" pitchFamily="34" charset="0"/>
                <a:cs typeface="Times New Roman" panose="02020603050405020304" pitchFamily="18" charset="0"/>
              </a:rPr>
              <a:t> </a:t>
            </a:r>
          </a:p>
        </p:txBody>
      </p:sp>
      <p:sp>
        <p:nvSpPr>
          <p:cNvPr id="2" name="Date Placeholder 1">
            <a:extLst>
              <a:ext uri="{FF2B5EF4-FFF2-40B4-BE49-F238E27FC236}">
                <a16:creationId xmlns:a16="http://schemas.microsoft.com/office/drawing/2014/main" id="{D693AD2C-0561-7644-A0AC-A263967E5608}"/>
              </a:ext>
            </a:extLst>
          </p:cNvPr>
          <p:cNvSpPr>
            <a:spLocks noGrp="1"/>
          </p:cNvSpPr>
          <p:nvPr>
            <p:ph type="dt" sz="half" idx="10"/>
          </p:nvPr>
        </p:nvSpPr>
        <p:spPr/>
        <p:txBody>
          <a:bodyPr/>
          <a:lstStyle/>
          <a:p>
            <a:r>
              <a:rPr lang="en-US"/>
              <a:t>02/15/2026</a:t>
            </a:r>
            <a:endParaRPr lang="en-US" dirty="0"/>
          </a:p>
        </p:txBody>
      </p:sp>
      <p:sp>
        <p:nvSpPr>
          <p:cNvPr id="3" name="Footer Placeholder 2">
            <a:extLst>
              <a:ext uri="{FF2B5EF4-FFF2-40B4-BE49-F238E27FC236}">
                <a16:creationId xmlns:a16="http://schemas.microsoft.com/office/drawing/2014/main" id="{34C7216C-637E-6A48-8E79-28D50ED72584}"/>
              </a:ext>
            </a:extLst>
          </p:cNvPr>
          <p:cNvSpPr>
            <a:spLocks noGrp="1"/>
          </p:cNvSpPr>
          <p:nvPr>
            <p:ph type="ftr" sz="quarter" idx="11"/>
          </p:nvPr>
        </p:nvSpPr>
        <p:spPr/>
        <p:txBody>
          <a:bodyPr/>
          <a:lstStyle/>
          <a:p>
            <a:r>
              <a:rPr lang="en-US"/>
              <a:t>The Spirit Controlled Marriage 6</a:t>
            </a:r>
            <a:endParaRPr lang="en-US" dirty="0"/>
          </a:p>
        </p:txBody>
      </p:sp>
      <p:sp>
        <p:nvSpPr>
          <p:cNvPr id="5" name="Slide Number Placeholder 4">
            <a:extLst>
              <a:ext uri="{FF2B5EF4-FFF2-40B4-BE49-F238E27FC236}">
                <a16:creationId xmlns:a16="http://schemas.microsoft.com/office/drawing/2014/main" id="{03634013-0CFF-4648-B196-3BFAAB515B88}"/>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69235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E82A9-7293-4EF9-8C59-C0202FDB18BB}"/>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08D513A3-7E6A-4144-8C95-FA5ED31E6B9D}"/>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FA33D26D-0CBC-4566-B98D-4422417B7D3A}"/>
              </a:ext>
            </a:extLst>
          </p:cNvPr>
          <p:cNvSpPr>
            <a:spLocks noGrp="1"/>
          </p:cNvSpPr>
          <p:nvPr>
            <p:ph type="sldNum" sz="quarter" idx="12"/>
          </p:nvPr>
        </p:nvSpPr>
        <p:spPr/>
        <p:txBody>
          <a:bodyPr/>
          <a:lstStyle/>
          <a:p>
            <a:pPr>
              <a:defRPr/>
            </a:pPr>
            <a:fld id="{1B2A185C-6290-45C3-87A1-33C80B050DF0}" type="slidenum">
              <a:rPr lang="en-US" smtClean="0"/>
              <a:pPr>
                <a:defRPr/>
              </a:pPr>
              <a:t>44</a:t>
            </a:fld>
            <a:endParaRPr lang="en-US"/>
          </a:p>
        </p:txBody>
      </p:sp>
      <p:sp>
        <p:nvSpPr>
          <p:cNvPr id="5" name="TextBox 4">
            <a:extLst>
              <a:ext uri="{FF2B5EF4-FFF2-40B4-BE49-F238E27FC236}">
                <a16:creationId xmlns:a16="http://schemas.microsoft.com/office/drawing/2014/main" id="{6CB78281-FA1D-4FBB-B827-F236396910FD}"/>
              </a:ext>
            </a:extLst>
          </p:cNvPr>
          <p:cNvSpPr txBox="1"/>
          <p:nvPr/>
        </p:nvSpPr>
        <p:spPr>
          <a:xfrm>
            <a:off x="1371600" y="1904286"/>
            <a:ext cx="10515600" cy="4247317"/>
          </a:xfrm>
          <a:prstGeom prst="rect">
            <a:avLst/>
          </a:prstGeom>
          <a:solidFill>
            <a:schemeClr val="bg2">
              <a:lumMod val="95000"/>
              <a:lumOff val="5000"/>
            </a:schemeClr>
          </a:solidFill>
        </p:spPr>
        <p:txBody>
          <a:bodyPr wrap="square" rtlCol="0">
            <a:spAutoFit/>
          </a:bodyPr>
          <a:lstStyle/>
          <a:p>
            <a:r>
              <a:rPr lang="en-US" sz="3600" dirty="0">
                <a:latin typeface="Candara" panose="020E0502030303020204" pitchFamily="34" charset="0"/>
                <a:ea typeface="Cambria" panose="02040503050406030204" pitchFamily="18" charset="0"/>
              </a:rPr>
              <a:t>Jewish (Biblical) Law </a:t>
            </a:r>
            <a:r>
              <a:rPr lang="en-US" sz="2800" dirty="0">
                <a:latin typeface="Candara" panose="020E0502030303020204" pitchFamily="34" charset="0"/>
                <a:ea typeface="Cambria" panose="02040503050406030204" pitchFamily="18" charset="0"/>
              </a:rPr>
              <a:t>(Kiddushin):</a:t>
            </a:r>
            <a:endParaRPr lang="en-US" sz="3600" dirty="0">
              <a:latin typeface="Candara" panose="020E0502030303020204" pitchFamily="34" charset="0"/>
              <a:ea typeface="Cambria" panose="02040503050406030204" pitchFamily="18" charset="0"/>
            </a:endParaRPr>
          </a:p>
          <a:p>
            <a:r>
              <a:rPr lang="en-US" sz="3600" dirty="0">
                <a:latin typeface="Candara" panose="020E0502030303020204" pitchFamily="34" charset="0"/>
                <a:ea typeface="Cambria" panose="02040503050406030204" pitchFamily="18" charset="0"/>
              </a:rPr>
              <a:t>	A contract between a man and a woman where they mutually promise to marry each other and the terms on which it should take place. They create a “Document of Conditions” and then the mothers break a plate to ratify the document.</a:t>
            </a:r>
          </a:p>
          <a:p>
            <a:r>
              <a:rPr lang="en-US" sz="3600" dirty="0">
                <a:latin typeface="Candara" panose="020E0502030303020204" pitchFamily="34" charset="0"/>
                <a:ea typeface="Cambria" panose="02040503050406030204" pitchFamily="18" charset="0"/>
              </a:rPr>
              <a:t>  </a:t>
            </a:r>
          </a:p>
          <a:p>
            <a:endParaRPr lang="en-US" dirty="0">
              <a:latin typeface="Candara" panose="020E0502030303020204" pitchFamily="34" charset="0"/>
            </a:endParaRPr>
          </a:p>
        </p:txBody>
      </p:sp>
      <p:sp>
        <p:nvSpPr>
          <p:cNvPr id="6" name="TextBox 5">
            <a:extLst>
              <a:ext uri="{FF2B5EF4-FFF2-40B4-BE49-F238E27FC236}">
                <a16:creationId xmlns:a16="http://schemas.microsoft.com/office/drawing/2014/main" id="{AFD3E3AA-A22F-4AF4-A800-2B317C2AAC2E}"/>
              </a:ext>
            </a:extLst>
          </p:cNvPr>
          <p:cNvSpPr txBox="1"/>
          <p:nvPr/>
        </p:nvSpPr>
        <p:spPr>
          <a:xfrm>
            <a:off x="5410200" y="332393"/>
            <a:ext cx="7422169" cy="1446550"/>
          </a:xfrm>
          <a:prstGeom prst="rect">
            <a:avLst/>
          </a:prstGeom>
          <a:noFill/>
        </p:spPr>
        <p:txBody>
          <a:bodyPr wrap="square" rtlCol="0">
            <a:spAutoFit/>
          </a:bodyPr>
          <a:lstStyle/>
          <a:p>
            <a:r>
              <a:rPr lang="en-US" sz="8800" dirty="0">
                <a:latin typeface="Candara" panose="020E0502030303020204" pitchFamily="34" charset="0"/>
              </a:rPr>
              <a:t>Engagement</a:t>
            </a:r>
          </a:p>
        </p:txBody>
      </p:sp>
    </p:spTree>
    <p:extLst>
      <p:ext uri="{BB962C8B-B14F-4D97-AF65-F5344CB8AC3E}">
        <p14:creationId xmlns:p14="http://schemas.microsoft.com/office/powerpoint/2010/main" val="84673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62031-DEAA-4437-BB22-5F296C1BC58E}"/>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9BE4832A-4313-4ABD-9A9A-27DDF6882662}"/>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45132914-133C-4993-AD78-7ADDD665C5A6}"/>
              </a:ext>
            </a:extLst>
          </p:cNvPr>
          <p:cNvSpPr>
            <a:spLocks noGrp="1"/>
          </p:cNvSpPr>
          <p:nvPr>
            <p:ph type="sldNum" sz="quarter" idx="12"/>
          </p:nvPr>
        </p:nvSpPr>
        <p:spPr/>
        <p:txBody>
          <a:bodyPr/>
          <a:lstStyle/>
          <a:p>
            <a:pPr>
              <a:defRPr/>
            </a:pPr>
            <a:fld id="{1B2A185C-6290-45C3-87A1-33C80B050DF0}" type="slidenum">
              <a:rPr lang="en-US" smtClean="0"/>
              <a:pPr>
                <a:defRPr/>
              </a:pPr>
              <a:t>45</a:t>
            </a:fld>
            <a:endParaRPr lang="en-US"/>
          </a:p>
        </p:txBody>
      </p:sp>
      <p:sp>
        <p:nvSpPr>
          <p:cNvPr id="5" name="TextBox 4">
            <a:extLst>
              <a:ext uri="{FF2B5EF4-FFF2-40B4-BE49-F238E27FC236}">
                <a16:creationId xmlns:a16="http://schemas.microsoft.com/office/drawing/2014/main" id="{1DB47A42-0E54-491C-9BF9-33C721E3BAE1}"/>
              </a:ext>
            </a:extLst>
          </p:cNvPr>
          <p:cNvSpPr txBox="1"/>
          <p:nvPr/>
        </p:nvSpPr>
        <p:spPr>
          <a:xfrm>
            <a:off x="914400" y="1828800"/>
            <a:ext cx="11277600" cy="4401205"/>
          </a:xfrm>
          <a:prstGeom prst="rect">
            <a:avLst/>
          </a:prstGeom>
          <a:solidFill>
            <a:schemeClr val="bg2">
              <a:lumMod val="95000"/>
              <a:lumOff val="5000"/>
            </a:schemeClr>
          </a:solidFill>
        </p:spPr>
        <p:txBody>
          <a:bodyPr wrap="square" rtlCol="0">
            <a:spAutoFit/>
          </a:bodyPr>
          <a:lstStyle/>
          <a:p>
            <a:r>
              <a:rPr lang="en-US" sz="4000" b="1" dirty="0">
                <a:latin typeface="Candara" panose="020E0502030303020204" pitchFamily="34" charset="0"/>
                <a:ea typeface="Cambria" panose="02040503050406030204" pitchFamily="18" charset="0"/>
              </a:rPr>
              <a:t>Betrothal:</a:t>
            </a:r>
            <a:r>
              <a:rPr lang="en-US" sz="3200" b="1" dirty="0">
                <a:latin typeface="Candara" panose="020E0502030303020204" pitchFamily="34" charset="0"/>
                <a:ea typeface="Cambria" panose="02040503050406030204" pitchFamily="18" charset="0"/>
              </a:rPr>
              <a:t> </a:t>
            </a:r>
            <a:r>
              <a:rPr lang="en-US" sz="3200" dirty="0">
                <a:latin typeface="Candara" panose="020E0502030303020204" pitchFamily="34" charset="0"/>
                <a:ea typeface="Cambria" panose="02040503050406030204" pitchFamily="18" charset="0"/>
              </a:rPr>
              <a:t>(</a:t>
            </a:r>
            <a:r>
              <a:rPr lang="en-US" sz="3200" dirty="0" err="1">
                <a:latin typeface="Candara" panose="020E0502030303020204" pitchFamily="34" charset="0"/>
                <a:ea typeface="Cambria" panose="02040503050406030204" pitchFamily="18" charset="0"/>
              </a:rPr>
              <a:t>erusin</a:t>
            </a:r>
            <a:r>
              <a:rPr lang="en-US" sz="3200" dirty="0">
                <a:latin typeface="Candara" panose="020E0502030303020204" pitchFamily="34" charset="0"/>
                <a:ea typeface="Cambria" panose="02040503050406030204" pitchFamily="18" charset="0"/>
              </a:rPr>
              <a:t>) </a:t>
            </a:r>
            <a:r>
              <a:rPr lang="en-US" sz="4000" dirty="0">
                <a:latin typeface="Candara" panose="020E0502030303020204" pitchFamily="34" charset="0"/>
                <a:ea typeface="Cambria" panose="02040503050406030204" pitchFamily="18" charset="0"/>
              </a:rPr>
              <a:t>This changes the couple’s interpersonal status. Involves the man giving the woman something of value: Document, or ring.</a:t>
            </a:r>
          </a:p>
          <a:p>
            <a:endParaRPr lang="en-US" sz="4000" dirty="0">
              <a:latin typeface="Candara" panose="020E0502030303020204" pitchFamily="34" charset="0"/>
              <a:ea typeface="Cambria" panose="02040503050406030204" pitchFamily="18" charset="0"/>
            </a:endParaRPr>
          </a:p>
          <a:p>
            <a:r>
              <a:rPr lang="en-US" sz="4000" b="1" dirty="0">
                <a:latin typeface="Candara" panose="020E0502030303020204" pitchFamily="34" charset="0"/>
                <a:ea typeface="Cambria" panose="02040503050406030204" pitchFamily="18" charset="0"/>
              </a:rPr>
              <a:t>Marriage Ceremony </a:t>
            </a:r>
            <a:r>
              <a:rPr lang="en-US" sz="4000" dirty="0">
                <a:latin typeface="Candara" panose="020E0502030303020204" pitchFamily="34" charset="0"/>
                <a:ea typeface="Cambria" panose="02040503050406030204" pitchFamily="18" charset="0"/>
              </a:rPr>
              <a:t>(</a:t>
            </a:r>
            <a:r>
              <a:rPr lang="en-US" sz="4000" dirty="0" err="1">
                <a:latin typeface="Candara" panose="020E0502030303020204" pitchFamily="34" charset="0"/>
                <a:ea typeface="Cambria" panose="02040503050406030204" pitchFamily="18" charset="0"/>
              </a:rPr>
              <a:t>chupah</a:t>
            </a:r>
            <a:r>
              <a:rPr lang="en-US" sz="4000" dirty="0">
                <a:latin typeface="Candara" panose="020E0502030303020204" pitchFamily="34" charset="0"/>
                <a:ea typeface="Cambria" panose="02040503050406030204" pitchFamily="18" charset="0"/>
              </a:rPr>
              <a:t>) Establishes the legal consequences of the change in status. </a:t>
            </a:r>
          </a:p>
          <a:p>
            <a:r>
              <a:rPr lang="en-US" sz="4000" dirty="0">
                <a:latin typeface="Candara" panose="020E0502030303020204" pitchFamily="34" charset="0"/>
                <a:ea typeface="Cambria" panose="02040503050406030204" pitchFamily="18" charset="0"/>
              </a:rPr>
              <a:t>Ceremonies normally were separated by one year. </a:t>
            </a:r>
            <a:endParaRPr lang="en-US" sz="2000" dirty="0">
              <a:latin typeface="Candara" panose="020E0502030303020204" pitchFamily="34" charset="0"/>
            </a:endParaRPr>
          </a:p>
        </p:txBody>
      </p:sp>
      <p:sp>
        <p:nvSpPr>
          <p:cNvPr id="6" name="TextBox 5">
            <a:extLst>
              <a:ext uri="{FF2B5EF4-FFF2-40B4-BE49-F238E27FC236}">
                <a16:creationId xmlns:a16="http://schemas.microsoft.com/office/drawing/2014/main" id="{A184002E-4957-4CB4-9C6A-2A94281BDEFF}"/>
              </a:ext>
            </a:extLst>
          </p:cNvPr>
          <p:cNvSpPr txBox="1"/>
          <p:nvPr/>
        </p:nvSpPr>
        <p:spPr>
          <a:xfrm>
            <a:off x="3244766" y="330161"/>
            <a:ext cx="8630889" cy="1200329"/>
          </a:xfrm>
          <a:prstGeom prst="rect">
            <a:avLst/>
          </a:prstGeom>
          <a:noFill/>
        </p:spPr>
        <p:txBody>
          <a:bodyPr wrap="none" rtlCol="0">
            <a:spAutoFit/>
          </a:bodyPr>
          <a:lstStyle/>
          <a:p>
            <a:r>
              <a:rPr lang="en-US" sz="7200" dirty="0">
                <a:latin typeface="Candara" panose="020E0502030303020204" pitchFamily="34" charset="0"/>
              </a:rPr>
              <a:t>Betrothal &amp; Marriage</a:t>
            </a:r>
          </a:p>
        </p:txBody>
      </p:sp>
    </p:spTree>
    <p:extLst>
      <p:ext uri="{BB962C8B-B14F-4D97-AF65-F5344CB8AC3E}">
        <p14:creationId xmlns:p14="http://schemas.microsoft.com/office/powerpoint/2010/main" val="31742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2C596-0C7B-4D72-8B84-B296CB4B9E8A}"/>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5A233461-DCD0-472F-989E-CD63155A6665}"/>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7A8EE334-7570-49C8-8F09-CA718E2A372A}"/>
              </a:ext>
            </a:extLst>
          </p:cNvPr>
          <p:cNvSpPr>
            <a:spLocks noGrp="1"/>
          </p:cNvSpPr>
          <p:nvPr>
            <p:ph type="sldNum" sz="quarter" idx="12"/>
          </p:nvPr>
        </p:nvSpPr>
        <p:spPr/>
        <p:txBody>
          <a:bodyPr/>
          <a:lstStyle/>
          <a:p>
            <a:pPr>
              <a:defRPr/>
            </a:pPr>
            <a:fld id="{1B2A185C-6290-45C3-87A1-33C80B050DF0}" type="slidenum">
              <a:rPr lang="en-US" smtClean="0"/>
              <a:pPr>
                <a:defRPr/>
              </a:pPr>
              <a:t>46</a:t>
            </a:fld>
            <a:endParaRPr lang="en-US"/>
          </a:p>
        </p:txBody>
      </p:sp>
      <p:sp>
        <p:nvSpPr>
          <p:cNvPr id="5" name="TextBox 4">
            <a:extLst>
              <a:ext uri="{FF2B5EF4-FFF2-40B4-BE49-F238E27FC236}">
                <a16:creationId xmlns:a16="http://schemas.microsoft.com/office/drawing/2014/main" id="{A3E65819-F26B-4548-A6ED-1C2927877EE4}"/>
              </a:ext>
            </a:extLst>
          </p:cNvPr>
          <p:cNvSpPr txBox="1"/>
          <p:nvPr/>
        </p:nvSpPr>
        <p:spPr>
          <a:xfrm>
            <a:off x="6781800" y="0"/>
            <a:ext cx="6096000" cy="1446550"/>
          </a:xfrm>
          <a:prstGeom prst="rect">
            <a:avLst/>
          </a:prstGeom>
          <a:noFill/>
        </p:spPr>
        <p:txBody>
          <a:bodyPr wrap="square" rtlCol="0">
            <a:spAutoFit/>
          </a:bodyPr>
          <a:lstStyle/>
          <a:p>
            <a:r>
              <a:rPr lang="en-US" sz="8800" dirty="0">
                <a:latin typeface="Candara" panose="020E0502030303020204" pitchFamily="34" charset="0"/>
              </a:rPr>
              <a:t>Marriage</a:t>
            </a:r>
          </a:p>
        </p:txBody>
      </p:sp>
      <p:sp>
        <p:nvSpPr>
          <p:cNvPr id="6" name="TextBox 5">
            <a:extLst>
              <a:ext uri="{FF2B5EF4-FFF2-40B4-BE49-F238E27FC236}">
                <a16:creationId xmlns:a16="http://schemas.microsoft.com/office/drawing/2014/main" id="{545EE94B-6C88-4325-83EA-789FCAC55634}"/>
              </a:ext>
            </a:extLst>
          </p:cNvPr>
          <p:cNvSpPr txBox="1"/>
          <p:nvPr/>
        </p:nvSpPr>
        <p:spPr>
          <a:xfrm>
            <a:off x="381000" y="1676400"/>
            <a:ext cx="11582400" cy="4801314"/>
          </a:xfrm>
          <a:prstGeom prst="rect">
            <a:avLst/>
          </a:prstGeom>
          <a:solidFill>
            <a:schemeClr val="bg2">
              <a:lumMod val="95000"/>
              <a:lumOff val="5000"/>
            </a:schemeClr>
          </a:solidFill>
        </p:spPr>
        <p:txBody>
          <a:bodyPr wrap="square" rtlCol="0">
            <a:spAutoFit/>
          </a:bodyPr>
          <a:lstStyle/>
          <a:p>
            <a:r>
              <a:rPr lang="en-US" sz="3600" dirty="0">
                <a:latin typeface="Candara" panose="020E0502030303020204" pitchFamily="34" charset="0"/>
                <a:ea typeface="Cambria" panose="02040503050406030204" pitchFamily="18" charset="0"/>
              </a:rPr>
              <a:t>	Marriage is viewed as a contractual bond commanded by God in which a man and a woman come together to create a relationship in which God is directly involved. (Gen. 1:28)</a:t>
            </a:r>
          </a:p>
          <a:p>
            <a:r>
              <a:rPr lang="en-US" sz="3600" dirty="0">
                <a:latin typeface="Candara" panose="020E0502030303020204" pitchFamily="34" charset="0"/>
                <a:ea typeface="Cambria" panose="02040503050406030204" pitchFamily="18" charset="0"/>
              </a:rPr>
              <a:t>	Marriage is understood to mean that the husband and wife are merging into a single soul which is why a man is considered “incomplete” if he is not married, as his soul is only one part of a larger whole that remains to be unified. </a:t>
            </a:r>
          </a:p>
          <a:p>
            <a:endParaRPr lang="en-US" dirty="0">
              <a:latin typeface="Candara" panose="020E0502030303020204" pitchFamily="34" charset="0"/>
            </a:endParaRPr>
          </a:p>
        </p:txBody>
      </p:sp>
    </p:spTree>
    <p:extLst>
      <p:ext uri="{BB962C8B-B14F-4D97-AF65-F5344CB8AC3E}">
        <p14:creationId xmlns:p14="http://schemas.microsoft.com/office/powerpoint/2010/main" val="322218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18C61-1407-4EE8-B4A1-FE664DCAE342}"/>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4C90FBDA-BDF3-426F-87D6-7518258F71AC}"/>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5CC771DE-1D1F-4A16-AC1C-AFB14DD34C1A}"/>
              </a:ext>
            </a:extLst>
          </p:cNvPr>
          <p:cNvSpPr>
            <a:spLocks noGrp="1"/>
          </p:cNvSpPr>
          <p:nvPr>
            <p:ph type="sldNum" sz="quarter" idx="12"/>
          </p:nvPr>
        </p:nvSpPr>
        <p:spPr/>
        <p:txBody>
          <a:bodyPr/>
          <a:lstStyle/>
          <a:p>
            <a:pPr>
              <a:defRPr/>
            </a:pPr>
            <a:fld id="{1B2A185C-6290-45C3-87A1-33C80B050DF0}" type="slidenum">
              <a:rPr lang="en-US" smtClean="0"/>
              <a:pPr>
                <a:defRPr/>
              </a:pPr>
              <a:t>47</a:t>
            </a:fld>
            <a:endParaRPr lang="en-US"/>
          </a:p>
        </p:txBody>
      </p:sp>
      <p:sp>
        <p:nvSpPr>
          <p:cNvPr id="7" name="TextBox 6">
            <a:extLst>
              <a:ext uri="{FF2B5EF4-FFF2-40B4-BE49-F238E27FC236}">
                <a16:creationId xmlns:a16="http://schemas.microsoft.com/office/drawing/2014/main" id="{8FCF8601-FD13-4490-AE86-B9865A8D089F}"/>
              </a:ext>
            </a:extLst>
          </p:cNvPr>
          <p:cNvSpPr txBox="1"/>
          <p:nvPr/>
        </p:nvSpPr>
        <p:spPr>
          <a:xfrm>
            <a:off x="838200" y="1143000"/>
            <a:ext cx="11125200" cy="4154984"/>
          </a:xfrm>
          <a:prstGeom prst="rect">
            <a:avLst/>
          </a:prstGeom>
          <a:solidFill>
            <a:schemeClr val="bg2">
              <a:lumMod val="95000"/>
              <a:lumOff val="5000"/>
            </a:schemeClr>
          </a:solidFill>
        </p:spPr>
        <p:txBody>
          <a:bodyPr wrap="square" rtlCol="0">
            <a:spAutoFit/>
          </a:bodyPr>
          <a:lstStyle/>
          <a:p>
            <a:r>
              <a:rPr lang="en-US" sz="4400" b="1" dirty="0">
                <a:latin typeface="Candara" panose="020E0502030303020204" pitchFamily="34" charset="0"/>
                <a:ea typeface="Cambria" panose="02040503050406030204" pitchFamily="18" charset="0"/>
              </a:rPr>
              <a:t>Once a couple was betrothed, the laws of 	adultery applied. </a:t>
            </a:r>
          </a:p>
          <a:p>
            <a:r>
              <a:rPr lang="en-US" sz="4400" dirty="0">
                <a:latin typeface="Candara" panose="020E0502030303020204" pitchFamily="34" charset="0"/>
                <a:ea typeface="Cambria" panose="02040503050406030204" pitchFamily="18" charset="0"/>
              </a:rPr>
              <a:t>The “marriage” cannot be dissolved without a </a:t>
            </a:r>
          </a:p>
          <a:p>
            <a:r>
              <a:rPr lang="en-US" sz="4400" dirty="0">
                <a:latin typeface="Candara" panose="020E0502030303020204" pitchFamily="34" charset="0"/>
                <a:ea typeface="Cambria" panose="02040503050406030204" pitchFamily="18" charset="0"/>
              </a:rPr>
              <a:t>	Religious divorce. </a:t>
            </a:r>
          </a:p>
          <a:p>
            <a:r>
              <a:rPr lang="en-US" sz="4400" dirty="0">
                <a:latin typeface="Candara" panose="020E0502030303020204" pitchFamily="34" charset="0"/>
                <a:ea typeface="Cambria" panose="02040503050406030204" pitchFamily="18" charset="0"/>
              </a:rPr>
              <a:t>Only after </a:t>
            </a:r>
            <a:r>
              <a:rPr lang="en-US" sz="4400" i="1" dirty="0">
                <a:latin typeface="Candara" panose="020E0502030303020204" pitchFamily="34" charset="0"/>
                <a:ea typeface="Cambria" panose="02040503050406030204" pitchFamily="18" charset="0"/>
              </a:rPr>
              <a:t>chuppah may the couple live 	together. </a:t>
            </a:r>
            <a:endParaRPr lang="en-US" sz="2400" i="1" dirty="0">
              <a:latin typeface="Candara" panose="020E0502030303020204" pitchFamily="34" charset="0"/>
            </a:endParaRPr>
          </a:p>
        </p:txBody>
      </p:sp>
    </p:spTree>
    <p:extLst>
      <p:ext uri="{BB962C8B-B14F-4D97-AF65-F5344CB8AC3E}">
        <p14:creationId xmlns:p14="http://schemas.microsoft.com/office/powerpoint/2010/main" val="412539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78BEC-FC19-477E-8B3F-2D5E42C453C4}"/>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B32887D2-5C08-485F-A680-DDB34529FB44}"/>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1178863A-6462-48EA-8D30-11240D08B0A9}"/>
              </a:ext>
            </a:extLst>
          </p:cNvPr>
          <p:cNvSpPr>
            <a:spLocks noGrp="1"/>
          </p:cNvSpPr>
          <p:nvPr>
            <p:ph type="sldNum" sz="quarter" idx="12"/>
          </p:nvPr>
        </p:nvSpPr>
        <p:spPr/>
        <p:txBody>
          <a:bodyPr/>
          <a:lstStyle/>
          <a:p>
            <a:pPr>
              <a:defRPr/>
            </a:pPr>
            <a:fld id="{1B2A185C-6290-45C3-87A1-33C80B050DF0}" type="slidenum">
              <a:rPr lang="en-US" smtClean="0"/>
              <a:pPr>
                <a:defRPr/>
              </a:pPr>
              <a:t>48</a:t>
            </a:fld>
            <a:endParaRPr lang="en-US"/>
          </a:p>
        </p:txBody>
      </p:sp>
      <p:sp>
        <p:nvSpPr>
          <p:cNvPr id="5" name="TextBox 4">
            <a:extLst>
              <a:ext uri="{FF2B5EF4-FFF2-40B4-BE49-F238E27FC236}">
                <a16:creationId xmlns:a16="http://schemas.microsoft.com/office/drawing/2014/main" id="{0489E770-B4FE-4906-A400-02185427DA1B}"/>
              </a:ext>
            </a:extLst>
          </p:cNvPr>
          <p:cNvSpPr txBox="1"/>
          <p:nvPr/>
        </p:nvSpPr>
        <p:spPr>
          <a:xfrm>
            <a:off x="762000" y="838200"/>
            <a:ext cx="11125200" cy="4985980"/>
          </a:xfrm>
          <a:prstGeom prst="rect">
            <a:avLst/>
          </a:prstGeom>
          <a:solidFill>
            <a:schemeClr val="bg2">
              <a:lumMod val="95000"/>
              <a:lumOff val="5000"/>
            </a:schemeClr>
          </a:solidFill>
        </p:spPr>
        <p:txBody>
          <a:bodyPr wrap="square" rtlCol="0">
            <a:spAutoFit/>
          </a:bodyPr>
          <a:lstStyle/>
          <a:p>
            <a:r>
              <a:rPr lang="en-US" sz="5400" b="1" dirty="0">
                <a:latin typeface="Candara" panose="020E0502030303020204" pitchFamily="34" charset="0"/>
                <a:ea typeface="Cambria" panose="02040503050406030204" pitchFamily="18" charset="0"/>
              </a:rPr>
              <a:t>Shalom in the Home:</a:t>
            </a:r>
          </a:p>
          <a:p>
            <a:r>
              <a:rPr lang="en-US" sz="4400" dirty="0">
                <a:latin typeface="Candara" panose="020E0502030303020204" pitchFamily="34" charset="0"/>
                <a:ea typeface="Cambria" panose="02040503050406030204" pitchFamily="18" charset="0"/>
              </a:rPr>
              <a:t>	A man has to love his wife as he loves himself and honor her </a:t>
            </a:r>
            <a:r>
              <a:rPr lang="en-US" sz="4400" i="1" dirty="0">
                <a:latin typeface="Candara" panose="020E0502030303020204" pitchFamily="34" charset="0"/>
                <a:ea typeface="Cambria" panose="02040503050406030204" pitchFamily="18" charset="0"/>
              </a:rPr>
              <a:t>more</a:t>
            </a:r>
            <a:r>
              <a:rPr lang="en-US" sz="4400" dirty="0">
                <a:latin typeface="Candara" panose="020E0502030303020204" pitchFamily="34" charset="0"/>
                <a:ea typeface="Cambria" panose="02040503050406030204" pitchFamily="18" charset="0"/>
              </a:rPr>
              <a:t> than he honors himself. The Talmud forbid a husband from being overbearing to his household, and domestic abuse was unheard of.  </a:t>
            </a:r>
            <a:r>
              <a:rPr lang="en-US" sz="4400" i="1" dirty="0">
                <a:latin typeface="Candara" panose="020E0502030303020204" pitchFamily="34" charset="0"/>
                <a:ea typeface="Cambria" panose="02040503050406030204" pitchFamily="18" charset="0"/>
              </a:rPr>
              <a:t>It was said of a wife that God counts her tears. </a:t>
            </a:r>
          </a:p>
        </p:txBody>
      </p:sp>
    </p:spTree>
    <p:extLst>
      <p:ext uri="{BB962C8B-B14F-4D97-AF65-F5344CB8AC3E}">
        <p14:creationId xmlns:p14="http://schemas.microsoft.com/office/powerpoint/2010/main" val="15091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71D05-3D3A-4B3A-8CA2-C4D91E007737}"/>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3FA324E2-1F65-4902-B833-D3ED33E74857}"/>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EC8CB165-D5DD-4501-8315-DD8C945B192B}"/>
              </a:ext>
            </a:extLst>
          </p:cNvPr>
          <p:cNvSpPr>
            <a:spLocks noGrp="1"/>
          </p:cNvSpPr>
          <p:nvPr>
            <p:ph type="sldNum" sz="quarter" idx="12"/>
          </p:nvPr>
        </p:nvSpPr>
        <p:spPr/>
        <p:txBody>
          <a:bodyPr/>
          <a:lstStyle/>
          <a:p>
            <a:pPr>
              <a:defRPr/>
            </a:pPr>
            <a:fld id="{1B2A185C-6290-45C3-87A1-33C80B050DF0}" type="slidenum">
              <a:rPr lang="en-US" smtClean="0"/>
              <a:pPr>
                <a:defRPr/>
              </a:pPr>
              <a:t>49</a:t>
            </a:fld>
            <a:endParaRPr lang="en-US"/>
          </a:p>
        </p:txBody>
      </p:sp>
      <p:sp>
        <p:nvSpPr>
          <p:cNvPr id="5" name="TextBox 4">
            <a:extLst>
              <a:ext uri="{FF2B5EF4-FFF2-40B4-BE49-F238E27FC236}">
                <a16:creationId xmlns:a16="http://schemas.microsoft.com/office/drawing/2014/main" id="{408BF5D5-5A76-4CD3-811B-846BA19931C3}"/>
              </a:ext>
            </a:extLst>
          </p:cNvPr>
          <p:cNvSpPr txBox="1"/>
          <p:nvPr/>
        </p:nvSpPr>
        <p:spPr>
          <a:xfrm>
            <a:off x="2362200" y="203567"/>
            <a:ext cx="9982200" cy="923330"/>
          </a:xfrm>
          <a:prstGeom prst="rect">
            <a:avLst/>
          </a:prstGeom>
          <a:noFill/>
        </p:spPr>
        <p:txBody>
          <a:bodyPr wrap="square" rtlCol="0">
            <a:spAutoFit/>
          </a:bodyPr>
          <a:lstStyle/>
          <a:p>
            <a:r>
              <a:rPr lang="en-US" sz="5400" spc="-150" dirty="0">
                <a:latin typeface="Candara" panose="020E0502030303020204" pitchFamily="34" charset="0"/>
              </a:rPr>
              <a:t>Minimum Provisions for the Wife</a:t>
            </a:r>
          </a:p>
        </p:txBody>
      </p:sp>
      <p:sp>
        <p:nvSpPr>
          <p:cNvPr id="6" name="TextBox 5">
            <a:extLst>
              <a:ext uri="{FF2B5EF4-FFF2-40B4-BE49-F238E27FC236}">
                <a16:creationId xmlns:a16="http://schemas.microsoft.com/office/drawing/2014/main" id="{CBDCE653-E3BE-40F3-8C04-F3916EEC80A8}"/>
              </a:ext>
            </a:extLst>
          </p:cNvPr>
          <p:cNvSpPr txBox="1"/>
          <p:nvPr/>
        </p:nvSpPr>
        <p:spPr>
          <a:xfrm>
            <a:off x="1143000" y="1235390"/>
            <a:ext cx="11496338" cy="5016758"/>
          </a:xfrm>
          <a:prstGeom prst="rect">
            <a:avLst/>
          </a:prstGeom>
          <a:solidFill>
            <a:schemeClr val="bg2">
              <a:lumMod val="95000"/>
              <a:lumOff val="5000"/>
            </a:schemeClr>
          </a:solidFill>
        </p:spPr>
        <p:txBody>
          <a:bodyPr wrap="square" rtlCol="0">
            <a:spAutoFit/>
          </a:bodyPr>
          <a:lstStyle/>
          <a:p>
            <a:r>
              <a:rPr lang="en-US" sz="4000" dirty="0">
                <a:latin typeface="Candara" panose="020E0502030303020204" pitchFamily="34" charset="0"/>
                <a:ea typeface="Cambria" panose="02040503050406030204" pitchFamily="18" charset="0"/>
              </a:rPr>
              <a:t>1. Enough bread for at least two meals a day;</a:t>
            </a:r>
          </a:p>
          <a:p>
            <a:r>
              <a:rPr lang="en-US" sz="4000" dirty="0">
                <a:latin typeface="Candara" panose="020E0502030303020204" pitchFamily="34" charset="0"/>
                <a:ea typeface="Cambria" panose="02040503050406030204" pitchFamily="18" charset="0"/>
              </a:rPr>
              <a:t>2. Sufficient oil for cooking and lighting;</a:t>
            </a:r>
          </a:p>
          <a:p>
            <a:r>
              <a:rPr lang="en-US" sz="4000" dirty="0">
                <a:latin typeface="Candara" panose="020E0502030303020204" pitchFamily="34" charset="0"/>
                <a:ea typeface="Cambria" panose="02040503050406030204" pitchFamily="18" charset="0"/>
              </a:rPr>
              <a:t>3. Sufficient wood for cooking;</a:t>
            </a:r>
          </a:p>
          <a:p>
            <a:r>
              <a:rPr lang="en-US" sz="4000" dirty="0">
                <a:latin typeface="Candara" panose="020E0502030303020204" pitchFamily="34" charset="0"/>
                <a:ea typeface="Cambria" panose="02040503050406030204" pitchFamily="18" charset="0"/>
              </a:rPr>
              <a:t>4. Fruit and Vegetables;</a:t>
            </a:r>
          </a:p>
          <a:p>
            <a:r>
              <a:rPr lang="en-US" sz="4000" dirty="0">
                <a:latin typeface="Candara" panose="020E0502030303020204" pitchFamily="34" charset="0"/>
                <a:ea typeface="Cambria" panose="02040503050406030204" pitchFamily="18" charset="0"/>
              </a:rPr>
              <a:t>5. Wine, if customary;</a:t>
            </a:r>
          </a:p>
          <a:p>
            <a:r>
              <a:rPr lang="en-US" sz="4000" dirty="0">
                <a:latin typeface="Candara" panose="020E0502030303020204" pitchFamily="34" charset="0"/>
                <a:ea typeface="Cambria" panose="02040503050406030204" pitchFamily="18" charset="0"/>
              </a:rPr>
              <a:t>6. Three meals on the Sabbath (fish and meat);</a:t>
            </a:r>
          </a:p>
          <a:p>
            <a:r>
              <a:rPr lang="en-US" sz="4000" dirty="0">
                <a:latin typeface="Candara" panose="020E0502030303020204" pitchFamily="34" charset="0"/>
                <a:ea typeface="Cambria" panose="02040503050406030204" pitchFamily="18" charset="0"/>
              </a:rPr>
              <a:t>7. An allowance of a silver coin each week;  </a:t>
            </a:r>
          </a:p>
          <a:p>
            <a:r>
              <a:rPr lang="en-US" sz="4000" dirty="0">
                <a:latin typeface="Candara" panose="020E0502030303020204" pitchFamily="34" charset="0"/>
                <a:ea typeface="Cambria" panose="02040503050406030204" pitchFamily="18" charset="0"/>
              </a:rPr>
              <a:t>8. One hat, one belt, three pairs of shoes annually.</a:t>
            </a:r>
          </a:p>
        </p:txBody>
      </p:sp>
    </p:spTree>
    <p:extLst>
      <p:ext uri="{BB962C8B-B14F-4D97-AF65-F5344CB8AC3E}">
        <p14:creationId xmlns:p14="http://schemas.microsoft.com/office/powerpoint/2010/main" val="40555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 calcmode="lin" valueType="num">
                                      <p:cBhvr additive="base">
                                        <p:cTn id="3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AE1E6-5D91-7734-0986-BA7D95D0AC28}"/>
            </a:ext>
          </a:extLst>
        </p:cNvPr>
        <p:cNvGrpSpPr/>
        <p:nvPr/>
      </p:nvGrpSpPr>
      <p:grpSpPr>
        <a:xfrm>
          <a:off x="0" y="0"/>
          <a:ext cx="0" cy="0"/>
          <a:chOff x="0" y="0"/>
          <a:chExt cx="0" cy="0"/>
        </a:xfrm>
      </p:grpSpPr>
      <p:pic>
        <p:nvPicPr>
          <p:cNvPr id="14337" name="Picture 8" descr="Style4---DarkBG-2.jpg">
            <a:extLst>
              <a:ext uri="{FF2B5EF4-FFF2-40B4-BE49-F238E27FC236}">
                <a16:creationId xmlns:a16="http://schemas.microsoft.com/office/drawing/2014/main" id="{043EF675-6EFE-AE1D-AE11-E6080DD6821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97964" y="83712"/>
            <a:ext cx="10917836" cy="6838950"/>
          </a:xfrm>
          <a:prstGeom prst="rect">
            <a:avLst/>
          </a:prstGeom>
          <a:noFill/>
          <a:ln w="9525">
            <a:noFill/>
            <a:miter lim="800000"/>
            <a:headEnd/>
            <a:tailEnd/>
          </a:ln>
        </p:spPr>
      </p:pic>
      <p:sp>
        <p:nvSpPr>
          <p:cNvPr id="14338" name="Text Box 5">
            <a:extLst>
              <a:ext uri="{FF2B5EF4-FFF2-40B4-BE49-F238E27FC236}">
                <a16:creationId xmlns:a16="http://schemas.microsoft.com/office/drawing/2014/main" id="{8B72B678-2955-F2B6-2241-95BC870FA5B3}"/>
              </a:ext>
            </a:extLst>
          </p:cNvPr>
          <p:cNvSpPr txBox="1">
            <a:spLocks noChangeArrowheads="1"/>
          </p:cNvSpPr>
          <p:nvPr/>
        </p:nvSpPr>
        <p:spPr bwMode="auto">
          <a:xfrm>
            <a:off x="1828800" y="2057400"/>
            <a:ext cx="9652000" cy="4555093"/>
          </a:xfrm>
          <a:prstGeom prst="rect">
            <a:avLst/>
          </a:prstGeom>
          <a:noFill/>
          <a:ln w="9525">
            <a:noFill/>
            <a:miter lim="800000"/>
            <a:headEnd/>
            <a:tailEnd/>
          </a:ln>
        </p:spPr>
        <p:txBody>
          <a:bodyPr wrap="square">
            <a:spAutoFit/>
          </a:bodyPr>
          <a:lstStyle/>
          <a:p>
            <a:pPr algn="ctr"/>
            <a:endParaRPr lang="en-US" sz="8000" b="1" spc="-300" dirty="0">
              <a:latin typeface="Book Antiqua" pitchFamily="18" charset="0"/>
            </a:endParaRPr>
          </a:p>
          <a:p>
            <a:pPr algn="ctr"/>
            <a:endParaRPr lang="en-US" sz="5400" b="1" dirty="0">
              <a:latin typeface="Book Antiqua" pitchFamily="18" charset="0"/>
            </a:endParaRPr>
          </a:p>
          <a:p>
            <a:pPr algn="ctr" eaLnBrk="0" hangingPunct="0"/>
            <a:endParaRPr lang="en-US" sz="3600" b="1" dirty="0">
              <a:latin typeface="Candara" panose="020E0502030303020204" pitchFamily="34" charset="0"/>
            </a:endParaRPr>
          </a:p>
          <a:p>
            <a:pPr algn="ctr" eaLnBrk="0" hangingPunct="0"/>
            <a:r>
              <a:rPr lang="en-US" sz="3600" b="1" dirty="0">
                <a:latin typeface="Candara" panose="020E0502030303020204" pitchFamily="34" charset="0"/>
              </a:rPr>
              <a:t>I JOHN 4:7-8</a:t>
            </a:r>
          </a:p>
          <a:p>
            <a:pPr algn="ctr" eaLnBrk="0" hangingPunct="0"/>
            <a:r>
              <a:rPr lang="en-US" sz="2800" dirty="0">
                <a:latin typeface="Candara" panose="020E0502030303020204" pitchFamily="34" charset="0"/>
              </a:rPr>
              <a:t>	</a:t>
            </a:r>
            <a:r>
              <a:rPr lang="en-US" sz="2800" i="1" dirty="0">
                <a:latin typeface="Candara" panose="020E0502030303020204" pitchFamily="34" charset="0"/>
              </a:rPr>
              <a:t>Beloved, let us love one another: for love is of God; and every one that loveth is born of God, and </a:t>
            </a:r>
            <a:r>
              <a:rPr lang="en-US" sz="2800" i="1" dirty="0" err="1">
                <a:latin typeface="Candara" panose="020E0502030303020204" pitchFamily="34" charset="0"/>
              </a:rPr>
              <a:t>knoweth</a:t>
            </a:r>
            <a:r>
              <a:rPr lang="en-US" sz="2800" i="1" dirty="0">
                <a:latin typeface="Candara" panose="020E0502030303020204" pitchFamily="34" charset="0"/>
              </a:rPr>
              <a:t> God. He that loveth not </a:t>
            </a:r>
            <a:r>
              <a:rPr lang="en-US" sz="2800" i="1" dirty="0" err="1">
                <a:latin typeface="Candara" panose="020E0502030303020204" pitchFamily="34" charset="0"/>
              </a:rPr>
              <a:t>knoweth</a:t>
            </a:r>
            <a:r>
              <a:rPr lang="en-US" sz="2800" i="1" dirty="0">
                <a:latin typeface="Candara" panose="020E0502030303020204" pitchFamily="34" charset="0"/>
              </a:rPr>
              <a:t> not God; for God is love. </a:t>
            </a:r>
          </a:p>
        </p:txBody>
      </p:sp>
      <p:sp>
        <p:nvSpPr>
          <p:cNvPr id="4" name="Slide Number Placeholder 3">
            <a:extLst>
              <a:ext uri="{FF2B5EF4-FFF2-40B4-BE49-F238E27FC236}">
                <a16:creationId xmlns:a16="http://schemas.microsoft.com/office/drawing/2014/main" id="{431C712E-46D2-297B-05E5-84D47929744B}"/>
              </a:ext>
            </a:extLst>
          </p:cNvPr>
          <p:cNvSpPr>
            <a:spLocks noGrp="1"/>
          </p:cNvSpPr>
          <p:nvPr>
            <p:ph type="sldNum" sz="quarter" idx="12"/>
          </p:nvPr>
        </p:nvSpPr>
        <p:spPr/>
        <p:txBody>
          <a:bodyPr/>
          <a:lstStyle/>
          <a:p>
            <a:pPr>
              <a:defRPr/>
            </a:pPr>
            <a:fld id="{1B2A185C-6290-45C3-87A1-33C80B050DF0}" type="slidenum">
              <a:rPr lang="en-US" smtClean="0"/>
              <a:pPr>
                <a:defRPr/>
              </a:pPr>
              <a:t>5</a:t>
            </a:fld>
            <a:endParaRPr lang="en-US" dirty="0"/>
          </a:p>
        </p:txBody>
      </p:sp>
      <p:sp>
        <p:nvSpPr>
          <p:cNvPr id="3" name="Footer Placeholder 2">
            <a:extLst>
              <a:ext uri="{FF2B5EF4-FFF2-40B4-BE49-F238E27FC236}">
                <a16:creationId xmlns:a16="http://schemas.microsoft.com/office/drawing/2014/main" id="{68B182A8-9D12-3171-F639-E7D31B729E17}"/>
              </a:ext>
            </a:extLst>
          </p:cNvPr>
          <p:cNvSpPr>
            <a:spLocks noGrp="1"/>
          </p:cNvSpPr>
          <p:nvPr>
            <p:ph type="ftr" sz="quarter" idx="11"/>
          </p:nvPr>
        </p:nvSpPr>
        <p:spPr/>
        <p:txBody>
          <a:bodyPr/>
          <a:lstStyle/>
          <a:p>
            <a:pPr>
              <a:defRPr/>
            </a:pPr>
            <a:r>
              <a:rPr lang="en-US"/>
              <a:t>The Spirit Controlled Marriage 6</a:t>
            </a:r>
            <a:endParaRPr lang="en-US" dirty="0"/>
          </a:p>
        </p:txBody>
      </p:sp>
      <p:pic>
        <p:nvPicPr>
          <p:cNvPr id="5" name="Picture 4">
            <a:extLst>
              <a:ext uri="{FF2B5EF4-FFF2-40B4-BE49-F238E27FC236}">
                <a16:creationId xmlns:a16="http://schemas.microsoft.com/office/drawing/2014/main" id="{4B416D9B-8357-FA55-A171-1FAF5F63AA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09800" y="1447800"/>
            <a:ext cx="9525000" cy="3154918"/>
          </a:xfrm>
          <a:prstGeom prst="rect">
            <a:avLst/>
          </a:prstGeom>
        </p:spPr>
      </p:pic>
      <p:sp>
        <p:nvSpPr>
          <p:cNvPr id="2" name="TextBox 1">
            <a:extLst>
              <a:ext uri="{FF2B5EF4-FFF2-40B4-BE49-F238E27FC236}">
                <a16:creationId xmlns:a16="http://schemas.microsoft.com/office/drawing/2014/main" id="{B8A3080D-4B10-C873-2A01-28C775A9EE82}"/>
              </a:ext>
            </a:extLst>
          </p:cNvPr>
          <p:cNvSpPr txBox="1"/>
          <p:nvPr/>
        </p:nvSpPr>
        <p:spPr>
          <a:xfrm>
            <a:off x="7228438" y="364944"/>
            <a:ext cx="4331635" cy="461665"/>
          </a:xfrm>
          <a:prstGeom prst="rect">
            <a:avLst/>
          </a:prstGeom>
          <a:noFill/>
        </p:spPr>
        <p:txBody>
          <a:bodyPr wrap="none" rtlCol="0">
            <a:spAutoFit/>
          </a:bodyPr>
          <a:lstStyle/>
          <a:p>
            <a:r>
              <a:rPr lang="en-US" sz="2400" dirty="0">
                <a:latin typeface="Candara" panose="020E0502030303020204" pitchFamily="34" charset="0"/>
              </a:rPr>
              <a:t>The Spirit Controlled Marriage 6</a:t>
            </a:r>
          </a:p>
        </p:txBody>
      </p:sp>
      <p:sp>
        <p:nvSpPr>
          <p:cNvPr id="6" name="Date Placeholder 5">
            <a:extLst>
              <a:ext uri="{FF2B5EF4-FFF2-40B4-BE49-F238E27FC236}">
                <a16:creationId xmlns:a16="http://schemas.microsoft.com/office/drawing/2014/main" id="{79921440-02E6-1656-389F-E66C32BF2092}"/>
              </a:ext>
            </a:extLst>
          </p:cNvPr>
          <p:cNvSpPr>
            <a:spLocks noGrp="1"/>
          </p:cNvSpPr>
          <p:nvPr>
            <p:ph type="dt" sz="half" idx="10"/>
          </p:nvPr>
        </p:nvSpPr>
        <p:spPr/>
        <p:txBody>
          <a:bodyPr/>
          <a:lstStyle/>
          <a:p>
            <a:pPr>
              <a:defRPr/>
            </a:pPr>
            <a:r>
              <a:rPr lang="en-US"/>
              <a:t>02/15/2026</a:t>
            </a:r>
          </a:p>
        </p:txBody>
      </p:sp>
    </p:spTree>
    <p:extLst>
      <p:ext uri="{BB962C8B-B14F-4D97-AF65-F5344CB8AC3E}">
        <p14:creationId xmlns:p14="http://schemas.microsoft.com/office/powerpoint/2010/main" val="2503511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F7764-5BE5-48A1-9E8A-4C86BB8AC2E4}"/>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C85BE044-9C0D-432D-93D2-6182F857C95B}"/>
              </a:ext>
            </a:extLst>
          </p:cNvPr>
          <p:cNvSpPr>
            <a:spLocks noGrp="1"/>
          </p:cNvSpPr>
          <p:nvPr>
            <p:ph type="ftr" sz="quarter" idx="11"/>
          </p:nvPr>
        </p:nvSpPr>
        <p:spPr/>
        <p:txBody>
          <a:bodyPr/>
          <a:lstStyle/>
          <a:p>
            <a:pPr>
              <a:defRPr/>
            </a:pPr>
            <a:r>
              <a:rPr lang="en-US"/>
              <a:t>The Spirit Controlled Marriage 6</a:t>
            </a:r>
          </a:p>
        </p:txBody>
      </p:sp>
      <p:sp>
        <p:nvSpPr>
          <p:cNvPr id="4" name="Slide Number Placeholder 3">
            <a:extLst>
              <a:ext uri="{FF2B5EF4-FFF2-40B4-BE49-F238E27FC236}">
                <a16:creationId xmlns:a16="http://schemas.microsoft.com/office/drawing/2014/main" id="{BFBC1E89-F260-40D2-91ED-58C89497E22B}"/>
              </a:ext>
            </a:extLst>
          </p:cNvPr>
          <p:cNvSpPr>
            <a:spLocks noGrp="1"/>
          </p:cNvSpPr>
          <p:nvPr>
            <p:ph type="sldNum" sz="quarter" idx="12"/>
          </p:nvPr>
        </p:nvSpPr>
        <p:spPr/>
        <p:txBody>
          <a:bodyPr/>
          <a:lstStyle/>
          <a:p>
            <a:pPr>
              <a:defRPr/>
            </a:pPr>
            <a:fld id="{1B2A185C-6290-45C3-87A1-33C80B050DF0}" type="slidenum">
              <a:rPr lang="en-US" smtClean="0"/>
              <a:pPr>
                <a:defRPr/>
              </a:pPr>
              <a:t>50</a:t>
            </a:fld>
            <a:endParaRPr lang="en-US"/>
          </a:p>
        </p:txBody>
      </p:sp>
      <p:sp>
        <p:nvSpPr>
          <p:cNvPr id="6" name="TextBox 5">
            <a:extLst>
              <a:ext uri="{FF2B5EF4-FFF2-40B4-BE49-F238E27FC236}">
                <a16:creationId xmlns:a16="http://schemas.microsoft.com/office/drawing/2014/main" id="{EE335629-9677-468D-B1AD-A50ED6ED8AA4}"/>
              </a:ext>
            </a:extLst>
          </p:cNvPr>
          <p:cNvSpPr txBox="1"/>
          <p:nvPr/>
        </p:nvSpPr>
        <p:spPr>
          <a:xfrm>
            <a:off x="1524000" y="1905001"/>
            <a:ext cx="10363200" cy="3785652"/>
          </a:xfrm>
          <a:prstGeom prst="rect">
            <a:avLst/>
          </a:prstGeom>
          <a:noFill/>
        </p:spPr>
        <p:txBody>
          <a:bodyPr wrap="square">
            <a:spAutoFit/>
          </a:bodyPr>
          <a:lstStyle/>
          <a:p>
            <a:r>
              <a:rPr lang="en-US" sz="6000" dirty="0">
                <a:latin typeface="Candara" panose="020E0502030303020204" pitchFamily="34" charset="0"/>
              </a:rPr>
              <a:t>“Marriage is just texting each other – “do we need anything from the grocery store?” – until one of you dies.”</a:t>
            </a:r>
          </a:p>
        </p:txBody>
      </p:sp>
    </p:spTree>
    <p:extLst>
      <p:ext uri="{BB962C8B-B14F-4D97-AF65-F5344CB8AC3E}">
        <p14:creationId xmlns:p14="http://schemas.microsoft.com/office/powerpoint/2010/main" val="30267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20E86-01D5-4211-884A-C80B0F2D1CBB}"/>
              </a:ext>
            </a:extLst>
          </p:cNvPr>
          <p:cNvSpPr>
            <a:spLocks noGrp="1"/>
          </p:cNvSpPr>
          <p:nvPr>
            <p:ph type="dt" sz="half" idx="10"/>
          </p:nvPr>
        </p:nvSpPr>
        <p:spPr/>
        <p:txBody>
          <a:bodyPr/>
          <a:lstStyle/>
          <a:p>
            <a:pPr>
              <a:defRPr/>
            </a:pPr>
            <a:r>
              <a:rPr lang="en-US"/>
              <a:t>02/15/2026</a:t>
            </a:r>
          </a:p>
        </p:txBody>
      </p:sp>
      <p:sp>
        <p:nvSpPr>
          <p:cNvPr id="5" name="Footer Placeholder 4">
            <a:extLst>
              <a:ext uri="{FF2B5EF4-FFF2-40B4-BE49-F238E27FC236}">
                <a16:creationId xmlns:a16="http://schemas.microsoft.com/office/drawing/2014/main" id="{AA0FA6F4-6B88-4BE3-A674-D4E1B0583E70}"/>
              </a:ext>
            </a:extLst>
          </p:cNvPr>
          <p:cNvSpPr>
            <a:spLocks noGrp="1"/>
          </p:cNvSpPr>
          <p:nvPr>
            <p:ph type="ftr" sz="quarter" idx="11"/>
          </p:nvPr>
        </p:nvSpPr>
        <p:spPr/>
        <p:txBody>
          <a:bodyPr/>
          <a:lstStyle/>
          <a:p>
            <a:pPr>
              <a:defRPr/>
            </a:pPr>
            <a:r>
              <a:rPr lang="en-US"/>
              <a:t>The Spirit Controlled Marriage 6</a:t>
            </a:r>
          </a:p>
        </p:txBody>
      </p:sp>
      <p:sp>
        <p:nvSpPr>
          <p:cNvPr id="6" name="Slide Number Placeholder 5">
            <a:extLst>
              <a:ext uri="{FF2B5EF4-FFF2-40B4-BE49-F238E27FC236}">
                <a16:creationId xmlns:a16="http://schemas.microsoft.com/office/drawing/2014/main" id="{3A1DB8B1-4AC6-43A0-B373-1629D0066ED9}"/>
              </a:ext>
            </a:extLst>
          </p:cNvPr>
          <p:cNvSpPr>
            <a:spLocks noGrp="1"/>
          </p:cNvSpPr>
          <p:nvPr>
            <p:ph type="sldNum" sz="quarter" idx="12"/>
          </p:nvPr>
        </p:nvSpPr>
        <p:spPr/>
        <p:txBody>
          <a:bodyPr/>
          <a:lstStyle/>
          <a:p>
            <a:pPr>
              <a:defRPr/>
            </a:pPr>
            <a:fld id="{107E4DB5-C10A-463F-A660-BB97120F363E}" type="slidenum">
              <a:rPr lang="en-US" smtClean="0"/>
              <a:pPr>
                <a:defRPr/>
              </a:pPr>
              <a:t>51</a:t>
            </a:fld>
            <a:endParaRPr lang="en-US"/>
          </a:p>
        </p:txBody>
      </p:sp>
      <p:sp>
        <p:nvSpPr>
          <p:cNvPr id="7" name="Rectangle 6">
            <a:extLst>
              <a:ext uri="{FF2B5EF4-FFF2-40B4-BE49-F238E27FC236}">
                <a16:creationId xmlns:a16="http://schemas.microsoft.com/office/drawing/2014/main" id="{10963413-F287-4E7F-8938-200EFD4ABE6F}"/>
              </a:ext>
            </a:extLst>
          </p:cNvPr>
          <p:cNvSpPr/>
          <p:nvPr/>
        </p:nvSpPr>
        <p:spPr>
          <a:xfrm>
            <a:off x="152400" y="161109"/>
            <a:ext cx="11887200" cy="6494085"/>
          </a:xfrm>
          <a:prstGeom prst="rect">
            <a:avLst/>
          </a:prstGeom>
          <a:solidFill>
            <a:schemeClr val="bg2"/>
          </a:solidFill>
        </p:spPr>
        <p:txBody>
          <a:bodyPr wrap="square">
            <a:spAutoFit/>
          </a:bodyPr>
          <a:lstStyle/>
          <a:p>
            <a:pPr marL="0" marR="0">
              <a:spcBef>
                <a:spcPts val="0"/>
              </a:spcBef>
              <a:spcAft>
                <a:spcPts val="0"/>
              </a:spcAft>
            </a:pPr>
            <a:r>
              <a:rPr lang="en-US" sz="4000" b="1" dirty="0">
                <a:latin typeface="Candara" panose="020E0502030303020204" pitchFamily="34" charset="0"/>
                <a:ea typeface="Times New Roman" panose="02020603050405020304" pitchFamily="18" charset="0"/>
              </a:rPr>
              <a:t>SHALOM  </a:t>
            </a:r>
            <a:r>
              <a:rPr lang="en-US" sz="3200" dirty="0">
                <a:latin typeface="Candara" panose="020E0502030303020204" pitchFamily="34" charset="0"/>
                <a:ea typeface="Times New Roman" panose="02020603050405020304" pitchFamily="18" charset="0"/>
              </a:rPr>
              <a:t>64-0112  </a:t>
            </a:r>
          </a:p>
          <a:p>
            <a:pPr marL="0" marR="0">
              <a:spcBef>
                <a:spcPts val="0"/>
              </a:spcBef>
              <a:spcAft>
                <a:spcPts val="0"/>
              </a:spcAft>
            </a:pPr>
            <a:r>
              <a:rPr lang="en-US" sz="4000" dirty="0">
                <a:latin typeface="Candara" panose="020E0502030303020204" pitchFamily="34" charset="0"/>
                <a:ea typeface="Times New Roman" panose="02020603050405020304" pitchFamily="18" charset="0"/>
              </a:rPr>
              <a:t>	</a:t>
            </a:r>
            <a:r>
              <a:rPr lang="en-US" sz="3600" dirty="0">
                <a:latin typeface="Candara" panose="020E0502030303020204" pitchFamily="34" charset="0"/>
                <a:ea typeface="Times New Roman" panose="02020603050405020304" pitchFamily="18" charset="0"/>
              </a:rPr>
              <a:t>44 …I have constantly done my very best to try to in disagreeing with men in religious terms; but if I couldn't take his hand afterwards, no matter how sharp the thing might be, and take a hold of his hands, and say, </a:t>
            </a:r>
            <a:r>
              <a:rPr lang="en-US" sz="3600" i="1" dirty="0">
                <a:latin typeface="Candara" panose="020E0502030303020204" pitchFamily="34" charset="0"/>
                <a:ea typeface="Times New Roman" panose="02020603050405020304" pitchFamily="18" charset="0"/>
              </a:rPr>
              <a:t>"this is in the light of a better understanding between us</a:t>
            </a:r>
            <a:r>
              <a:rPr lang="en-US" sz="3600" dirty="0">
                <a:latin typeface="Candara" panose="020E0502030303020204" pitchFamily="34" charset="0"/>
                <a:ea typeface="Times New Roman" panose="02020603050405020304" pitchFamily="18" charset="0"/>
              </a:rPr>
              <a:t>, and still love the person (not just say it from my lips, but from my heart), then I'm no subject at all to go out there and to try to talk to people. </a:t>
            </a:r>
            <a:r>
              <a:rPr lang="en-US" sz="4000" dirty="0">
                <a:solidFill>
                  <a:srgbClr val="FFFF00"/>
                </a:solidFill>
                <a:latin typeface="Candara" panose="020E0502030303020204" pitchFamily="34" charset="0"/>
                <a:ea typeface="Times New Roman" panose="02020603050405020304" pitchFamily="18" charset="0"/>
              </a:rPr>
              <a:t>Because we must do that, we must love the person. </a:t>
            </a:r>
            <a:r>
              <a:rPr lang="en-US" sz="4000" dirty="0">
                <a:latin typeface="Candara" panose="020E0502030303020204" pitchFamily="34" charset="0"/>
                <a:ea typeface="Times New Roman" panose="02020603050405020304" pitchFamily="18" charset="0"/>
              </a:rPr>
              <a:t>And going amongst the people in all kinds of classes, different cults, clans, and religions…</a:t>
            </a:r>
            <a:endParaRPr lang="en-US" sz="400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66549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120AD-DAEF-47A6-A5A9-66916273F70D}"/>
              </a:ext>
            </a:extLst>
          </p:cNvPr>
          <p:cNvSpPr>
            <a:spLocks noGrp="1"/>
          </p:cNvSpPr>
          <p:nvPr>
            <p:ph type="dt" sz="half" idx="10"/>
          </p:nvPr>
        </p:nvSpPr>
        <p:spPr/>
        <p:txBody>
          <a:bodyPr/>
          <a:lstStyle/>
          <a:p>
            <a:pPr>
              <a:defRPr/>
            </a:pPr>
            <a:r>
              <a:rPr lang="en-US"/>
              <a:t>02/15/2026</a:t>
            </a:r>
          </a:p>
        </p:txBody>
      </p:sp>
      <p:sp>
        <p:nvSpPr>
          <p:cNvPr id="3" name="Footer Placeholder 2">
            <a:extLst>
              <a:ext uri="{FF2B5EF4-FFF2-40B4-BE49-F238E27FC236}">
                <a16:creationId xmlns:a16="http://schemas.microsoft.com/office/drawing/2014/main" id="{13CA3E47-4ACF-4868-85DA-3500138ADA7E}"/>
              </a:ext>
            </a:extLst>
          </p:cNvPr>
          <p:cNvSpPr>
            <a:spLocks noGrp="1"/>
          </p:cNvSpPr>
          <p:nvPr>
            <p:ph type="ftr" sz="quarter" idx="11"/>
          </p:nvPr>
        </p:nvSpPr>
        <p:spPr/>
        <p:txBody>
          <a:bodyPr/>
          <a:lstStyle/>
          <a:p>
            <a:pPr>
              <a:defRPr/>
            </a:pPr>
            <a:r>
              <a:rPr lang="en-US"/>
              <a:t>The Spirit Controlled Marriage 6</a:t>
            </a:r>
            <a:endParaRPr lang="en-US" dirty="0"/>
          </a:p>
        </p:txBody>
      </p:sp>
      <p:sp>
        <p:nvSpPr>
          <p:cNvPr id="4" name="Slide Number Placeholder 3">
            <a:extLst>
              <a:ext uri="{FF2B5EF4-FFF2-40B4-BE49-F238E27FC236}">
                <a16:creationId xmlns:a16="http://schemas.microsoft.com/office/drawing/2014/main" id="{79FCAB00-6E39-4BE7-AEA1-EF4DD5E2F3ED}"/>
              </a:ext>
            </a:extLst>
          </p:cNvPr>
          <p:cNvSpPr>
            <a:spLocks noGrp="1"/>
          </p:cNvSpPr>
          <p:nvPr>
            <p:ph type="sldNum" sz="quarter" idx="12"/>
          </p:nvPr>
        </p:nvSpPr>
        <p:spPr/>
        <p:txBody>
          <a:bodyPr/>
          <a:lstStyle/>
          <a:p>
            <a:pPr>
              <a:defRPr/>
            </a:pPr>
            <a:fld id="{1B2A185C-6290-45C3-87A1-33C80B050DF0}" type="slidenum">
              <a:rPr lang="en-US" smtClean="0"/>
              <a:pPr>
                <a:defRPr/>
              </a:pPr>
              <a:t>52</a:t>
            </a:fld>
            <a:endParaRPr lang="en-US"/>
          </a:p>
        </p:txBody>
      </p:sp>
      <p:sp>
        <p:nvSpPr>
          <p:cNvPr id="5" name="Rectangle 4">
            <a:extLst>
              <a:ext uri="{FF2B5EF4-FFF2-40B4-BE49-F238E27FC236}">
                <a16:creationId xmlns:a16="http://schemas.microsoft.com/office/drawing/2014/main" id="{8E8B1211-F30F-440F-834E-CAC63ED51829}"/>
              </a:ext>
            </a:extLst>
          </p:cNvPr>
          <p:cNvSpPr/>
          <p:nvPr/>
        </p:nvSpPr>
        <p:spPr>
          <a:xfrm>
            <a:off x="228600" y="152400"/>
            <a:ext cx="11734800" cy="6186309"/>
          </a:xfrm>
          <a:prstGeom prst="rect">
            <a:avLst/>
          </a:prstGeom>
          <a:solidFill>
            <a:schemeClr val="bg2"/>
          </a:solidFill>
        </p:spPr>
        <p:txBody>
          <a:bodyPr wrap="square">
            <a:spAutoFit/>
          </a:bodyPr>
          <a:lstStyle/>
          <a:p>
            <a:pPr>
              <a:spcBef>
                <a:spcPts val="0"/>
              </a:spcBef>
              <a:spcAft>
                <a:spcPts val="0"/>
              </a:spcAft>
            </a:pPr>
            <a:r>
              <a:rPr lang="en-US" sz="3200" dirty="0">
                <a:latin typeface="Candara" panose="020E0502030303020204" pitchFamily="34" charset="0"/>
                <a:ea typeface="Times New Roman" panose="02020603050405020304" pitchFamily="18" charset="0"/>
              </a:rPr>
              <a:t>	...</a:t>
            </a:r>
            <a:r>
              <a:rPr lang="en-US" sz="3600" dirty="0">
                <a:latin typeface="Candara" panose="020E0502030303020204" pitchFamily="34" charset="0"/>
                <a:ea typeface="Times New Roman" panose="02020603050405020304" pitchFamily="18" charset="0"/>
              </a:rPr>
              <a:t>Maybe sometime men get up real sharp; but if I got one thought that I didn't like that person, then I know one thing, the Spirit of Christ has departed from me. If I can feel that I don't like that person, there's something wrong with me. Because we must do that, we must love the person. </a:t>
            </a:r>
          </a:p>
          <a:p>
            <a:pPr>
              <a:spcBef>
                <a:spcPts val="0"/>
              </a:spcBef>
              <a:spcAft>
                <a:spcPts val="0"/>
              </a:spcAft>
            </a:pPr>
            <a:r>
              <a:rPr lang="en-US" sz="3600" dirty="0">
                <a:latin typeface="Candara" panose="020E0502030303020204" pitchFamily="34" charset="0"/>
                <a:ea typeface="Times New Roman" panose="02020603050405020304" pitchFamily="18" charset="0"/>
              </a:rPr>
              <a:t>	 </a:t>
            </a:r>
            <a:r>
              <a:rPr lang="en-US" sz="3600" i="1" dirty="0">
                <a:latin typeface="Candara" panose="020E0502030303020204" pitchFamily="34" charset="0"/>
                <a:ea typeface="Times New Roman" panose="02020603050405020304" pitchFamily="18" charset="0"/>
              </a:rPr>
              <a:t>"Let's discuss it not from your creed or from your book of ethics, but from the Bible</a:t>
            </a:r>
            <a:r>
              <a:rPr lang="en-US" sz="3600" dirty="0">
                <a:latin typeface="Candara" panose="020E0502030303020204" pitchFamily="34" charset="0"/>
                <a:ea typeface="Times New Roman" panose="02020603050405020304" pitchFamily="18" charset="0"/>
              </a:rPr>
              <a:t>." ...Maybe sometime men get up real sharp; but if I got one thought that I didn't like that person, then I know one thing, the Spirit of Christ has departed from me. If I can feel that I don't like that person, there's something wrong with me</a:t>
            </a:r>
            <a:r>
              <a:rPr lang="en-US" sz="3200" dirty="0">
                <a:latin typeface="Candara" panose="020E0502030303020204" pitchFamily="34" charset="0"/>
                <a:ea typeface="Times New Roman" panose="02020603050405020304" pitchFamily="18" charset="0"/>
              </a:rPr>
              <a:t>.</a:t>
            </a:r>
          </a:p>
        </p:txBody>
      </p:sp>
    </p:spTree>
    <p:extLst>
      <p:ext uri="{BB962C8B-B14F-4D97-AF65-F5344CB8AC3E}">
        <p14:creationId xmlns:p14="http://schemas.microsoft.com/office/powerpoint/2010/main" val="23784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2400" y="1066800"/>
            <a:ext cx="105410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5400" b="1" spc="-150" dirty="0">
                <a:latin typeface="Candara" panose="020E0502030303020204" pitchFamily="34" charset="0"/>
                <a:ea typeface="Times New Roman" pitchFamily="18" charset="0"/>
              </a:rPr>
              <a:t>UNBELIEF.DOES.NOT.HINDER.GOD</a:t>
            </a:r>
            <a:r>
              <a:rPr lang="en-US" sz="4800" b="1" spc="-150" dirty="0">
                <a:latin typeface="Candara" panose="020E0502030303020204" pitchFamily="34" charset="0"/>
                <a:ea typeface="Times New Roman" pitchFamily="18" charset="0"/>
              </a:rPr>
              <a:t>  </a:t>
            </a:r>
            <a:r>
              <a:rPr lang="en-US" sz="4000" dirty="0">
                <a:latin typeface="Candara" panose="020E0502030303020204" pitchFamily="34" charset="0"/>
                <a:ea typeface="Times New Roman" pitchFamily="18" charset="0"/>
              </a:rPr>
              <a:t>	</a:t>
            </a:r>
            <a:r>
              <a:rPr lang="en-US" sz="4400" dirty="0">
                <a:latin typeface="Candara" panose="020E0502030303020204" pitchFamily="34" charset="0"/>
                <a:ea typeface="Times New Roman" pitchFamily="18" charset="0"/>
              </a:rPr>
              <a:t>37  …In the last days what it's going to take to stand is a Scriptural-trained church, on the line…</a:t>
            </a:r>
          </a:p>
          <a:p>
            <a:pPr algn="r" fontAlgn="base">
              <a:spcBef>
                <a:spcPct val="0"/>
              </a:spcBef>
              <a:spcAft>
                <a:spcPct val="0"/>
              </a:spcAft>
            </a:pPr>
            <a:r>
              <a:rPr lang="en-US" sz="3600" dirty="0">
                <a:latin typeface="Candara" panose="020E0502030303020204" pitchFamily="34" charset="0"/>
                <a:ea typeface="Times New Roman" pitchFamily="18" charset="0"/>
              </a:rPr>
              <a:t>62-0128 </a:t>
            </a:r>
            <a:endParaRPr lang="en-US" sz="6000" dirty="0">
              <a:latin typeface="Candara" panose="020E0502030303020204" pitchFamily="34" charset="0"/>
              <a:ea typeface="Times New Roman" pitchFamily="18" charset="0"/>
            </a:endParaRPr>
          </a:p>
        </p:txBody>
      </p:sp>
      <p:sp>
        <p:nvSpPr>
          <p:cNvPr id="3" name="Date Placeholder 2"/>
          <p:cNvSpPr>
            <a:spLocks noGrp="1"/>
          </p:cNvSpPr>
          <p:nvPr>
            <p:ph type="dt" sz="half" idx="10"/>
          </p:nvPr>
        </p:nvSpPr>
        <p:spPr/>
        <p:txBody>
          <a:bodyPr/>
          <a:lstStyle/>
          <a:p>
            <a:r>
              <a:rPr lang="en-US"/>
              <a:t>3-6-2024</a:t>
            </a:r>
          </a:p>
        </p:txBody>
      </p:sp>
      <p:sp>
        <p:nvSpPr>
          <p:cNvPr id="4" name="Slide Number Placeholder 3"/>
          <p:cNvSpPr>
            <a:spLocks noGrp="1"/>
          </p:cNvSpPr>
          <p:nvPr>
            <p:ph type="sldNum" sz="quarter" idx="12"/>
          </p:nvPr>
        </p:nvSpPr>
        <p:spPr/>
        <p:txBody>
          <a:bodyPr/>
          <a:lstStyle/>
          <a:p>
            <a:fld id="{98ED6CC6-D53B-4C4E-B6F6-E6063D548121}" type="slidenum">
              <a:rPr lang="en-US" smtClean="0"/>
              <a:pPr/>
              <a:t>6</a:t>
            </a:fld>
            <a:endParaRPr lang="en-US"/>
          </a:p>
        </p:txBody>
      </p:sp>
      <p:sp>
        <p:nvSpPr>
          <p:cNvPr id="5" name="Footer Placeholder 4"/>
          <p:cNvSpPr>
            <a:spLocks noGrp="1"/>
          </p:cNvSpPr>
          <p:nvPr>
            <p:ph type="ftr" sz="quarter" idx="11"/>
          </p:nvPr>
        </p:nvSpPr>
        <p:spPr/>
        <p:txBody>
          <a:bodyPr/>
          <a:lstStyle/>
          <a:p>
            <a:r>
              <a:rPr lang="en-US"/>
              <a:t>In My House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3-6-2024</a:t>
            </a:r>
          </a:p>
        </p:txBody>
      </p:sp>
      <p:sp>
        <p:nvSpPr>
          <p:cNvPr id="5" name="Footer Placeholder 4"/>
          <p:cNvSpPr>
            <a:spLocks noGrp="1"/>
          </p:cNvSpPr>
          <p:nvPr>
            <p:ph type="ftr" sz="quarter" idx="11"/>
          </p:nvPr>
        </p:nvSpPr>
        <p:spPr/>
        <p:txBody>
          <a:bodyPr/>
          <a:lstStyle/>
          <a:p>
            <a:r>
              <a:rPr lang="en-US"/>
              <a:t>In My House</a:t>
            </a:r>
          </a:p>
        </p:txBody>
      </p:sp>
      <p:sp>
        <p:nvSpPr>
          <p:cNvPr id="6" name="Slide Number Placeholder 5"/>
          <p:cNvSpPr>
            <a:spLocks noGrp="1"/>
          </p:cNvSpPr>
          <p:nvPr>
            <p:ph type="sldNum" sz="quarter" idx="12"/>
          </p:nvPr>
        </p:nvSpPr>
        <p:spPr/>
        <p:txBody>
          <a:bodyPr/>
          <a:lstStyle/>
          <a:p>
            <a:fld id="{98ED6CC6-D53B-4C4E-B6F6-E6063D548121}" type="slidenum">
              <a:rPr lang="en-US" smtClean="0"/>
              <a:pPr/>
              <a:t>7</a:t>
            </a:fld>
            <a:endParaRPr lang="en-US"/>
          </a:p>
        </p:txBody>
      </p:sp>
      <p:sp>
        <p:nvSpPr>
          <p:cNvPr id="7" name="Rectangle 6"/>
          <p:cNvSpPr/>
          <p:nvPr/>
        </p:nvSpPr>
        <p:spPr>
          <a:xfrm>
            <a:off x="76200" y="0"/>
            <a:ext cx="12039600" cy="6924973"/>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I CHRONICLES 29:17-19</a:t>
            </a:r>
          </a:p>
          <a:p>
            <a:r>
              <a:rPr lang="en-US" sz="3600" i="1" dirty="0">
                <a:latin typeface="Candara" panose="020E0502030303020204" pitchFamily="34" charset="0"/>
              </a:rPr>
              <a:t>	17 I know also, my God, </a:t>
            </a:r>
            <a:r>
              <a:rPr lang="en-US" sz="3600" i="1" u="sng" dirty="0">
                <a:latin typeface="Candara" panose="020E0502030303020204" pitchFamily="34" charset="0"/>
              </a:rPr>
              <a:t>that thou </a:t>
            </a:r>
            <a:r>
              <a:rPr lang="en-US" sz="3600" i="1" u="sng" dirty="0" err="1">
                <a:latin typeface="Candara" panose="020E0502030303020204" pitchFamily="34" charset="0"/>
              </a:rPr>
              <a:t>triest</a:t>
            </a:r>
            <a:r>
              <a:rPr lang="en-US" sz="3600" i="1" u="sng" dirty="0">
                <a:latin typeface="Candara" panose="020E0502030303020204" pitchFamily="34" charset="0"/>
              </a:rPr>
              <a:t> the heart</a:t>
            </a:r>
            <a:r>
              <a:rPr lang="en-US" sz="3600" i="1" dirty="0">
                <a:latin typeface="Candara" panose="020E0502030303020204" pitchFamily="34" charset="0"/>
              </a:rPr>
              <a:t>, and hast pleasure in uprightness. As for me, in the uprightness of mine heart I have willingly offered all these things: and now have I seen with joy thy people, which are present here, to offer willingly unto thee.	18 O LORD God of Abraham, Isaac, and of Israel, our fathers, keep this for ever in the imagination of the thoughts of the heart of thy people, and </a:t>
            </a:r>
            <a:r>
              <a:rPr lang="en-US" sz="3600" b="1" i="1" u="sng" dirty="0">
                <a:latin typeface="Candara" panose="020E0502030303020204" pitchFamily="34" charset="0"/>
              </a:rPr>
              <a:t>prepare their heart unto thee</a:t>
            </a:r>
            <a:r>
              <a:rPr lang="en-US" sz="3600" i="1" dirty="0">
                <a:latin typeface="Candara" panose="020E0502030303020204" pitchFamily="34" charset="0"/>
              </a:rPr>
              <a:t>: 19 And give unto Solomon my son </a:t>
            </a:r>
            <a:r>
              <a:rPr lang="en-US" sz="3600" b="1" i="1" dirty="0">
                <a:latin typeface="Candara" panose="020E0502030303020204" pitchFamily="34" charset="0"/>
              </a:rPr>
              <a:t>a perfect heart</a:t>
            </a:r>
            <a:r>
              <a:rPr lang="en-US" sz="3600" i="1" dirty="0">
                <a:latin typeface="Candara" panose="020E0502030303020204" pitchFamily="34" charset="0"/>
              </a:rPr>
              <a:t>, </a:t>
            </a:r>
            <a:r>
              <a:rPr lang="en-US" sz="3600" i="1" u="sng" dirty="0">
                <a:latin typeface="Candara" panose="020E0502030303020204" pitchFamily="34" charset="0"/>
              </a:rPr>
              <a:t>to keep thy commandments, thy testimonies, and thy statutes</a:t>
            </a:r>
            <a:r>
              <a:rPr lang="en-US" sz="3600" i="1" dirty="0">
                <a:latin typeface="Candara" panose="020E0502030303020204" pitchFamily="34" charset="0"/>
              </a:rPr>
              <a:t>, and to do all these things, and to build the palace, for the which I have made provision.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122EF-E784-C143-B62A-834575B637AC}"/>
              </a:ext>
            </a:extLst>
          </p:cNvPr>
          <p:cNvSpPr txBox="1"/>
          <p:nvPr/>
        </p:nvSpPr>
        <p:spPr>
          <a:xfrm>
            <a:off x="1828800" y="762000"/>
            <a:ext cx="10128681" cy="5232202"/>
          </a:xfrm>
          <a:prstGeom prst="rect">
            <a:avLst/>
          </a:prstGeom>
          <a:solidFill>
            <a:schemeClr val="bg2"/>
          </a:solidFill>
        </p:spPr>
        <p:txBody>
          <a:bodyPr wrap="square" rtlCol="0">
            <a:spAutoFit/>
          </a:bodyPr>
          <a:lstStyle/>
          <a:p>
            <a:r>
              <a:rPr lang="en-US" sz="6600" i="1" dirty="0">
                <a:solidFill>
                  <a:srgbClr val="92D050"/>
                </a:solidFill>
                <a:latin typeface="Candara" panose="020E0502030303020204" pitchFamily="34" charset="0"/>
              </a:rPr>
              <a:t>Can Love last a lifetime?</a:t>
            </a:r>
          </a:p>
          <a:p>
            <a:r>
              <a:rPr lang="en-US" sz="5400" b="1" dirty="0">
                <a:latin typeface="Candara" panose="020E0502030303020204" pitchFamily="34" charset="0"/>
              </a:rPr>
              <a:t>Hebrews, Chap. 7 #2 </a:t>
            </a:r>
          </a:p>
          <a:p>
            <a:r>
              <a:rPr lang="en-US" sz="4800" dirty="0">
                <a:latin typeface="Candara" panose="020E0502030303020204" pitchFamily="34" charset="0"/>
              </a:rPr>
              <a:t>	</a:t>
            </a:r>
            <a:r>
              <a:rPr lang="en-US" sz="4000" dirty="0">
                <a:latin typeface="Candara" panose="020E0502030303020204" pitchFamily="34" charset="0"/>
              </a:rPr>
              <a:t>362 Marriage is honorable, but it should be entered prayerfully, reverently. And genuine love for that woman will bind you together forever. </a:t>
            </a:r>
            <a:r>
              <a:rPr lang="en-US" sz="4000" i="1" dirty="0">
                <a:latin typeface="Candara" panose="020E0502030303020204" pitchFamily="34" charset="0"/>
              </a:rPr>
              <a:t>“What you bind on the earth...”</a:t>
            </a:r>
            <a:endParaRPr lang="en-US" sz="4800" dirty="0">
              <a:latin typeface="Candara" panose="020E0502030303020204" pitchFamily="34" charset="0"/>
            </a:endParaRPr>
          </a:p>
        </p:txBody>
      </p:sp>
      <p:sp>
        <p:nvSpPr>
          <p:cNvPr id="5" name="Date Placeholder 4">
            <a:extLst>
              <a:ext uri="{FF2B5EF4-FFF2-40B4-BE49-F238E27FC236}">
                <a16:creationId xmlns:a16="http://schemas.microsoft.com/office/drawing/2014/main" id="{1B49285E-E14A-9742-80F5-219471F8C28C}"/>
              </a:ext>
            </a:extLst>
          </p:cNvPr>
          <p:cNvSpPr>
            <a:spLocks noGrp="1"/>
          </p:cNvSpPr>
          <p:nvPr>
            <p:ph type="dt" sz="half" idx="10"/>
          </p:nvPr>
        </p:nvSpPr>
        <p:spPr/>
        <p:txBody>
          <a:bodyPr/>
          <a:lstStyle/>
          <a:p>
            <a:r>
              <a:rPr lang="en-US"/>
              <a:t>02/15/2026</a:t>
            </a:r>
            <a:endParaRPr lang="en-US" dirty="0"/>
          </a:p>
        </p:txBody>
      </p:sp>
      <p:sp>
        <p:nvSpPr>
          <p:cNvPr id="6" name="Footer Placeholder 5">
            <a:extLst>
              <a:ext uri="{FF2B5EF4-FFF2-40B4-BE49-F238E27FC236}">
                <a16:creationId xmlns:a16="http://schemas.microsoft.com/office/drawing/2014/main" id="{2CB43506-5336-1B42-B2C2-E723D566BBC3}"/>
              </a:ext>
            </a:extLst>
          </p:cNvPr>
          <p:cNvSpPr>
            <a:spLocks noGrp="1"/>
          </p:cNvSpPr>
          <p:nvPr>
            <p:ph type="ftr" sz="quarter" idx="11"/>
          </p:nvPr>
        </p:nvSpPr>
        <p:spPr/>
        <p:txBody>
          <a:bodyPr/>
          <a:lstStyle/>
          <a:p>
            <a:r>
              <a:rPr lang="en-US"/>
              <a:t>The Spirit Controlled Marriage 6</a:t>
            </a:r>
            <a:endParaRPr lang="en-US" dirty="0"/>
          </a:p>
        </p:txBody>
      </p:sp>
      <p:sp>
        <p:nvSpPr>
          <p:cNvPr id="7" name="Slide Number Placeholder 6">
            <a:extLst>
              <a:ext uri="{FF2B5EF4-FFF2-40B4-BE49-F238E27FC236}">
                <a16:creationId xmlns:a16="http://schemas.microsoft.com/office/drawing/2014/main" id="{6B687EDF-FACE-A446-ACB0-081715FB69B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0655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27FB4-1CE5-1046-8BE0-D48008BBAF92}"/>
              </a:ext>
            </a:extLst>
          </p:cNvPr>
          <p:cNvSpPr>
            <a:spLocks noGrp="1"/>
          </p:cNvSpPr>
          <p:nvPr>
            <p:ph type="dt" sz="half" idx="10"/>
          </p:nvPr>
        </p:nvSpPr>
        <p:spPr/>
        <p:txBody>
          <a:bodyPr/>
          <a:lstStyle/>
          <a:p>
            <a:r>
              <a:rPr lang="en-US"/>
              <a:t>02/15/2026</a:t>
            </a:r>
            <a:endParaRPr lang="en-US" dirty="0"/>
          </a:p>
        </p:txBody>
      </p:sp>
      <p:sp>
        <p:nvSpPr>
          <p:cNvPr id="3" name="Footer Placeholder 2">
            <a:extLst>
              <a:ext uri="{FF2B5EF4-FFF2-40B4-BE49-F238E27FC236}">
                <a16:creationId xmlns:a16="http://schemas.microsoft.com/office/drawing/2014/main" id="{573E55FF-B258-2848-93B5-6D73588A2174}"/>
              </a:ext>
            </a:extLst>
          </p:cNvPr>
          <p:cNvSpPr>
            <a:spLocks noGrp="1"/>
          </p:cNvSpPr>
          <p:nvPr>
            <p:ph type="ftr" sz="quarter" idx="11"/>
          </p:nvPr>
        </p:nvSpPr>
        <p:spPr/>
        <p:txBody>
          <a:bodyPr/>
          <a:lstStyle/>
          <a:p>
            <a:r>
              <a:rPr lang="en-US"/>
              <a:t>The Spirit Controlled Marriage 6</a:t>
            </a:r>
            <a:endParaRPr lang="en-US" dirty="0"/>
          </a:p>
        </p:txBody>
      </p:sp>
      <p:sp>
        <p:nvSpPr>
          <p:cNvPr id="4" name="Slide Number Placeholder 3">
            <a:extLst>
              <a:ext uri="{FF2B5EF4-FFF2-40B4-BE49-F238E27FC236}">
                <a16:creationId xmlns:a16="http://schemas.microsoft.com/office/drawing/2014/main" id="{551F2660-FD46-294E-9137-D6F47C871875}"/>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Rectangle 4">
            <a:extLst>
              <a:ext uri="{FF2B5EF4-FFF2-40B4-BE49-F238E27FC236}">
                <a16:creationId xmlns:a16="http://schemas.microsoft.com/office/drawing/2014/main" id="{F72C6064-2C16-B74B-A2ED-54B0282F188A}"/>
              </a:ext>
            </a:extLst>
          </p:cNvPr>
          <p:cNvSpPr/>
          <p:nvPr/>
        </p:nvSpPr>
        <p:spPr>
          <a:xfrm>
            <a:off x="1422400" y="1600200"/>
            <a:ext cx="10396220" cy="5078313"/>
          </a:xfrm>
          <a:prstGeom prst="rect">
            <a:avLst/>
          </a:prstGeom>
          <a:solidFill>
            <a:schemeClr val="bg2"/>
          </a:solidFill>
        </p:spPr>
        <p:txBody>
          <a:bodyPr wrap="square">
            <a:spAutoFit/>
          </a:bodyPr>
          <a:lstStyle/>
          <a:p>
            <a:r>
              <a:rPr lang="en-US" sz="3600" dirty="0">
                <a:latin typeface="Candara" panose="020E0502030303020204" pitchFamily="34" charset="0"/>
              </a:rPr>
              <a:t>	You may get stoop-shouldered, bald-headed, wrinkled-faced and everything else, but she’ll love you just like you did when you stood with wide shoulders and curly hair, </a:t>
            </a:r>
            <a:r>
              <a:rPr lang="en-US" sz="3600" dirty="0">
                <a:solidFill>
                  <a:srgbClr val="FFFF00"/>
                </a:solidFill>
                <a:latin typeface="Candara" panose="020E0502030303020204" pitchFamily="34" charset="0"/>
              </a:rPr>
              <a:t>if it’s really God. </a:t>
            </a:r>
          </a:p>
          <a:p>
            <a:r>
              <a:rPr lang="en-US" sz="3600" dirty="0">
                <a:solidFill>
                  <a:srgbClr val="FFFF00"/>
                </a:solidFill>
                <a:latin typeface="Candara" panose="020E0502030303020204" pitchFamily="34" charset="0"/>
              </a:rPr>
              <a:t>	</a:t>
            </a:r>
            <a:r>
              <a:rPr lang="en-US" sz="3600" dirty="0">
                <a:latin typeface="Candara" panose="020E0502030303020204" pitchFamily="34" charset="0"/>
              </a:rPr>
              <a:t>For you’re looking to the time when you’ve crossed the river yonder, when you’ll spring back, again to young men and women, to live together forever. That’s God’s Eternal promise.											57-0922</a:t>
            </a:r>
          </a:p>
        </p:txBody>
      </p:sp>
    </p:spTree>
    <p:extLst>
      <p:ext uri="{BB962C8B-B14F-4D97-AF65-F5344CB8AC3E}">
        <p14:creationId xmlns:p14="http://schemas.microsoft.com/office/powerpoint/2010/main" val="159844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immer">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9099</TotalTime>
  <Words>3977</Words>
  <Application>Microsoft Office PowerPoint</Application>
  <PresentationFormat>Widescreen</PresentationFormat>
  <Paragraphs>315</Paragraphs>
  <Slides>52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Black</vt:lpstr>
      <vt:lpstr>Book Antiqua</vt:lpstr>
      <vt:lpstr>Candara</vt:lpstr>
      <vt:lpstr>Tahoma</vt:lpstr>
      <vt:lpstr>Trebuchet MS</vt:lpstr>
      <vt:lpstr>Wingdings</vt:lpstr>
      <vt:lpstr>Shimmer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 offey</dc:creator>
  <cp:lastModifiedBy>Barry Coffey</cp:lastModifiedBy>
  <cp:revision>385</cp:revision>
  <dcterms:created xsi:type="dcterms:W3CDTF">2004-11-05T04:20:18Z</dcterms:created>
  <dcterms:modified xsi:type="dcterms:W3CDTF">2026-02-15T16:20:42Z</dcterms:modified>
</cp:coreProperties>
</file>