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
  </p:sldMasterIdLst>
  <p:notesMasterIdLst>
    <p:notesMasterId r:id="rId28"/>
  </p:notesMasterIdLst>
  <p:sldIdLst>
    <p:sldId id="256" r:id="rId2"/>
    <p:sldId id="274" r:id="rId3"/>
    <p:sldId id="560" r:id="rId4"/>
    <p:sldId id="538" r:id="rId5"/>
    <p:sldId id="513" r:id="rId6"/>
    <p:sldId id="352" r:id="rId7"/>
    <p:sldId id="294" r:id="rId8"/>
    <p:sldId id="546" r:id="rId9"/>
    <p:sldId id="543" r:id="rId10"/>
    <p:sldId id="544" r:id="rId11"/>
    <p:sldId id="303" r:id="rId12"/>
    <p:sldId id="548" r:id="rId13"/>
    <p:sldId id="311" r:id="rId14"/>
    <p:sldId id="558" r:id="rId15"/>
    <p:sldId id="559" r:id="rId16"/>
    <p:sldId id="549" r:id="rId17"/>
    <p:sldId id="550" r:id="rId18"/>
    <p:sldId id="547" r:id="rId19"/>
    <p:sldId id="551" r:id="rId20"/>
    <p:sldId id="552" r:id="rId21"/>
    <p:sldId id="553" r:id="rId22"/>
    <p:sldId id="554" r:id="rId23"/>
    <p:sldId id="555" r:id="rId24"/>
    <p:sldId id="556" r:id="rId25"/>
    <p:sldId id="557" r:id="rId26"/>
    <p:sldId id="561" r:id="rId2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1" d="100"/>
          <a:sy n="61" d="100"/>
        </p:scale>
        <p:origin x="474" y="31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33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ndara" panose="020E0502030303020204" pitchFamily="34" charset="0"/>
              </a:defRPr>
            </a:lvl1pPr>
          </a:lstStyle>
          <a:p>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ndara" panose="020E0502030303020204" pitchFamily="34" charset="0"/>
              </a:defRPr>
            </a:lvl1pPr>
          </a:lstStyle>
          <a:p>
            <a:endParaRPr lang="en-US" dirty="0"/>
          </a:p>
        </p:txBody>
      </p:sp>
      <p:sp>
        <p:nvSpPr>
          <p:cNvPr id="225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ndara" panose="020E0502030303020204" pitchFamily="34" charset="0"/>
              </a:defRPr>
            </a:lvl1pPr>
          </a:lstStyle>
          <a:p>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ndara" panose="020E0502030303020204" pitchFamily="34" charset="0"/>
              </a:defRPr>
            </a:lvl1pPr>
          </a:lstStyle>
          <a:p>
            <a:fld id="{DADB5835-A0EC-44A2-ABC9-950C6798A62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ndara" panose="020E0502030303020204" pitchFamily="34" charset="0"/>
        <a:ea typeface="+mn-ea"/>
        <a:cs typeface="Arial" charset="0"/>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YOUR MIC DOWN AN INCH</a:t>
            </a:r>
          </a:p>
        </p:txBody>
      </p:sp>
      <p:sp>
        <p:nvSpPr>
          <p:cNvPr id="4" name="Slide Number Placeholder 3"/>
          <p:cNvSpPr>
            <a:spLocks noGrp="1"/>
          </p:cNvSpPr>
          <p:nvPr>
            <p:ph type="sldNum" sz="quarter" idx="5"/>
          </p:nvPr>
        </p:nvSpPr>
        <p:spPr/>
        <p:txBody>
          <a:bodyPr/>
          <a:lstStyle/>
          <a:p>
            <a:fld id="{EDCDD43A-98B4-4825-81A4-2C6C83D0A108}" type="slidenum">
              <a:rPr lang="en-US" smtClean="0"/>
              <a:t>1</a:t>
            </a:fld>
            <a:endParaRPr lang="en-US" dirty="0"/>
          </a:p>
        </p:txBody>
      </p:sp>
    </p:spTree>
    <p:extLst>
      <p:ext uri="{BB962C8B-B14F-4D97-AF65-F5344CB8AC3E}">
        <p14:creationId xmlns:p14="http://schemas.microsoft.com/office/powerpoint/2010/main" val="137453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393700" y="692150"/>
            <a:ext cx="6070600" cy="3416300"/>
          </a:xfrm>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74AAF-D483-938C-5E06-058D7BA9F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BB490-8BE6-2A43-A913-C8CA9A887AE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5E84159-608A-3133-7593-823064CB00B8}"/>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C8EE430-B07B-CD23-7995-E1BE6653E8A9}"/>
              </a:ext>
            </a:extLst>
          </p:cNvPr>
          <p:cNvSpPr>
            <a:spLocks noGrp="1"/>
          </p:cNvSpPr>
          <p:nvPr>
            <p:ph type="sldNum" sz="quarter" idx="10"/>
          </p:nvPr>
        </p:nvSpPr>
        <p:spPr/>
        <p:txBody>
          <a:bodyPr/>
          <a:lstStyle/>
          <a:p>
            <a:fld id="{DADB5835-A0EC-44A2-ABC9-950C6798A629}" type="slidenum">
              <a:rPr lang="en-US" smtClean="0"/>
              <a:pPr/>
              <a:t>5</a:t>
            </a:fld>
            <a:endParaRPr lang="en-US" dirty="0"/>
          </a:p>
        </p:txBody>
      </p:sp>
    </p:spTree>
    <p:extLst>
      <p:ext uri="{BB962C8B-B14F-4D97-AF65-F5344CB8AC3E}">
        <p14:creationId xmlns:p14="http://schemas.microsoft.com/office/powerpoint/2010/main" val="164759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DD779-EBFB-41AB-AE97-814EB4476728}" type="slidenum">
              <a:rPr lang="en-US"/>
              <a:pPr/>
              <a:t>6</a:t>
            </a:fld>
            <a:endParaRPr lang="en-US" dirty="0"/>
          </a:p>
        </p:txBody>
      </p:sp>
      <p:sp>
        <p:nvSpPr>
          <p:cNvPr id="163842" name="Rectangle 2"/>
          <p:cNvSpPr>
            <a:spLocks noGrp="1" noRot="1" noChangeAspect="1" noChangeArrowheads="1" noTextEdit="1"/>
          </p:cNvSpPr>
          <p:nvPr>
            <p:ph type="sldImg"/>
          </p:nvPr>
        </p:nvSpPr>
        <p:spPr>
          <a:xfrm>
            <a:off x="381000" y="685800"/>
            <a:ext cx="6096000" cy="3429000"/>
          </a:xfrm>
          <a:ln/>
        </p:spPr>
      </p:sp>
      <p:sp>
        <p:nvSpPr>
          <p:cNvPr id="163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6268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1DA9692-37A4-4495-AFE0-34493CACCCDC}" type="slidenum">
              <a:rPr lang="en-US" smtClean="0"/>
              <a:pPr/>
              <a:t>7</a:t>
            </a:fld>
            <a:endParaRPr lang="en-US" dirty="0"/>
          </a:p>
        </p:txBody>
      </p:sp>
      <p:sp>
        <p:nvSpPr>
          <p:cNvPr id="114691" name="Rectangle 2"/>
          <p:cNvSpPr>
            <a:spLocks noGrp="1" noRot="1" noChangeAspect="1" noChangeArrowheads="1" noTextEdit="1"/>
          </p:cNvSpPr>
          <p:nvPr>
            <p:ph type="sldImg"/>
          </p:nvPr>
        </p:nvSpPr>
        <p:spPr>
          <a:xfrm>
            <a:off x="381000" y="685800"/>
            <a:ext cx="6096000" cy="3429000"/>
          </a:xfrm>
          <a:ln/>
        </p:spPr>
      </p:sp>
      <p:sp>
        <p:nvSpPr>
          <p:cNvPr id="1146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E873E24-44BE-4A8D-A522-5355A2978DCB}" type="slidenum">
              <a:rPr lang="en-US" smtClean="0"/>
              <a:pPr/>
              <a:t>11</a:t>
            </a:fld>
            <a:endParaRPr lang="en-US" dirty="0"/>
          </a:p>
        </p:txBody>
      </p:sp>
      <p:sp>
        <p:nvSpPr>
          <p:cNvPr id="122883" name="Rectangle 2"/>
          <p:cNvSpPr>
            <a:spLocks noGrp="1" noRot="1" noChangeAspect="1" noChangeArrowheads="1" noTextEdit="1"/>
          </p:cNvSpPr>
          <p:nvPr>
            <p:ph type="sldImg"/>
          </p:nvPr>
        </p:nvSpPr>
        <p:spPr>
          <a:xfrm>
            <a:off x="381000" y="685800"/>
            <a:ext cx="6096000" cy="3429000"/>
          </a:xfrm>
          <a:ln/>
        </p:spPr>
      </p:sp>
      <p:sp>
        <p:nvSpPr>
          <p:cNvPr id="1228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93700" y="692150"/>
            <a:ext cx="6070600" cy="3416300"/>
          </a:xfrm>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9810" name="Group 2"/>
          <p:cNvGrpSpPr>
            <a:grpSpLocks/>
          </p:cNvGrpSpPr>
          <p:nvPr/>
        </p:nvGrpSpPr>
        <p:grpSpPr bwMode="auto">
          <a:xfrm>
            <a:off x="5067300" y="1789114"/>
            <a:ext cx="7120467" cy="5056187"/>
            <a:chOff x="2394" y="1127"/>
            <a:chExt cx="3364" cy="3185"/>
          </a:xfrm>
        </p:grpSpPr>
        <p:sp>
          <p:nvSpPr>
            <p:cNvPr id="119811"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2"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9813"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4"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15"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6"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7"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8"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9"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20"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1"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2"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dirty="0">
                <a:latin typeface="Candara" panose="020E0502030303020204" pitchFamily="34" charset="0"/>
              </a:endParaRPr>
            </a:p>
          </p:txBody>
        </p:sp>
        <p:sp>
          <p:nvSpPr>
            <p:cNvPr id="119823"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9824"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5"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6"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7"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8"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9"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0"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1"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9832"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3"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4"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5"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dirty="0">
                <a:latin typeface="Candara" panose="020E0502030303020204" pitchFamily="34" charset="0"/>
              </a:endParaRPr>
            </a:p>
          </p:txBody>
        </p:sp>
        <p:sp>
          <p:nvSpPr>
            <p:cNvPr id="119836"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9837"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dirty="0">
                <a:latin typeface="Candara" panose="020E0502030303020204" pitchFamily="34" charset="0"/>
              </a:endParaRPr>
            </a:p>
          </p:txBody>
        </p:sp>
        <p:sp>
          <p:nvSpPr>
            <p:cNvPr id="119838"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9"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40"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dirty="0">
                <a:latin typeface="Candara" panose="020E0502030303020204" pitchFamily="34" charset="0"/>
              </a:endParaRPr>
            </a:p>
          </p:txBody>
        </p:sp>
        <p:sp>
          <p:nvSpPr>
            <p:cNvPr id="119841"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42"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9843"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dirty="0">
                <a:latin typeface="Candara" panose="020E0502030303020204" pitchFamily="34" charset="0"/>
              </a:endParaRPr>
            </a:p>
          </p:txBody>
        </p:sp>
        <p:sp>
          <p:nvSpPr>
            <p:cNvPr id="119844"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grpSp>
      <p:sp>
        <p:nvSpPr>
          <p:cNvPr id="119845" name="Rectangle 37"/>
          <p:cNvSpPr>
            <a:spLocks noGrp="1" noChangeArrowheads="1"/>
          </p:cNvSpPr>
          <p:nvPr>
            <p:ph type="dt" sz="half" idx="2"/>
          </p:nvPr>
        </p:nvSpPr>
        <p:spPr/>
        <p:txBody>
          <a:bodyPr/>
          <a:lstStyle>
            <a:lvl1pPr>
              <a:defRPr/>
            </a:lvl1pPr>
          </a:lstStyle>
          <a:p>
            <a:r>
              <a:rPr lang="en-US"/>
              <a:t>2-11-2026</a:t>
            </a:r>
            <a:endParaRPr lang="en-US" dirty="0"/>
          </a:p>
        </p:txBody>
      </p:sp>
      <p:sp>
        <p:nvSpPr>
          <p:cNvPr id="119846" name="Rectangle 38"/>
          <p:cNvSpPr>
            <a:spLocks noGrp="1" noChangeArrowheads="1"/>
          </p:cNvSpPr>
          <p:nvPr>
            <p:ph type="ftr" sz="quarter" idx="3"/>
          </p:nvPr>
        </p:nvSpPr>
        <p:spPr/>
        <p:txBody>
          <a:bodyPr/>
          <a:lstStyle>
            <a:lvl1pPr>
              <a:defRPr/>
            </a:lvl1pPr>
          </a:lstStyle>
          <a:p>
            <a:r>
              <a:rPr lang="en-US"/>
              <a:t>Stewardship.4.HBT</a:t>
            </a:r>
            <a:endParaRPr lang="en-US" dirty="0"/>
          </a:p>
        </p:txBody>
      </p:sp>
      <p:sp>
        <p:nvSpPr>
          <p:cNvPr id="119847"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dirty="0"/>
              <a:t>Click to edit Master subtitle style</a:t>
            </a:r>
          </a:p>
        </p:txBody>
      </p:sp>
      <p:sp>
        <p:nvSpPr>
          <p:cNvPr id="119848" name="Rectangle 40"/>
          <p:cNvSpPr>
            <a:spLocks noGrp="1" noChangeArrowheads="1"/>
          </p:cNvSpPr>
          <p:nvPr>
            <p:ph type="ctrTitle"/>
          </p:nvPr>
        </p:nvSpPr>
        <p:spPr>
          <a:xfrm>
            <a:off x="914400" y="1768476"/>
            <a:ext cx="10363200" cy="1736725"/>
          </a:xfrm>
        </p:spPr>
        <p:txBody>
          <a:bodyPr anchor="b" anchorCtr="1"/>
          <a:lstStyle>
            <a:lvl1pPr>
              <a:defRPr sz="5400"/>
            </a:lvl1pPr>
          </a:lstStyle>
          <a:p>
            <a:r>
              <a:rPr lang="en-US" dirty="0"/>
              <a:t>Click to edit Master title style</a:t>
            </a:r>
          </a:p>
        </p:txBody>
      </p:sp>
      <p:sp>
        <p:nvSpPr>
          <p:cNvPr id="119849" name="Rectangle 41"/>
          <p:cNvSpPr>
            <a:spLocks noGrp="1" noChangeArrowheads="1"/>
          </p:cNvSpPr>
          <p:nvPr>
            <p:ph type="sldNum" sz="quarter" idx="4"/>
          </p:nvPr>
        </p:nvSpPr>
        <p:spPr/>
        <p:txBody>
          <a:bodyPr/>
          <a:lstStyle>
            <a:lvl1pPr>
              <a:defRPr/>
            </a:lvl1pPr>
          </a:lstStyle>
          <a:p>
            <a:fld id="{4624A795-8862-4911-A11C-844D77BD6776}"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2-11-2026</a:t>
            </a:r>
            <a:endParaRPr lang="en-US" dirty="0"/>
          </a:p>
        </p:txBody>
      </p:sp>
      <p:sp>
        <p:nvSpPr>
          <p:cNvPr id="5" name="Footer Placeholder 4"/>
          <p:cNvSpPr>
            <a:spLocks noGrp="1"/>
          </p:cNvSpPr>
          <p:nvPr>
            <p:ph type="ftr" sz="quarter" idx="11"/>
          </p:nvPr>
        </p:nvSpPr>
        <p:spPr/>
        <p:txBody>
          <a:bodyPr/>
          <a:lstStyle>
            <a:lvl1pPr>
              <a:defRPr/>
            </a:lvl1pPr>
          </a:lstStyle>
          <a:p>
            <a:r>
              <a:rPr lang="en-US"/>
              <a:t>Stewardship.4.HBT</a:t>
            </a:r>
            <a:endParaRPr lang="en-US" dirty="0"/>
          </a:p>
        </p:txBody>
      </p:sp>
      <p:sp>
        <p:nvSpPr>
          <p:cNvPr id="6" name="Slide Number Placeholder 5"/>
          <p:cNvSpPr>
            <a:spLocks noGrp="1"/>
          </p:cNvSpPr>
          <p:nvPr>
            <p:ph type="sldNum" sz="quarter" idx="12"/>
          </p:nvPr>
        </p:nvSpPr>
        <p:spPr/>
        <p:txBody>
          <a:bodyPr/>
          <a:lstStyle>
            <a:lvl1pPr>
              <a:defRPr/>
            </a:lvl1pPr>
          </a:lstStyle>
          <a:p>
            <a:fld id="{96F672AB-F6D3-4EEC-BE39-641FCEE462C7}"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2-11-2026</a:t>
            </a:r>
            <a:endParaRPr lang="en-US" dirty="0"/>
          </a:p>
        </p:txBody>
      </p:sp>
      <p:sp>
        <p:nvSpPr>
          <p:cNvPr id="5" name="Footer Placeholder 4"/>
          <p:cNvSpPr>
            <a:spLocks noGrp="1"/>
          </p:cNvSpPr>
          <p:nvPr>
            <p:ph type="ftr" sz="quarter" idx="11"/>
          </p:nvPr>
        </p:nvSpPr>
        <p:spPr/>
        <p:txBody>
          <a:bodyPr/>
          <a:lstStyle>
            <a:lvl1pPr>
              <a:defRPr/>
            </a:lvl1pPr>
          </a:lstStyle>
          <a:p>
            <a:r>
              <a:rPr lang="en-US"/>
              <a:t>Stewardship.4.HBT</a:t>
            </a:r>
            <a:endParaRPr lang="en-US" dirty="0"/>
          </a:p>
        </p:txBody>
      </p:sp>
      <p:sp>
        <p:nvSpPr>
          <p:cNvPr id="6" name="Slide Number Placeholder 5"/>
          <p:cNvSpPr>
            <a:spLocks noGrp="1"/>
          </p:cNvSpPr>
          <p:nvPr>
            <p:ph type="sldNum" sz="quarter" idx="12"/>
          </p:nvPr>
        </p:nvSpPr>
        <p:spPr/>
        <p:txBody>
          <a:bodyPr/>
          <a:lstStyle>
            <a:lvl1pPr>
              <a:defRPr/>
            </a:lvl1pPr>
          </a:lstStyle>
          <a:p>
            <a:fld id="{FBE0E142-2A76-4C2E-A1EE-526F0677F291}"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sz="half" idx="1"/>
          </p:nvPr>
        </p:nvSpPr>
        <p:spPr>
          <a:xfrm>
            <a:off x="609600" y="1600201"/>
            <a:ext cx="5384800" cy="453072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Media Placeholder 3"/>
          <p:cNvSpPr>
            <a:spLocks noGrp="1"/>
          </p:cNvSpPr>
          <p:nvPr>
            <p:ph type="media" sz="half" idx="2"/>
          </p:nvPr>
        </p:nvSpPr>
        <p:spPr>
          <a:xfrm>
            <a:off x="6197600" y="1600201"/>
            <a:ext cx="5384800" cy="4530725"/>
          </a:xfrm>
        </p:spPr>
        <p:txBody>
          <a:bodyPr/>
          <a:lstStyle>
            <a:lvl1pPr>
              <a:defRPr/>
            </a:lvl1pPr>
          </a:lstStyle>
          <a:p>
            <a:endParaRPr lang="en-US" dirty="0"/>
          </a:p>
        </p:txBody>
      </p:sp>
      <p:sp>
        <p:nvSpPr>
          <p:cNvPr id="5" name="Date Placeholder 4"/>
          <p:cNvSpPr>
            <a:spLocks noGrp="1"/>
          </p:cNvSpPr>
          <p:nvPr>
            <p:ph type="dt" sz="half" idx="10"/>
          </p:nvPr>
        </p:nvSpPr>
        <p:spPr>
          <a:xfrm>
            <a:off x="609600" y="6278563"/>
            <a:ext cx="2844800" cy="457200"/>
          </a:xfrm>
        </p:spPr>
        <p:txBody>
          <a:bodyPr/>
          <a:lstStyle>
            <a:lvl1pPr>
              <a:defRPr/>
            </a:lvl1pPr>
          </a:lstStyle>
          <a:p>
            <a:r>
              <a:rPr lang="en-US"/>
              <a:t>2-11-2026</a:t>
            </a:r>
            <a:endParaRPr lang="en-US" dirty="0"/>
          </a:p>
        </p:txBody>
      </p:sp>
      <p:sp>
        <p:nvSpPr>
          <p:cNvPr id="6" name="Footer Placeholder 5"/>
          <p:cNvSpPr>
            <a:spLocks noGrp="1"/>
          </p:cNvSpPr>
          <p:nvPr>
            <p:ph type="ftr" sz="quarter" idx="11"/>
          </p:nvPr>
        </p:nvSpPr>
        <p:spPr>
          <a:xfrm>
            <a:off x="4165600" y="6278563"/>
            <a:ext cx="3860800" cy="457200"/>
          </a:xfrm>
        </p:spPr>
        <p:txBody>
          <a:bodyPr/>
          <a:lstStyle>
            <a:lvl1pPr>
              <a:defRPr/>
            </a:lvl1pPr>
          </a:lstStyle>
          <a:p>
            <a:r>
              <a:rPr lang="en-US"/>
              <a:t>Stewardship.4.HBT</a:t>
            </a:r>
            <a:endParaRPr lang="en-US" dirty="0"/>
          </a:p>
        </p:txBody>
      </p:sp>
      <p:sp>
        <p:nvSpPr>
          <p:cNvPr id="7" name="Slide Number Placeholder 6"/>
          <p:cNvSpPr>
            <a:spLocks noGrp="1"/>
          </p:cNvSpPr>
          <p:nvPr>
            <p:ph type="sldNum" sz="quarter" idx="12"/>
          </p:nvPr>
        </p:nvSpPr>
        <p:spPr>
          <a:xfrm>
            <a:off x="8737600" y="6278563"/>
            <a:ext cx="2844800" cy="457200"/>
          </a:xfrm>
        </p:spPr>
        <p:txBody>
          <a:bodyPr/>
          <a:lstStyle>
            <a:lvl1pPr>
              <a:defRPr/>
            </a:lvl1pPr>
          </a:lstStyle>
          <a:p>
            <a:fld id="{B0896D36-3097-4379-858B-CAEDC1E1F03A}"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609600" y="6278563"/>
            <a:ext cx="2844800" cy="457200"/>
          </a:xfrm>
        </p:spPr>
        <p:txBody>
          <a:bodyPr/>
          <a:lstStyle>
            <a:lvl1pPr>
              <a:defRPr/>
            </a:lvl1pPr>
          </a:lstStyle>
          <a:p>
            <a:r>
              <a:rPr lang="en-US"/>
              <a:t>2-11-2026</a:t>
            </a:r>
            <a:endParaRPr lang="en-US" dirty="0"/>
          </a:p>
        </p:txBody>
      </p:sp>
      <p:sp>
        <p:nvSpPr>
          <p:cNvPr id="4" name="Footer Placeholder 3"/>
          <p:cNvSpPr>
            <a:spLocks noGrp="1"/>
          </p:cNvSpPr>
          <p:nvPr>
            <p:ph type="ftr" sz="quarter" idx="11"/>
          </p:nvPr>
        </p:nvSpPr>
        <p:spPr>
          <a:xfrm>
            <a:off x="4165600" y="6278563"/>
            <a:ext cx="3860800" cy="457200"/>
          </a:xfrm>
        </p:spPr>
        <p:txBody>
          <a:bodyPr/>
          <a:lstStyle>
            <a:lvl1pPr>
              <a:defRPr/>
            </a:lvl1pPr>
          </a:lstStyle>
          <a:p>
            <a:r>
              <a:rPr lang="en-US"/>
              <a:t>Stewardship.4.HBT</a:t>
            </a:r>
            <a:endParaRPr lang="en-US" dirty="0"/>
          </a:p>
        </p:txBody>
      </p:sp>
      <p:sp>
        <p:nvSpPr>
          <p:cNvPr id="5" name="Slide Number Placeholder 4"/>
          <p:cNvSpPr>
            <a:spLocks noGrp="1"/>
          </p:cNvSpPr>
          <p:nvPr>
            <p:ph type="sldNum" sz="quarter" idx="12"/>
          </p:nvPr>
        </p:nvSpPr>
        <p:spPr>
          <a:xfrm>
            <a:off x="8737600" y="6278563"/>
            <a:ext cx="2844800" cy="457200"/>
          </a:xfrm>
        </p:spPr>
        <p:txBody>
          <a:bodyPr/>
          <a:lstStyle>
            <a:lvl1pPr>
              <a:defRPr/>
            </a:lvl1pPr>
          </a:lstStyle>
          <a:p>
            <a:fld id="{8730521F-29FC-41AD-A4E7-59CAB2D0834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97600" y="1600201"/>
            <a:ext cx="5384800" cy="453072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278563"/>
            <a:ext cx="2844800" cy="457200"/>
          </a:xfrm>
        </p:spPr>
        <p:txBody>
          <a:bodyPr/>
          <a:lstStyle>
            <a:lvl1pPr>
              <a:defRPr/>
            </a:lvl1pPr>
          </a:lstStyle>
          <a:p>
            <a:r>
              <a:rPr lang="en-US"/>
              <a:t>2-11-2026</a:t>
            </a:r>
            <a:endParaRPr lang="en-US" dirty="0"/>
          </a:p>
        </p:txBody>
      </p:sp>
      <p:sp>
        <p:nvSpPr>
          <p:cNvPr id="6" name="Footer Placeholder 5"/>
          <p:cNvSpPr>
            <a:spLocks noGrp="1"/>
          </p:cNvSpPr>
          <p:nvPr>
            <p:ph type="ftr" sz="quarter" idx="11"/>
          </p:nvPr>
        </p:nvSpPr>
        <p:spPr>
          <a:xfrm>
            <a:off x="4165600" y="6278563"/>
            <a:ext cx="3860800" cy="457200"/>
          </a:xfrm>
        </p:spPr>
        <p:txBody>
          <a:bodyPr/>
          <a:lstStyle>
            <a:lvl1pPr>
              <a:defRPr/>
            </a:lvl1pPr>
          </a:lstStyle>
          <a:p>
            <a:r>
              <a:rPr lang="en-US"/>
              <a:t>Stewardship.4.HBT</a:t>
            </a:r>
            <a:endParaRPr lang="en-US" dirty="0"/>
          </a:p>
        </p:txBody>
      </p:sp>
      <p:sp>
        <p:nvSpPr>
          <p:cNvPr id="7" name="Slide Number Placeholder 6"/>
          <p:cNvSpPr>
            <a:spLocks noGrp="1"/>
          </p:cNvSpPr>
          <p:nvPr>
            <p:ph type="sldNum" sz="quarter" idx="12"/>
          </p:nvPr>
        </p:nvSpPr>
        <p:spPr>
          <a:xfrm>
            <a:off x="8737600" y="6278563"/>
            <a:ext cx="2844800" cy="457200"/>
          </a:xfrm>
        </p:spPr>
        <p:txBody>
          <a:bodyPr/>
          <a:lstStyle>
            <a:lvl1pPr>
              <a:defRPr/>
            </a:lvl1pPr>
          </a:lstStyle>
          <a:p>
            <a:fld id="{0431050B-7CDB-40D7-8FFA-67994D40651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266700"/>
            <a:ext cx="10363200" cy="1104900"/>
          </a:xfrm>
        </p:spPr>
        <p:txBody>
          <a:bodyPr/>
          <a:lstStyle/>
          <a:p>
            <a:r>
              <a:rPr lang="en-US"/>
              <a:t>Click to edit Master title style</a:t>
            </a:r>
          </a:p>
        </p:txBody>
      </p:sp>
      <p:sp>
        <p:nvSpPr>
          <p:cNvPr id="3" name="ClipArt Placeholder 2"/>
          <p:cNvSpPr>
            <a:spLocks noGrp="1"/>
          </p:cNvSpPr>
          <p:nvPr>
            <p:ph type="clipArt" sz="half" idx="1"/>
          </p:nvPr>
        </p:nvSpPr>
        <p:spPr>
          <a:xfrm>
            <a:off x="1320801" y="1676400"/>
            <a:ext cx="5050367" cy="4114800"/>
          </a:xfrm>
        </p:spPr>
        <p:txBody>
          <a:bodyPr/>
          <a:lstStyle/>
          <a:p>
            <a:endParaRPr lang="en-US"/>
          </a:p>
        </p:txBody>
      </p:sp>
      <p:sp>
        <p:nvSpPr>
          <p:cNvPr id="4" name="Text Placeholder 3"/>
          <p:cNvSpPr>
            <a:spLocks noGrp="1"/>
          </p:cNvSpPr>
          <p:nvPr>
            <p:ph type="body" sz="half" idx="2"/>
          </p:nvPr>
        </p:nvSpPr>
        <p:spPr>
          <a:xfrm>
            <a:off x="6574367" y="1676400"/>
            <a:ext cx="50503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60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2-11-2026</a:t>
            </a:r>
            <a:endParaRPr lang="en-US" dirty="0"/>
          </a:p>
        </p:txBody>
      </p:sp>
      <p:sp>
        <p:nvSpPr>
          <p:cNvPr id="5" name="Footer Placeholder 4"/>
          <p:cNvSpPr>
            <a:spLocks noGrp="1"/>
          </p:cNvSpPr>
          <p:nvPr>
            <p:ph type="ftr" sz="quarter" idx="11"/>
          </p:nvPr>
        </p:nvSpPr>
        <p:spPr/>
        <p:txBody>
          <a:bodyPr/>
          <a:lstStyle>
            <a:lvl1pPr>
              <a:defRPr/>
            </a:lvl1pPr>
          </a:lstStyle>
          <a:p>
            <a:r>
              <a:rPr lang="en-US"/>
              <a:t>Stewardship.4.HBT</a:t>
            </a:r>
            <a:endParaRPr lang="en-US" dirty="0"/>
          </a:p>
        </p:txBody>
      </p:sp>
      <p:sp>
        <p:nvSpPr>
          <p:cNvPr id="6" name="Slide Number Placeholder 5"/>
          <p:cNvSpPr>
            <a:spLocks noGrp="1"/>
          </p:cNvSpPr>
          <p:nvPr>
            <p:ph type="sldNum" sz="quarter" idx="12"/>
          </p:nvPr>
        </p:nvSpPr>
        <p:spPr/>
        <p:txBody>
          <a:bodyPr/>
          <a:lstStyle>
            <a:lvl1pPr>
              <a:defRPr/>
            </a:lvl1pPr>
          </a:lstStyle>
          <a:p>
            <a:fld id="{F9C51F4B-4E98-4A64-8628-9C70DC8DD52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r>
              <a:rPr lang="en-US"/>
              <a:t>2-11-2026</a:t>
            </a:r>
            <a:endParaRPr lang="en-US" dirty="0"/>
          </a:p>
        </p:txBody>
      </p:sp>
      <p:sp>
        <p:nvSpPr>
          <p:cNvPr id="5" name="Footer Placeholder 4"/>
          <p:cNvSpPr>
            <a:spLocks noGrp="1"/>
          </p:cNvSpPr>
          <p:nvPr>
            <p:ph type="ftr" sz="quarter" idx="11"/>
          </p:nvPr>
        </p:nvSpPr>
        <p:spPr/>
        <p:txBody>
          <a:bodyPr/>
          <a:lstStyle>
            <a:lvl1pPr>
              <a:defRPr/>
            </a:lvl1pPr>
          </a:lstStyle>
          <a:p>
            <a:r>
              <a:rPr lang="en-US"/>
              <a:t>Stewardship.4.HBT</a:t>
            </a:r>
            <a:endParaRPr lang="en-US" dirty="0"/>
          </a:p>
        </p:txBody>
      </p:sp>
      <p:sp>
        <p:nvSpPr>
          <p:cNvPr id="6" name="Slide Number Placeholder 5"/>
          <p:cNvSpPr>
            <a:spLocks noGrp="1"/>
          </p:cNvSpPr>
          <p:nvPr>
            <p:ph type="sldNum" sz="quarter" idx="12"/>
          </p:nvPr>
        </p:nvSpPr>
        <p:spPr/>
        <p:txBody>
          <a:bodyPr/>
          <a:lstStyle>
            <a:lvl1pPr>
              <a:defRPr/>
            </a:lvl1pPr>
          </a:lstStyle>
          <a:p>
            <a:fld id="{29557BCC-C04D-43E4-A3B9-0B866F584C6F}"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a:t>2-11-2026</a:t>
            </a:r>
            <a:endParaRPr lang="en-US" dirty="0"/>
          </a:p>
        </p:txBody>
      </p:sp>
      <p:sp>
        <p:nvSpPr>
          <p:cNvPr id="6" name="Footer Placeholder 5"/>
          <p:cNvSpPr>
            <a:spLocks noGrp="1"/>
          </p:cNvSpPr>
          <p:nvPr>
            <p:ph type="ftr" sz="quarter" idx="11"/>
          </p:nvPr>
        </p:nvSpPr>
        <p:spPr/>
        <p:txBody>
          <a:bodyPr/>
          <a:lstStyle>
            <a:lvl1pPr>
              <a:defRPr/>
            </a:lvl1pPr>
          </a:lstStyle>
          <a:p>
            <a:r>
              <a:rPr lang="en-US"/>
              <a:t>Stewardship.4.HBT</a:t>
            </a:r>
            <a:endParaRPr lang="en-US" dirty="0"/>
          </a:p>
        </p:txBody>
      </p:sp>
      <p:sp>
        <p:nvSpPr>
          <p:cNvPr id="7" name="Slide Number Placeholder 6"/>
          <p:cNvSpPr>
            <a:spLocks noGrp="1"/>
          </p:cNvSpPr>
          <p:nvPr>
            <p:ph type="sldNum" sz="quarter" idx="12"/>
          </p:nvPr>
        </p:nvSpPr>
        <p:spPr/>
        <p:txBody>
          <a:bodyPr/>
          <a:lstStyle>
            <a:lvl1pPr>
              <a:defRPr/>
            </a:lvl1pPr>
          </a:lstStyle>
          <a:p>
            <a:fld id="{771C5762-38F3-4441-86CE-E11BD2CC150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r>
              <a:rPr lang="en-US"/>
              <a:t>2-11-2026</a:t>
            </a:r>
            <a:endParaRPr lang="en-US" dirty="0"/>
          </a:p>
        </p:txBody>
      </p:sp>
      <p:sp>
        <p:nvSpPr>
          <p:cNvPr id="8" name="Footer Placeholder 7"/>
          <p:cNvSpPr>
            <a:spLocks noGrp="1"/>
          </p:cNvSpPr>
          <p:nvPr>
            <p:ph type="ftr" sz="quarter" idx="11"/>
          </p:nvPr>
        </p:nvSpPr>
        <p:spPr/>
        <p:txBody>
          <a:bodyPr/>
          <a:lstStyle>
            <a:lvl1pPr>
              <a:defRPr/>
            </a:lvl1pPr>
          </a:lstStyle>
          <a:p>
            <a:r>
              <a:rPr lang="en-US"/>
              <a:t>Stewardship.4.HBT</a:t>
            </a:r>
            <a:endParaRPr lang="en-US" dirty="0"/>
          </a:p>
        </p:txBody>
      </p:sp>
      <p:sp>
        <p:nvSpPr>
          <p:cNvPr id="9" name="Slide Number Placeholder 8"/>
          <p:cNvSpPr>
            <a:spLocks noGrp="1"/>
          </p:cNvSpPr>
          <p:nvPr>
            <p:ph type="sldNum" sz="quarter" idx="12"/>
          </p:nvPr>
        </p:nvSpPr>
        <p:spPr/>
        <p:txBody>
          <a:bodyPr/>
          <a:lstStyle>
            <a:lvl1pPr>
              <a:defRPr/>
            </a:lvl1pPr>
          </a:lstStyle>
          <a:p>
            <a:fld id="{21D59DE1-9CF7-4DBD-BC79-0C143A76E5A7}"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r>
              <a:rPr lang="en-US"/>
              <a:t>2-11-2026</a:t>
            </a:r>
            <a:endParaRPr lang="en-US" dirty="0"/>
          </a:p>
        </p:txBody>
      </p:sp>
      <p:sp>
        <p:nvSpPr>
          <p:cNvPr id="4" name="Footer Placeholder 3"/>
          <p:cNvSpPr>
            <a:spLocks noGrp="1"/>
          </p:cNvSpPr>
          <p:nvPr>
            <p:ph type="ftr" sz="quarter" idx="11"/>
          </p:nvPr>
        </p:nvSpPr>
        <p:spPr/>
        <p:txBody>
          <a:bodyPr/>
          <a:lstStyle>
            <a:lvl1pPr>
              <a:defRPr/>
            </a:lvl1pPr>
          </a:lstStyle>
          <a:p>
            <a:r>
              <a:rPr lang="en-US"/>
              <a:t>Stewardship.4.HBT</a:t>
            </a:r>
            <a:endParaRPr lang="en-US" dirty="0"/>
          </a:p>
        </p:txBody>
      </p:sp>
      <p:sp>
        <p:nvSpPr>
          <p:cNvPr id="5" name="Slide Number Placeholder 4"/>
          <p:cNvSpPr>
            <a:spLocks noGrp="1"/>
          </p:cNvSpPr>
          <p:nvPr>
            <p:ph type="sldNum" sz="quarter" idx="12"/>
          </p:nvPr>
        </p:nvSpPr>
        <p:spPr/>
        <p:txBody>
          <a:bodyPr/>
          <a:lstStyle>
            <a:lvl1pPr>
              <a:defRPr/>
            </a:lvl1pPr>
          </a:lstStyle>
          <a:p>
            <a:fld id="{70B77E72-AD67-4DCD-AEE5-551277D92E35}"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2-11-2026</a:t>
            </a:r>
            <a:endParaRPr lang="en-US" dirty="0"/>
          </a:p>
        </p:txBody>
      </p:sp>
      <p:sp>
        <p:nvSpPr>
          <p:cNvPr id="3" name="Footer Placeholder 2"/>
          <p:cNvSpPr>
            <a:spLocks noGrp="1"/>
          </p:cNvSpPr>
          <p:nvPr>
            <p:ph type="ftr" sz="quarter" idx="11"/>
          </p:nvPr>
        </p:nvSpPr>
        <p:spPr/>
        <p:txBody>
          <a:bodyPr/>
          <a:lstStyle>
            <a:lvl1pPr>
              <a:defRPr/>
            </a:lvl1pPr>
          </a:lstStyle>
          <a:p>
            <a:r>
              <a:rPr lang="en-US"/>
              <a:t>Stewardship.4.HBT</a:t>
            </a:r>
            <a:endParaRPr lang="en-US" dirty="0"/>
          </a:p>
        </p:txBody>
      </p:sp>
      <p:sp>
        <p:nvSpPr>
          <p:cNvPr id="4" name="Slide Number Placeholder 3"/>
          <p:cNvSpPr>
            <a:spLocks noGrp="1"/>
          </p:cNvSpPr>
          <p:nvPr>
            <p:ph type="sldNum" sz="quarter" idx="12"/>
          </p:nvPr>
        </p:nvSpPr>
        <p:spPr/>
        <p:txBody>
          <a:bodyPr/>
          <a:lstStyle>
            <a:lvl1pPr>
              <a:defRPr/>
            </a:lvl1pPr>
          </a:lstStyle>
          <a:p>
            <a:fld id="{0C50C46B-D2D5-4439-A410-8FA3196FA121}"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r>
              <a:rPr lang="en-US"/>
              <a:t>2-11-2026</a:t>
            </a:r>
            <a:endParaRPr lang="en-US" dirty="0"/>
          </a:p>
        </p:txBody>
      </p:sp>
      <p:sp>
        <p:nvSpPr>
          <p:cNvPr id="6" name="Footer Placeholder 5"/>
          <p:cNvSpPr>
            <a:spLocks noGrp="1"/>
          </p:cNvSpPr>
          <p:nvPr>
            <p:ph type="ftr" sz="quarter" idx="11"/>
          </p:nvPr>
        </p:nvSpPr>
        <p:spPr/>
        <p:txBody>
          <a:bodyPr/>
          <a:lstStyle>
            <a:lvl1pPr>
              <a:defRPr/>
            </a:lvl1pPr>
          </a:lstStyle>
          <a:p>
            <a:r>
              <a:rPr lang="en-US"/>
              <a:t>Stewardship.4.HBT</a:t>
            </a:r>
            <a:endParaRPr lang="en-US" dirty="0"/>
          </a:p>
        </p:txBody>
      </p:sp>
      <p:sp>
        <p:nvSpPr>
          <p:cNvPr id="7" name="Slide Number Placeholder 6"/>
          <p:cNvSpPr>
            <a:spLocks noGrp="1"/>
          </p:cNvSpPr>
          <p:nvPr>
            <p:ph type="sldNum" sz="quarter" idx="12"/>
          </p:nvPr>
        </p:nvSpPr>
        <p:spPr/>
        <p:txBody>
          <a:bodyPr/>
          <a:lstStyle>
            <a:lvl1pPr>
              <a:defRPr/>
            </a:lvl1pPr>
          </a:lstStyle>
          <a:p>
            <a:fld id="{0558B69F-E707-45D0-A5E1-ED6574C19676}"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r>
              <a:rPr lang="en-US"/>
              <a:t>2-11-2026</a:t>
            </a:r>
            <a:endParaRPr lang="en-US" dirty="0"/>
          </a:p>
        </p:txBody>
      </p:sp>
      <p:sp>
        <p:nvSpPr>
          <p:cNvPr id="6" name="Footer Placeholder 5"/>
          <p:cNvSpPr>
            <a:spLocks noGrp="1"/>
          </p:cNvSpPr>
          <p:nvPr>
            <p:ph type="ftr" sz="quarter" idx="11"/>
          </p:nvPr>
        </p:nvSpPr>
        <p:spPr/>
        <p:txBody>
          <a:bodyPr/>
          <a:lstStyle>
            <a:lvl1pPr>
              <a:defRPr/>
            </a:lvl1pPr>
          </a:lstStyle>
          <a:p>
            <a:r>
              <a:rPr lang="en-US"/>
              <a:t>Stewardship.4.HBT</a:t>
            </a:r>
            <a:endParaRPr lang="en-US" dirty="0"/>
          </a:p>
        </p:txBody>
      </p:sp>
      <p:sp>
        <p:nvSpPr>
          <p:cNvPr id="7" name="Slide Number Placeholder 6"/>
          <p:cNvSpPr>
            <a:spLocks noGrp="1"/>
          </p:cNvSpPr>
          <p:nvPr>
            <p:ph type="sldNum" sz="quarter" idx="12"/>
          </p:nvPr>
        </p:nvSpPr>
        <p:spPr/>
        <p:txBody>
          <a:bodyPr/>
          <a:lstStyle>
            <a:lvl1pPr>
              <a:defRPr/>
            </a:lvl1pPr>
          </a:lstStyle>
          <a:p>
            <a:fld id="{2F26EBB6-4087-414B-BD1B-F8944DEF2FD3}"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8786" name="Group 2"/>
          <p:cNvGrpSpPr>
            <a:grpSpLocks/>
          </p:cNvGrpSpPr>
          <p:nvPr/>
        </p:nvGrpSpPr>
        <p:grpSpPr bwMode="auto">
          <a:xfrm>
            <a:off x="5067300" y="1789114"/>
            <a:ext cx="7120467" cy="5056187"/>
            <a:chOff x="2394" y="1127"/>
            <a:chExt cx="3364" cy="3185"/>
          </a:xfrm>
        </p:grpSpPr>
        <p:sp>
          <p:nvSpPr>
            <p:cNvPr id="11878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8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878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79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79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79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dirty="0">
                <a:latin typeface="Candara" panose="020E0502030303020204" pitchFamily="34" charset="0"/>
              </a:endParaRPr>
            </a:p>
          </p:txBody>
        </p:sp>
        <p:sp>
          <p:nvSpPr>
            <p:cNvPr id="11879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880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880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dirty="0">
                <a:latin typeface="Candara" panose="020E0502030303020204" pitchFamily="34" charset="0"/>
              </a:endParaRPr>
            </a:p>
          </p:txBody>
        </p:sp>
        <p:sp>
          <p:nvSpPr>
            <p:cNvPr id="11881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881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dirty="0">
                <a:latin typeface="Candara" panose="020E0502030303020204" pitchFamily="34" charset="0"/>
              </a:endParaRPr>
            </a:p>
          </p:txBody>
        </p:sp>
        <p:sp>
          <p:nvSpPr>
            <p:cNvPr id="11881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dirty="0">
                <a:latin typeface="Candara" panose="020E0502030303020204" pitchFamily="34" charset="0"/>
              </a:endParaRPr>
            </a:p>
          </p:txBody>
        </p:sp>
        <p:sp>
          <p:nvSpPr>
            <p:cNvPr id="11881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81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881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dirty="0">
                <a:latin typeface="Candara" panose="020E0502030303020204" pitchFamily="34" charset="0"/>
              </a:endParaRPr>
            </a:p>
          </p:txBody>
        </p:sp>
        <p:sp>
          <p:nvSpPr>
            <p:cNvPr id="11882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grpSp>
      <p:sp>
        <p:nvSpPr>
          <p:cNvPr id="118821" name="Rectangle 37"/>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8822" name="Rectangle 38"/>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8823"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ndara" panose="020E0502030303020204" pitchFamily="34" charset="0"/>
              </a:defRPr>
            </a:lvl1pPr>
          </a:lstStyle>
          <a:p>
            <a:r>
              <a:rPr lang="en-US"/>
              <a:t>2-11-2026</a:t>
            </a:r>
            <a:endParaRPr lang="en-US" dirty="0"/>
          </a:p>
        </p:txBody>
      </p:sp>
      <p:sp>
        <p:nvSpPr>
          <p:cNvPr id="118824" name="Rectangle 40"/>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Candara" panose="020E0502030303020204" pitchFamily="34" charset="0"/>
              </a:defRPr>
            </a:lvl1pPr>
          </a:lstStyle>
          <a:p>
            <a:r>
              <a:rPr lang="en-US"/>
              <a:t>Stewardship.4.HBT</a:t>
            </a:r>
            <a:endParaRPr lang="en-US" dirty="0"/>
          </a:p>
        </p:txBody>
      </p:sp>
      <p:sp>
        <p:nvSpPr>
          <p:cNvPr id="118825"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ndara" panose="020E0502030303020204" pitchFamily="34" charset="0"/>
              </a:defRPr>
            </a:lvl1pPr>
          </a:lstStyle>
          <a:p>
            <a:fld id="{C82484E5-DFF6-451F-9A88-DDB0CC4D1001}"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Candara" panose="020E0502030303020204" pitchFamily="34" charset="0"/>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Candara" panose="020E0502030303020204" pitchFamily="34" charset="0"/>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Candara" panose="020E0502030303020204" pitchFamily="34" charset="0"/>
          <a:cs typeface="+mn-cs"/>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Candara" panose="020E0502030303020204" pitchFamily="34" charset="0"/>
          <a:cs typeface="+mn-cs"/>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Candara" panose="020E0502030303020204" pitchFamily="34" charset="0"/>
          <a:cs typeface="+mn-cs"/>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Candara" panose="020E0502030303020204" pitchFamily="34" charset="0"/>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peakfinancialmanagement.com/comprehensive-service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healthdata.org/news-events/newsroom/news-releases/global-life-expectancy-increase-nearly-5-years-2050-despit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y oil paint art">
            <a:extLst>
              <a:ext uri="{FF2B5EF4-FFF2-40B4-BE49-F238E27FC236}">
                <a16:creationId xmlns:a16="http://schemas.microsoft.com/office/drawing/2014/main" id="{563C5CE9-B1E9-4EC9-D9FC-8F405E9B7B7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950" y="-5781"/>
            <a:ext cx="12191980" cy="6857990"/>
          </a:xfrm>
          <a:prstGeom prst="rect">
            <a:avLst/>
          </a:prstGeom>
        </p:spPr>
      </p:pic>
      <p:sp>
        <p:nvSpPr>
          <p:cNvPr id="2" name="Title 1">
            <a:extLst>
              <a:ext uri="{FF2B5EF4-FFF2-40B4-BE49-F238E27FC236}">
                <a16:creationId xmlns:a16="http://schemas.microsoft.com/office/drawing/2014/main" id="{E79D40D6-9509-AC5D-4C33-7AA5BC652847}"/>
              </a:ext>
            </a:extLst>
          </p:cNvPr>
          <p:cNvSpPr>
            <a:spLocks noGrp="1"/>
          </p:cNvSpPr>
          <p:nvPr>
            <p:ph type="ctrTitle" idx="4294967295"/>
          </p:nvPr>
        </p:nvSpPr>
        <p:spPr>
          <a:xfrm>
            <a:off x="4208463" y="-6350"/>
            <a:ext cx="7983537" cy="974725"/>
          </a:xfrm>
          <a:ln>
            <a:noFill/>
          </a:ln>
        </p:spPr>
        <p:txBody>
          <a:bodyPr anchor="ctr">
            <a:normAutofit fontScale="90000"/>
          </a:bodyPr>
          <a:lstStyle/>
          <a:p>
            <a:r>
              <a:rPr lang="en-US" sz="6000" b="1" dirty="0">
                <a:solidFill>
                  <a:srgbClr val="0070C0"/>
                </a:solidFill>
              </a:rPr>
              <a:t>Principles to Live </a:t>
            </a:r>
            <a:r>
              <a:rPr lang="en-US" sz="6000" b="1">
                <a:solidFill>
                  <a:srgbClr val="0070C0"/>
                </a:solidFill>
              </a:rPr>
              <a:t>by 9</a:t>
            </a:r>
            <a:endParaRPr lang="en-US" sz="6000" b="1" dirty="0">
              <a:solidFill>
                <a:srgbClr val="0070C0"/>
              </a:solidFill>
            </a:endParaRPr>
          </a:p>
        </p:txBody>
      </p:sp>
      <p:pic>
        <p:nvPicPr>
          <p:cNvPr id="8" name="Picture 7">
            <a:extLst>
              <a:ext uri="{FF2B5EF4-FFF2-40B4-BE49-F238E27FC236}">
                <a16:creationId xmlns:a16="http://schemas.microsoft.com/office/drawing/2014/main" id="{955F5C98-6D25-DC19-B3F5-895FCC0BDCF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3506" y="381000"/>
            <a:ext cx="5382384" cy="4800600"/>
          </a:xfrm>
          <a:prstGeom prst="ellipse">
            <a:avLst/>
          </a:prstGeom>
          <a:ln>
            <a:noFill/>
          </a:ln>
          <a:effectLst>
            <a:softEdge rad="112500"/>
          </a:effectLst>
        </p:spPr>
      </p:pic>
      <p:sp>
        <p:nvSpPr>
          <p:cNvPr id="5" name="TextBox 4">
            <a:extLst>
              <a:ext uri="{FF2B5EF4-FFF2-40B4-BE49-F238E27FC236}">
                <a16:creationId xmlns:a16="http://schemas.microsoft.com/office/drawing/2014/main" id="{EED89AD7-EBB2-7519-6FA5-682D49DDA9B3}"/>
              </a:ext>
            </a:extLst>
          </p:cNvPr>
          <p:cNvSpPr txBox="1"/>
          <p:nvPr/>
        </p:nvSpPr>
        <p:spPr>
          <a:xfrm>
            <a:off x="5638800" y="979452"/>
            <a:ext cx="6400800" cy="4339650"/>
          </a:xfrm>
          <a:prstGeom prst="rect">
            <a:avLst/>
          </a:prstGeom>
          <a:noFill/>
        </p:spPr>
        <p:txBody>
          <a:bodyPr wrap="square">
            <a:spAutoFit/>
          </a:bodyPr>
          <a:lstStyle/>
          <a:p>
            <a:r>
              <a:rPr lang="en-US" sz="4400" b="1" dirty="0">
                <a:solidFill>
                  <a:srgbClr val="002060"/>
                </a:solidFill>
                <a:latin typeface="Candara" panose="020E0502030303020204" pitchFamily="34" charset="0"/>
              </a:rPr>
              <a:t>Stewardship: </a:t>
            </a:r>
            <a:r>
              <a:rPr lang="en-US" sz="4400" dirty="0">
                <a:solidFill>
                  <a:srgbClr val="002060"/>
                </a:solidFill>
                <a:latin typeface="Candara" panose="020E0502030303020204" pitchFamily="34" charset="0"/>
              </a:rPr>
              <a:t>Financial Responsibility According to the Bible</a:t>
            </a:r>
          </a:p>
          <a:p>
            <a:r>
              <a:rPr lang="en-US" sz="2800" b="1" dirty="0">
                <a:solidFill>
                  <a:srgbClr val="002060"/>
                </a:solidFill>
                <a:latin typeface="Candara" panose="020E0502030303020204" pitchFamily="34" charset="0"/>
              </a:rPr>
              <a:t> </a:t>
            </a:r>
            <a:endParaRPr lang="en-US" sz="4000" b="1" dirty="0">
              <a:solidFill>
                <a:srgbClr val="002060"/>
              </a:solidFill>
              <a:latin typeface="+mn-lt"/>
            </a:endParaRPr>
          </a:p>
          <a:p>
            <a:r>
              <a:rPr lang="en-US" sz="3200" b="1" dirty="0">
                <a:solidFill>
                  <a:srgbClr val="002060"/>
                </a:solidFill>
                <a:latin typeface="+mn-lt"/>
              </a:rPr>
              <a:t>Pr. 21:20 </a:t>
            </a:r>
          </a:p>
          <a:p>
            <a:r>
              <a:rPr lang="en-US" sz="2800" i="1" dirty="0">
                <a:solidFill>
                  <a:srgbClr val="002060"/>
                </a:solidFill>
                <a:latin typeface="+mn-lt"/>
              </a:rPr>
              <a:t>	In the house of the wise are stores of choice food and oil, but a foolish man devours all he has."</a:t>
            </a:r>
            <a:endParaRPr lang="en-US" sz="4000" i="1" dirty="0">
              <a:solidFill>
                <a:srgbClr val="002060"/>
              </a:solidFill>
              <a:latin typeface="+mn-lt"/>
            </a:endParaRPr>
          </a:p>
        </p:txBody>
      </p:sp>
      <p:sp>
        <p:nvSpPr>
          <p:cNvPr id="3" name="Date Placeholder 2">
            <a:extLst>
              <a:ext uri="{FF2B5EF4-FFF2-40B4-BE49-F238E27FC236}">
                <a16:creationId xmlns:a16="http://schemas.microsoft.com/office/drawing/2014/main" id="{89BCADC6-64BF-254B-9692-EDB7D3676D96}"/>
              </a:ext>
            </a:extLst>
          </p:cNvPr>
          <p:cNvSpPr>
            <a:spLocks noGrp="1"/>
          </p:cNvSpPr>
          <p:nvPr>
            <p:ph type="dt" sz="half" idx="10"/>
          </p:nvPr>
        </p:nvSpPr>
        <p:spPr/>
        <p:txBody>
          <a:bodyPr/>
          <a:lstStyle/>
          <a:p>
            <a:r>
              <a:rPr lang="en-US"/>
              <a:t>2-11-2026</a:t>
            </a:r>
            <a:endParaRPr lang="en-US" dirty="0"/>
          </a:p>
        </p:txBody>
      </p:sp>
      <p:sp>
        <p:nvSpPr>
          <p:cNvPr id="6" name="Footer Placeholder 5">
            <a:extLst>
              <a:ext uri="{FF2B5EF4-FFF2-40B4-BE49-F238E27FC236}">
                <a16:creationId xmlns:a16="http://schemas.microsoft.com/office/drawing/2014/main" id="{B79D0E90-1279-4A0D-890A-FC66990D243C}"/>
              </a:ext>
            </a:extLst>
          </p:cNvPr>
          <p:cNvSpPr>
            <a:spLocks noGrp="1"/>
          </p:cNvSpPr>
          <p:nvPr>
            <p:ph type="ftr" sz="quarter" idx="11"/>
          </p:nvPr>
        </p:nvSpPr>
        <p:spPr/>
        <p:txBody>
          <a:bodyPr/>
          <a:lstStyle/>
          <a:p>
            <a:r>
              <a:rPr lang="en-US"/>
              <a:t>Stewardship.4.HBT</a:t>
            </a:r>
            <a:endParaRPr lang="en-US" dirty="0"/>
          </a:p>
        </p:txBody>
      </p:sp>
      <p:sp>
        <p:nvSpPr>
          <p:cNvPr id="7" name="Slide Number Placeholder 6">
            <a:extLst>
              <a:ext uri="{FF2B5EF4-FFF2-40B4-BE49-F238E27FC236}">
                <a16:creationId xmlns:a16="http://schemas.microsoft.com/office/drawing/2014/main" id="{224449C1-9837-E1A5-724F-505FA06995E4}"/>
              </a:ext>
            </a:extLst>
          </p:cNvPr>
          <p:cNvSpPr>
            <a:spLocks noGrp="1"/>
          </p:cNvSpPr>
          <p:nvPr>
            <p:ph type="sldNum" sz="quarter" idx="12"/>
          </p:nvPr>
        </p:nvSpPr>
        <p:spPr/>
        <p:txBody>
          <a:bodyPr/>
          <a:lstStyle/>
          <a:p>
            <a:fld id="{0C50C46B-D2D5-4439-A410-8FA3196FA121}" type="slidenum">
              <a:rPr lang="en-US" smtClean="0"/>
              <a:pPr/>
              <a:t>1</a:t>
            </a:fld>
            <a:endParaRPr lang="en-US" dirty="0"/>
          </a:p>
        </p:txBody>
      </p:sp>
    </p:spTree>
    <p:extLst>
      <p:ext uri="{BB962C8B-B14F-4D97-AF65-F5344CB8AC3E}">
        <p14:creationId xmlns:p14="http://schemas.microsoft.com/office/powerpoint/2010/main" val="1607029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6FE43-52C6-66CD-1F6D-4F319C103748}"/>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55777FA6-A070-B452-6B55-51DB6F0FB1B8}"/>
              </a:ext>
            </a:extLst>
          </p:cNvPr>
          <p:cNvSpPr>
            <a:spLocks noGrp="1"/>
          </p:cNvSpPr>
          <p:nvPr>
            <p:ph type="ftr" sz="quarter" idx="11"/>
          </p:nvPr>
        </p:nvSpPr>
        <p:spPr/>
        <p:txBody>
          <a:bodyPr/>
          <a:lstStyle/>
          <a:p>
            <a:r>
              <a:rPr lang="en-US"/>
              <a:t>Stewardship.4.HBT</a:t>
            </a:r>
            <a:endParaRPr lang="en-US" dirty="0"/>
          </a:p>
        </p:txBody>
      </p:sp>
      <p:sp>
        <p:nvSpPr>
          <p:cNvPr id="4" name="Slide Number Placeholder 3">
            <a:extLst>
              <a:ext uri="{FF2B5EF4-FFF2-40B4-BE49-F238E27FC236}">
                <a16:creationId xmlns:a16="http://schemas.microsoft.com/office/drawing/2014/main" id="{FE05E625-9611-28C5-276F-6EBBA9FDB67D}"/>
              </a:ext>
            </a:extLst>
          </p:cNvPr>
          <p:cNvSpPr>
            <a:spLocks noGrp="1"/>
          </p:cNvSpPr>
          <p:nvPr>
            <p:ph type="sldNum" sz="quarter" idx="12"/>
          </p:nvPr>
        </p:nvSpPr>
        <p:spPr/>
        <p:txBody>
          <a:bodyPr/>
          <a:lstStyle/>
          <a:p>
            <a:fld id="{0C50C46B-D2D5-4439-A410-8FA3196FA121}" type="slidenum">
              <a:rPr lang="en-US" smtClean="0"/>
              <a:pPr/>
              <a:t>10</a:t>
            </a:fld>
            <a:endParaRPr lang="en-US" dirty="0"/>
          </a:p>
        </p:txBody>
      </p:sp>
      <p:sp>
        <p:nvSpPr>
          <p:cNvPr id="6" name="TextBox 5">
            <a:extLst>
              <a:ext uri="{FF2B5EF4-FFF2-40B4-BE49-F238E27FC236}">
                <a16:creationId xmlns:a16="http://schemas.microsoft.com/office/drawing/2014/main" id="{99B3E514-6459-0024-5565-BAB1CE61CE86}"/>
              </a:ext>
            </a:extLst>
          </p:cNvPr>
          <p:cNvSpPr txBox="1"/>
          <p:nvPr/>
        </p:nvSpPr>
        <p:spPr>
          <a:xfrm>
            <a:off x="152400" y="0"/>
            <a:ext cx="11963400" cy="6463308"/>
          </a:xfrm>
          <a:prstGeom prst="rect">
            <a:avLst/>
          </a:prstGeom>
          <a:noFill/>
        </p:spPr>
        <p:txBody>
          <a:bodyPr wrap="square">
            <a:spAutoFit/>
          </a:bodyPr>
          <a:lstStyle/>
          <a:p>
            <a:r>
              <a:rPr lang="en-US" sz="5400" b="1" dirty="0">
                <a:solidFill>
                  <a:schemeClr val="tx2">
                    <a:lumMod val="20000"/>
                    <a:lumOff val="80000"/>
                  </a:schemeClr>
                </a:solidFill>
                <a:effectLst/>
                <a:latin typeface="+mn-lt"/>
              </a:rPr>
              <a:t>Proverbs 6:1-5</a:t>
            </a:r>
          </a:p>
          <a:p>
            <a:r>
              <a:rPr lang="en-US" sz="4000" b="0" i="1" dirty="0">
                <a:solidFill>
                  <a:schemeClr val="tx2">
                    <a:lumMod val="20000"/>
                    <a:lumOff val="80000"/>
                  </a:schemeClr>
                </a:solidFill>
                <a:effectLst/>
                <a:latin typeface="+mn-lt"/>
              </a:rPr>
              <a:t>	My child, if you have put up security for a friend’s debt or agreed to guarantee the debt of a stranger</a:t>
            </a:r>
            <a:r>
              <a:rPr lang="en-US" sz="4000" i="1" dirty="0">
                <a:solidFill>
                  <a:schemeClr val="tx2">
                    <a:lumMod val="20000"/>
                    <a:lumOff val="80000"/>
                  </a:schemeClr>
                </a:solidFill>
                <a:latin typeface="+mn-lt"/>
              </a:rPr>
              <a:t> - </a:t>
            </a:r>
            <a:r>
              <a:rPr lang="en-US" sz="4000" b="0" i="1" dirty="0">
                <a:solidFill>
                  <a:schemeClr val="tx2">
                    <a:lumMod val="20000"/>
                    <a:lumOff val="80000"/>
                  </a:schemeClr>
                </a:solidFill>
                <a:effectLst/>
                <a:latin typeface="+mn-lt"/>
              </a:rPr>
              <a:t>if you have trapped yourself by your agreement and are caught by what you said</a:t>
            </a:r>
            <a:r>
              <a:rPr lang="en-US" sz="4000" i="1" dirty="0">
                <a:solidFill>
                  <a:schemeClr val="tx2">
                    <a:lumMod val="20000"/>
                    <a:lumOff val="80000"/>
                  </a:schemeClr>
                </a:solidFill>
                <a:latin typeface="+mn-lt"/>
              </a:rPr>
              <a:t> -</a:t>
            </a:r>
            <a:r>
              <a:rPr lang="en-US" sz="4000" b="0" i="1" dirty="0">
                <a:solidFill>
                  <a:schemeClr val="tx2">
                    <a:lumMod val="20000"/>
                    <a:lumOff val="80000"/>
                  </a:schemeClr>
                </a:solidFill>
                <a:effectLst/>
                <a:latin typeface="+mn-lt"/>
              </a:rPr>
              <a:t> </a:t>
            </a:r>
            <a:r>
              <a:rPr lang="en-US" sz="4000" b="1" i="1" baseline="30000" dirty="0">
                <a:solidFill>
                  <a:schemeClr val="tx2">
                    <a:lumMod val="20000"/>
                    <a:lumOff val="80000"/>
                  </a:schemeClr>
                </a:solidFill>
                <a:effectLst/>
                <a:latin typeface="+mn-lt"/>
              </a:rPr>
              <a:t>3 </a:t>
            </a:r>
            <a:r>
              <a:rPr lang="en-US" sz="4000" b="0" i="1" dirty="0">
                <a:solidFill>
                  <a:schemeClr val="tx2">
                    <a:lumMod val="20000"/>
                    <a:lumOff val="80000"/>
                  </a:schemeClr>
                </a:solidFill>
                <a:effectLst/>
                <a:latin typeface="+mn-lt"/>
              </a:rPr>
              <a:t>follow my advice and save yourself, for you have placed yourself at your friend’s mercy. Now swallow your pride; go and beg to have your name erased. </a:t>
            </a:r>
            <a:r>
              <a:rPr lang="en-US" sz="4000" b="1" i="1" baseline="30000" dirty="0">
                <a:solidFill>
                  <a:schemeClr val="tx2">
                    <a:lumMod val="20000"/>
                    <a:lumOff val="80000"/>
                  </a:schemeClr>
                </a:solidFill>
                <a:effectLst/>
                <a:latin typeface="+mn-lt"/>
              </a:rPr>
              <a:t>4 </a:t>
            </a:r>
            <a:r>
              <a:rPr lang="en-US" sz="4000" b="0" i="1" dirty="0">
                <a:solidFill>
                  <a:schemeClr val="tx2">
                    <a:lumMod val="20000"/>
                    <a:lumOff val="80000"/>
                  </a:schemeClr>
                </a:solidFill>
                <a:effectLst/>
                <a:latin typeface="+mn-lt"/>
              </a:rPr>
              <a:t>Don’t put it off; do it now! Don’t rest until you do. </a:t>
            </a:r>
            <a:r>
              <a:rPr lang="en-US" sz="4000" b="1" i="1" baseline="30000" dirty="0">
                <a:solidFill>
                  <a:schemeClr val="tx2">
                    <a:lumMod val="20000"/>
                    <a:lumOff val="80000"/>
                  </a:schemeClr>
                </a:solidFill>
                <a:effectLst/>
                <a:latin typeface="+mn-lt"/>
              </a:rPr>
              <a:t>5 </a:t>
            </a:r>
            <a:r>
              <a:rPr lang="en-US" sz="4000" b="0" i="1" dirty="0">
                <a:solidFill>
                  <a:schemeClr val="tx2">
                    <a:lumMod val="20000"/>
                    <a:lumOff val="80000"/>
                  </a:schemeClr>
                </a:solidFill>
                <a:effectLst/>
                <a:latin typeface="+mn-lt"/>
              </a:rPr>
              <a:t>Save yourself like a gazelle escaping from a hunter, like a bird fleeing from a net.</a:t>
            </a:r>
            <a:endParaRPr lang="en-US" sz="3200" i="1" dirty="0">
              <a:solidFill>
                <a:schemeClr val="tx2">
                  <a:lumMod val="20000"/>
                  <a:lumOff val="80000"/>
                </a:schemeClr>
              </a:solidFill>
              <a:latin typeface="+mn-lt"/>
            </a:endParaRPr>
          </a:p>
        </p:txBody>
      </p:sp>
    </p:spTree>
    <p:extLst>
      <p:ext uri="{BB962C8B-B14F-4D97-AF65-F5344CB8AC3E}">
        <p14:creationId xmlns:p14="http://schemas.microsoft.com/office/powerpoint/2010/main" val="3995386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457200" y="76200"/>
            <a:ext cx="10896600" cy="4800600"/>
          </a:xfrm>
        </p:spPr>
        <p:txBody>
          <a:bodyPr>
            <a:normAutofit/>
          </a:bodyPr>
          <a:lstStyle/>
          <a:p>
            <a:pPr eaLnBrk="1" hangingPunct="1">
              <a:defRPr/>
            </a:pPr>
            <a:r>
              <a:rPr lang="en-US" b="1" dirty="0">
                <a:solidFill>
                  <a:schemeClr val="tx1"/>
                </a:solidFill>
                <a:latin typeface="Candara" panose="020E0502030303020204" pitchFamily="34" charset="0"/>
              </a:rPr>
              <a:t>A good man </a:t>
            </a:r>
            <a:r>
              <a:rPr lang="en-US" b="1" dirty="0" err="1">
                <a:solidFill>
                  <a:schemeClr val="tx1"/>
                </a:solidFill>
                <a:latin typeface="Candara" panose="020E0502030303020204" pitchFamily="34" charset="0"/>
              </a:rPr>
              <a:t>leaveth</a:t>
            </a:r>
            <a:r>
              <a:rPr lang="en-US" b="1" dirty="0">
                <a:solidFill>
                  <a:schemeClr val="tx1"/>
                </a:solidFill>
                <a:latin typeface="Candara" panose="020E0502030303020204" pitchFamily="34" charset="0"/>
              </a:rPr>
              <a:t> an inheritance to his children's children: and the wealth of the sinner is laid up for the just.</a:t>
            </a:r>
            <a:br>
              <a:rPr lang="en-US" dirty="0">
                <a:solidFill>
                  <a:schemeClr val="tx1"/>
                </a:solidFill>
                <a:latin typeface="Candara" panose="020E0502030303020204" pitchFamily="34" charset="0"/>
              </a:rPr>
            </a:br>
            <a:br>
              <a:rPr lang="en-US" dirty="0">
                <a:solidFill>
                  <a:schemeClr val="tx1"/>
                </a:solidFill>
                <a:latin typeface="Candara" panose="020E0502030303020204" pitchFamily="34" charset="0"/>
              </a:rPr>
            </a:br>
            <a:r>
              <a:rPr lang="en-US" sz="3200" dirty="0">
                <a:solidFill>
                  <a:schemeClr val="tx1"/>
                </a:solidFill>
                <a:latin typeface="Candara" panose="020E0502030303020204" pitchFamily="34" charset="0"/>
              </a:rPr>
              <a:t>PROVERBS 13:22</a:t>
            </a:r>
            <a:endParaRPr lang="en-US" dirty="0">
              <a:solidFill>
                <a:schemeClr val="tx1"/>
              </a:solidFill>
              <a:latin typeface="Candara" panose="020E0502030303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243FB7-E09B-A171-5856-CC653412A604}"/>
              </a:ext>
            </a:extLst>
          </p:cNvPr>
          <p:cNvSpPr>
            <a:spLocks noGrp="1"/>
          </p:cNvSpPr>
          <p:nvPr>
            <p:ph type="dt" sz="half" idx="10"/>
          </p:nvPr>
        </p:nvSpPr>
        <p:spPr/>
        <p:txBody>
          <a:bodyPr/>
          <a:lstStyle/>
          <a:p>
            <a:r>
              <a:rPr lang="en-US"/>
              <a:t>2-11-2026</a:t>
            </a:r>
            <a:endParaRPr lang="en-US" dirty="0"/>
          </a:p>
        </p:txBody>
      </p:sp>
      <p:sp>
        <p:nvSpPr>
          <p:cNvPr id="5" name="Footer Placeholder 4">
            <a:extLst>
              <a:ext uri="{FF2B5EF4-FFF2-40B4-BE49-F238E27FC236}">
                <a16:creationId xmlns:a16="http://schemas.microsoft.com/office/drawing/2014/main" id="{D08AD833-0EE9-30EF-10EB-AB80AB61E517}"/>
              </a:ext>
            </a:extLst>
          </p:cNvPr>
          <p:cNvSpPr>
            <a:spLocks noGrp="1"/>
          </p:cNvSpPr>
          <p:nvPr>
            <p:ph type="ftr" sz="quarter" idx="11"/>
          </p:nvPr>
        </p:nvSpPr>
        <p:spPr/>
        <p:txBody>
          <a:bodyPr/>
          <a:lstStyle/>
          <a:p>
            <a:r>
              <a:rPr lang="en-US"/>
              <a:t>Stewardship.4.HBT</a:t>
            </a:r>
            <a:endParaRPr lang="en-US" dirty="0"/>
          </a:p>
        </p:txBody>
      </p:sp>
      <p:sp>
        <p:nvSpPr>
          <p:cNvPr id="6" name="Slide Number Placeholder 5">
            <a:extLst>
              <a:ext uri="{FF2B5EF4-FFF2-40B4-BE49-F238E27FC236}">
                <a16:creationId xmlns:a16="http://schemas.microsoft.com/office/drawing/2014/main" id="{172465E6-4B3C-BE14-A1B2-5D66ECC868F5}"/>
              </a:ext>
            </a:extLst>
          </p:cNvPr>
          <p:cNvSpPr>
            <a:spLocks noGrp="1"/>
          </p:cNvSpPr>
          <p:nvPr>
            <p:ph type="sldNum" sz="quarter" idx="12"/>
          </p:nvPr>
        </p:nvSpPr>
        <p:spPr/>
        <p:txBody>
          <a:bodyPr/>
          <a:lstStyle/>
          <a:p>
            <a:fld id="{F9C51F4B-4E98-4A64-8628-9C70DC8DD52C}" type="slidenum">
              <a:rPr lang="en-US" smtClean="0"/>
              <a:pPr/>
              <a:t>12</a:t>
            </a:fld>
            <a:endParaRPr lang="en-US" dirty="0"/>
          </a:p>
        </p:txBody>
      </p:sp>
      <p:sp>
        <p:nvSpPr>
          <p:cNvPr id="8" name="TextBox 7">
            <a:extLst>
              <a:ext uri="{FF2B5EF4-FFF2-40B4-BE49-F238E27FC236}">
                <a16:creationId xmlns:a16="http://schemas.microsoft.com/office/drawing/2014/main" id="{035ACBF6-5082-39E8-2268-5039C220A2EA}"/>
              </a:ext>
            </a:extLst>
          </p:cNvPr>
          <p:cNvSpPr txBox="1"/>
          <p:nvPr/>
        </p:nvSpPr>
        <p:spPr>
          <a:xfrm>
            <a:off x="109396" y="32962"/>
            <a:ext cx="12115800" cy="6247864"/>
          </a:xfrm>
          <a:prstGeom prst="rect">
            <a:avLst/>
          </a:prstGeom>
          <a:noFill/>
        </p:spPr>
        <p:txBody>
          <a:bodyPr wrap="square">
            <a:spAutoFit/>
          </a:bodyPr>
          <a:lstStyle/>
          <a:p>
            <a:pPr>
              <a:buNone/>
            </a:pPr>
            <a:r>
              <a:rPr lang="en-US" sz="4000" b="1" dirty="0">
                <a:latin typeface="+mj-lt"/>
              </a:rPr>
              <a:t>1. Spiritual and Moral Legacy:</a:t>
            </a:r>
            <a:r>
              <a:rPr lang="en-US" sz="4000" dirty="0">
                <a:latin typeface="+mj-lt"/>
              </a:rPr>
              <a:t>	In the Book of Proverbs, 	"wealth" is often synonymous with </a:t>
            </a:r>
            <a:r>
              <a:rPr lang="en-US" sz="4000" b="1" dirty="0">
                <a:latin typeface="+mj-lt"/>
              </a:rPr>
              <a:t>wisdom</a:t>
            </a:r>
            <a:r>
              <a:rPr lang="en-US" sz="4000" dirty="0">
                <a:latin typeface="+mj-lt"/>
              </a:rPr>
              <a:t>. A 	"good man" leaves behind a blueprint for living:</a:t>
            </a:r>
          </a:p>
          <a:p>
            <a:pPr lvl="1">
              <a:buFont typeface="Arial" panose="020B0604020202020204" pitchFamily="34" charset="0"/>
              <a:buChar char="•"/>
            </a:pPr>
            <a:r>
              <a:rPr lang="en-US" sz="4000" b="1" dirty="0">
                <a:latin typeface="+mj-lt"/>
              </a:rPr>
              <a:t>Character:</a:t>
            </a:r>
            <a:r>
              <a:rPr lang="en-US" sz="4000" dirty="0">
                <a:latin typeface="+mj-lt"/>
              </a:rPr>
              <a:t> Teaching honesty, integrity, and work 	ethic.</a:t>
            </a:r>
          </a:p>
          <a:p>
            <a:pPr lvl="1">
              <a:buFont typeface="Arial" panose="020B0604020202020204" pitchFamily="34" charset="0"/>
              <a:buChar char="•"/>
            </a:pPr>
            <a:r>
              <a:rPr lang="en-US" sz="4000" b="1" dirty="0">
                <a:latin typeface="+mj-lt"/>
              </a:rPr>
              <a:t>Faith:</a:t>
            </a:r>
            <a:r>
              <a:rPr lang="en-US" sz="4000" dirty="0">
                <a:latin typeface="+mj-lt"/>
              </a:rPr>
              <a:t> Passing down a spiritual foundation that 	helps future generations navigate life's storms.</a:t>
            </a:r>
          </a:p>
          <a:p>
            <a:pPr lvl="1">
              <a:buFont typeface="Arial" panose="020B0604020202020204" pitchFamily="34" charset="0"/>
              <a:buChar char="•"/>
            </a:pPr>
            <a:r>
              <a:rPr lang="en-US" sz="4000" b="1" dirty="0">
                <a:latin typeface="+mj-lt"/>
              </a:rPr>
              <a:t>Reputation:</a:t>
            </a:r>
            <a:r>
              <a:rPr lang="en-US" sz="4000" dirty="0">
                <a:latin typeface="+mj-lt"/>
              </a:rPr>
              <a:t> Leaving a "good name," which Prov. 	22:1 explicitly says is "</a:t>
            </a:r>
            <a:r>
              <a:rPr lang="en-US" sz="4000" i="1" dirty="0">
                <a:latin typeface="+mj-lt"/>
              </a:rPr>
              <a:t>rather to be chosen than 	great riches</a:t>
            </a:r>
            <a:r>
              <a:rPr lang="en-US" sz="4000" dirty="0">
                <a:latin typeface="+mj-lt"/>
              </a:rPr>
              <a:t>."</a:t>
            </a:r>
          </a:p>
        </p:txBody>
      </p:sp>
    </p:spTree>
    <p:extLst>
      <p:ext uri="{BB962C8B-B14F-4D97-AF65-F5344CB8AC3E}">
        <p14:creationId xmlns:p14="http://schemas.microsoft.com/office/powerpoint/2010/main" val="1708351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2648" y="266700"/>
            <a:ext cx="9281160" cy="1295400"/>
          </a:xfrm>
          <a:noFill/>
          <a:ln/>
        </p:spPr>
        <p:txBody>
          <a:bodyPr>
            <a:normAutofit/>
          </a:bodyPr>
          <a:lstStyle/>
          <a:p>
            <a:r>
              <a:rPr lang="en-US" sz="6600" dirty="0">
                <a:solidFill>
                  <a:schemeClr val="tx1"/>
                </a:solidFill>
              </a:rPr>
              <a:t>Why Do You Need a Plan?</a:t>
            </a:r>
          </a:p>
        </p:txBody>
      </p:sp>
      <p:pic>
        <p:nvPicPr>
          <p:cNvPr id="6" name="ClipArt Placeholder 5" descr="j0399495.jpg"/>
          <p:cNvPicPr>
            <a:picLocks noGrp="1" noChangeAspect="1"/>
          </p:cNvPicPr>
          <p:nvPr>
            <p:ph type="clipArt" sz="half" idx="1"/>
          </p:nvPr>
        </p:nvPicPr>
        <p:blipFill>
          <a:blip r:embed="rId3" cstate="email">
            <a:extLst>
              <a:ext uri="{28A0092B-C50C-407E-A947-70E740481C1C}">
                <a14:useLocalDpi xmlns:a14="http://schemas.microsoft.com/office/drawing/2010/main"/>
              </a:ext>
            </a:extLst>
          </a:blip>
          <a:stretch>
            <a:fillRect/>
          </a:stretch>
        </p:blipFill>
        <p:spPr>
          <a:xfrm>
            <a:off x="612648" y="1637090"/>
            <a:ext cx="3962400" cy="4954210"/>
          </a:xfrm>
        </p:spPr>
      </p:pic>
      <p:sp>
        <p:nvSpPr>
          <p:cNvPr id="6147" name="Rectangle 3"/>
          <p:cNvSpPr>
            <a:spLocks noGrp="1" noChangeArrowheads="1"/>
          </p:cNvSpPr>
          <p:nvPr>
            <p:ph type="body" sz="half" idx="2"/>
          </p:nvPr>
        </p:nvSpPr>
        <p:spPr>
          <a:xfrm>
            <a:off x="4818888" y="1637090"/>
            <a:ext cx="7214616" cy="4954210"/>
          </a:xfrm>
          <a:noFill/>
          <a:ln/>
        </p:spPr>
        <p:txBody>
          <a:bodyPr>
            <a:normAutofit/>
          </a:bodyPr>
          <a:lstStyle/>
          <a:p>
            <a:pPr marL="0" indent="0">
              <a:buNone/>
            </a:pPr>
            <a:r>
              <a:rPr lang="en-US" sz="4000" dirty="0">
                <a:solidFill>
                  <a:schemeClr val="tx1"/>
                </a:solidFill>
              </a:rPr>
              <a:t>1. For most people it is easier to spend than save.</a:t>
            </a:r>
          </a:p>
          <a:p>
            <a:pPr marL="0" indent="0">
              <a:buNone/>
            </a:pPr>
            <a:r>
              <a:rPr lang="en-US" sz="4000" dirty="0">
                <a:solidFill>
                  <a:schemeClr val="tx1"/>
                </a:solidFill>
              </a:rPr>
              <a:t>2. To track expenses, so you don’t spend more than you think you’re spending.</a:t>
            </a:r>
          </a:p>
          <a:p>
            <a:pPr marL="0" indent="0">
              <a:buNone/>
            </a:pPr>
            <a:r>
              <a:rPr lang="en-US" sz="4000" dirty="0">
                <a:solidFill>
                  <a:schemeClr val="tx1"/>
                </a:solidFill>
              </a:rPr>
              <a:t>3. To retire someday.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1000"/>
                                        <p:tgtEl>
                                          <p:spTgt spid="6147">
                                            <p:txEl>
                                              <p:pRg st="1" end="1"/>
                                            </p:txEl>
                                          </p:spTgt>
                                        </p:tgtEl>
                                      </p:cBhvr>
                                    </p:animEffect>
                                    <p:anim calcmode="lin" valueType="num">
                                      <p:cBhvr>
                                        <p:cTn id="8"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xEl>
                                              <p:pRg st="2" end="2"/>
                                            </p:txEl>
                                          </p:spTgt>
                                        </p:tgtEl>
                                        <p:attrNameLst>
                                          <p:attrName>style.visibility</p:attrName>
                                        </p:attrNameLst>
                                      </p:cBhvr>
                                      <p:to>
                                        <p:strVal val="visible"/>
                                      </p:to>
                                    </p:set>
                                    <p:animEffect transition="in" filter="fade">
                                      <p:cBhvr>
                                        <p:cTn id="14" dur="1000"/>
                                        <p:tgtEl>
                                          <p:spTgt spid="6147">
                                            <p:txEl>
                                              <p:pRg st="2" end="2"/>
                                            </p:txEl>
                                          </p:spTgt>
                                        </p:tgtEl>
                                      </p:cBhvr>
                                    </p:animEffect>
                                    <p:anim calcmode="lin" valueType="num">
                                      <p:cBhvr>
                                        <p:cTn id="15"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54B809-0892-8824-F594-476D93943205}"/>
              </a:ext>
            </a:extLst>
          </p:cNvPr>
          <p:cNvPicPr>
            <a:picLocks noChangeAspect="1"/>
          </p:cNvPicPr>
          <p:nvPr/>
        </p:nvPicPr>
        <p:blipFill>
          <a:blip r:embed="rId2"/>
          <a:stretch>
            <a:fillRect/>
          </a:stretch>
        </p:blipFill>
        <p:spPr>
          <a:xfrm rot="10800000">
            <a:off x="1714676" y="89476"/>
            <a:ext cx="8762647" cy="6679048"/>
          </a:xfrm>
          <a:prstGeom prst="rect">
            <a:avLst/>
          </a:prstGeom>
          <a:noFill/>
        </p:spPr>
      </p:pic>
      <p:sp>
        <p:nvSpPr>
          <p:cNvPr id="2" name="Date Placeholder 1">
            <a:extLst>
              <a:ext uri="{FF2B5EF4-FFF2-40B4-BE49-F238E27FC236}">
                <a16:creationId xmlns:a16="http://schemas.microsoft.com/office/drawing/2014/main" id="{F05FF53A-8982-A516-ADC1-92C6976BECA4}"/>
              </a:ext>
            </a:extLst>
          </p:cNvPr>
          <p:cNvSpPr>
            <a:spLocks noGrp="1"/>
          </p:cNvSpPr>
          <p:nvPr>
            <p:ph type="dt" sz="half" idx="10"/>
          </p:nvPr>
        </p:nvSpPr>
        <p:spPr>
          <a:xfrm>
            <a:off x="609600" y="6278563"/>
            <a:ext cx="2844800" cy="457200"/>
          </a:xfrm>
        </p:spPr>
        <p:txBody>
          <a:bodyPr wrap="square" anchor="b">
            <a:normAutofit/>
          </a:bodyPr>
          <a:lstStyle/>
          <a:p>
            <a:pPr>
              <a:spcAft>
                <a:spcPts val="600"/>
              </a:spcAft>
            </a:pPr>
            <a:r>
              <a:rPr lang="en-US"/>
              <a:t>2-11-2026</a:t>
            </a:r>
          </a:p>
        </p:txBody>
      </p:sp>
      <p:sp>
        <p:nvSpPr>
          <p:cNvPr id="3" name="Footer Placeholder 2">
            <a:extLst>
              <a:ext uri="{FF2B5EF4-FFF2-40B4-BE49-F238E27FC236}">
                <a16:creationId xmlns:a16="http://schemas.microsoft.com/office/drawing/2014/main" id="{B750DD51-5CE4-85DC-2E68-A140940402B2}"/>
              </a:ext>
            </a:extLst>
          </p:cNvPr>
          <p:cNvSpPr>
            <a:spLocks noGrp="1"/>
          </p:cNvSpPr>
          <p:nvPr>
            <p:ph type="ftr" sz="quarter" idx="11"/>
          </p:nvPr>
        </p:nvSpPr>
        <p:spPr>
          <a:xfrm>
            <a:off x="4165600" y="6278563"/>
            <a:ext cx="3860800" cy="457200"/>
          </a:xfrm>
        </p:spPr>
        <p:txBody>
          <a:bodyPr wrap="square" anchor="b">
            <a:normAutofit/>
          </a:bodyPr>
          <a:lstStyle/>
          <a:p>
            <a:pPr>
              <a:spcAft>
                <a:spcPts val="600"/>
              </a:spcAft>
            </a:pPr>
            <a:r>
              <a:rPr lang="en-US"/>
              <a:t>Stewardship.4.HBT</a:t>
            </a:r>
          </a:p>
        </p:txBody>
      </p:sp>
      <p:sp>
        <p:nvSpPr>
          <p:cNvPr id="4" name="Slide Number Placeholder 3">
            <a:extLst>
              <a:ext uri="{FF2B5EF4-FFF2-40B4-BE49-F238E27FC236}">
                <a16:creationId xmlns:a16="http://schemas.microsoft.com/office/drawing/2014/main" id="{81331E81-D8E4-6726-66CC-9B045B191C66}"/>
              </a:ext>
            </a:extLst>
          </p:cNvPr>
          <p:cNvSpPr>
            <a:spLocks noGrp="1"/>
          </p:cNvSpPr>
          <p:nvPr>
            <p:ph type="sldNum" sz="quarter" idx="12"/>
          </p:nvPr>
        </p:nvSpPr>
        <p:spPr>
          <a:xfrm>
            <a:off x="8737600" y="6278563"/>
            <a:ext cx="2844800" cy="457200"/>
          </a:xfrm>
        </p:spPr>
        <p:txBody>
          <a:bodyPr wrap="square" anchor="b">
            <a:normAutofit/>
          </a:bodyPr>
          <a:lstStyle/>
          <a:p>
            <a:pPr>
              <a:spcAft>
                <a:spcPts val="600"/>
              </a:spcAft>
            </a:pPr>
            <a:fld id="{0C50C46B-D2D5-4439-A410-8FA3196FA121}" type="slidenum">
              <a:rPr lang="en-US" smtClean="0"/>
              <a:pPr>
                <a:spcAft>
                  <a:spcPts val="600"/>
                </a:spcAft>
              </a:pPr>
              <a:t>14</a:t>
            </a:fld>
            <a:endParaRPr lang="en-US"/>
          </a:p>
        </p:txBody>
      </p:sp>
    </p:spTree>
    <p:extLst>
      <p:ext uri="{BB962C8B-B14F-4D97-AF65-F5344CB8AC3E}">
        <p14:creationId xmlns:p14="http://schemas.microsoft.com/office/powerpoint/2010/main" val="2442894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9E7A229-0922-1BCB-15A6-E91B1CFFE035}"/>
              </a:ext>
            </a:extLst>
          </p:cNvPr>
          <p:cNvSpPr>
            <a:spLocks noGrp="1"/>
          </p:cNvSpPr>
          <p:nvPr>
            <p:ph type="dt" sz="half" idx="10"/>
          </p:nvPr>
        </p:nvSpPr>
        <p:spPr/>
        <p:txBody>
          <a:bodyPr/>
          <a:lstStyle/>
          <a:p>
            <a:r>
              <a:rPr lang="en-US"/>
              <a:t>2-11-2026</a:t>
            </a:r>
            <a:endParaRPr lang="en-US" dirty="0"/>
          </a:p>
        </p:txBody>
      </p:sp>
      <p:sp>
        <p:nvSpPr>
          <p:cNvPr id="4" name="Footer Placeholder 3">
            <a:extLst>
              <a:ext uri="{FF2B5EF4-FFF2-40B4-BE49-F238E27FC236}">
                <a16:creationId xmlns:a16="http://schemas.microsoft.com/office/drawing/2014/main" id="{BC3BFD91-C022-8E1D-438E-AD00BA11AEDB}"/>
              </a:ext>
            </a:extLst>
          </p:cNvPr>
          <p:cNvSpPr>
            <a:spLocks noGrp="1"/>
          </p:cNvSpPr>
          <p:nvPr>
            <p:ph type="ftr" sz="quarter" idx="11"/>
          </p:nvPr>
        </p:nvSpPr>
        <p:spPr/>
        <p:txBody>
          <a:bodyPr/>
          <a:lstStyle/>
          <a:p>
            <a:r>
              <a:rPr lang="en-US"/>
              <a:t>Stewardship.4.HBT</a:t>
            </a:r>
            <a:endParaRPr lang="en-US" dirty="0"/>
          </a:p>
        </p:txBody>
      </p:sp>
      <p:sp>
        <p:nvSpPr>
          <p:cNvPr id="5" name="Slide Number Placeholder 4">
            <a:extLst>
              <a:ext uri="{FF2B5EF4-FFF2-40B4-BE49-F238E27FC236}">
                <a16:creationId xmlns:a16="http://schemas.microsoft.com/office/drawing/2014/main" id="{9D901D68-81EE-6C29-75EA-A472ADFB9269}"/>
              </a:ext>
            </a:extLst>
          </p:cNvPr>
          <p:cNvSpPr>
            <a:spLocks noGrp="1"/>
          </p:cNvSpPr>
          <p:nvPr>
            <p:ph type="sldNum" sz="quarter" idx="12"/>
          </p:nvPr>
        </p:nvSpPr>
        <p:spPr/>
        <p:txBody>
          <a:bodyPr/>
          <a:lstStyle/>
          <a:p>
            <a:fld id="{8730521F-29FC-41AD-A4E7-59CAB2D0834C}" type="slidenum">
              <a:rPr lang="en-US" smtClean="0"/>
              <a:pPr/>
              <a:t>15</a:t>
            </a:fld>
            <a:endParaRPr lang="en-US" dirty="0"/>
          </a:p>
        </p:txBody>
      </p:sp>
      <p:sp>
        <p:nvSpPr>
          <p:cNvPr id="7" name="TextBox 6">
            <a:extLst>
              <a:ext uri="{FF2B5EF4-FFF2-40B4-BE49-F238E27FC236}">
                <a16:creationId xmlns:a16="http://schemas.microsoft.com/office/drawing/2014/main" id="{83BFD2C0-4E85-1823-2714-C029958F630E}"/>
              </a:ext>
            </a:extLst>
          </p:cNvPr>
          <p:cNvSpPr txBox="1"/>
          <p:nvPr/>
        </p:nvSpPr>
        <p:spPr>
          <a:xfrm>
            <a:off x="228600" y="228600"/>
            <a:ext cx="11811000" cy="5858014"/>
          </a:xfrm>
          <a:prstGeom prst="rect">
            <a:avLst/>
          </a:prstGeom>
          <a:noFill/>
        </p:spPr>
        <p:txBody>
          <a:bodyPr wrap="square">
            <a:spAutoFit/>
          </a:bodyPr>
          <a:lstStyle/>
          <a:p>
            <a:pPr marL="0" marR="0">
              <a:spcAft>
                <a:spcPts val="800"/>
              </a:spcAft>
              <a:buNone/>
            </a:pPr>
            <a:r>
              <a:rPr lang="en-US" sz="4400" b="1" kern="100" dirty="0">
                <a:effectLst/>
                <a:latin typeface="+mn-lt"/>
                <a:ea typeface="Aptos" panose="020B0004020202020204" pitchFamily="34" charset="0"/>
                <a:cs typeface="Times New Roman" panose="02020603050405020304" pitchFamily="18" charset="0"/>
              </a:rPr>
              <a:t>NUMBERS 8:23-26 </a:t>
            </a:r>
            <a:r>
              <a:rPr lang="en-US" sz="4400" kern="100" dirty="0">
                <a:effectLst/>
                <a:latin typeface="+mn-lt"/>
                <a:ea typeface="Aptos" panose="020B0004020202020204" pitchFamily="34" charset="0"/>
                <a:cs typeface="Times New Roman" panose="02020603050405020304" pitchFamily="18" charset="0"/>
              </a:rPr>
              <a:t>(Retirement)</a:t>
            </a:r>
            <a:endParaRPr lang="en-US" sz="3600" kern="100" dirty="0">
              <a:effectLst/>
              <a:latin typeface="+mn-lt"/>
              <a:ea typeface="Aptos" panose="020B0004020202020204" pitchFamily="34" charset="0"/>
              <a:cs typeface="Times New Roman" panose="02020603050405020304" pitchFamily="18" charset="0"/>
            </a:endParaRPr>
          </a:p>
          <a:p>
            <a:pPr marL="0" marR="0">
              <a:spcAft>
                <a:spcPts val="800"/>
              </a:spcAft>
              <a:buNone/>
            </a:pPr>
            <a:r>
              <a:rPr lang="en-US" sz="3600" i="1" kern="100" dirty="0">
                <a:effectLst/>
                <a:latin typeface="+mn-lt"/>
                <a:ea typeface="Aptos" panose="020B0004020202020204" pitchFamily="34" charset="0"/>
                <a:cs typeface="Times New Roman" panose="02020603050405020304" pitchFamily="18" charset="0"/>
              </a:rPr>
              <a:t>	And the LORD </a:t>
            </a:r>
            <a:r>
              <a:rPr lang="en-US" sz="3600" i="1" kern="100" dirty="0" err="1">
                <a:effectLst/>
                <a:latin typeface="+mn-lt"/>
                <a:ea typeface="Aptos" panose="020B0004020202020204" pitchFamily="34" charset="0"/>
                <a:cs typeface="Times New Roman" panose="02020603050405020304" pitchFamily="18" charset="0"/>
              </a:rPr>
              <a:t>spake</a:t>
            </a:r>
            <a:r>
              <a:rPr lang="en-US" sz="3600" i="1" kern="100" dirty="0">
                <a:effectLst/>
                <a:latin typeface="+mn-lt"/>
                <a:ea typeface="Aptos" panose="020B0004020202020204" pitchFamily="34" charset="0"/>
                <a:cs typeface="Times New Roman" panose="02020603050405020304" pitchFamily="18" charset="0"/>
              </a:rPr>
              <a:t> unto Moses, saying, 24 This is it that </a:t>
            </a:r>
            <a:r>
              <a:rPr lang="en-US" sz="3600" i="1" kern="100" dirty="0" err="1">
                <a:effectLst/>
                <a:latin typeface="+mn-lt"/>
                <a:ea typeface="Aptos" panose="020B0004020202020204" pitchFamily="34" charset="0"/>
                <a:cs typeface="Times New Roman" panose="02020603050405020304" pitchFamily="18" charset="0"/>
              </a:rPr>
              <a:t>belongeth</a:t>
            </a:r>
            <a:r>
              <a:rPr lang="en-US" sz="3600" i="1" kern="100" dirty="0">
                <a:effectLst/>
                <a:latin typeface="+mn-lt"/>
                <a:ea typeface="Aptos" panose="020B0004020202020204" pitchFamily="34" charset="0"/>
                <a:cs typeface="Times New Roman" panose="02020603050405020304" pitchFamily="18" charset="0"/>
              </a:rPr>
              <a:t> unto the Levites: from twenty and five years old and upward they shall go in to wait upon the service of the tabernacle of the congregation: 25 And from the age of fifty years they shall cease waiting upon the service thereof, and shall serve no more:  26 But shall minister with their brethren in the tabernacle of the congregation, to keep the charge, and shall do no service. Thus shalt thou do unto the Levites touching their charge.</a:t>
            </a:r>
            <a:endParaRPr lang="en-US" sz="3600" kern="100" dirty="0">
              <a:effectLst/>
              <a:latin typeface="+mn-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59511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A087EE-870E-E884-FF07-2F5715C1C91C}"/>
              </a:ext>
            </a:extLst>
          </p:cNvPr>
          <p:cNvSpPr txBox="1"/>
          <p:nvPr/>
        </p:nvSpPr>
        <p:spPr>
          <a:xfrm>
            <a:off x="152400" y="76200"/>
            <a:ext cx="11887200" cy="6832640"/>
          </a:xfrm>
          <a:prstGeom prst="rect">
            <a:avLst/>
          </a:prstGeom>
          <a:noFill/>
        </p:spPr>
        <p:txBody>
          <a:bodyPr wrap="square">
            <a:spAutoFit/>
          </a:bodyPr>
          <a:lstStyle/>
          <a:p>
            <a:pPr marL="0" marR="0">
              <a:spcAft>
                <a:spcPts val="800"/>
              </a:spcAft>
              <a:buNone/>
            </a:pPr>
            <a:r>
              <a:rPr lang="en-US" sz="3600" dirty="0">
                <a:latin typeface="+mn-lt"/>
                <a:hlinkClick r:id="rId2">
                  <a:extLst>
                    <a:ext uri="{A12FA001-AC4F-418D-AE19-62706E023703}">
                      <ahyp:hlinkClr xmlns:ahyp="http://schemas.microsoft.com/office/drawing/2018/hyperlinkcolor" val="tx"/>
                    </a:ext>
                  </a:extLst>
                </a:hlinkClick>
              </a:rPr>
              <a:t>Christian financial planning</a:t>
            </a:r>
            <a:r>
              <a:rPr lang="en-US" sz="3600" dirty="0">
                <a:latin typeface="+mn-lt"/>
              </a:rPr>
              <a:t> diverges from conventional wisdom: Ps. 24:1 declares, </a:t>
            </a:r>
            <a:r>
              <a:rPr lang="en-US" sz="3600" i="1" dirty="0">
                <a:latin typeface="+mn-lt"/>
              </a:rPr>
              <a:t>"The earth is the Lord's, and everything in it</a:t>
            </a:r>
            <a:r>
              <a:rPr lang="en-US" sz="3600" dirty="0">
                <a:latin typeface="+mn-lt"/>
              </a:rPr>
              <a:t>.“ This truth transforms everything.</a:t>
            </a:r>
          </a:p>
          <a:p>
            <a:pPr marL="342900" marR="0" lvl="0" indent="-342900">
              <a:spcAft>
                <a:spcPts val="800"/>
              </a:spcAft>
              <a:buSzPts val="1000"/>
              <a:buFont typeface="Symbol" panose="05050102010706020507" pitchFamily="18" charset="2"/>
              <a:buChar char=""/>
              <a:tabLst>
                <a:tab pos="457200" algn="l"/>
              </a:tabLst>
            </a:pPr>
            <a:r>
              <a:rPr lang="en-US" sz="3600" b="1" dirty="0">
                <a:latin typeface="+mn-lt"/>
              </a:rPr>
              <a:t>CORE PRINCIPLE</a:t>
            </a:r>
            <a:r>
              <a:rPr lang="en-US" sz="3600" dirty="0">
                <a:latin typeface="+mn-lt"/>
              </a:rPr>
              <a:t>: If God owns it all, then </a:t>
            </a:r>
            <a:r>
              <a:rPr lang="en-US" sz="3600" u="sng" dirty="0">
                <a:latin typeface="+mn-lt"/>
              </a:rPr>
              <a:t>we're not owners building our own security</a:t>
            </a:r>
            <a:r>
              <a:rPr lang="en-US" sz="3600" dirty="0">
                <a:latin typeface="+mn-lt"/>
              </a:rPr>
              <a:t>. We're stewards managing His resources for His purposes.</a:t>
            </a:r>
            <a:endParaRPr lang="en-US" sz="700" dirty="0">
              <a:latin typeface="+mn-lt"/>
            </a:endParaRPr>
          </a:p>
          <a:p>
            <a:pPr marL="342900" marR="0" lvl="0" indent="-342900">
              <a:spcAft>
                <a:spcPts val="800"/>
              </a:spcAft>
              <a:buSzPts val="1000"/>
              <a:buFont typeface="Symbol" panose="05050102010706020507" pitchFamily="18" charset="2"/>
              <a:buChar char=""/>
              <a:tabLst>
                <a:tab pos="457200" algn="l"/>
              </a:tabLst>
            </a:pPr>
            <a:endParaRPr lang="en-US" sz="700" dirty="0">
              <a:latin typeface="+mn-lt"/>
            </a:endParaRPr>
          </a:p>
          <a:p>
            <a:pPr marL="0" marR="0">
              <a:spcAft>
                <a:spcPts val="800"/>
              </a:spcAft>
              <a:buNone/>
            </a:pPr>
            <a:r>
              <a:rPr lang="en-US" sz="4000" b="1" dirty="0">
                <a:latin typeface="+mn-lt"/>
              </a:rPr>
              <a:t>"Is it biblical to save for retirement?" </a:t>
            </a:r>
            <a:r>
              <a:rPr lang="en-US" sz="3600" dirty="0">
                <a:latin typeface="+mn-lt"/>
              </a:rPr>
              <a:t>Yes. Scripture commends saving and planning (Proverbs 21:20, Genesis 41). The key is saving with wisdom and faith rather than fear and greed. Biblical retirement planning balances responsible preparation with trust in God's provision. </a:t>
            </a:r>
          </a:p>
        </p:txBody>
      </p:sp>
    </p:spTree>
    <p:extLst>
      <p:ext uri="{BB962C8B-B14F-4D97-AF65-F5344CB8AC3E}">
        <p14:creationId xmlns:p14="http://schemas.microsoft.com/office/powerpoint/2010/main" val="2385792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B37735-8895-D231-B62A-2522A5334189}"/>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EA5EC078-ADFD-CB33-1605-AA21E5A60CE0}"/>
              </a:ext>
            </a:extLst>
          </p:cNvPr>
          <p:cNvSpPr>
            <a:spLocks noGrp="1"/>
          </p:cNvSpPr>
          <p:nvPr>
            <p:ph type="ftr" sz="quarter" idx="11"/>
          </p:nvPr>
        </p:nvSpPr>
        <p:spPr/>
        <p:txBody>
          <a:bodyPr/>
          <a:lstStyle/>
          <a:p>
            <a:r>
              <a:rPr lang="en-US"/>
              <a:t>Stewardship.4.HBT</a:t>
            </a:r>
            <a:endParaRPr lang="en-US" dirty="0"/>
          </a:p>
        </p:txBody>
      </p:sp>
      <p:sp>
        <p:nvSpPr>
          <p:cNvPr id="4" name="Slide Number Placeholder 3">
            <a:extLst>
              <a:ext uri="{FF2B5EF4-FFF2-40B4-BE49-F238E27FC236}">
                <a16:creationId xmlns:a16="http://schemas.microsoft.com/office/drawing/2014/main" id="{2EB0101F-4767-A6B9-93C7-A8B534E8C28D}"/>
              </a:ext>
            </a:extLst>
          </p:cNvPr>
          <p:cNvSpPr>
            <a:spLocks noGrp="1"/>
          </p:cNvSpPr>
          <p:nvPr>
            <p:ph type="sldNum" sz="quarter" idx="12"/>
          </p:nvPr>
        </p:nvSpPr>
        <p:spPr/>
        <p:txBody>
          <a:bodyPr/>
          <a:lstStyle/>
          <a:p>
            <a:fld id="{0C50C46B-D2D5-4439-A410-8FA3196FA121}" type="slidenum">
              <a:rPr lang="en-US" smtClean="0"/>
              <a:pPr/>
              <a:t>17</a:t>
            </a:fld>
            <a:endParaRPr lang="en-US" dirty="0"/>
          </a:p>
        </p:txBody>
      </p:sp>
      <p:sp>
        <p:nvSpPr>
          <p:cNvPr id="6" name="TextBox 5">
            <a:extLst>
              <a:ext uri="{FF2B5EF4-FFF2-40B4-BE49-F238E27FC236}">
                <a16:creationId xmlns:a16="http://schemas.microsoft.com/office/drawing/2014/main" id="{D25FB992-7E5F-5410-B0CB-9DEA2BC2FD4A}"/>
              </a:ext>
            </a:extLst>
          </p:cNvPr>
          <p:cNvSpPr txBox="1"/>
          <p:nvPr/>
        </p:nvSpPr>
        <p:spPr>
          <a:xfrm>
            <a:off x="152400" y="122237"/>
            <a:ext cx="11811000" cy="5139869"/>
          </a:xfrm>
          <a:prstGeom prst="rect">
            <a:avLst/>
          </a:prstGeom>
          <a:noFill/>
        </p:spPr>
        <p:txBody>
          <a:bodyPr wrap="square">
            <a:spAutoFit/>
          </a:bodyPr>
          <a:lstStyle/>
          <a:p>
            <a:r>
              <a:rPr lang="en-US" sz="4400" b="1" u="sng" dirty="0">
                <a:latin typeface="+mj-lt"/>
              </a:rPr>
              <a:t>Scripture warns against two dangers:</a:t>
            </a:r>
          </a:p>
          <a:p>
            <a:endParaRPr lang="en-US" sz="4400" b="1" i="1" dirty="0">
              <a:latin typeface="+mj-lt"/>
            </a:endParaRPr>
          </a:p>
          <a:p>
            <a:r>
              <a:rPr lang="en-US" sz="4000" dirty="0">
                <a:latin typeface="+mj-lt"/>
              </a:rPr>
              <a:t>	</a:t>
            </a:r>
            <a:r>
              <a:rPr lang="en-US" sz="4000" b="1" dirty="0">
                <a:latin typeface="+mj-lt"/>
              </a:rPr>
              <a:t>Hoarding out of fear </a:t>
            </a:r>
            <a:r>
              <a:rPr lang="en-US" sz="4000" dirty="0">
                <a:latin typeface="+mj-lt"/>
              </a:rPr>
              <a:t>- This reveals a lack of trust in God's provision and can lead to the idolatry of wealth.</a:t>
            </a:r>
          </a:p>
          <a:p>
            <a:r>
              <a:rPr lang="en-US" sz="4000" dirty="0">
                <a:latin typeface="+mj-lt"/>
              </a:rPr>
              <a:t>	</a:t>
            </a:r>
            <a:r>
              <a:rPr lang="en-US" sz="4000" b="1" dirty="0">
                <a:latin typeface="+mj-lt"/>
              </a:rPr>
              <a:t>Presuming on God without planning </a:t>
            </a:r>
            <a:r>
              <a:rPr lang="en-US" sz="4000" dirty="0">
                <a:latin typeface="+mj-lt"/>
              </a:rPr>
              <a:t>- This isn't faith; it's foolishness. God gave us minds to plan and hands to work.</a:t>
            </a:r>
          </a:p>
        </p:txBody>
      </p:sp>
    </p:spTree>
    <p:extLst>
      <p:ext uri="{BB962C8B-B14F-4D97-AF65-F5344CB8AC3E}">
        <p14:creationId xmlns:p14="http://schemas.microsoft.com/office/powerpoint/2010/main" val="4228473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796B9B-FA52-F82A-AD9E-0C14D768A0ED}"/>
              </a:ext>
            </a:extLst>
          </p:cNvPr>
          <p:cNvSpPr>
            <a:spLocks noGrp="1"/>
          </p:cNvSpPr>
          <p:nvPr>
            <p:ph type="dt" sz="half" idx="10"/>
          </p:nvPr>
        </p:nvSpPr>
        <p:spPr/>
        <p:txBody>
          <a:bodyPr/>
          <a:lstStyle/>
          <a:p>
            <a:r>
              <a:rPr lang="en-US"/>
              <a:t>2-11-2026</a:t>
            </a:r>
            <a:endParaRPr lang="en-US" dirty="0"/>
          </a:p>
        </p:txBody>
      </p:sp>
      <p:sp>
        <p:nvSpPr>
          <p:cNvPr id="5" name="Footer Placeholder 4">
            <a:extLst>
              <a:ext uri="{FF2B5EF4-FFF2-40B4-BE49-F238E27FC236}">
                <a16:creationId xmlns:a16="http://schemas.microsoft.com/office/drawing/2014/main" id="{98371E31-39E9-4C4A-0EA1-80C6FDAA89FF}"/>
              </a:ext>
            </a:extLst>
          </p:cNvPr>
          <p:cNvSpPr>
            <a:spLocks noGrp="1"/>
          </p:cNvSpPr>
          <p:nvPr>
            <p:ph type="ftr" sz="quarter" idx="11"/>
          </p:nvPr>
        </p:nvSpPr>
        <p:spPr/>
        <p:txBody>
          <a:bodyPr/>
          <a:lstStyle/>
          <a:p>
            <a:r>
              <a:rPr lang="en-US"/>
              <a:t>Stewardship.4.HBT</a:t>
            </a:r>
            <a:endParaRPr lang="en-US" dirty="0"/>
          </a:p>
        </p:txBody>
      </p:sp>
      <p:sp>
        <p:nvSpPr>
          <p:cNvPr id="6" name="Slide Number Placeholder 5">
            <a:extLst>
              <a:ext uri="{FF2B5EF4-FFF2-40B4-BE49-F238E27FC236}">
                <a16:creationId xmlns:a16="http://schemas.microsoft.com/office/drawing/2014/main" id="{B11A2755-A8AA-ADFB-4817-57A8CD9DB5D7}"/>
              </a:ext>
            </a:extLst>
          </p:cNvPr>
          <p:cNvSpPr>
            <a:spLocks noGrp="1"/>
          </p:cNvSpPr>
          <p:nvPr>
            <p:ph type="sldNum" sz="quarter" idx="12"/>
          </p:nvPr>
        </p:nvSpPr>
        <p:spPr/>
        <p:txBody>
          <a:bodyPr/>
          <a:lstStyle/>
          <a:p>
            <a:fld id="{F9C51F4B-4E98-4A64-8628-9C70DC8DD52C}" type="slidenum">
              <a:rPr lang="en-US" smtClean="0"/>
              <a:pPr/>
              <a:t>18</a:t>
            </a:fld>
            <a:endParaRPr lang="en-US" dirty="0"/>
          </a:p>
        </p:txBody>
      </p:sp>
      <p:pic>
        <p:nvPicPr>
          <p:cNvPr id="7" name="Picture 6">
            <a:extLst>
              <a:ext uri="{FF2B5EF4-FFF2-40B4-BE49-F238E27FC236}">
                <a16:creationId xmlns:a16="http://schemas.microsoft.com/office/drawing/2014/main" id="{485AC833-92C7-3A85-3B2A-0E91C0745B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5220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BB277-A40E-ED9D-57D2-398B91BD8AED}"/>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73B0D21A-FDDA-699F-FFCB-AFB12EE3C220}"/>
              </a:ext>
            </a:extLst>
          </p:cNvPr>
          <p:cNvSpPr>
            <a:spLocks noGrp="1"/>
          </p:cNvSpPr>
          <p:nvPr>
            <p:ph type="ftr" sz="quarter" idx="11"/>
          </p:nvPr>
        </p:nvSpPr>
        <p:spPr/>
        <p:txBody>
          <a:bodyPr/>
          <a:lstStyle/>
          <a:p>
            <a:r>
              <a:rPr lang="en-US" dirty="0"/>
              <a:t>Stewardship.4.HBT</a:t>
            </a:r>
          </a:p>
        </p:txBody>
      </p:sp>
      <p:sp>
        <p:nvSpPr>
          <p:cNvPr id="4" name="Slide Number Placeholder 3">
            <a:extLst>
              <a:ext uri="{FF2B5EF4-FFF2-40B4-BE49-F238E27FC236}">
                <a16:creationId xmlns:a16="http://schemas.microsoft.com/office/drawing/2014/main" id="{A948FD3F-4E41-EE4A-CFB3-2DAB558996F7}"/>
              </a:ext>
            </a:extLst>
          </p:cNvPr>
          <p:cNvSpPr>
            <a:spLocks noGrp="1"/>
          </p:cNvSpPr>
          <p:nvPr>
            <p:ph type="sldNum" sz="quarter" idx="12"/>
          </p:nvPr>
        </p:nvSpPr>
        <p:spPr/>
        <p:txBody>
          <a:bodyPr/>
          <a:lstStyle/>
          <a:p>
            <a:fld id="{0C50C46B-D2D5-4439-A410-8FA3196FA121}" type="slidenum">
              <a:rPr lang="en-US" smtClean="0"/>
              <a:pPr/>
              <a:t>19</a:t>
            </a:fld>
            <a:endParaRPr lang="en-US" dirty="0"/>
          </a:p>
        </p:txBody>
      </p:sp>
      <p:sp>
        <p:nvSpPr>
          <p:cNvPr id="5" name="Isosceles Triangle 4">
            <a:extLst>
              <a:ext uri="{FF2B5EF4-FFF2-40B4-BE49-F238E27FC236}">
                <a16:creationId xmlns:a16="http://schemas.microsoft.com/office/drawing/2014/main" id="{30480EE7-EF62-259F-C0E4-98E5F9F774A6}"/>
              </a:ext>
            </a:extLst>
          </p:cNvPr>
          <p:cNvSpPr/>
          <p:nvPr/>
        </p:nvSpPr>
        <p:spPr>
          <a:xfrm>
            <a:off x="186726" y="503535"/>
            <a:ext cx="5943600" cy="5821363"/>
          </a:xfrm>
          <a:prstGeom prst="triangl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AE8E07-9E6F-B162-CE30-FB64E8EE702C}"/>
              </a:ext>
            </a:extLst>
          </p:cNvPr>
          <p:cNvSpPr txBox="1"/>
          <p:nvPr/>
        </p:nvSpPr>
        <p:spPr>
          <a:xfrm>
            <a:off x="628073" y="5506731"/>
            <a:ext cx="10710306" cy="707886"/>
          </a:xfrm>
          <a:prstGeom prst="rect">
            <a:avLst/>
          </a:prstGeom>
          <a:noFill/>
        </p:spPr>
        <p:txBody>
          <a:bodyPr wrap="square" rtlCol="0">
            <a:spAutoFit/>
          </a:bodyPr>
          <a:lstStyle/>
          <a:p>
            <a:r>
              <a:rPr lang="en-US" sz="4000" b="1" dirty="0">
                <a:latin typeface="+mn-lt"/>
              </a:rPr>
              <a:t>Cash Flow: </a:t>
            </a:r>
            <a:r>
              <a:rPr lang="en-US" sz="3600" dirty="0">
                <a:latin typeface="+mn-lt"/>
              </a:rPr>
              <a:t>6-12 months of salary saved (Liquidity).</a:t>
            </a:r>
            <a:endParaRPr lang="en-US" sz="4000" dirty="0">
              <a:latin typeface="+mn-lt"/>
            </a:endParaRPr>
          </a:p>
        </p:txBody>
      </p:sp>
      <p:sp>
        <p:nvSpPr>
          <p:cNvPr id="7" name="TextBox 6">
            <a:extLst>
              <a:ext uri="{FF2B5EF4-FFF2-40B4-BE49-F238E27FC236}">
                <a16:creationId xmlns:a16="http://schemas.microsoft.com/office/drawing/2014/main" id="{FDBF230E-F4E6-22C3-1F66-969454657DDB}"/>
              </a:ext>
            </a:extLst>
          </p:cNvPr>
          <p:cNvSpPr txBox="1"/>
          <p:nvPr/>
        </p:nvSpPr>
        <p:spPr>
          <a:xfrm>
            <a:off x="1176894" y="4533504"/>
            <a:ext cx="10710306" cy="707886"/>
          </a:xfrm>
          <a:prstGeom prst="rect">
            <a:avLst/>
          </a:prstGeom>
          <a:noFill/>
        </p:spPr>
        <p:txBody>
          <a:bodyPr wrap="square" rtlCol="0">
            <a:spAutoFit/>
          </a:bodyPr>
          <a:lstStyle/>
          <a:p>
            <a:r>
              <a:rPr lang="en-US" sz="4000" b="1" dirty="0">
                <a:latin typeface="+mn-lt"/>
              </a:rPr>
              <a:t>Risk Management: </a:t>
            </a:r>
            <a:r>
              <a:rPr lang="en-US" sz="3600" dirty="0">
                <a:latin typeface="+mn-lt"/>
              </a:rPr>
              <a:t>Health care, Supplementals, LTC</a:t>
            </a:r>
            <a:endParaRPr lang="en-US" sz="4000" dirty="0">
              <a:latin typeface="+mn-lt"/>
            </a:endParaRPr>
          </a:p>
        </p:txBody>
      </p:sp>
      <p:sp>
        <p:nvSpPr>
          <p:cNvPr id="8" name="TextBox 7">
            <a:extLst>
              <a:ext uri="{FF2B5EF4-FFF2-40B4-BE49-F238E27FC236}">
                <a16:creationId xmlns:a16="http://schemas.microsoft.com/office/drawing/2014/main" id="{C05FD5F5-B3EB-9861-C530-4BFB7F410C3D}"/>
              </a:ext>
            </a:extLst>
          </p:cNvPr>
          <p:cNvSpPr txBox="1"/>
          <p:nvPr/>
        </p:nvSpPr>
        <p:spPr>
          <a:xfrm>
            <a:off x="1676400" y="3497853"/>
            <a:ext cx="8077200" cy="707886"/>
          </a:xfrm>
          <a:prstGeom prst="rect">
            <a:avLst/>
          </a:prstGeom>
          <a:noFill/>
        </p:spPr>
        <p:txBody>
          <a:bodyPr wrap="square" rtlCol="0">
            <a:spAutoFit/>
          </a:bodyPr>
          <a:lstStyle/>
          <a:p>
            <a:r>
              <a:rPr lang="en-US" sz="4000" b="1" dirty="0">
                <a:latin typeface="+mn-lt"/>
              </a:rPr>
              <a:t>Investments: </a:t>
            </a:r>
            <a:r>
              <a:rPr lang="en-US" sz="3600" dirty="0">
                <a:latin typeface="+mn-lt"/>
              </a:rPr>
              <a:t>Turtle? Or Hare?</a:t>
            </a:r>
            <a:endParaRPr lang="en-US" sz="4000" dirty="0">
              <a:latin typeface="+mn-lt"/>
            </a:endParaRPr>
          </a:p>
        </p:txBody>
      </p:sp>
      <p:sp>
        <p:nvSpPr>
          <p:cNvPr id="9" name="TextBox 8">
            <a:extLst>
              <a:ext uri="{FF2B5EF4-FFF2-40B4-BE49-F238E27FC236}">
                <a16:creationId xmlns:a16="http://schemas.microsoft.com/office/drawing/2014/main" id="{1E15CCAC-4439-F798-64E6-D7846244DA14}"/>
              </a:ext>
            </a:extLst>
          </p:cNvPr>
          <p:cNvSpPr txBox="1"/>
          <p:nvPr/>
        </p:nvSpPr>
        <p:spPr>
          <a:xfrm>
            <a:off x="2286000" y="2484758"/>
            <a:ext cx="7924800" cy="707886"/>
          </a:xfrm>
          <a:prstGeom prst="rect">
            <a:avLst/>
          </a:prstGeom>
          <a:noFill/>
        </p:spPr>
        <p:txBody>
          <a:bodyPr wrap="square" rtlCol="0">
            <a:spAutoFit/>
          </a:bodyPr>
          <a:lstStyle/>
          <a:p>
            <a:r>
              <a:rPr lang="en-US" sz="4000" b="1" dirty="0">
                <a:latin typeface="+mn-lt"/>
              </a:rPr>
              <a:t>Taxes: </a:t>
            </a:r>
            <a:r>
              <a:rPr lang="en-US" sz="3600" dirty="0">
                <a:latin typeface="+mn-lt"/>
              </a:rPr>
              <a:t>SS Surcharges, Financial Advisor</a:t>
            </a:r>
            <a:endParaRPr lang="en-US" sz="4000" dirty="0">
              <a:latin typeface="+mn-lt"/>
            </a:endParaRPr>
          </a:p>
        </p:txBody>
      </p:sp>
      <p:sp>
        <p:nvSpPr>
          <p:cNvPr id="10" name="TextBox 9">
            <a:extLst>
              <a:ext uri="{FF2B5EF4-FFF2-40B4-BE49-F238E27FC236}">
                <a16:creationId xmlns:a16="http://schemas.microsoft.com/office/drawing/2014/main" id="{EA832BA4-B5EA-C5FD-D879-E32C14EA148F}"/>
              </a:ext>
            </a:extLst>
          </p:cNvPr>
          <p:cNvSpPr txBox="1"/>
          <p:nvPr/>
        </p:nvSpPr>
        <p:spPr>
          <a:xfrm>
            <a:off x="2748452" y="1502295"/>
            <a:ext cx="9062548" cy="707886"/>
          </a:xfrm>
          <a:prstGeom prst="rect">
            <a:avLst/>
          </a:prstGeom>
          <a:noFill/>
        </p:spPr>
        <p:txBody>
          <a:bodyPr wrap="square" rtlCol="0">
            <a:spAutoFit/>
          </a:bodyPr>
          <a:lstStyle/>
          <a:p>
            <a:r>
              <a:rPr lang="en-US" sz="4000" b="1" dirty="0">
                <a:latin typeface="+mn-lt"/>
              </a:rPr>
              <a:t>Estate: </a:t>
            </a:r>
            <a:r>
              <a:rPr lang="en-US" sz="3600" dirty="0">
                <a:latin typeface="+mn-lt"/>
              </a:rPr>
              <a:t>Wills, Trusts, Communicate with Heirs</a:t>
            </a:r>
            <a:endParaRPr lang="en-US" sz="4000" dirty="0">
              <a:latin typeface="+mn-lt"/>
            </a:endParaRPr>
          </a:p>
        </p:txBody>
      </p:sp>
      <p:sp>
        <p:nvSpPr>
          <p:cNvPr id="11" name="TextBox 10">
            <a:extLst>
              <a:ext uri="{FF2B5EF4-FFF2-40B4-BE49-F238E27FC236}">
                <a16:creationId xmlns:a16="http://schemas.microsoft.com/office/drawing/2014/main" id="{20DE441D-C5E1-6A24-61FC-6047677C3D16}"/>
              </a:ext>
            </a:extLst>
          </p:cNvPr>
          <p:cNvSpPr txBox="1"/>
          <p:nvPr/>
        </p:nvSpPr>
        <p:spPr>
          <a:xfrm>
            <a:off x="7772400" y="161435"/>
            <a:ext cx="3671198" cy="830997"/>
          </a:xfrm>
          <a:prstGeom prst="rect">
            <a:avLst/>
          </a:prstGeom>
          <a:noFill/>
        </p:spPr>
        <p:txBody>
          <a:bodyPr wrap="none" rtlCol="0">
            <a:spAutoFit/>
          </a:bodyPr>
          <a:lstStyle/>
          <a:p>
            <a:r>
              <a:rPr lang="en-US" sz="4800" b="1" u="sng" dirty="0">
                <a:latin typeface="+mj-lt"/>
              </a:rPr>
              <a:t>The Checklist</a:t>
            </a:r>
          </a:p>
        </p:txBody>
      </p:sp>
    </p:spTree>
    <p:extLst>
      <p:ext uri="{BB962C8B-B14F-4D97-AF65-F5344CB8AC3E}">
        <p14:creationId xmlns:p14="http://schemas.microsoft.com/office/powerpoint/2010/main" val="1085503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plus(in)">
                                      <p:cBhvr>
                                        <p:cTn id="21" dur="20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circle(in)">
                                      <p:cBhvr>
                                        <p:cTn id="26" dur="20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76200"/>
            <a:ext cx="9296400" cy="1143000"/>
          </a:xfrm>
          <a:noFill/>
          <a:ln/>
        </p:spPr>
        <p:txBody>
          <a:bodyPr>
            <a:normAutofit/>
          </a:bodyPr>
          <a:lstStyle/>
          <a:p>
            <a:pPr algn="ctr"/>
            <a:r>
              <a:rPr lang="en-US" sz="6600" i="1" spc="-150" dirty="0">
                <a:solidFill>
                  <a:schemeClr val="tx1"/>
                </a:solidFill>
              </a:rPr>
              <a:t>Life Cycle of Planning</a:t>
            </a:r>
          </a:p>
        </p:txBody>
      </p:sp>
      <p:sp>
        <p:nvSpPr>
          <p:cNvPr id="24579" name="Rectangle 3"/>
          <p:cNvSpPr>
            <a:spLocks noGrp="1" noChangeArrowheads="1"/>
          </p:cNvSpPr>
          <p:nvPr>
            <p:ph idx="1"/>
          </p:nvPr>
        </p:nvSpPr>
        <p:spPr>
          <a:xfrm>
            <a:off x="722376" y="1371600"/>
            <a:ext cx="11183112" cy="4114800"/>
          </a:xfrm>
          <a:noFill/>
          <a:ln/>
        </p:spPr>
        <p:txBody>
          <a:bodyPr>
            <a:normAutofit/>
          </a:bodyPr>
          <a:lstStyle/>
          <a:p>
            <a:pPr marL="0" indent="0">
              <a:buNone/>
            </a:pPr>
            <a:r>
              <a:rPr lang="en-US" sz="4400" b="1" dirty="0">
                <a:solidFill>
                  <a:schemeClr val="tx1"/>
                </a:solidFill>
              </a:rPr>
              <a:t>Stage 1:  </a:t>
            </a:r>
            <a:r>
              <a:rPr lang="en-US" sz="4400" dirty="0">
                <a:solidFill>
                  <a:schemeClr val="tx1"/>
                </a:solidFill>
              </a:rPr>
              <a:t>The Early Years -- A Time of Wealth 	Accumulation</a:t>
            </a:r>
            <a:endParaRPr lang="en-US" sz="4400" b="1" dirty="0">
              <a:solidFill>
                <a:schemeClr val="tx1"/>
              </a:solidFill>
            </a:endParaRPr>
          </a:p>
          <a:p>
            <a:pPr marL="0" indent="0">
              <a:buNone/>
            </a:pPr>
            <a:r>
              <a:rPr lang="en-US" sz="4400" b="1" dirty="0">
                <a:solidFill>
                  <a:schemeClr val="tx1"/>
                </a:solidFill>
              </a:rPr>
              <a:t>Stage 2:  </a:t>
            </a:r>
            <a:r>
              <a:rPr lang="en-US" sz="4400" dirty="0">
                <a:solidFill>
                  <a:schemeClr val="tx1"/>
                </a:solidFill>
              </a:rPr>
              <a:t>Approaching Retirement -- The 	Golden Years</a:t>
            </a:r>
          </a:p>
          <a:p>
            <a:pPr marL="0" indent="0">
              <a:buNone/>
            </a:pPr>
            <a:r>
              <a:rPr lang="en-US" sz="4400" b="1" dirty="0">
                <a:solidFill>
                  <a:schemeClr val="tx1"/>
                </a:solidFill>
              </a:rPr>
              <a:t>Stage 3: </a:t>
            </a:r>
            <a:r>
              <a:rPr lang="en-US" sz="4400" dirty="0">
                <a:solidFill>
                  <a:schemeClr val="tx1"/>
                </a:solidFill>
              </a:rPr>
              <a:t> The Retirement Years</a:t>
            </a:r>
          </a:p>
        </p:txBody>
      </p:sp>
      <p:sp>
        <p:nvSpPr>
          <p:cNvPr id="2" name="Date Placeholder 1">
            <a:extLst>
              <a:ext uri="{FF2B5EF4-FFF2-40B4-BE49-F238E27FC236}">
                <a16:creationId xmlns:a16="http://schemas.microsoft.com/office/drawing/2014/main" id="{597355E1-D66D-2B7B-5F45-3A186AE52BC2}"/>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41AF9FA2-2E21-2E1E-5825-4308391BB7EF}"/>
              </a:ext>
            </a:extLst>
          </p:cNvPr>
          <p:cNvSpPr>
            <a:spLocks noGrp="1"/>
          </p:cNvSpPr>
          <p:nvPr>
            <p:ph type="ftr" sz="quarter" idx="11"/>
          </p:nvPr>
        </p:nvSpPr>
        <p:spPr/>
        <p:txBody>
          <a:bodyPr/>
          <a:lstStyle/>
          <a:p>
            <a:r>
              <a:rPr lang="en-US"/>
              <a:t>Stewardship.4.HBT</a:t>
            </a:r>
            <a:endParaRPr lang="en-US" dirty="0"/>
          </a:p>
        </p:txBody>
      </p:sp>
      <p:sp>
        <p:nvSpPr>
          <p:cNvPr id="4" name="Slide Number Placeholder 3">
            <a:extLst>
              <a:ext uri="{FF2B5EF4-FFF2-40B4-BE49-F238E27FC236}">
                <a16:creationId xmlns:a16="http://schemas.microsoft.com/office/drawing/2014/main" id="{18850E57-8D1E-D3B8-C992-5196B1F1F1A5}"/>
              </a:ext>
            </a:extLst>
          </p:cNvPr>
          <p:cNvSpPr>
            <a:spLocks noGrp="1"/>
          </p:cNvSpPr>
          <p:nvPr>
            <p:ph type="sldNum" sz="quarter" idx="12"/>
          </p:nvPr>
        </p:nvSpPr>
        <p:spPr/>
        <p:txBody>
          <a:bodyPr/>
          <a:lstStyle/>
          <a:p>
            <a:fld id="{F9C51F4B-4E98-4A64-8628-9C70DC8DD52C}"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8F6653-AC59-C7AD-CEE6-5DF118BFB2D2}"/>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4519744B-3C75-C0F9-95F7-673FC29EFD26}"/>
              </a:ext>
            </a:extLst>
          </p:cNvPr>
          <p:cNvSpPr>
            <a:spLocks noGrp="1"/>
          </p:cNvSpPr>
          <p:nvPr>
            <p:ph type="ftr" sz="quarter" idx="11"/>
          </p:nvPr>
        </p:nvSpPr>
        <p:spPr/>
        <p:txBody>
          <a:bodyPr/>
          <a:lstStyle/>
          <a:p>
            <a:r>
              <a:rPr lang="en-US"/>
              <a:t>Stewardship.4.HBT</a:t>
            </a:r>
            <a:endParaRPr lang="en-US" dirty="0"/>
          </a:p>
        </p:txBody>
      </p:sp>
      <p:sp>
        <p:nvSpPr>
          <p:cNvPr id="4" name="Slide Number Placeholder 3">
            <a:extLst>
              <a:ext uri="{FF2B5EF4-FFF2-40B4-BE49-F238E27FC236}">
                <a16:creationId xmlns:a16="http://schemas.microsoft.com/office/drawing/2014/main" id="{249E0ACA-2DDC-7D6F-160A-F784AB561C57}"/>
              </a:ext>
            </a:extLst>
          </p:cNvPr>
          <p:cNvSpPr>
            <a:spLocks noGrp="1"/>
          </p:cNvSpPr>
          <p:nvPr>
            <p:ph type="sldNum" sz="quarter" idx="12"/>
          </p:nvPr>
        </p:nvSpPr>
        <p:spPr/>
        <p:txBody>
          <a:bodyPr/>
          <a:lstStyle/>
          <a:p>
            <a:fld id="{0C50C46B-D2D5-4439-A410-8FA3196FA121}" type="slidenum">
              <a:rPr lang="en-US" smtClean="0"/>
              <a:pPr/>
              <a:t>20</a:t>
            </a:fld>
            <a:endParaRPr lang="en-US" dirty="0"/>
          </a:p>
        </p:txBody>
      </p:sp>
      <p:sp>
        <p:nvSpPr>
          <p:cNvPr id="6" name="TextBox 5">
            <a:extLst>
              <a:ext uri="{FF2B5EF4-FFF2-40B4-BE49-F238E27FC236}">
                <a16:creationId xmlns:a16="http://schemas.microsoft.com/office/drawing/2014/main" id="{61D51C22-86FC-D98C-9FBE-2447240D92B6}"/>
              </a:ext>
            </a:extLst>
          </p:cNvPr>
          <p:cNvSpPr txBox="1"/>
          <p:nvPr/>
        </p:nvSpPr>
        <p:spPr>
          <a:xfrm>
            <a:off x="76200" y="76200"/>
            <a:ext cx="12039600" cy="6317114"/>
          </a:xfrm>
          <a:prstGeom prst="rect">
            <a:avLst/>
          </a:prstGeom>
          <a:noFill/>
        </p:spPr>
        <p:txBody>
          <a:bodyPr wrap="square">
            <a:spAutoFit/>
          </a:bodyPr>
          <a:lstStyle/>
          <a:p>
            <a:pPr algn="l">
              <a:spcAft>
                <a:spcPts val="1500"/>
              </a:spcAft>
              <a:buNone/>
            </a:pPr>
            <a:r>
              <a:rPr lang="en-US" sz="4000" b="1" dirty="0">
                <a:latin typeface="+mn-lt"/>
              </a:rPr>
              <a:t>What Is Estate Planning? </a:t>
            </a:r>
          </a:p>
          <a:p>
            <a:pPr algn="l">
              <a:buNone/>
            </a:pPr>
            <a:r>
              <a:rPr lang="en-US" sz="3200" dirty="0">
                <a:latin typeface="+mn-lt"/>
              </a:rPr>
              <a:t>	Estate planning is much more than just writing a will. It encompasses planning for all of the decisions that will need to be made when you no longer have the ability. Estate planning can include establishing wills, trusts, power of attorneys, healthcare directives, and more. </a:t>
            </a:r>
          </a:p>
          <a:p>
            <a:pPr algn="l">
              <a:buNone/>
            </a:pPr>
            <a:r>
              <a:rPr lang="en-US" sz="3200" dirty="0">
                <a:latin typeface="+mn-lt"/>
              </a:rPr>
              <a:t>	Nobody really enjoys thinking about planning what happens after they’re gone, but even if you don’t care about what happens to your assets (which you probably do), your family will benefit tremendously from a sound estate plan. Many families are left to put the pieces together after a death or </a:t>
            </a:r>
            <a:r>
              <a:rPr lang="en-US" sz="3200" dirty="0" err="1">
                <a:latin typeface="+mn-lt"/>
              </a:rPr>
              <a:t>incapacityation</a:t>
            </a:r>
            <a:r>
              <a:rPr lang="en-US" sz="3200" dirty="0">
                <a:latin typeface="+mn-lt"/>
              </a:rPr>
              <a:t>, which adds more stress to an already stressful season of life.</a:t>
            </a:r>
          </a:p>
        </p:txBody>
      </p:sp>
    </p:spTree>
    <p:extLst>
      <p:ext uri="{BB962C8B-B14F-4D97-AF65-F5344CB8AC3E}">
        <p14:creationId xmlns:p14="http://schemas.microsoft.com/office/powerpoint/2010/main" val="883099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764AE-8B9C-4D32-9C22-873A8D02410A}"/>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6C3AE0AA-E603-8806-52FD-FE48BD949D42}"/>
              </a:ext>
            </a:extLst>
          </p:cNvPr>
          <p:cNvSpPr>
            <a:spLocks noGrp="1"/>
          </p:cNvSpPr>
          <p:nvPr>
            <p:ph type="ftr" sz="quarter" idx="11"/>
          </p:nvPr>
        </p:nvSpPr>
        <p:spPr/>
        <p:txBody>
          <a:bodyPr/>
          <a:lstStyle/>
          <a:p>
            <a:r>
              <a:rPr lang="en-US"/>
              <a:t>Stewardship.4.HBT</a:t>
            </a:r>
            <a:endParaRPr lang="en-US" dirty="0"/>
          </a:p>
        </p:txBody>
      </p:sp>
      <p:sp>
        <p:nvSpPr>
          <p:cNvPr id="4" name="Slide Number Placeholder 3">
            <a:extLst>
              <a:ext uri="{FF2B5EF4-FFF2-40B4-BE49-F238E27FC236}">
                <a16:creationId xmlns:a16="http://schemas.microsoft.com/office/drawing/2014/main" id="{219C4FF2-2829-53B0-4C45-923A5707D3F8}"/>
              </a:ext>
            </a:extLst>
          </p:cNvPr>
          <p:cNvSpPr>
            <a:spLocks noGrp="1"/>
          </p:cNvSpPr>
          <p:nvPr>
            <p:ph type="sldNum" sz="quarter" idx="12"/>
          </p:nvPr>
        </p:nvSpPr>
        <p:spPr/>
        <p:txBody>
          <a:bodyPr/>
          <a:lstStyle/>
          <a:p>
            <a:fld id="{0C50C46B-D2D5-4439-A410-8FA3196FA121}" type="slidenum">
              <a:rPr lang="en-US" smtClean="0"/>
              <a:pPr/>
              <a:t>21</a:t>
            </a:fld>
            <a:endParaRPr lang="en-US" dirty="0"/>
          </a:p>
        </p:txBody>
      </p:sp>
      <p:sp>
        <p:nvSpPr>
          <p:cNvPr id="8" name="TextBox 7">
            <a:extLst>
              <a:ext uri="{FF2B5EF4-FFF2-40B4-BE49-F238E27FC236}">
                <a16:creationId xmlns:a16="http://schemas.microsoft.com/office/drawing/2014/main" id="{F92A8D3D-969F-9C20-C1DA-858B93036D1E}"/>
              </a:ext>
            </a:extLst>
          </p:cNvPr>
          <p:cNvSpPr txBox="1"/>
          <p:nvPr/>
        </p:nvSpPr>
        <p:spPr>
          <a:xfrm>
            <a:off x="76200" y="2263"/>
            <a:ext cx="11811000" cy="6247864"/>
          </a:xfrm>
          <a:prstGeom prst="rect">
            <a:avLst/>
          </a:prstGeom>
          <a:noFill/>
        </p:spPr>
        <p:txBody>
          <a:bodyPr wrap="square">
            <a:spAutoFit/>
          </a:bodyPr>
          <a:lstStyle/>
          <a:p>
            <a:pPr algn="l">
              <a:buNone/>
            </a:pPr>
            <a:r>
              <a:rPr lang="en-US" sz="4000" dirty="0">
                <a:latin typeface="+mj-lt"/>
              </a:rPr>
              <a:t>	Contrary to popular belief, estate planning isn’t just for </a:t>
            </a:r>
            <a:r>
              <a:rPr lang="en-US" sz="4000" b="1" dirty="0">
                <a:latin typeface="+mj-lt"/>
              </a:rPr>
              <a:t>rich people</a:t>
            </a:r>
            <a:r>
              <a:rPr lang="en-US" sz="4000" dirty="0">
                <a:latin typeface="+mj-lt"/>
              </a:rPr>
              <a:t> and it isn’t just for </a:t>
            </a:r>
            <a:r>
              <a:rPr lang="en-US" sz="4000" b="1" dirty="0">
                <a:latin typeface="+mj-lt"/>
              </a:rPr>
              <a:t>old people</a:t>
            </a:r>
            <a:r>
              <a:rPr lang="en-US" sz="4000" dirty="0">
                <a:latin typeface="+mj-lt"/>
              </a:rPr>
              <a:t>. Even if you don’t have any assets when you die, you still need to plan for medical decisions and post-death decisions (burial vs. cremation, how about my kids?). </a:t>
            </a:r>
          </a:p>
          <a:p>
            <a:pPr algn="l">
              <a:buNone/>
            </a:pPr>
            <a:r>
              <a:rPr lang="en-US" sz="4000" dirty="0">
                <a:latin typeface="+mj-lt"/>
              </a:rPr>
              <a:t>	Estate planning becomes more imperative the older you get, but it is not just for old people. Life is unpredictable, and while odds are you will </a:t>
            </a:r>
            <a:r>
              <a:rPr lang="en-US" sz="4000" dirty="0">
                <a:latin typeface="+mj-lt"/>
                <a:hlinkClick r:id="rId2"/>
              </a:rPr>
              <a:t>live a long and happy life</a:t>
            </a:r>
            <a:r>
              <a:rPr lang="en-US" sz="4000" dirty="0">
                <a:latin typeface="+mj-lt"/>
              </a:rPr>
              <a:t>, it is always best to prepare for the unexpected.</a:t>
            </a:r>
          </a:p>
        </p:txBody>
      </p:sp>
    </p:spTree>
    <p:extLst>
      <p:ext uri="{BB962C8B-B14F-4D97-AF65-F5344CB8AC3E}">
        <p14:creationId xmlns:p14="http://schemas.microsoft.com/office/powerpoint/2010/main" val="1596111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CB1EBB-E6B7-7725-A048-DB1A56BC29A5}"/>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F92BE5D4-8E34-A701-C065-F5571BED5F55}"/>
              </a:ext>
            </a:extLst>
          </p:cNvPr>
          <p:cNvSpPr>
            <a:spLocks noGrp="1"/>
          </p:cNvSpPr>
          <p:nvPr>
            <p:ph type="ftr" sz="quarter" idx="11"/>
          </p:nvPr>
        </p:nvSpPr>
        <p:spPr/>
        <p:txBody>
          <a:bodyPr/>
          <a:lstStyle/>
          <a:p>
            <a:r>
              <a:rPr lang="en-US"/>
              <a:t>Stewardship.4.HBT</a:t>
            </a:r>
            <a:endParaRPr lang="en-US" dirty="0"/>
          </a:p>
        </p:txBody>
      </p:sp>
      <p:sp>
        <p:nvSpPr>
          <p:cNvPr id="4" name="Slide Number Placeholder 3">
            <a:extLst>
              <a:ext uri="{FF2B5EF4-FFF2-40B4-BE49-F238E27FC236}">
                <a16:creationId xmlns:a16="http://schemas.microsoft.com/office/drawing/2014/main" id="{92D2C5E0-F843-7436-5588-E685FC8D4374}"/>
              </a:ext>
            </a:extLst>
          </p:cNvPr>
          <p:cNvSpPr>
            <a:spLocks noGrp="1"/>
          </p:cNvSpPr>
          <p:nvPr>
            <p:ph type="sldNum" sz="quarter" idx="12"/>
          </p:nvPr>
        </p:nvSpPr>
        <p:spPr/>
        <p:txBody>
          <a:bodyPr/>
          <a:lstStyle/>
          <a:p>
            <a:fld id="{0C50C46B-D2D5-4439-A410-8FA3196FA121}" type="slidenum">
              <a:rPr lang="en-US" smtClean="0"/>
              <a:pPr/>
              <a:t>22</a:t>
            </a:fld>
            <a:endParaRPr lang="en-US" dirty="0"/>
          </a:p>
        </p:txBody>
      </p:sp>
      <p:sp>
        <p:nvSpPr>
          <p:cNvPr id="6" name="TextBox 5">
            <a:extLst>
              <a:ext uri="{FF2B5EF4-FFF2-40B4-BE49-F238E27FC236}">
                <a16:creationId xmlns:a16="http://schemas.microsoft.com/office/drawing/2014/main" id="{539C199C-7279-337C-6E5B-BABA67AAC08E}"/>
              </a:ext>
            </a:extLst>
          </p:cNvPr>
          <p:cNvSpPr txBox="1"/>
          <p:nvPr/>
        </p:nvSpPr>
        <p:spPr>
          <a:xfrm>
            <a:off x="381000" y="135817"/>
            <a:ext cx="11506200" cy="4524315"/>
          </a:xfrm>
          <a:prstGeom prst="rect">
            <a:avLst/>
          </a:prstGeom>
          <a:noFill/>
        </p:spPr>
        <p:txBody>
          <a:bodyPr wrap="square">
            <a:spAutoFit/>
          </a:bodyPr>
          <a:lstStyle/>
          <a:p>
            <a:r>
              <a:rPr lang="en-US" sz="4800" b="1" dirty="0">
                <a:latin typeface="+mj-lt"/>
              </a:rPr>
              <a:t>Worst Case Scenario:</a:t>
            </a:r>
          </a:p>
          <a:p>
            <a:r>
              <a:rPr lang="en-US" sz="4000" dirty="0">
                <a:latin typeface="+mj-lt"/>
              </a:rPr>
              <a:t>	In North Carolina, if both parents pass away without a will or a legal directive (Intestate), </a:t>
            </a:r>
            <a:r>
              <a:rPr lang="en-US" sz="4000" u="sng" dirty="0">
                <a:latin typeface="+mj-lt"/>
              </a:rPr>
              <a:t>the state's legal system takes over</a:t>
            </a:r>
            <a:r>
              <a:rPr lang="en-US" sz="4000" dirty="0">
                <a:latin typeface="+mj-lt"/>
              </a:rPr>
              <a:t> to manage two distinct areas: </a:t>
            </a:r>
          </a:p>
          <a:p>
            <a:r>
              <a:rPr lang="en-US" sz="4000" b="1" dirty="0">
                <a:latin typeface="+mj-lt"/>
              </a:rPr>
              <a:t>	1. The care of the children,</a:t>
            </a:r>
            <a:r>
              <a:rPr lang="en-US" sz="4000" dirty="0">
                <a:latin typeface="+mj-lt"/>
              </a:rPr>
              <a:t> and</a:t>
            </a:r>
          </a:p>
          <a:p>
            <a:r>
              <a:rPr lang="en-US" sz="4000" dirty="0">
                <a:latin typeface="+mj-lt"/>
              </a:rPr>
              <a:t>	2. T</a:t>
            </a:r>
            <a:r>
              <a:rPr lang="en-US" sz="4000" b="1" dirty="0">
                <a:latin typeface="+mj-lt"/>
              </a:rPr>
              <a:t>he management of their inheritance</a:t>
            </a:r>
            <a:r>
              <a:rPr lang="en-US" sz="4000" dirty="0">
                <a:latin typeface="+mj-lt"/>
              </a:rPr>
              <a:t>.</a:t>
            </a:r>
          </a:p>
        </p:txBody>
      </p:sp>
    </p:spTree>
    <p:extLst>
      <p:ext uri="{BB962C8B-B14F-4D97-AF65-F5344CB8AC3E}">
        <p14:creationId xmlns:p14="http://schemas.microsoft.com/office/powerpoint/2010/main" val="2192399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AC9466-472A-8C51-BC93-5AC9ECDAC878}"/>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CB719B7B-EE2E-25CF-75C9-6F6BD88A9BCE}"/>
              </a:ext>
            </a:extLst>
          </p:cNvPr>
          <p:cNvSpPr>
            <a:spLocks noGrp="1"/>
          </p:cNvSpPr>
          <p:nvPr>
            <p:ph type="ftr" sz="quarter" idx="11"/>
          </p:nvPr>
        </p:nvSpPr>
        <p:spPr/>
        <p:txBody>
          <a:bodyPr/>
          <a:lstStyle/>
          <a:p>
            <a:r>
              <a:rPr lang="en-US"/>
              <a:t>Stewardship.4.HBT</a:t>
            </a:r>
            <a:endParaRPr lang="en-US" dirty="0"/>
          </a:p>
        </p:txBody>
      </p:sp>
      <p:sp>
        <p:nvSpPr>
          <p:cNvPr id="4" name="Slide Number Placeholder 3">
            <a:extLst>
              <a:ext uri="{FF2B5EF4-FFF2-40B4-BE49-F238E27FC236}">
                <a16:creationId xmlns:a16="http://schemas.microsoft.com/office/drawing/2014/main" id="{4FD41EF7-2786-8A87-46BF-9C6783F9763A}"/>
              </a:ext>
            </a:extLst>
          </p:cNvPr>
          <p:cNvSpPr>
            <a:spLocks noGrp="1"/>
          </p:cNvSpPr>
          <p:nvPr>
            <p:ph type="sldNum" sz="quarter" idx="12"/>
          </p:nvPr>
        </p:nvSpPr>
        <p:spPr/>
        <p:txBody>
          <a:bodyPr/>
          <a:lstStyle/>
          <a:p>
            <a:fld id="{0C50C46B-D2D5-4439-A410-8FA3196FA121}" type="slidenum">
              <a:rPr lang="en-US" smtClean="0"/>
              <a:pPr/>
              <a:t>23</a:t>
            </a:fld>
            <a:endParaRPr lang="en-US" dirty="0"/>
          </a:p>
        </p:txBody>
      </p:sp>
      <p:sp>
        <p:nvSpPr>
          <p:cNvPr id="5" name="Rectangle 1">
            <a:extLst>
              <a:ext uri="{FF2B5EF4-FFF2-40B4-BE49-F238E27FC236}">
                <a16:creationId xmlns:a16="http://schemas.microsoft.com/office/drawing/2014/main" id="{053BA516-8F13-7940-4E19-563FB27F3B67}"/>
              </a:ext>
            </a:extLst>
          </p:cNvPr>
          <p:cNvSpPr>
            <a:spLocks noChangeArrowheads="1"/>
          </p:cNvSpPr>
          <p:nvPr/>
        </p:nvSpPr>
        <p:spPr bwMode="auto">
          <a:xfrm>
            <a:off x="114300" y="13580"/>
            <a:ext cx="119634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mn-lt"/>
              </a:rPr>
              <a:t>1. Physical Care </a:t>
            </a:r>
            <a:r>
              <a:rPr kumimoji="0" lang="en-US" altLang="en-US" sz="3600" i="0" u="none" strike="noStrike" cap="none" normalizeH="0" baseline="0" dirty="0">
                <a:ln>
                  <a:noFill/>
                </a:ln>
                <a:solidFill>
                  <a:schemeClr val="tx1"/>
                </a:solidFill>
                <a:effectLst/>
                <a:latin typeface="+mn-lt"/>
              </a:rPr>
              <a:t>(Guardianship of the Person)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mn-lt"/>
              </a:rPr>
              <a:t>	Without a will naming a guardian, any "interested party" </a:t>
            </a:r>
            <a:r>
              <a:rPr kumimoji="0" lang="en-US" altLang="en-US" sz="3200" b="0" i="0" u="none" strike="noStrike" cap="none" normalizeH="0" baseline="0" dirty="0">
                <a:ln>
                  <a:noFill/>
                </a:ln>
                <a:solidFill>
                  <a:schemeClr val="tx1"/>
                </a:solidFill>
                <a:effectLst/>
                <a:latin typeface="+mn-lt"/>
              </a:rPr>
              <a:t>(usually grandparents, aunts, uncles, or adult siblings) </a:t>
            </a:r>
            <a:r>
              <a:rPr kumimoji="0" lang="en-US" altLang="en-US" sz="3600" b="0" i="0" u="none" strike="noStrike" cap="none" normalizeH="0" baseline="0" dirty="0">
                <a:ln>
                  <a:noFill/>
                </a:ln>
                <a:solidFill>
                  <a:schemeClr val="tx1"/>
                </a:solidFill>
                <a:effectLst/>
                <a:latin typeface="+mn-lt"/>
              </a:rPr>
              <a:t>must petition the court for guardianship.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1" i="0" u="none" strike="noStrike" cap="none" normalizeH="0" baseline="0" dirty="0">
                <a:ln>
                  <a:noFill/>
                </a:ln>
                <a:solidFill>
                  <a:schemeClr val="tx1"/>
                </a:solidFill>
                <a:effectLst/>
                <a:latin typeface="+mn-lt"/>
              </a:rPr>
              <a:t>Best Interests Standard:</a:t>
            </a:r>
            <a:r>
              <a:rPr kumimoji="0" lang="en-US" altLang="en-US" sz="3600" b="0" i="0" u="none" strike="noStrike" cap="none" normalizeH="0" baseline="0" dirty="0">
                <a:ln>
                  <a:noFill/>
                </a:ln>
                <a:solidFill>
                  <a:schemeClr val="tx1"/>
                </a:solidFill>
                <a:effectLst/>
                <a:latin typeface="+mn-lt"/>
              </a:rPr>
              <a:t> The judge decides based on the "</a:t>
            </a:r>
            <a:r>
              <a:rPr kumimoji="0" lang="en-US" altLang="en-US" sz="3600" b="0" i="1" u="none" strike="noStrike" cap="none" normalizeH="0" baseline="0" dirty="0">
                <a:ln>
                  <a:noFill/>
                </a:ln>
                <a:solidFill>
                  <a:schemeClr val="tx1"/>
                </a:solidFill>
                <a:effectLst/>
                <a:latin typeface="+mn-lt"/>
              </a:rPr>
              <a:t>best interests of the child</a:t>
            </a:r>
            <a:r>
              <a:rPr kumimoji="0" lang="en-US" altLang="en-US" sz="3600" b="0" i="0" u="none" strike="noStrike" cap="none" normalizeH="0" baseline="0" dirty="0">
                <a:ln>
                  <a:noFill/>
                </a:ln>
                <a:solidFill>
                  <a:schemeClr val="tx1"/>
                </a:solidFill>
                <a:effectLst/>
                <a:latin typeface="+mn-lt"/>
              </a:rPr>
              <a:t>." They consider existing relation-ships, petitioner's ability to provide a home, and the child's current environment.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1" i="0" u="none" strike="noStrike" cap="none" normalizeH="0" baseline="0" dirty="0">
                <a:ln>
                  <a:noFill/>
                </a:ln>
                <a:solidFill>
                  <a:schemeClr val="tx1"/>
                </a:solidFill>
                <a:effectLst/>
                <a:latin typeface="+mn-lt"/>
              </a:rPr>
              <a:t>Child’s Input:</a:t>
            </a:r>
            <a:r>
              <a:rPr kumimoji="0" lang="en-US" altLang="en-US" sz="3600" b="0" i="0" u="none" strike="noStrike" cap="none" normalizeH="0" baseline="0" dirty="0">
                <a:ln>
                  <a:noFill/>
                </a:ln>
                <a:solidFill>
                  <a:schemeClr val="tx1"/>
                </a:solidFill>
                <a:effectLst/>
                <a:latin typeface="+mn-lt"/>
              </a:rPr>
              <a:t> In NC the wishes of a child over the age of </a:t>
            </a:r>
            <a:r>
              <a:rPr kumimoji="0" lang="en-US" altLang="en-US" sz="3600" b="1" i="0" u="none" strike="noStrike" cap="none" normalizeH="0" baseline="0" dirty="0">
                <a:ln>
                  <a:noFill/>
                </a:ln>
                <a:solidFill>
                  <a:schemeClr val="tx1"/>
                </a:solidFill>
                <a:effectLst/>
                <a:latin typeface="+mn-lt"/>
              </a:rPr>
              <a:t>12</a:t>
            </a:r>
            <a:r>
              <a:rPr kumimoji="0" lang="en-US" altLang="en-US" sz="3600" b="0" i="0" u="none" strike="noStrike" cap="none" normalizeH="0" baseline="0" dirty="0">
                <a:ln>
                  <a:noFill/>
                </a:ln>
                <a:solidFill>
                  <a:schemeClr val="tx1"/>
                </a:solidFill>
                <a:effectLst/>
                <a:latin typeface="+mn-lt"/>
              </a:rPr>
              <a:t> are typically given significant weight by the court.   </a:t>
            </a:r>
          </a:p>
        </p:txBody>
      </p:sp>
    </p:spTree>
    <p:extLst>
      <p:ext uri="{BB962C8B-B14F-4D97-AF65-F5344CB8AC3E}">
        <p14:creationId xmlns:p14="http://schemas.microsoft.com/office/powerpoint/2010/main" val="589723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48C45-266A-90B2-59CF-03187E25AEEE}"/>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356893C3-FDA1-450E-FD46-DA0118D0E490}"/>
              </a:ext>
            </a:extLst>
          </p:cNvPr>
          <p:cNvSpPr>
            <a:spLocks noGrp="1"/>
          </p:cNvSpPr>
          <p:nvPr>
            <p:ph type="ftr" sz="quarter" idx="11"/>
          </p:nvPr>
        </p:nvSpPr>
        <p:spPr/>
        <p:txBody>
          <a:bodyPr/>
          <a:lstStyle/>
          <a:p>
            <a:r>
              <a:rPr lang="en-US"/>
              <a:t>Stewardship.4.HBT</a:t>
            </a:r>
            <a:endParaRPr lang="en-US" dirty="0"/>
          </a:p>
        </p:txBody>
      </p:sp>
      <p:sp>
        <p:nvSpPr>
          <p:cNvPr id="4" name="Slide Number Placeholder 3">
            <a:extLst>
              <a:ext uri="{FF2B5EF4-FFF2-40B4-BE49-F238E27FC236}">
                <a16:creationId xmlns:a16="http://schemas.microsoft.com/office/drawing/2014/main" id="{74F21BFF-0D41-7EE6-879C-7DF1AAD230B7}"/>
              </a:ext>
            </a:extLst>
          </p:cNvPr>
          <p:cNvSpPr>
            <a:spLocks noGrp="1"/>
          </p:cNvSpPr>
          <p:nvPr>
            <p:ph type="sldNum" sz="quarter" idx="12"/>
          </p:nvPr>
        </p:nvSpPr>
        <p:spPr/>
        <p:txBody>
          <a:bodyPr/>
          <a:lstStyle/>
          <a:p>
            <a:fld id="{0C50C46B-D2D5-4439-A410-8FA3196FA121}" type="slidenum">
              <a:rPr lang="en-US" smtClean="0"/>
              <a:pPr/>
              <a:t>24</a:t>
            </a:fld>
            <a:endParaRPr lang="en-US" dirty="0"/>
          </a:p>
        </p:txBody>
      </p:sp>
      <p:sp>
        <p:nvSpPr>
          <p:cNvPr id="6" name="TextBox 5">
            <a:extLst>
              <a:ext uri="{FF2B5EF4-FFF2-40B4-BE49-F238E27FC236}">
                <a16:creationId xmlns:a16="http://schemas.microsoft.com/office/drawing/2014/main" id="{9ECC7155-5D35-DA66-C498-DF56FB6725DE}"/>
              </a:ext>
            </a:extLst>
          </p:cNvPr>
          <p:cNvSpPr txBox="1"/>
          <p:nvPr/>
        </p:nvSpPr>
        <p:spPr>
          <a:xfrm>
            <a:off x="152400" y="228600"/>
            <a:ext cx="11887200" cy="452431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4800" b="1" i="0" u="none" strike="noStrike" cap="none" normalizeH="0" baseline="0" dirty="0">
                <a:ln>
                  <a:noFill/>
                </a:ln>
                <a:solidFill>
                  <a:schemeClr val="tx1"/>
                </a:solidFill>
                <a:effectLst/>
                <a:latin typeface="+mn-lt"/>
              </a:rPr>
              <a:t>Interim Care:</a:t>
            </a:r>
            <a:r>
              <a:rPr kumimoji="0" lang="en-US" altLang="en-US" sz="4800" b="0" i="0" u="none" strike="noStrike" cap="none" normalizeH="0" baseline="0" dirty="0">
                <a:ln>
                  <a:noFill/>
                </a:ln>
                <a:solidFill>
                  <a:schemeClr val="tx1"/>
                </a:solidFill>
                <a:effectLst/>
                <a:latin typeface="+mn-lt"/>
              </a:rPr>
              <a:t> </a:t>
            </a:r>
          </a:p>
          <a:p>
            <a:pPr lvl="1" eaLnBrk="0" hangingPunct="0">
              <a:buFontTx/>
              <a:buChar char="•"/>
            </a:pPr>
            <a:r>
              <a:rPr kumimoji="0" lang="en-US" altLang="en-US" sz="4000" b="0" i="0" u="none" strike="noStrike" cap="none" normalizeH="0" baseline="0" dirty="0">
                <a:ln>
                  <a:noFill/>
                </a:ln>
                <a:solidFill>
                  <a:schemeClr val="tx1"/>
                </a:solidFill>
                <a:effectLst/>
                <a:latin typeface="+mn-lt"/>
              </a:rPr>
              <a:t>If no family member is immediately available or if there is a dispute, the Department of Social Services (DSS) may take temporary custody, potentially placing the children in foster care until a permanent guardian is vetted and appointed.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08419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262BB-ADB7-2CFB-9AF6-199E12CBCE80}"/>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C9EFBE91-D184-8E22-2698-F5121AA76D87}"/>
              </a:ext>
            </a:extLst>
          </p:cNvPr>
          <p:cNvSpPr>
            <a:spLocks noGrp="1"/>
          </p:cNvSpPr>
          <p:nvPr>
            <p:ph type="ftr" sz="quarter" idx="11"/>
          </p:nvPr>
        </p:nvSpPr>
        <p:spPr/>
        <p:txBody>
          <a:bodyPr/>
          <a:lstStyle/>
          <a:p>
            <a:r>
              <a:rPr lang="en-US"/>
              <a:t>Stewardship.4.HBT</a:t>
            </a:r>
            <a:endParaRPr lang="en-US" dirty="0"/>
          </a:p>
        </p:txBody>
      </p:sp>
      <p:sp>
        <p:nvSpPr>
          <p:cNvPr id="4" name="Slide Number Placeholder 3">
            <a:extLst>
              <a:ext uri="{FF2B5EF4-FFF2-40B4-BE49-F238E27FC236}">
                <a16:creationId xmlns:a16="http://schemas.microsoft.com/office/drawing/2014/main" id="{6E5BE4A9-E15C-BC84-5A96-5559E69EA965}"/>
              </a:ext>
            </a:extLst>
          </p:cNvPr>
          <p:cNvSpPr>
            <a:spLocks noGrp="1"/>
          </p:cNvSpPr>
          <p:nvPr>
            <p:ph type="sldNum" sz="quarter" idx="12"/>
          </p:nvPr>
        </p:nvSpPr>
        <p:spPr/>
        <p:txBody>
          <a:bodyPr/>
          <a:lstStyle/>
          <a:p>
            <a:fld id="{0C50C46B-D2D5-4439-A410-8FA3196FA121}" type="slidenum">
              <a:rPr lang="en-US" smtClean="0"/>
              <a:pPr/>
              <a:t>25</a:t>
            </a:fld>
            <a:endParaRPr lang="en-US" dirty="0"/>
          </a:p>
        </p:txBody>
      </p:sp>
      <p:graphicFrame>
        <p:nvGraphicFramePr>
          <p:cNvPr id="5" name="Table 4">
            <a:extLst>
              <a:ext uri="{FF2B5EF4-FFF2-40B4-BE49-F238E27FC236}">
                <a16:creationId xmlns:a16="http://schemas.microsoft.com/office/drawing/2014/main" id="{17763FE3-8864-AF15-68FC-F43A0896B500}"/>
              </a:ext>
            </a:extLst>
          </p:cNvPr>
          <p:cNvGraphicFramePr>
            <a:graphicFrameLocks noGrp="1"/>
          </p:cNvGraphicFramePr>
          <p:nvPr>
            <p:extLst>
              <p:ext uri="{D42A27DB-BD31-4B8C-83A1-F6EECF244321}">
                <p14:modId xmlns:p14="http://schemas.microsoft.com/office/powerpoint/2010/main" val="789430518"/>
              </p:ext>
            </p:extLst>
          </p:nvPr>
        </p:nvGraphicFramePr>
        <p:xfrm>
          <a:off x="152400" y="152837"/>
          <a:ext cx="11887200" cy="5334000"/>
        </p:xfrm>
        <a:graphic>
          <a:graphicData uri="http://schemas.openxmlformats.org/drawingml/2006/table">
            <a:tbl>
              <a:tblPr/>
              <a:tblGrid>
                <a:gridCol w="2514600">
                  <a:extLst>
                    <a:ext uri="{9D8B030D-6E8A-4147-A177-3AD203B41FA5}">
                      <a16:colId xmlns:a16="http://schemas.microsoft.com/office/drawing/2014/main" val="4202883157"/>
                    </a:ext>
                  </a:extLst>
                </a:gridCol>
                <a:gridCol w="9372600">
                  <a:extLst>
                    <a:ext uri="{9D8B030D-6E8A-4147-A177-3AD203B41FA5}">
                      <a16:colId xmlns:a16="http://schemas.microsoft.com/office/drawing/2014/main" val="496599256"/>
                    </a:ext>
                  </a:extLst>
                </a:gridCol>
              </a:tblGrid>
              <a:tr h="0">
                <a:tc>
                  <a:txBody>
                    <a:bodyPr/>
                    <a:lstStyle/>
                    <a:p>
                      <a:pPr rtl="0">
                        <a:buNone/>
                      </a:pPr>
                      <a:r>
                        <a:rPr lang="en-US" sz="4400" b="1">
                          <a:solidFill>
                            <a:schemeClr val="tx1"/>
                          </a:solidFill>
                          <a:effectLst/>
                          <a:latin typeface="+mn-lt"/>
                        </a:rPr>
                        <a:t>Phase</a:t>
                      </a:r>
                      <a:endParaRPr lang="en-US" sz="4400">
                        <a:solidFill>
                          <a:schemeClr val="tx1"/>
                        </a:solidFill>
                        <a:effectLst/>
                        <a:latin typeface="+mn-l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a:buNone/>
                      </a:pPr>
                      <a:r>
                        <a:rPr lang="en-US" sz="4400" b="1" dirty="0">
                          <a:solidFill>
                            <a:schemeClr val="tx1"/>
                          </a:solidFill>
                          <a:effectLst/>
                          <a:latin typeface="+mn-lt"/>
                        </a:rPr>
                        <a:t>Action</a:t>
                      </a:r>
                      <a:endParaRPr lang="en-US" sz="4400" dirty="0">
                        <a:solidFill>
                          <a:schemeClr val="tx1"/>
                        </a:solidFill>
                        <a:effectLst/>
                        <a:latin typeface="+mn-l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62465391"/>
                  </a:ext>
                </a:extLst>
              </a:tr>
              <a:tr h="0">
                <a:tc>
                  <a:txBody>
                    <a:bodyPr/>
                    <a:lstStyle/>
                    <a:p>
                      <a:pPr rtl="0">
                        <a:buNone/>
                      </a:pPr>
                      <a:r>
                        <a:rPr lang="en-US" sz="3200" b="1">
                          <a:solidFill>
                            <a:schemeClr val="tx1"/>
                          </a:solidFill>
                          <a:effectLst/>
                          <a:latin typeface="+mn-lt"/>
                        </a:rPr>
                        <a:t>Immediate</a:t>
                      </a:r>
                      <a:endParaRPr lang="en-US" sz="3200">
                        <a:solidFill>
                          <a:schemeClr val="tx1"/>
                        </a:solidFill>
                        <a:effectLst/>
                        <a:latin typeface="+mn-l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a:buNone/>
                      </a:pPr>
                      <a:r>
                        <a:rPr lang="en-US" sz="3200">
                          <a:solidFill>
                            <a:schemeClr val="tx1"/>
                          </a:solidFill>
                          <a:effectLst/>
                          <a:latin typeface="+mn-lt"/>
                        </a:rPr>
                        <a:t>Family or DSS steps in to ensure the children are safe.</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4938909"/>
                  </a:ext>
                </a:extLst>
              </a:tr>
              <a:tr h="0">
                <a:tc>
                  <a:txBody>
                    <a:bodyPr/>
                    <a:lstStyle/>
                    <a:p>
                      <a:pPr rtl="0">
                        <a:buNone/>
                      </a:pPr>
                      <a:r>
                        <a:rPr lang="en-US" sz="3200" b="1">
                          <a:solidFill>
                            <a:schemeClr val="tx1"/>
                          </a:solidFill>
                          <a:effectLst/>
                          <a:latin typeface="+mn-lt"/>
                        </a:rPr>
                        <a:t>Petition</a:t>
                      </a:r>
                      <a:endParaRPr lang="en-US" sz="3200">
                        <a:solidFill>
                          <a:schemeClr val="tx1"/>
                        </a:solidFill>
                        <a:effectLst/>
                        <a:latin typeface="+mn-l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a:buNone/>
                      </a:pPr>
                      <a:r>
                        <a:rPr lang="en-US" sz="3200" dirty="0">
                          <a:solidFill>
                            <a:schemeClr val="tx1"/>
                          </a:solidFill>
                          <a:effectLst/>
                          <a:latin typeface="+mn-lt"/>
                        </a:rPr>
                        <a:t>A relative or friend files a </a:t>
                      </a:r>
                      <a:r>
                        <a:rPr lang="en-US" sz="3200" b="1" dirty="0">
                          <a:solidFill>
                            <a:schemeClr val="tx1"/>
                          </a:solidFill>
                          <a:effectLst/>
                          <a:latin typeface="+mn-lt"/>
                        </a:rPr>
                        <a:t>Petition for Guardianship</a:t>
                      </a:r>
                      <a:r>
                        <a:rPr lang="en-US" sz="3200" dirty="0">
                          <a:solidFill>
                            <a:schemeClr val="tx1"/>
                          </a:solidFill>
                          <a:effectLst/>
                          <a:latin typeface="+mn-lt"/>
                        </a:rPr>
                        <a:t> with the Clerk of Superior Court.</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68431055"/>
                  </a:ext>
                </a:extLst>
              </a:tr>
              <a:tr h="0">
                <a:tc>
                  <a:txBody>
                    <a:bodyPr/>
                    <a:lstStyle/>
                    <a:p>
                      <a:pPr rtl="0">
                        <a:buNone/>
                      </a:pPr>
                      <a:r>
                        <a:rPr lang="en-US" sz="3200" b="1" dirty="0">
                          <a:solidFill>
                            <a:schemeClr val="tx1"/>
                          </a:solidFill>
                          <a:effectLst/>
                          <a:latin typeface="+mn-lt"/>
                        </a:rPr>
                        <a:t>Investigation</a:t>
                      </a:r>
                      <a:endParaRPr lang="en-US" sz="3200" dirty="0">
                        <a:solidFill>
                          <a:schemeClr val="tx1"/>
                        </a:solidFill>
                        <a:effectLst/>
                        <a:latin typeface="+mn-l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a:buNone/>
                      </a:pPr>
                      <a:r>
                        <a:rPr lang="en-US" sz="3200">
                          <a:solidFill>
                            <a:schemeClr val="tx1"/>
                          </a:solidFill>
                          <a:effectLst/>
                          <a:latin typeface="+mn-lt"/>
                        </a:rPr>
                        <a:t>The court often appoints a </a:t>
                      </a:r>
                      <a:r>
                        <a:rPr lang="en-US" sz="3200" b="1">
                          <a:solidFill>
                            <a:schemeClr val="tx1"/>
                          </a:solidFill>
                          <a:effectLst/>
                          <a:latin typeface="+mn-lt"/>
                        </a:rPr>
                        <a:t>Guardian ad Litem</a:t>
                      </a:r>
                      <a:r>
                        <a:rPr lang="en-US" sz="3200">
                          <a:solidFill>
                            <a:schemeClr val="tx1"/>
                          </a:solidFill>
                          <a:effectLst/>
                          <a:latin typeface="+mn-lt"/>
                        </a:rPr>
                        <a:t>—a neutral third party—to investigate the home and represent the child's best interests.</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86318260"/>
                  </a:ext>
                </a:extLst>
              </a:tr>
              <a:tr h="0">
                <a:tc>
                  <a:txBody>
                    <a:bodyPr/>
                    <a:lstStyle/>
                    <a:p>
                      <a:pPr rtl="0">
                        <a:buNone/>
                      </a:pPr>
                      <a:r>
                        <a:rPr lang="en-US" sz="3200" b="1">
                          <a:solidFill>
                            <a:schemeClr val="tx1"/>
                          </a:solidFill>
                          <a:effectLst/>
                          <a:latin typeface="+mn-lt"/>
                        </a:rPr>
                        <a:t>Hearing</a:t>
                      </a:r>
                      <a:endParaRPr lang="en-US" sz="3200">
                        <a:solidFill>
                          <a:schemeClr val="tx1"/>
                        </a:solidFill>
                        <a:effectLst/>
                        <a:latin typeface="+mn-l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a:buNone/>
                      </a:pPr>
                      <a:r>
                        <a:rPr lang="en-US" sz="3200" dirty="0">
                          <a:solidFill>
                            <a:schemeClr val="tx1"/>
                          </a:solidFill>
                          <a:effectLst/>
                          <a:latin typeface="+mn-lt"/>
                        </a:rPr>
                        <a:t>A clerk holds a hearing to formally appoint a </a:t>
                      </a:r>
                      <a:r>
                        <a:rPr lang="en-US" sz="3200" b="1" dirty="0">
                          <a:solidFill>
                            <a:schemeClr val="tx1"/>
                          </a:solidFill>
                          <a:effectLst/>
                          <a:latin typeface="+mn-lt"/>
                        </a:rPr>
                        <a:t>General Guardian</a:t>
                      </a:r>
                      <a:r>
                        <a:rPr lang="en-US" sz="3200" dirty="0">
                          <a:solidFill>
                            <a:schemeClr val="tx1"/>
                          </a:solidFill>
                          <a:effectLst/>
                          <a:latin typeface="+mn-lt"/>
                        </a:rPr>
                        <a:t> (covers both the person and the estate).</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34020790"/>
                  </a:ext>
                </a:extLst>
              </a:tr>
            </a:tbl>
          </a:graphicData>
        </a:graphic>
      </p:graphicFrame>
    </p:spTree>
    <p:extLst>
      <p:ext uri="{BB962C8B-B14F-4D97-AF65-F5344CB8AC3E}">
        <p14:creationId xmlns:p14="http://schemas.microsoft.com/office/powerpoint/2010/main" val="2454814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42295-6BF2-FE59-F03D-A8D238301B13}"/>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48742D90-E877-5C2A-318F-DE43B76D61D8}"/>
              </a:ext>
            </a:extLst>
          </p:cNvPr>
          <p:cNvSpPr>
            <a:spLocks noGrp="1"/>
          </p:cNvSpPr>
          <p:nvPr>
            <p:ph type="ftr" sz="quarter" idx="11"/>
          </p:nvPr>
        </p:nvSpPr>
        <p:spPr/>
        <p:txBody>
          <a:bodyPr/>
          <a:lstStyle/>
          <a:p>
            <a:r>
              <a:rPr lang="en-US"/>
              <a:t>Stewardship.4.HBT</a:t>
            </a:r>
            <a:endParaRPr lang="en-US" dirty="0"/>
          </a:p>
        </p:txBody>
      </p:sp>
      <p:sp>
        <p:nvSpPr>
          <p:cNvPr id="4" name="Slide Number Placeholder 3">
            <a:extLst>
              <a:ext uri="{FF2B5EF4-FFF2-40B4-BE49-F238E27FC236}">
                <a16:creationId xmlns:a16="http://schemas.microsoft.com/office/drawing/2014/main" id="{FF8EC255-39CB-CA4D-BC4E-B6E1D1C372E4}"/>
              </a:ext>
            </a:extLst>
          </p:cNvPr>
          <p:cNvSpPr>
            <a:spLocks noGrp="1"/>
          </p:cNvSpPr>
          <p:nvPr>
            <p:ph type="sldNum" sz="quarter" idx="12"/>
          </p:nvPr>
        </p:nvSpPr>
        <p:spPr/>
        <p:txBody>
          <a:bodyPr/>
          <a:lstStyle/>
          <a:p>
            <a:fld id="{0C50C46B-D2D5-4439-A410-8FA3196FA121}" type="slidenum">
              <a:rPr lang="en-US" smtClean="0"/>
              <a:pPr/>
              <a:t>26</a:t>
            </a:fld>
            <a:endParaRPr lang="en-US" dirty="0"/>
          </a:p>
        </p:txBody>
      </p:sp>
      <p:sp>
        <p:nvSpPr>
          <p:cNvPr id="6" name="TextBox 5">
            <a:extLst>
              <a:ext uri="{FF2B5EF4-FFF2-40B4-BE49-F238E27FC236}">
                <a16:creationId xmlns:a16="http://schemas.microsoft.com/office/drawing/2014/main" id="{F0A8F24F-493A-CDB6-AFFC-62877DDD3D69}"/>
              </a:ext>
            </a:extLst>
          </p:cNvPr>
          <p:cNvSpPr txBox="1"/>
          <p:nvPr/>
        </p:nvSpPr>
        <p:spPr>
          <a:xfrm>
            <a:off x="685800" y="533400"/>
            <a:ext cx="10668000" cy="3369409"/>
          </a:xfrm>
          <a:prstGeom prst="rect">
            <a:avLst/>
          </a:prstGeom>
          <a:noFill/>
        </p:spPr>
        <p:txBody>
          <a:bodyPr wrap="square">
            <a:spAutoFit/>
          </a:bodyPr>
          <a:lstStyle/>
          <a:p>
            <a:r>
              <a:rPr lang="en-US" sz="4800" b="1" dirty="0">
                <a:latin typeface="+mj-lt"/>
              </a:rPr>
              <a:t>THE.CHOOSING.OF.A.BRIDE </a:t>
            </a:r>
          </a:p>
          <a:p>
            <a:r>
              <a:rPr lang="en-US" sz="4000" dirty="0">
                <a:latin typeface="+mj-lt"/>
              </a:rPr>
              <a:t>	67 Now, we here see plainly the spiritual plan, of God's planning for His future Home with His future Bride, comes into view now.</a:t>
            </a:r>
          </a:p>
          <a:p>
            <a:pPr algn="r"/>
            <a:r>
              <a:rPr lang="en-US" sz="4000" dirty="0">
                <a:latin typeface="+mj-lt"/>
              </a:rPr>
              <a:t>65-0429</a:t>
            </a:r>
          </a:p>
        </p:txBody>
      </p:sp>
    </p:spTree>
    <p:extLst>
      <p:ext uri="{BB962C8B-B14F-4D97-AF65-F5344CB8AC3E}">
        <p14:creationId xmlns:p14="http://schemas.microsoft.com/office/powerpoint/2010/main" val="3283841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4C08C-943D-160D-3368-4C7B0E801E2D}"/>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9769566B-D819-0CA3-32EE-152F6CED6597}"/>
              </a:ext>
            </a:extLst>
          </p:cNvPr>
          <p:cNvSpPr>
            <a:spLocks noGrp="1"/>
          </p:cNvSpPr>
          <p:nvPr>
            <p:ph type="ftr" sz="quarter" idx="11"/>
          </p:nvPr>
        </p:nvSpPr>
        <p:spPr/>
        <p:txBody>
          <a:bodyPr/>
          <a:lstStyle/>
          <a:p>
            <a:r>
              <a:rPr lang="en-US"/>
              <a:t>Stewardship.4.HBT</a:t>
            </a:r>
            <a:endParaRPr lang="en-US" dirty="0"/>
          </a:p>
        </p:txBody>
      </p:sp>
      <p:sp>
        <p:nvSpPr>
          <p:cNvPr id="4" name="Slide Number Placeholder 3">
            <a:extLst>
              <a:ext uri="{FF2B5EF4-FFF2-40B4-BE49-F238E27FC236}">
                <a16:creationId xmlns:a16="http://schemas.microsoft.com/office/drawing/2014/main" id="{F51D7559-4C08-C405-0E2E-1F3ADAFE522C}"/>
              </a:ext>
            </a:extLst>
          </p:cNvPr>
          <p:cNvSpPr>
            <a:spLocks noGrp="1"/>
          </p:cNvSpPr>
          <p:nvPr>
            <p:ph type="sldNum" sz="quarter" idx="12"/>
          </p:nvPr>
        </p:nvSpPr>
        <p:spPr/>
        <p:txBody>
          <a:bodyPr/>
          <a:lstStyle/>
          <a:p>
            <a:fld id="{0C50C46B-D2D5-4439-A410-8FA3196FA121}" type="slidenum">
              <a:rPr lang="en-US" smtClean="0"/>
              <a:pPr/>
              <a:t>3</a:t>
            </a:fld>
            <a:endParaRPr lang="en-US" dirty="0"/>
          </a:p>
        </p:txBody>
      </p:sp>
      <p:sp>
        <p:nvSpPr>
          <p:cNvPr id="8" name="TextBox 7">
            <a:extLst>
              <a:ext uri="{FF2B5EF4-FFF2-40B4-BE49-F238E27FC236}">
                <a16:creationId xmlns:a16="http://schemas.microsoft.com/office/drawing/2014/main" id="{67DCB2DF-C2C6-EF1C-3503-F42684E4B8F7}"/>
              </a:ext>
            </a:extLst>
          </p:cNvPr>
          <p:cNvSpPr txBox="1"/>
          <p:nvPr/>
        </p:nvSpPr>
        <p:spPr>
          <a:xfrm>
            <a:off x="457200" y="304800"/>
            <a:ext cx="11277600" cy="3970318"/>
          </a:xfrm>
          <a:prstGeom prst="rect">
            <a:avLst/>
          </a:prstGeom>
          <a:noFill/>
        </p:spPr>
        <p:txBody>
          <a:bodyPr wrap="square">
            <a:spAutoFit/>
          </a:bodyPr>
          <a:lstStyle/>
          <a:p>
            <a:r>
              <a:rPr lang="en-US" sz="3600" dirty="0"/>
              <a:t>	“(We) have been blessed in retirement with our investment advisors at Fidelity. My pension has been a blessing as it covers insurance and a benefit to cover a major portion for insurance coverage for [husband]. </a:t>
            </a:r>
          </a:p>
          <a:p>
            <a:r>
              <a:rPr lang="en-US" sz="3600" dirty="0"/>
              <a:t>	IRAs started years ago were a smart investment. We believe the Lord nudged us early toward a path that made all of this possible.”</a:t>
            </a:r>
          </a:p>
        </p:txBody>
      </p:sp>
    </p:spTree>
    <p:extLst>
      <p:ext uri="{BB962C8B-B14F-4D97-AF65-F5344CB8AC3E}">
        <p14:creationId xmlns:p14="http://schemas.microsoft.com/office/powerpoint/2010/main" val="1194068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1CA7BB-7EAF-15A7-92E5-48ADD4F48124}"/>
              </a:ext>
            </a:extLst>
          </p:cNvPr>
          <p:cNvSpPr>
            <a:spLocks noGrp="1"/>
          </p:cNvSpPr>
          <p:nvPr>
            <p:ph type="dt" sz="half" idx="10"/>
          </p:nvPr>
        </p:nvSpPr>
        <p:spPr/>
        <p:txBody>
          <a:bodyPr/>
          <a:lstStyle/>
          <a:p>
            <a:r>
              <a:rPr lang="en-US"/>
              <a:t>2-11-2026</a:t>
            </a:r>
            <a:endParaRPr lang="en-US" dirty="0"/>
          </a:p>
        </p:txBody>
      </p:sp>
      <p:sp>
        <p:nvSpPr>
          <p:cNvPr id="5" name="Footer Placeholder 4">
            <a:extLst>
              <a:ext uri="{FF2B5EF4-FFF2-40B4-BE49-F238E27FC236}">
                <a16:creationId xmlns:a16="http://schemas.microsoft.com/office/drawing/2014/main" id="{F732D4FB-8F92-7C74-F57E-850E08F03935}"/>
              </a:ext>
            </a:extLst>
          </p:cNvPr>
          <p:cNvSpPr>
            <a:spLocks noGrp="1"/>
          </p:cNvSpPr>
          <p:nvPr>
            <p:ph type="ftr" sz="quarter" idx="11"/>
          </p:nvPr>
        </p:nvSpPr>
        <p:spPr/>
        <p:txBody>
          <a:bodyPr/>
          <a:lstStyle/>
          <a:p>
            <a:r>
              <a:rPr lang="en-US"/>
              <a:t>Stewardship.4.HBT</a:t>
            </a:r>
            <a:endParaRPr lang="en-US" dirty="0"/>
          </a:p>
        </p:txBody>
      </p:sp>
      <p:sp>
        <p:nvSpPr>
          <p:cNvPr id="6" name="Slide Number Placeholder 5">
            <a:extLst>
              <a:ext uri="{FF2B5EF4-FFF2-40B4-BE49-F238E27FC236}">
                <a16:creationId xmlns:a16="http://schemas.microsoft.com/office/drawing/2014/main" id="{2BF47527-8824-B562-D663-1F9A18D9F5C0}"/>
              </a:ext>
            </a:extLst>
          </p:cNvPr>
          <p:cNvSpPr>
            <a:spLocks noGrp="1"/>
          </p:cNvSpPr>
          <p:nvPr>
            <p:ph type="sldNum" sz="quarter" idx="12"/>
          </p:nvPr>
        </p:nvSpPr>
        <p:spPr/>
        <p:txBody>
          <a:bodyPr/>
          <a:lstStyle/>
          <a:p>
            <a:fld id="{F9C51F4B-4E98-4A64-8628-9C70DC8DD52C}" type="slidenum">
              <a:rPr lang="en-US" smtClean="0"/>
              <a:pPr/>
              <a:t>4</a:t>
            </a:fld>
            <a:endParaRPr lang="en-US" dirty="0"/>
          </a:p>
        </p:txBody>
      </p:sp>
      <p:sp>
        <p:nvSpPr>
          <p:cNvPr id="9" name="TextBox 8">
            <a:extLst>
              <a:ext uri="{FF2B5EF4-FFF2-40B4-BE49-F238E27FC236}">
                <a16:creationId xmlns:a16="http://schemas.microsoft.com/office/drawing/2014/main" id="{A0DFCE08-8C88-39DE-45ED-80205612D942}"/>
              </a:ext>
            </a:extLst>
          </p:cNvPr>
          <p:cNvSpPr txBox="1"/>
          <p:nvPr/>
        </p:nvSpPr>
        <p:spPr>
          <a:xfrm>
            <a:off x="406400" y="457200"/>
            <a:ext cx="6096000" cy="4647426"/>
          </a:xfrm>
          <a:prstGeom prst="rect">
            <a:avLst/>
          </a:prstGeom>
          <a:noFill/>
        </p:spPr>
        <p:txBody>
          <a:bodyPr wrap="square">
            <a:spAutoFit/>
          </a:bodyPr>
          <a:lstStyle/>
          <a:p>
            <a:r>
              <a:rPr lang="en-US" sz="4400" b="1" dirty="0"/>
              <a:t>The Lesson: </a:t>
            </a:r>
          </a:p>
          <a:p>
            <a:r>
              <a:rPr lang="en-US" sz="3600" dirty="0"/>
              <a:t>Stewardship is an </a:t>
            </a:r>
          </a:p>
          <a:p>
            <a:r>
              <a:rPr lang="en-US" sz="3600" u="sng" dirty="0"/>
              <a:t>internal conviction</a:t>
            </a:r>
            <a:r>
              <a:rPr lang="en-US" sz="3600" dirty="0"/>
              <a:t>, </a:t>
            </a:r>
            <a:r>
              <a:rPr lang="en-US" sz="3600" u="sng" dirty="0"/>
              <a:t>not </a:t>
            </a:r>
          </a:p>
          <a:p>
            <a:r>
              <a:rPr lang="en-US" sz="3600" u="sng" dirty="0"/>
              <a:t>just a response to supervision</a:t>
            </a:r>
            <a:r>
              <a:rPr lang="en-US" sz="3600" dirty="0"/>
              <a:t>. A wise </a:t>
            </a:r>
          </a:p>
          <a:p>
            <a:r>
              <a:rPr lang="en-US" sz="3600" dirty="0"/>
              <a:t>person works diligently </a:t>
            </a:r>
          </a:p>
          <a:p>
            <a:r>
              <a:rPr lang="en-US" sz="3600" dirty="0"/>
              <a:t>even when no one is watching.</a:t>
            </a:r>
          </a:p>
        </p:txBody>
      </p:sp>
      <p:pic>
        <p:nvPicPr>
          <p:cNvPr id="2" name="Picture 1">
            <a:extLst>
              <a:ext uri="{FF2B5EF4-FFF2-40B4-BE49-F238E27FC236}">
                <a16:creationId xmlns:a16="http://schemas.microsoft.com/office/drawing/2014/main" id="{47EF1AE0-CD1A-E7EF-85EA-16F9474F83D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334273" y="304800"/>
            <a:ext cx="6629127" cy="6096000"/>
          </a:xfrm>
          <a:prstGeom prst="rect">
            <a:avLst/>
          </a:prstGeom>
        </p:spPr>
      </p:pic>
    </p:spTree>
    <p:extLst>
      <p:ext uri="{BB962C8B-B14F-4D97-AF65-F5344CB8AC3E}">
        <p14:creationId xmlns:p14="http://schemas.microsoft.com/office/powerpoint/2010/main" val="3816123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15337-8D0F-7A02-3BC8-61E1116E5BDC}"/>
            </a:ext>
          </a:extLst>
        </p:cNvPr>
        <p:cNvGrpSpPr/>
        <p:nvPr/>
      </p:nvGrpSpPr>
      <p:grpSpPr>
        <a:xfrm>
          <a:off x="0" y="0"/>
          <a:ext cx="0" cy="0"/>
          <a:chOff x="0" y="0"/>
          <a:chExt cx="0" cy="0"/>
        </a:xfrm>
      </p:grpSpPr>
      <p:pic>
        <p:nvPicPr>
          <p:cNvPr id="4" name="Picture 3" descr="gd49.gif">
            <a:extLst>
              <a:ext uri="{FF2B5EF4-FFF2-40B4-BE49-F238E27FC236}">
                <a16:creationId xmlns:a16="http://schemas.microsoft.com/office/drawing/2014/main" id="{2AACA178-A6E2-636B-0C5B-5A3E02B4D7B0}"/>
              </a:ext>
            </a:extLst>
          </p:cNvPr>
          <p:cNvPicPr>
            <a:picLocks noChangeAspect="1"/>
          </p:cNvPicPr>
          <p:nvPr/>
        </p:nvPicPr>
        <p:blipFill>
          <a:blip r:embed="rId3" cstate="email">
            <a:extLst>
              <a:ext uri="{28A0092B-C50C-407E-A947-70E740481C1C}">
                <a14:useLocalDpi xmlns:a14="http://schemas.microsoft.com/office/drawing/2010/main"/>
              </a:ext>
            </a:extLst>
          </a:blip>
          <a:srcRect l="16667" b="3157"/>
          <a:stretch>
            <a:fillRect/>
          </a:stretch>
        </p:blipFill>
        <p:spPr>
          <a:xfrm>
            <a:off x="152400" y="122237"/>
            <a:ext cx="5030098" cy="4531148"/>
          </a:xfrm>
          <a:prstGeom prst="rect">
            <a:avLst/>
          </a:prstGeom>
        </p:spPr>
      </p:pic>
      <p:sp>
        <p:nvSpPr>
          <p:cNvPr id="5" name="TextBox 4">
            <a:extLst>
              <a:ext uri="{FF2B5EF4-FFF2-40B4-BE49-F238E27FC236}">
                <a16:creationId xmlns:a16="http://schemas.microsoft.com/office/drawing/2014/main" id="{6F5A54BB-D891-101A-41A4-802E56D80669}"/>
              </a:ext>
            </a:extLst>
          </p:cNvPr>
          <p:cNvSpPr txBox="1"/>
          <p:nvPr/>
        </p:nvSpPr>
        <p:spPr>
          <a:xfrm>
            <a:off x="5334000" y="122237"/>
            <a:ext cx="6705600" cy="1446550"/>
          </a:xfrm>
          <a:prstGeom prst="rect">
            <a:avLst/>
          </a:prstGeom>
          <a:solidFill>
            <a:schemeClr val="accent4">
              <a:lumMod val="25000"/>
              <a:alpha val="80000"/>
            </a:schemeClr>
          </a:solidFill>
        </p:spPr>
        <p:txBody>
          <a:bodyPr wrap="square" rtlCol="0">
            <a:spAutoFit/>
          </a:bodyPr>
          <a:lstStyle/>
          <a:p>
            <a:r>
              <a:rPr lang="en-US" sz="4400" dirty="0">
                <a:solidFill>
                  <a:schemeClr val="tx1">
                    <a:lumMod val="95000"/>
                  </a:schemeClr>
                </a:solidFill>
                <a:latin typeface="Arial Black" pitchFamily="34" charset="0"/>
              </a:rPr>
              <a:t>Circumstances are Subject to Change!</a:t>
            </a:r>
          </a:p>
        </p:txBody>
      </p:sp>
      <p:sp>
        <p:nvSpPr>
          <p:cNvPr id="2" name="Date Placeholder 1">
            <a:extLst>
              <a:ext uri="{FF2B5EF4-FFF2-40B4-BE49-F238E27FC236}">
                <a16:creationId xmlns:a16="http://schemas.microsoft.com/office/drawing/2014/main" id="{6D7DC1C3-0904-2CBD-68CA-86A8C72EC8CC}"/>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CE25880F-FF48-9524-6F1C-6FBB460E440E}"/>
              </a:ext>
            </a:extLst>
          </p:cNvPr>
          <p:cNvSpPr>
            <a:spLocks noGrp="1"/>
          </p:cNvSpPr>
          <p:nvPr>
            <p:ph type="ftr" sz="quarter" idx="11"/>
          </p:nvPr>
        </p:nvSpPr>
        <p:spPr/>
        <p:txBody>
          <a:bodyPr/>
          <a:lstStyle/>
          <a:p>
            <a:r>
              <a:rPr lang="en-US"/>
              <a:t>Stewardship.4.HBT</a:t>
            </a:r>
            <a:endParaRPr lang="en-US" dirty="0"/>
          </a:p>
        </p:txBody>
      </p:sp>
      <p:sp>
        <p:nvSpPr>
          <p:cNvPr id="6" name="Slide Number Placeholder 5">
            <a:extLst>
              <a:ext uri="{FF2B5EF4-FFF2-40B4-BE49-F238E27FC236}">
                <a16:creationId xmlns:a16="http://schemas.microsoft.com/office/drawing/2014/main" id="{CAA15496-3DB3-9389-A0AE-BD84F47FA4E4}"/>
              </a:ext>
            </a:extLst>
          </p:cNvPr>
          <p:cNvSpPr>
            <a:spLocks noGrp="1"/>
          </p:cNvSpPr>
          <p:nvPr>
            <p:ph type="sldNum" sz="quarter" idx="12"/>
          </p:nvPr>
        </p:nvSpPr>
        <p:spPr/>
        <p:txBody>
          <a:bodyPr/>
          <a:lstStyle/>
          <a:p>
            <a:fld id="{0C50C46B-D2D5-4439-A410-8FA3196FA121}" type="slidenum">
              <a:rPr lang="en-US" smtClean="0"/>
              <a:pPr/>
              <a:t>5</a:t>
            </a:fld>
            <a:endParaRPr lang="en-US" dirty="0"/>
          </a:p>
        </p:txBody>
      </p:sp>
      <p:pic>
        <p:nvPicPr>
          <p:cNvPr id="7" name="Picture 6">
            <a:extLst>
              <a:ext uri="{FF2B5EF4-FFF2-40B4-BE49-F238E27FC236}">
                <a16:creationId xmlns:a16="http://schemas.microsoft.com/office/drawing/2014/main" id="{2FBA5B2D-454D-D4AF-9B9B-A66B15939C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0565" y="1730849"/>
            <a:ext cx="3410084" cy="4531149"/>
          </a:xfrm>
          <a:prstGeom prst="rect">
            <a:avLst/>
          </a:prstGeom>
        </p:spPr>
      </p:pic>
      <p:pic>
        <p:nvPicPr>
          <p:cNvPr id="9" name="Picture 8">
            <a:extLst>
              <a:ext uri="{FF2B5EF4-FFF2-40B4-BE49-F238E27FC236}">
                <a16:creationId xmlns:a16="http://schemas.microsoft.com/office/drawing/2014/main" id="{E7E5A693-C932-2573-C755-3A6C50184E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39200" y="1730849"/>
            <a:ext cx="3684259" cy="4648662"/>
          </a:xfrm>
          <a:prstGeom prst="rect">
            <a:avLst/>
          </a:prstGeom>
        </p:spPr>
      </p:pic>
    </p:spTree>
    <p:extLst>
      <p:ext uri="{BB962C8B-B14F-4D97-AF65-F5344CB8AC3E}">
        <p14:creationId xmlns:p14="http://schemas.microsoft.com/office/powerpoint/2010/main" val="3193354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304800"/>
            <a:ext cx="8839200" cy="6543330"/>
          </a:xfrm>
          <a:prstGeom prst="rect">
            <a:avLst/>
          </a:prstGeom>
          <a:noFill/>
          <a:ln w="9525">
            <a:noFill/>
            <a:miter lim="800000"/>
            <a:headEnd/>
            <a:tailEnd/>
          </a:ln>
          <a:effectLst/>
        </p:spPr>
        <p:txBody>
          <a:bodyPr wrap="square">
            <a:spAutoFit/>
          </a:bodyPr>
          <a:lstStyle/>
          <a:p>
            <a:pPr marL="342900" indent="-342900" algn="ctr" eaLnBrk="0" hangingPunct="0"/>
            <a:r>
              <a:rPr lang="en-US" sz="7200" b="1" dirty="0">
                <a:effectLst>
                  <a:outerShdw blurRad="38100" dist="38100" dir="2700000" algn="tl">
                    <a:srgbClr val="000000"/>
                  </a:outerShdw>
                </a:effectLst>
                <a:latin typeface="Candara" panose="020E0502030303020204" pitchFamily="34" charset="0"/>
              </a:rPr>
              <a:t>The Biblical Rules</a:t>
            </a:r>
          </a:p>
          <a:p>
            <a:pPr marL="342900" indent="-342900" algn="ctr" eaLnBrk="0" hangingPunct="0"/>
            <a:r>
              <a:rPr lang="en-US" sz="7200" b="1" dirty="0">
                <a:effectLst>
                  <a:outerShdw blurRad="38100" dist="38100" dir="2700000" algn="tl">
                    <a:srgbClr val="000000"/>
                  </a:outerShdw>
                </a:effectLst>
                <a:latin typeface="Candara" panose="020E0502030303020204" pitchFamily="34" charset="0"/>
              </a:rPr>
              <a:t>Have Not Changed!</a:t>
            </a:r>
          </a:p>
          <a:p>
            <a:pPr marL="342900" indent="-342900" algn="ctr" eaLnBrk="0" hangingPunct="0"/>
            <a:endParaRPr lang="en-US" sz="4800" dirty="0">
              <a:latin typeface="Candara" panose="020E0502030303020204" pitchFamily="34" charset="0"/>
            </a:endParaRPr>
          </a:p>
          <a:p>
            <a:pPr marL="342900" indent="-342900" algn="ctr">
              <a:spcBef>
                <a:spcPct val="20000"/>
              </a:spcBef>
              <a:buClr>
                <a:schemeClr val="hlink"/>
              </a:buClr>
              <a:buSzPct val="65000"/>
            </a:pPr>
            <a:r>
              <a:rPr lang="en-US" sz="3600" b="1" dirty="0">
                <a:effectLst>
                  <a:outerShdw blurRad="38100" dist="38100" dir="2700000" algn="tl">
                    <a:srgbClr val="000000"/>
                  </a:outerShdw>
                </a:effectLst>
                <a:latin typeface="Candara" panose="020E0502030303020204" pitchFamily="34" charset="0"/>
              </a:rPr>
              <a:t>A prudent man </a:t>
            </a:r>
            <a:r>
              <a:rPr lang="en-US" sz="3600" b="1" dirty="0" err="1">
                <a:effectLst>
                  <a:outerShdw blurRad="38100" dist="38100" dir="2700000" algn="tl">
                    <a:srgbClr val="000000"/>
                  </a:outerShdw>
                </a:effectLst>
                <a:latin typeface="Candara" panose="020E0502030303020204" pitchFamily="34" charset="0"/>
              </a:rPr>
              <a:t>foreseeth</a:t>
            </a:r>
            <a:r>
              <a:rPr lang="en-US" sz="3600" b="1" dirty="0">
                <a:effectLst>
                  <a:outerShdw blurRad="38100" dist="38100" dir="2700000" algn="tl">
                    <a:srgbClr val="000000"/>
                  </a:outerShdw>
                </a:effectLst>
                <a:latin typeface="Candara" panose="020E0502030303020204" pitchFamily="34" charset="0"/>
              </a:rPr>
              <a:t> the evil, and </a:t>
            </a:r>
            <a:r>
              <a:rPr lang="en-US" sz="3600" b="1" dirty="0" err="1">
                <a:effectLst>
                  <a:outerShdw blurRad="38100" dist="38100" dir="2700000" algn="tl">
                    <a:srgbClr val="000000"/>
                  </a:outerShdw>
                </a:effectLst>
                <a:latin typeface="Candara" panose="020E0502030303020204" pitchFamily="34" charset="0"/>
              </a:rPr>
              <a:t>hideth</a:t>
            </a:r>
            <a:r>
              <a:rPr lang="en-US" sz="3600" b="1" dirty="0">
                <a:effectLst>
                  <a:outerShdw blurRad="38100" dist="38100" dir="2700000" algn="tl">
                    <a:srgbClr val="000000"/>
                  </a:outerShdw>
                </a:effectLst>
                <a:latin typeface="Candara" panose="020E0502030303020204" pitchFamily="34" charset="0"/>
              </a:rPr>
              <a:t> himself: but the simple pass on, and are punished.</a:t>
            </a:r>
          </a:p>
          <a:p>
            <a:pPr marL="342900" indent="-342900" algn="ctr" eaLnBrk="0" hangingPunct="0"/>
            <a:endParaRPr lang="en-US" sz="3600" b="1" dirty="0">
              <a:latin typeface="Candara" panose="020E0502030303020204" pitchFamily="34" charset="0"/>
            </a:endParaRPr>
          </a:p>
          <a:p>
            <a:pPr marL="342900" indent="-342900" algn="ctr" eaLnBrk="0" hangingPunct="0"/>
            <a:r>
              <a:rPr lang="en-US" sz="2000" dirty="0">
                <a:latin typeface="Candara" panose="020E0502030303020204" pitchFamily="34" charset="0"/>
              </a:rPr>
              <a:t>PROVERBS 22:3</a:t>
            </a:r>
          </a:p>
          <a:p>
            <a:pPr marL="342900" indent="-342900" algn="ctr" eaLnBrk="0" hangingPunct="0"/>
            <a:endParaRPr lang="en-US" sz="2000" dirty="0">
              <a:latin typeface="Candara" panose="020E0502030303020204" pitchFamily="34" charset="0"/>
            </a:endParaRPr>
          </a:p>
          <a:p>
            <a:pPr marL="342900" indent="-342900" eaLnBrk="0" hangingPunct="0"/>
            <a:endParaRPr lang="en-US" sz="3600" dirty="0">
              <a:latin typeface="Candara" panose="020E0502030303020204" pitchFamily="34" charset="0"/>
            </a:endParaRPr>
          </a:p>
        </p:txBody>
      </p:sp>
      <p:sp>
        <p:nvSpPr>
          <p:cNvPr id="2" name="Date Placeholder 1">
            <a:extLst>
              <a:ext uri="{FF2B5EF4-FFF2-40B4-BE49-F238E27FC236}">
                <a16:creationId xmlns:a16="http://schemas.microsoft.com/office/drawing/2014/main" id="{CDCE329D-09D9-F3D5-AD09-7771F0B1D031}"/>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D1FA5DC8-EEDA-AB91-9C47-E5B6D215C74D}"/>
              </a:ext>
            </a:extLst>
          </p:cNvPr>
          <p:cNvSpPr>
            <a:spLocks noGrp="1"/>
          </p:cNvSpPr>
          <p:nvPr>
            <p:ph type="ftr" sz="quarter" idx="11"/>
          </p:nvPr>
        </p:nvSpPr>
        <p:spPr/>
        <p:txBody>
          <a:bodyPr/>
          <a:lstStyle/>
          <a:p>
            <a:r>
              <a:rPr lang="en-US"/>
              <a:t>Stewardship.4.HBT</a:t>
            </a:r>
            <a:endParaRPr lang="en-US" dirty="0"/>
          </a:p>
        </p:txBody>
      </p:sp>
      <p:sp>
        <p:nvSpPr>
          <p:cNvPr id="4" name="Slide Number Placeholder 3">
            <a:extLst>
              <a:ext uri="{FF2B5EF4-FFF2-40B4-BE49-F238E27FC236}">
                <a16:creationId xmlns:a16="http://schemas.microsoft.com/office/drawing/2014/main" id="{8672F511-8A42-9541-8F6C-0499B993EE25}"/>
              </a:ext>
            </a:extLst>
          </p:cNvPr>
          <p:cNvSpPr>
            <a:spLocks noGrp="1"/>
          </p:cNvSpPr>
          <p:nvPr>
            <p:ph type="sldNum" sz="quarter" idx="12"/>
          </p:nvPr>
        </p:nvSpPr>
        <p:spPr/>
        <p:txBody>
          <a:bodyPr/>
          <a:lstStyle/>
          <a:p>
            <a:fld id="{0C50C46B-D2D5-4439-A410-8FA3196FA121}" type="slidenum">
              <a:rPr lang="en-US" smtClean="0"/>
              <a:pPr/>
              <a:t>6</a:t>
            </a:fld>
            <a:endParaRPr lang="en-US" dirty="0"/>
          </a:p>
        </p:txBody>
      </p:sp>
    </p:spTree>
    <p:extLst>
      <p:ext uri="{BB962C8B-B14F-4D97-AF65-F5344CB8AC3E}">
        <p14:creationId xmlns:p14="http://schemas.microsoft.com/office/powerpoint/2010/main" val="877125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9D587-D34D-B11B-FB38-80E8279066DE}"/>
              </a:ext>
            </a:extLst>
          </p:cNvPr>
          <p:cNvSpPr>
            <a:spLocks noGrp="1"/>
          </p:cNvSpPr>
          <p:nvPr>
            <p:ph type="dt" sz="half" idx="10"/>
          </p:nvPr>
        </p:nvSpPr>
        <p:spPr/>
        <p:txBody>
          <a:bodyPr/>
          <a:lstStyle/>
          <a:p>
            <a:pPr>
              <a:defRPr/>
            </a:pPr>
            <a:r>
              <a:rPr lang="en-US"/>
              <a:t>2-11-2026</a:t>
            </a:r>
            <a:endParaRPr lang="en-US" dirty="0"/>
          </a:p>
        </p:txBody>
      </p:sp>
      <p:sp>
        <p:nvSpPr>
          <p:cNvPr id="3" name="Footer Placeholder 2">
            <a:extLst>
              <a:ext uri="{FF2B5EF4-FFF2-40B4-BE49-F238E27FC236}">
                <a16:creationId xmlns:a16="http://schemas.microsoft.com/office/drawing/2014/main" id="{BABC5B41-07B3-53EB-19ED-D4490B75DDA2}"/>
              </a:ext>
            </a:extLst>
          </p:cNvPr>
          <p:cNvSpPr>
            <a:spLocks noGrp="1"/>
          </p:cNvSpPr>
          <p:nvPr>
            <p:ph type="ftr" sz="quarter" idx="11"/>
          </p:nvPr>
        </p:nvSpPr>
        <p:spPr/>
        <p:txBody>
          <a:bodyPr/>
          <a:lstStyle/>
          <a:p>
            <a:pPr>
              <a:defRPr/>
            </a:pPr>
            <a:r>
              <a:rPr lang="en-US"/>
              <a:t>Stewardship.4.HBT</a:t>
            </a:r>
            <a:endParaRPr lang="en-US" dirty="0"/>
          </a:p>
        </p:txBody>
      </p:sp>
      <p:sp>
        <p:nvSpPr>
          <p:cNvPr id="4" name="Slide Number Placeholder 3">
            <a:extLst>
              <a:ext uri="{FF2B5EF4-FFF2-40B4-BE49-F238E27FC236}">
                <a16:creationId xmlns:a16="http://schemas.microsoft.com/office/drawing/2014/main" id="{249D8B46-5D24-931A-1E14-F2E856A99CAF}"/>
              </a:ext>
            </a:extLst>
          </p:cNvPr>
          <p:cNvSpPr>
            <a:spLocks noGrp="1"/>
          </p:cNvSpPr>
          <p:nvPr>
            <p:ph type="sldNum" sz="quarter" idx="12"/>
          </p:nvPr>
        </p:nvSpPr>
        <p:spPr/>
        <p:txBody>
          <a:bodyPr/>
          <a:lstStyle/>
          <a:p>
            <a:pPr>
              <a:defRPr/>
            </a:pPr>
            <a:fld id="{FD5A1D72-6791-4B7E-B036-0EB22B4894C2}" type="slidenum">
              <a:rPr lang="en-US" smtClean="0"/>
              <a:pPr>
                <a:defRPr/>
              </a:pPr>
              <a:t>7</a:t>
            </a:fld>
            <a:endParaRPr lang="en-US" dirty="0"/>
          </a:p>
        </p:txBody>
      </p:sp>
      <p:sp>
        <p:nvSpPr>
          <p:cNvPr id="6" name="TextBox 5">
            <a:extLst>
              <a:ext uri="{FF2B5EF4-FFF2-40B4-BE49-F238E27FC236}">
                <a16:creationId xmlns:a16="http://schemas.microsoft.com/office/drawing/2014/main" id="{3643C43A-E51B-0FD8-627B-5BB58FCE7D94}"/>
              </a:ext>
            </a:extLst>
          </p:cNvPr>
          <p:cNvSpPr txBox="1"/>
          <p:nvPr/>
        </p:nvSpPr>
        <p:spPr>
          <a:xfrm>
            <a:off x="304800" y="228600"/>
            <a:ext cx="11734800" cy="5016758"/>
          </a:xfrm>
          <a:prstGeom prst="rect">
            <a:avLst/>
          </a:prstGeom>
          <a:noFill/>
        </p:spPr>
        <p:txBody>
          <a:bodyPr wrap="square">
            <a:spAutoFit/>
          </a:bodyPr>
          <a:lstStyle/>
          <a:p>
            <a:pPr marL="742950" indent="-742950">
              <a:buAutoNum type="arabicPeriod"/>
            </a:pPr>
            <a:r>
              <a:rPr lang="en-US" sz="4800" b="1" dirty="0">
                <a:latin typeface="Candara" panose="020E0502030303020204" pitchFamily="34" charset="0"/>
              </a:rPr>
              <a:t>Put God First: Tithe </a:t>
            </a:r>
            <a:r>
              <a:rPr lang="en-US" sz="4000" i="1" dirty="0">
                <a:latin typeface="Candara" panose="020E0502030303020204" pitchFamily="34" charset="0"/>
              </a:rPr>
              <a:t>Mal. 3:8-11</a:t>
            </a:r>
          </a:p>
          <a:p>
            <a:pPr marL="742950" indent="-742950">
              <a:buAutoNum type="arabicPeriod"/>
            </a:pPr>
            <a:r>
              <a:rPr lang="en-US" sz="4800" b="1" dirty="0">
                <a:latin typeface="Candara" panose="020E0502030303020204" pitchFamily="34" charset="0"/>
              </a:rPr>
              <a:t>Develop an Emergency Fund: (Save)</a:t>
            </a:r>
            <a:endParaRPr lang="en-US" sz="4800" dirty="0">
              <a:latin typeface="Candara" panose="020E0502030303020204" pitchFamily="34" charset="0"/>
            </a:endParaRPr>
          </a:p>
          <a:p>
            <a:r>
              <a:rPr lang="en-US" sz="4800" b="1" dirty="0">
                <a:latin typeface="Candara" panose="020E0502030303020204" pitchFamily="34" charset="0"/>
              </a:rPr>
              <a:t>3. Commit to a Budget (</a:t>
            </a:r>
            <a:r>
              <a:rPr lang="en-US" sz="4400" dirty="0">
                <a:latin typeface="Candara" panose="020E0502030303020204" pitchFamily="34" charset="0"/>
              </a:rPr>
              <a:t>Luke 14:28-29)</a:t>
            </a:r>
          </a:p>
          <a:p>
            <a:r>
              <a:rPr lang="en-US" sz="4400" b="1" dirty="0">
                <a:latin typeface="Candara" panose="020E0502030303020204" pitchFamily="34" charset="0"/>
              </a:rPr>
              <a:t>4. Automate your Saving!</a:t>
            </a:r>
          </a:p>
          <a:p>
            <a:r>
              <a:rPr lang="en-US" sz="4400" b="1" dirty="0">
                <a:latin typeface="Candara" panose="020E0502030303020204" pitchFamily="34" charset="0"/>
              </a:rPr>
              <a:t>5. Study the Ant:</a:t>
            </a:r>
            <a:r>
              <a:rPr lang="en-US" sz="4400" dirty="0">
                <a:latin typeface="Candara" panose="020E0502030303020204" pitchFamily="34" charset="0"/>
              </a:rPr>
              <a:t> Learning how to prepare for 	changing seasons of life.</a:t>
            </a:r>
          </a:p>
          <a:p>
            <a:endParaRPr lang="en-US" sz="4400" dirty="0">
              <a:latin typeface="Candara" panose="020E0502030303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E7F19-A5B2-663F-4179-AAAD22F9F484}"/>
              </a:ext>
            </a:extLst>
          </p:cNvPr>
          <p:cNvSpPr>
            <a:spLocks noGrp="1"/>
          </p:cNvSpPr>
          <p:nvPr>
            <p:ph type="dt" sz="half" idx="10"/>
          </p:nvPr>
        </p:nvSpPr>
        <p:spPr/>
        <p:txBody>
          <a:bodyPr wrap="square" anchor="b">
            <a:normAutofit/>
          </a:bodyPr>
          <a:lstStyle/>
          <a:p>
            <a:pPr>
              <a:spcAft>
                <a:spcPts val="600"/>
              </a:spcAft>
            </a:pPr>
            <a:r>
              <a:rPr lang="en-US"/>
              <a:t>2-11-2026</a:t>
            </a:r>
          </a:p>
        </p:txBody>
      </p:sp>
      <p:sp>
        <p:nvSpPr>
          <p:cNvPr id="3" name="Footer Placeholder 2">
            <a:extLst>
              <a:ext uri="{FF2B5EF4-FFF2-40B4-BE49-F238E27FC236}">
                <a16:creationId xmlns:a16="http://schemas.microsoft.com/office/drawing/2014/main" id="{C6A616E3-9D77-6542-5498-8978BCA66BC8}"/>
              </a:ext>
            </a:extLst>
          </p:cNvPr>
          <p:cNvSpPr>
            <a:spLocks noGrp="1"/>
          </p:cNvSpPr>
          <p:nvPr>
            <p:ph type="ftr" sz="quarter" idx="11"/>
          </p:nvPr>
        </p:nvSpPr>
        <p:spPr/>
        <p:txBody>
          <a:bodyPr wrap="square" anchor="b">
            <a:normAutofit/>
          </a:bodyPr>
          <a:lstStyle/>
          <a:p>
            <a:pPr>
              <a:spcAft>
                <a:spcPts val="600"/>
              </a:spcAft>
            </a:pPr>
            <a:r>
              <a:rPr lang="en-US"/>
              <a:t>Stewardship.4.HBT</a:t>
            </a:r>
          </a:p>
        </p:txBody>
      </p:sp>
      <p:sp>
        <p:nvSpPr>
          <p:cNvPr id="4" name="Slide Number Placeholder 3">
            <a:extLst>
              <a:ext uri="{FF2B5EF4-FFF2-40B4-BE49-F238E27FC236}">
                <a16:creationId xmlns:a16="http://schemas.microsoft.com/office/drawing/2014/main" id="{473CEDC1-A9FE-C5CB-470E-DE6A7DCB5E06}"/>
              </a:ext>
            </a:extLst>
          </p:cNvPr>
          <p:cNvSpPr>
            <a:spLocks noGrp="1"/>
          </p:cNvSpPr>
          <p:nvPr>
            <p:ph type="sldNum" sz="quarter" idx="12"/>
          </p:nvPr>
        </p:nvSpPr>
        <p:spPr/>
        <p:txBody>
          <a:bodyPr wrap="square" anchor="b">
            <a:normAutofit/>
          </a:bodyPr>
          <a:lstStyle/>
          <a:p>
            <a:pPr>
              <a:spcAft>
                <a:spcPts val="600"/>
              </a:spcAft>
            </a:pPr>
            <a:fld id="{0C50C46B-D2D5-4439-A410-8FA3196FA121}" type="slidenum">
              <a:rPr lang="en-US" smtClean="0"/>
              <a:pPr>
                <a:spcAft>
                  <a:spcPts val="600"/>
                </a:spcAft>
              </a:pPr>
              <a:t>8</a:t>
            </a:fld>
            <a:endParaRPr lang="en-US"/>
          </a:p>
        </p:txBody>
      </p:sp>
      <p:pic>
        <p:nvPicPr>
          <p:cNvPr id="6" name="Picture 5">
            <a:extLst>
              <a:ext uri="{FF2B5EF4-FFF2-40B4-BE49-F238E27FC236}">
                <a16:creationId xmlns:a16="http://schemas.microsoft.com/office/drawing/2014/main" id="{A8294F5F-16C2-1EB6-E9E2-2FE0F16B97E7}"/>
              </a:ext>
            </a:extLst>
          </p:cNvPr>
          <p:cNvPicPr>
            <a:picLocks noChangeAspect="1"/>
          </p:cNvPicPr>
          <p:nvPr/>
        </p:nvPicPr>
        <p:blipFill>
          <a:blip r:embed="rId2"/>
          <a:stretch>
            <a:fillRect/>
          </a:stretch>
        </p:blipFill>
        <p:spPr>
          <a:xfrm>
            <a:off x="451934" y="304800"/>
            <a:ext cx="3738563" cy="3738563"/>
          </a:xfrm>
          <a:prstGeom prst="rect">
            <a:avLst/>
          </a:prstGeom>
        </p:spPr>
      </p:pic>
      <p:sp>
        <p:nvSpPr>
          <p:cNvPr id="8" name="TextBox 7">
            <a:extLst>
              <a:ext uri="{FF2B5EF4-FFF2-40B4-BE49-F238E27FC236}">
                <a16:creationId xmlns:a16="http://schemas.microsoft.com/office/drawing/2014/main" id="{5D65758D-D736-461F-A1B5-D1246D9AD15A}"/>
              </a:ext>
            </a:extLst>
          </p:cNvPr>
          <p:cNvSpPr txBox="1"/>
          <p:nvPr/>
        </p:nvSpPr>
        <p:spPr>
          <a:xfrm>
            <a:off x="4724400" y="122237"/>
            <a:ext cx="7315200" cy="6309420"/>
          </a:xfrm>
          <a:prstGeom prst="rect">
            <a:avLst/>
          </a:prstGeom>
          <a:noFill/>
        </p:spPr>
        <p:txBody>
          <a:bodyPr wrap="square">
            <a:spAutoFit/>
          </a:bodyPr>
          <a:lstStyle/>
          <a:p>
            <a:r>
              <a:rPr lang="en-US" sz="4800" b="1" dirty="0">
                <a:latin typeface="+mj-lt"/>
              </a:rPr>
              <a:t>PROVERBS 6:1-11</a:t>
            </a:r>
          </a:p>
          <a:p>
            <a:r>
              <a:rPr lang="en-US" sz="3600" i="1" dirty="0">
                <a:latin typeface="+mj-lt"/>
              </a:rPr>
              <a:t>My son, if thou be surety for thy friend, if thou hast stricken thy hand with a stranger, 2 Thou art snared with the words of thy mouth, thou art taken with the words of thy mouth. 3 Do this now, my son, and deliver thyself, when thou art come into the hand of thy friend; go, humble thyself, and make sure thy friend. </a:t>
            </a:r>
          </a:p>
        </p:txBody>
      </p:sp>
    </p:spTree>
    <p:extLst>
      <p:ext uri="{BB962C8B-B14F-4D97-AF65-F5344CB8AC3E}">
        <p14:creationId xmlns:p14="http://schemas.microsoft.com/office/powerpoint/2010/main" val="2274550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BDED0-1E04-EE3B-E361-1070C0D80ACE}"/>
              </a:ext>
            </a:extLst>
          </p:cNvPr>
          <p:cNvSpPr>
            <a:spLocks noGrp="1"/>
          </p:cNvSpPr>
          <p:nvPr>
            <p:ph type="dt" sz="half" idx="10"/>
          </p:nvPr>
        </p:nvSpPr>
        <p:spPr/>
        <p:txBody>
          <a:bodyPr/>
          <a:lstStyle/>
          <a:p>
            <a:r>
              <a:rPr lang="en-US"/>
              <a:t>2-11-2026</a:t>
            </a:r>
            <a:endParaRPr lang="en-US" dirty="0"/>
          </a:p>
        </p:txBody>
      </p:sp>
      <p:sp>
        <p:nvSpPr>
          <p:cNvPr id="3" name="Footer Placeholder 2">
            <a:extLst>
              <a:ext uri="{FF2B5EF4-FFF2-40B4-BE49-F238E27FC236}">
                <a16:creationId xmlns:a16="http://schemas.microsoft.com/office/drawing/2014/main" id="{761CEC11-89FF-D64F-FE98-21BE2DE87724}"/>
              </a:ext>
            </a:extLst>
          </p:cNvPr>
          <p:cNvSpPr>
            <a:spLocks noGrp="1"/>
          </p:cNvSpPr>
          <p:nvPr>
            <p:ph type="ftr" sz="quarter" idx="11"/>
          </p:nvPr>
        </p:nvSpPr>
        <p:spPr/>
        <p:txBody>
          <a:bodyPr/>
          <a:lstStyle/>
          <a:p>
            <a:r>
              <a:rPr lang="en-US"/>
              <a:t>Stewardship.4.HBT</a:t>
            </a:r>
            <a:endParaRPr lang="en-US" dirty="0"/>
          </a:p>
        </p:txBody>
      </p:sp>
      <p:sp>
        <p:nvSpPr>
          <p:cNvPr id="4" name="Slide Number Placeholder 3">
            <a:extLst>
              <a:ext uri="{FF2B5EF4-FFF2-40B4-BE49-F238E27FC236}">
                <a16:creationId xmlns:a16="http://schemas.microsoft.com/office/drawing/2014/main" id="{07BB0326-3BB3-DFF3-B161-C212ED2936EF}"/>
              </a:ext>
            </a:extLst>
          </p:cNvPr>
          <p:cNvSpPr>
            <a:spLocks noGrp="1"/>
          </p:cNvSpPr>
          <p:nvPr>
            <p:ph type="sldNum" sz="quarter" idx="12"/>
          </p:nvPr>
        </p:nvSpPr>
        <p:spPr/>
        <p:txBody>
          <a:bodyPr/>
          <a:lstStyle/>
          <a:p>
            <a:fld id="{0C50C46B-D2D5-4439-A410-8FA3196FA121}" type="slidenum">
              <a:rPr lang="en-US" smtClean="0"/>
              <a:pPr/>
              <a:t>9</a:t>
            </a:fld>
            <a:endParaRPr lang="en-US" dirty="0"/>
          </a:p>
        </p:txBody>
      </p:sp>
      <p:sp>
        <p:nvSpPr>
          <p:cNvPr id="6" name="TextBox 5">
            <a:extLst>
              <a:ext uri="{FF2B5EF4-FFF2-40B4-BE49-F238E27FC236}">
                <a16:creationId xmlns:a16="http://schemas.microsoft.com/office/drawing/2014/main" id="{18E9B79E-EBD1-3D15-202F-16EB029B8BB4}"/>
              </a:ext>
            </a:extLst>
          </p:cNvPr>
          <p:cNvSpPr txBox="1"/>
          <p:nvPr/>
        </p:nvSpPr>
        <p:spPr>
          <a:xfrm>
            <a:off x="76200" y="26276"/>
            <a:ext cx="12039600" cy="6863417"/>
          </a:xfrm>
          <a:prstGeom prst="rect">
            <a:avLst/>
          </a:prstGeom>
          <a:noFill/>
        </p:spPr>
        <p:txBody>
          <a:bodyPr wrap="square">
            <a:spAutoFit/>
          </a:bodyPr>
          <a:lstStyle/>
          <a:p>
            <a:r>
              <a:rPr lang="en-US" sz="4000" i="1" dirty="0">
                <a:latin typeface="+mn-lt"/>
              </a:rPr>
              <a:t>4 Give not sleep to thine eyes, nor slumber to thine eyelids. 5 Deliver thyself as a roe from the hand of the hunter, and as a bird from the hand of the fowler. 6 Go to the ant, thou sluggard; consider her ways, and be wise: 7 Which having no guide, overseer, or ruler, 8 </a:t>
            </a:r>
            <a:r>
              <a:rPr lang="en-US" sz="4000" i="1" dirty="0" err="1">
                <a:latin typeface="+mn-lt"/>
              </a:rPr>
              <a:t>Provideth</a:t>
            </a:r>
            <a:r>
              <a:rPr lang="en-US" sz="4000" i="1" dirty="0">
                <a:latin typeface="+mn-lt"/>
              </a:rPr>
              <a:t> her meat in the summer, and </a:t>
            </a:r>
            <a:r>
              <a:rPr lang="en-US" sz="4000" i="1" dirty="0" err="1">
                <a:latin typeface="+mn-lt"/>
              </a:rPr>
              <a:t>gathereth</a:t>
            </a:r>
            <a:r>
              <a:rPr lang="en-US" sz="4000" i="1" dirty="0">
                <a:latin typeface="+mn-lt"/>
              </a:rPr>
              <a:t> her food in the harvest. 9 How long wilt thou sleep, O sluggard? when wilt thou arise out of thy sleep? 10 Yet a little sleep, a little slumber, a little folding of the hands to sleep: 11 So shall thy poverty come as one that </a:t>
            </a:r>
            <a:r>
              <a:rPr lang="en-US" sz="4000" i="1" dirty="0" err="1">
                <a:latin typeface="+mn-lt"/>
              </a:rPr>
              <a:t>travelleth</a:t>
            </a:r>
            <a:r>
              <a:rPr lang="en-US" sz="4000" i="1" dirty="0">
                <a:latin typeface="+mn-lt"/>
              </a:rPr>
              <a:t>, and thy want as an armed man.</a:t>
            </a:r>
          </a:p>
        </p:txBody>
      </p:sp>
    </p:spTree>
    <p:extLst>
      <p:ext uri="{BB962C8B-B14F-4D97-AF65-F5344CB8AC3E}">
        <p14:creationId xmlns:p14="http://schemas.microsoft.com/office/powerpoint/2010/main" val="1723662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4228</TotalTime>
  <Words>1777</Words>
  <Application>Microsoft Office PowerPoint</Application>
  <PresentationFormat>Widescreen</PresentationFormat>
  <Paragraphs>162</Paragraphs>
  <Slides>26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Candara</vt:lpstr>
      <vt:lpstr>Symbol</vt:lpstr>
      <vt:lpstr>Tahoma</vt:lpstr>
      <vt:lpstr>Wingdings</vt:lpstr>
      <vt:lpstr>Balance</vt:lpstr>
      <vt:lpstr>Principles to Live by 9</vt:lpstr>
      <vt:lpstr>Life Cycle of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good man leaveth an inheritance to his children's children: and the wealth of the sinner is laid up for the just.  PROVERBS 13:22</vt:lpstr>
      <vt:lpstr>PowerPoint Presentation</vt:lpstr>
      <vt:lpstr>Why Do You Need a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CHRISTIAN FELLOWSHIP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dc:title>
  <dc:creator>BARRY COFFEY</dc:creator>
  <cp:lastModifiedBy>HBT Media</cp:lastModifiedBy>
  <cp:revision>303</cp:revision>
  <dcterms:created xsi:type="dcterms:W3CDTF">2004-11-14T08:53:46Z</dcterms:created>
  <dcterms:modified xsi:type="dcterms:W3CDTF">2026-02-12T00:16:58Z</dcterms:modified>
</cp:coreProperties>
</file>