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56"/>
  </p:notesMasterIdLst>
  <p:sldIdLst>
    <p:sldId id="256" r:id="rId2"/>
    <p:sldId id="691" r:id="rId3"/>
    <p:sldId id="262" r:id="rId4"/>
    <p:sldId id="698" r:id="rId5"/>
    <p:sldId id="413" r:id="rId6"/>
    <p:sldId id="747" r:id="rId7"/>
    <p:sldId id="741" r:id="rId8"/>
    <p:sldId id="720" r:id="rId9"/>
    <p:sldId id="377" r:id="rId10"/>
    <p:sldId id="742" r:id="rId11"/>
    <p:sldId id="732" r:id="rId12"/>
    <p:sldId id="733" r:id="rId13"/>
    <p:sldId id="734" r:id="rId14"/>
    <p:sldId id="735" r:id="rId15"/>
    <p:sldId id="736" r:id="rId16"/>
    <p:sldId id="737" r:id="rId17"/>
    <p:sldId id="738" r:id="rId18"/>
    <p:sldId id="744" r:id="rId19"/>
    <p:sldId id="743" r:id="rId20"/>
    <p:sldId id="745" r:id="rId21"/>
    <p:sldId id="746" r:id="rId22"/>
    <p:sldId id="739" r:id="rId23"/>
    <p:sldId id="674" r:id="rId24"/>
    <p:sldId id="271" r:id="rId25"/>
    <p:sldId id="726" r:id="rId26"/>
    <p:sldId id="727" r:id="rId27"/>
    <p:sldId id="725" r:id="rId28"/>
    <p:sldId id="295" r:id="rId29"/>
    <p:sldId id="281" r:id="rId30"/>
    <p:sldId id="307" r:id="rId31"/>
    <p:sldId id="659" r:id="rId32"/>
    <p:sldId id="660" r:id="rId33"/>
    <p:sldId id="662" r:id="rId34"/>
    <p:sldId id="682" r:id="rId35"/>
    <p:sldId id="679" r:id="rId36"/>
    <p:sldId id="740" r:id="rId37"/>
    <p:sldId id="669" r:id="rId38"/>
    <p:sldId id="288" r:id="rId39"/>
    <p:sldId id="289" r:id="rId40"/>
    <p:sldId id="290" r:id="rId41"/>
    <p:sldId id="291" r:id="rId42"/>
    <p:sldId id="728" r:id="rId43"/>
    <p:sldId id="729" r:id="rId44"/>
    <p:sldId id="715" r:id="rId45"/>
    <p:sldId id="278" r:id="rId46"/>
    <p:sldId id="730" r:id="rId47"/>
    <p:sldId id="280" r:id="rId48"/>
    <p:sldId id="716" r:id="rId49"/>
    <p:sldId id="723" r:id="rId50"/>
    <p:sldId id="731" r:id="rId51"/>
    <p:sldId id="285" r:id="rId52"/>
    <p:sldId id="718" r:id="rId53"/>
    <p:sldId id="719" r:id="rId54"/>
    <p:sldId id="38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4B0B86-184C-4ADA-827D-0EC8C61D842D}">
          <p14:sldIdLst>
            <p14:sldId id="256"/>
            <p14:sldId id="691"/>
            <p14:sldId id="262"/>
            <p14:sldId id="698"/>
            <p14:sldId id="413"/>
            <p14:sldId id="747"/>
            <p14:sldId id="741"/>
            <p14:sldId id="720"/>
            <p14:sldId id="377"/>
            <p14:sldId id="742"/>
            <p14:sldId id="732"/>
            <p14:sldId id="733"/>
            <p14:sldId id="734"/>
            <p14:sldId id="735"/>
            <p14:sldId id="736"/>
            <p14:sldId id="737"/>
            <p14:sldId id="738"/>
            <p14:sldId id="744"/>
            <p14:sldId id="743"/>
            <p14:sldId id="745"/>
            <p14:sldId id="746"/>
            <p14:sldId id="739"/>
            <p14:sldId id="674"/>
            <p14:sldId id="271"/>
            <p14:sldId id="726"/>
            <p14:sldId id="727"/>
            <p14:sldId id="725"/>
            <p14:sldId id="295"/>
            <p14:sldId id="281"/>
            <p14:sldId id="307"/>
            <p14:sldId id="659"/>
            <p14:sldId id="660"/>
            <p14:sldId id="662"/>
            <p14:sldId id="682"/>
            <p14:sldId id="679"/>
            <p14:sldId id="740"/>
            <p14:sldId id="669"/>
            <p14:sldId id="288"/>
            <p14:sldId id="289"/>
            <p14:sldId id="290"/>
            <p14:sldId id="291"/>
            <p14:sldId id="728"/>
            <p14:sldId id="729"/>
            <p14:sldId id="715"/>
            <p14:sldId id="278"/>
            <p14:sldId id="730"/>
            <p14:sldId id="280"/>
            <p14:sldId id="716"/>
            <p14:sldId id="723"/>
            <p14:sldId id="731"/>
            <p14:sldId id="285"/>
            <p14:sldId id="718"/>
            <p14:sldId id="719"/>
            <p14:sldId id="3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42" autoAdjust="0"/>
    <p:restoredTop sz="94660"/>
  </p:normalViewPr>
  <p:slideViewPr>
    <p:cSldViewPr snapToGrid="0">
      <p:cViewPr varScale="1">
        <p:scale>
          <a:sx n="97" d="100"/>
          <a:sy n="97" d="100"/>
        </p:scale>
        <p:origin x="774" y="306"/>
      </p:cViewPr>
      <p:guideLst/>
    </p:cSldViewPr>
  </p:slideViewPr>
  <p:notesTextViewPr>
    <p:cViewPr>
      <p:scale>
        <a:sx n="1" d="1"/>
        <a:sy n="1" d="1"/>
      </p:scale>
      <p:origin x="0" y="0"/>
    </p:cViewPr>
  </p:notesTextViewPr>
  <p:sorterViewPr>
    <p:cViewPr>
      <p:scale>
        <a:sx n="90" d="100"/>
        <a:sy n="90" d="100"/>
      </p:scale>
      <p:origin x="0" y="-12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2F9B4-C926-41E9-B5DE-9A67D26AF94E}" type="datetimeFigureOut">
              <a:rPr lang="en-US" smtClean="0"/>
              <a:t>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09BD-F251-4C4E-B0FB-309599564E3D}" type="slidenum">
              <a:rPr lang="en-US" smtClean="0"/>
              <a:t>‹#›</a:t>
            </a:fld>
            <a:endParaRPr lang="en-US"/>
          </a:p>
        </p:txBody>
      </p:sp>
    </p:spTree>
    <p:extLst>
      <p:ext uri="{BB962C8B-B14F-4D97-AF65-F5344CB8AC3E}">
        <p14:creationId xmlns:p14="http://schemas.microsoft.com/office/powerpoint/2010/main" val="45015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CA09BD-F251-4C4E-B0FB-309599564E3D}" type="slidenum">
              <a:rPr lang="en-US" smtClean="0"/>
              <a:t>3</a:t>
            </a:fld>
            <a:endParaRPr lang="en-US"/>
          </a:p>
        </p:txBody>
      </p:sp>
    </p:spTree>
    <p:extLst>
      <p:ext uri="{BB962C8B-B14F-4D97-AF65-F5344CB8AC3E}">
        <p14:creationId xmlns:p14="http://schemas.microsoft.com/office/powerpoint/2010/main" val="39044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4156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17DAD-4DAC-401D-954A-D16FF7248A5E}" type="slidenum">
              <a:rPr lang="en-US" smtClean="0"/>
              <a:pPr/>
              <a:t>24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xfrm>
            <a:off x="685800" y="1143000"/>
            <a:ext cx="5486400" cy="3086100"/>
          </a:xfrm>
          <a:ln/>
        </p:spPr>
      </p:sp>
      <p:sp>
        <p:nvSpPr>
          <p:cNvPr id="212995" name="Notes Placeholder 2"/>
          <p:cNvSpPr>
            <a:spLocks noGrp="1"/>
          </p:cNvSpPr>
          <p:nvPr>
            <p:ph type="body" idx="1"/>
          </p:nvPr>
        </p:nvSpPr>
        <p:spPr>
          <a:noFill/>
          <a:ln/>
        </p:spPr>
        <p:txBody>
          <a:bodyPr/>
          <a:lstStyle/>
          <a:p>
            <a:endParaRPr lang="en-US"/>
          </a:p>
        </p:txBody>
      </p:sp>
      <p:sp>
        <p:nvSpPr>
          <p:cNvPr id="212996" name="Slide Number Placeholder 3"/>
          <p:cNvSpPr>
            <a:spLocks noGrp="1"/>
          </p:cNvSpPr>
          <p:nvPr>
            <p:ph type="sldNum" sz="quarter" idx="5"/>
          </p:nvPr>
        </p:nvSpPr>
        <p:spPr>
          <a:noFill/>
        </p:spPr>
        <p:txBody>
          <a:bodyPr/>
          <a:lstStyle/>
          <a:p>
            <a:fld id="{AF4F8081-3BFE-4D8D-ACC6-09D48F18A9E5}" type="slidenum">
              <a:rPr lang="en-AU" smtClean="0"/>
              <a:pPr/>
              <a:t>28</a:t>
            </a:fld>
            <a:endParaRPr lang="en-AU"/>
          </a:p>
        </p:txBody>
      </p:sp>
    </p:spTree>
    <p:extLst>
      <p:ext uri="{BB962C8B-B14F-4D97-AF65-F5344CB8AC3E}">
        <p14:creationId xmlns:p14="http://schemas.microsoft.com/office/powerpoint/2010/main" val="193596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991F9A-06B7-48AD-93E8-4A939D60963D}" type="slidenum">
              <a:rPr lang="en-US" smtClean="0"/>
              <a:pPr/>
              <a:t>29</a:t>
            </a:fld>
            <a:endParaRPr lang="en-US"/>
          </a:p>
        </p:txBody>
      </p:sp>
    </p:spTree>
    <p:extLst>
      <p:ext uri="{BB962C8B-B14F-4D97-AF65-F5344CB8AC3E}">
        <p14:creationId xmlns:p14="http://schemas.microsoft.com/office/powerpoint/2010/main" val="92651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991F9A-06B7-48AD-93E8-4A939D60963D}" type="slidenum">
              <a:rPr lang="en-US" smtClean="0"/>
              <a:pPr/>
              <a:t>30</a:t>
            </a:fld>
            <a:endParaRPr lang="en-US"/>
          </a:p>
        </p:txBody>
      </p:sp>
    </p:spTree>
    <p:extLst>
      <p:ext uri="{BB962C8B-B14F-4D97-AF65-F5344CB8AC3E}">
        <p14:creationId xmlns:p14="http://schemas.microsoft.com/office/powerpoint/2010/main" val="1864793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31</a:t>
            </a:fld>
            <a:endParaRPr lang="en-US"/>
          </a:p>
        </p:txBody>
      </p:sp>
    </p:spTree>
    <p:extLst>
      <p:ext uri="{BB962C8B-B14F-4D97-AF65-F5344CB8AC3E}">
        <p14:creationId xmlns:p14="http://schemas.microsoft.com/office/powerpoint/2010/main" val="373254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32</a:t>
            </a:fld>
            <a:endParaRPr lang="en-US"/>
          </a:p>
        </p:txBody>
      </p:sp>
    </p:spTree>
    <p:extLst>
      <p:ext uri="{BB962C8B-B14F-4D97-AF65-F5344CB8AC3E}">
        <p14:creationId xmlns:p14="http://schemas.microsoft.com/office/powerpoint/2010/main" val="138695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r>
              <a:rPr lang="en-US"/>
              <a:t>2/8/2026</a:t>
            </a:r>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r>
              <a:rPr lang="en-US"/>
              <a:t>The Spirit Controlled Church &amp; It's Members 5</a:t>
            </a:r>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90696341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r>
              <a:rPr lang="en-US"/>
              <a:t>2/8/2026</a:t>
            </a:r>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r>
              <a:rPr lang="en-US"/>
              <a:t>The Spirit Controlled Church &amp; It's Members 5</a:t>
            </a:r>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7440245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r>
              <a:rPr lang="en-US"/>
              <a:t>2/8/2026</a:t>
            </a:r>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r>
              <a:rPr lang="en-US"/>
              <a:t>The Spirit Controlled Church &amp; It's Members 5</a:t>
            </a:r>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26788722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1329DF-B16C-4958-8120-1F3D8DD91A3B}"/>
              </a:ext>
            </a:extLst>
          </p:cNvPr>
          <p:cNvSpPr>
            <a:spLocks noGrp="1"/>
          </p:cNvSpPr>
          <p:nvPr>
            <p:ph type="dt" sz="half" idx="10"/>
          </p:nvPr>
        </p:nvSpPr>
        <p:spPr/>
        <p:txBody>
          <a:bodyPr/>
          <a:lstStyle/>
          <a:p>
            <a:r>
              <a:rPr lang="en-US" dirty="0"/>
              <a:t>2/8/2026</a:t>
            </a:r>
          </a:p>
        </p:txBody>
      </p:sp>
      <p:sp>
        <p:nvSpPr>
          <p:cNvPr id="4" name="Footer Placeholder 3">
            <a:extLst>
              <a:ext uri="{FF2B5EF4-FFF2-40B4-BE49-F238E27FC236}">
                <a16:creationId xmlns:a16="http://schemas.microsoft.com/office/drawing/2014/main" id="{5DA38D7F-2A7C-4C62-B3BC-1DB1A460293F}"/>
              </a:ext>
            </a:extLst>
          </p:cNvPr>
          <p:cNvSpPr>
            <a:spLocks noGrp="1"/>
          </p:cNvSpPr>
          <p:nvPr>
            <p:ph type="ftr" sz="quarter" idx="11"/>
          </p:nvPr>
        </p:nvSpPr>
        <p:spPr>
          <a:xfrm>
            <a:off x="4167657" y="6467930"/>
            <a:ext cx="4114800" cy="365125"/>
          </a:xfrm>
        </p:spPr>
        <p:txBody>
          <a:bodyPr/>
          <a:lstStyle/>
          <a:p>
            <a:r>
              <a:rPr lang="en-US" dirty="0"/>
              <a:t>The Spirit Controlled Church &amp; It's Members 5</a:t>
            </a:r>
          </a:p>
        </p:txBody>
      </p:sp>
      <p:sp>
        <p:nvSpPr>
          <p:cNvPr id="5" name="Slide Number Placeholder 4">
            <a:extLst>
              <a:ext uri="{FF2B5EF4-FFF2-40B4-BE49-F238E27FC236}">
                <a16:creationId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pPr/>
              <a:t>‹#›</a:t>
            </a:fld>
            <a:endParaRPr lang="en-US" dirty="0"/>
          </a:p>
        </p:txBody>
      </p:sp>
      <p:sp>
        <p:nvSpPr>
          <p:cNvPr id="7" name="Content Placeholder 6">
            <a:extLst>
              <a:ext uri="{FF2B5EF4-FFF2-40B4-BE49-F238E27FC236}">
                <a16:creationId xmlns:a16="http://schemas.microsoft.com/office/drawing/2014/main" id="{EAE23B48-0D16-412C-BC69-B41C4F2AC702}"/>
              </a:ext>
            </a:extLst>
          </p:cNvPr>
          <p:cNvSpPr>
            <a:spLocks noGrp="1"/>
          </p:cNvSpPr>
          <p:nvPr>
            <p:ph sz="quarter" idx="13" hasCustomPrompt="1"/>
          </p:nvPr>
        </p:nvSpPr>
        <p:spPr>
          <a:xfrm>
            <a:off x="838200" y="5784728"/>
            <a:ext cx="10515600" cy="365125"/>
          </a:xfrm>
        </p:spPr>
        <p:txBody>
          <a:bodyPr>
            <a:normAutofit/>
          </a:bodyPr>
          <a:lstStyle>
            <a:lvl1pPr marL="0" indent="0" algn="r">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 Author/Writer Here</a:t>
            </a:r>
          </a:p>
        </p:txBody>
      </p:sp>
      <p:sp>
        <p:nvSpPr>
          <p:cNvPr id="8" name="Title 7">
            <a:extLst>
              <a:ext uri="{FF2B5EF4-FFF2-40B4-BE49-F238E27FC236}">
                <a16:creationId xmlns:a16="http://schemas.microsoft.com/office/drawing/2014/main" id="{06D0385B-605F-4AEB-B2CD-DA707D355265}"/>
              </a:ext>
            </a:extLst>
          </p:cNvPr>
          <p:cNvSpPr>
            <a:spLocks noGrp="1"/>
          </p:cNvSpPr>
          <p:nvPr>
            <p:ph type="title"/>
          </p:nvPr>
        </p:nvSpPr>
        <p:spPr>
          <a:xfrm>
            <a:off x="247185" y="1083209"/>
            <a:ext cx="10515600" cy="533587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73788212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Left Quote">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9BBF8640-DE64-4B60-867F-0CBE26BD00A0}"/>
              </a:ext>
            </a:extLst>
          </p:cNvPr>
          <p:cNvSpPr>
            <a:spLocks noGrp="1"/>
          </p:cNvSpPr>
          <p:nvPr>
            <p:ph idx="1"/>
          </p:nvPr>
        </p:nvSpPr>
        <p:spPr bwMode="white">
          <a:xfrm>
            <a:off x="2365865" y="6114929"/>
            <a:ext cx="9486900" cy="435466"/>
          </a:xfrm>
        </p:spPr>
        <p:txBody>
          <a:bodyPr>
            <a:normAutofit/>
          </a:bodyPr>
          <a:lstStyle>
            <a:lvl1pPr algn="r">
              <a:defRPr i="0"/>
            </a:lvl1pPr>
          </a:lstStyle>
          <a:p>
            <a:pPr marL="0" lvl="0" indent="0" algn="r">
              <a:buNone/>
            </a:pPr>
            <a:r>
              <a:rPr lang="en-US" sz="1500" i="1">
                <a:solidFill>
                  <a:schemeClr val="bg1"/>
                </a:solidFill>
                <a:cs typeface="Segoe UI" panose="020B0502040204020203" pitchFamily="34" charset="0"/>
              </a:rPr>
              <a:t>Click to edit Master text styles</a:t>
            </a:r>
          </a:p>
          <a:p>
            <a:pPr marL="0" lvl="1" indent="0" algn="r">
              <a:buNone/>
            </a:pPr>
            <a:r>
              <a:rPr lang="en-US" sz="1500" i="1">
                <a:solidFill>
                  <a:schemeClr val="bg1"/>
                </a:solidFill>
                <a:cs typeface="Segoe UI" panose="020B0502040204020203" pitchFamily="34" charset="0"/>
              </a:rPr>
              <a:t>Second level</a:t>
            </a:r>
          </a:p>
        </p:txBody>
      </p:sp>
      <p:sp>
        <p:nvSpPr>
          <p:cNvPr id="11" name="Title 10">
            <a:extLst>
              <a:ext uri="{FF2B5EF4-FFF2-40B4-BE49-F238E27FC236}">
                <a16:creationId xmlns:a16="http://schemas.microsoft.com/office/drawing/2014/main" id="{D0D19A04-6F0F-4BFC-8AD6-19F13EE1006A}"/>
              </a:ext>
            </a:extLst>
          </p:cNvPr>
          <p:cNvSpPr>
            <a:spLocks noGrp="1"/>
          </p:cNvSpPr>
          <p:nvPr>
            <p:ph type="title"/>
          </p:nvPr>
        </p:nvSpPr>
        <p:spPr>
          <a:xfrm>
            <a:off x="327513" y="149470"/>
            <a:ext cx="5838825" cy="6456912"/>
          </a:xfrm>
        </p:spPr>
        <p:txBody>
          <a:bodyPr/>
          <a:lstStyle/>
          <a:p>
            <a:r>
              <a:rPr lang="en-US"/>
              <a:t>Click to edit Master title style</a:t>
            </a:r>
          </a:p>
        </p:txBody>
      </p:sp>
    </p:spTree>
    <p:extLst>
      <p:ext uri="{BB962C8B-B14F-4D97-AF65-F5344CB8AC3E}">
        <p14:creationId xmlns:p14="http://schemas.microsoft.com/office/powerpoint/2010/main" val="56232594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r>
              <a:rPr lang="en-US"/>
              <a:t>2/8/2026</a:t>
            </a:r>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r>
              <a:rPr lang="en-US"/>
              <a:t>The Spirit Controlled Church &amp; It's Members 5</a:t>
            </a:r>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93328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r>
              <a:rPr lang="en-US"/>
              <a:t>2/8/2026</a:t>
            </a:r>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r>
              <a:rPr lang="en-US"/>
              <a:t>The Spirit Controlled Church &amp; It's Members 5</a:t>
            </a:r>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92818743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r>
              <a:rPr lang="en-US"/>
              <a:t>2/8/2026</a:t>
            </a:r>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r>
              <a:rPr lang="en-US"/>
              <a:t>The Spirit Controlled Church &amp; It's Members 5</a:t>
            </a:r>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28261927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r>
              <a:rPr lang="en-US"/>
              <a:t>2/8/2026</a:t>
            </a:r>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r>
              <a:rPr lang="en-US"/>
              <a:t>The Spirit Controlled Church &amp; It's Members 5</a:t>
            </a:r>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0180845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r>
              <a:rPr lang="en-US"/>
              <a:t>2/8/2026</a:t>
            </a:r>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r>
              <a:rPr lang="en-US"/>
              <a:t>The Spirit Controlled Church &amp; It's Members 5</a:t>
            </a:r>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7815864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lvl1pPr>
              <a:defRPr>
                <a:solidFill>
                  <a:schemeClr val="bg1"/>
                </a:solidFill>
              </a:defRPr>
            </a:lvl1pPr>
          </a:lstStyle>
          <a:p>
            <a:r>
              <a:rPr lang="en-US" dirty="0"/>
              <a:t>2/8/2026</a:t>
            </a:r>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a:xfrm>
            <a:off x="4256867" y="6405295"/>
            <a:ext cx="4114800" cy="365125"/>
          </a:xfrm>
        </p:spPr>
        <p:txBody>
          <a:bodyPr/>
          <a:lstStyle>
            <a:lvl1pPr>
              <a:defRPr>
                <a:solidFill>
                  <a:schemeClr val="bg1"/>
                </a:solidFill>
              </a:defRPr>
            </a:lvl1pPr>
          </a:lstStyle>
          <a:p>
            <a:r>
              <a:rPr lang="en-US"/>
              <a:t>The Spirit Controlled Church &amp; It's Members 5</a:t>
            </a:r>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lvl1pPr>
              <a:defRPr>
                <a:solidFill>
                  <a:schemeClr val="bg1"/>
                </a:solidFill>
              </a:defRPr>
            </a:lvl1p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226408773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r>
              <a:rPr lang="en-US"/>
              <a:t>2/8/2026</a:t>
            </a:r>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r>
              <a:rPr lang="en-US"/>
              <a:t>The Spirit Controlled Church &amp; It's Members 5</a:t>
            </a:r>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10018173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r>
              <a:rPr lang="en-US"/>
              <a:t>2/8/2026</a:t>
            </a:r>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r>
              <a:rPr lang="en-US"/>
              <a:t>The Spirit Controlled Church &amp; It's Members 5</a:t>
            </a:r>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65058374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latin typeface="Candara" panose="020E0502030303020204" pitchFamily="34" charset="0"/>
              </a:defRPr>
            </a:lvl1pPr>
          </a:lstStyle>
          <a:p>
            <a:r>
              <a:rPr lang="en-US"/>
              <a:t>2/8/2026</a:t>
            </a:r>
            <a:endParaRPr lang="en-US" dirty="0"/>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latin typeface="Candara" panose="020E0502030303020204" pitchFamily="34" charset="0"/>
              </a:defRPr>
            </a:lvl1pPr>
          </a:lstStyle>
          <a:p>
            <a:r>
              <a:rPr lang="en-US"/>
              <a:t>The Spirit Controlled Church &amp; It's Members 5</a:t>
            </a:r>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latin typeface="Candara" panose="020E0502030303020204" pitchFamily="34" charset="0"/>
              </a:defRPr>
            </a:lvl1pPr>
          </a:lstStyle>
          <a:p>
            <a:fld id="{148CC95F-0247-41B6-91CF-DC97C76A7088}" type="slidenum">
              <a:rPr lang="en-US" smtClean="0"/>
              <a:pPr/>
              <a:t>‹#›</a:t>
            </a:fld>
            <a:endParaRPr lang="en-US" dirty="0"/>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19312645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 id="2147483674" r:id="rId12"/>
    <p:sldLayoutId id="2147483677" r:id="rId13"/>
  </p:sldLayoutIdLst>
  <p:transition spd="slow">
    <p:push dir="u"/>
  </p:transition>
  <p:hf hdr="0"/>
  <p:txStyles>
    <p:titleStyle>
      <a:lvl1pPr algn="l" defTabSz="914400" rtl="0" eaLnBrk="1" latinLnBrk="0" hangingPunct="1">
        <a:lnSpc>
          <a:spcPct val="100000"/>
        </a:lnSpc>
        <a:spcBef>
          <a:spcPct val="0"/>
        </a:spcBef>
        <a:buNone/>
        <a:defRPr sz="4400" b="1"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pic>
        <p:nvPicPr>
          <p:cNvPr id="4" name="Picture 3" descr="Colored pencils inside a pencil holder which is on top of a wood table">
            <a:extLst>
              <a:ext uri="{FF2B5EF4-FFF2-40B4-BE49-F238E27FC236}">
                <a16:creationId xmlns:a16="http://schemas.microsoft.com/office/drawing/2014/main" id="{5516D6B6-D3E8-64C0-4517-3FD8002BC502}"/>
              </a:ext>
            </a:extLst>
          </p:cNvPr>
          <p:cNvPicPr>
            <a:picLocks noChangeAspect="1"/>
          </p:cNvPicPr>
          <p:nvPr/>
        </p:nvPicPr>
        <p:blipFill>
          <a:blip r:embed="rId2" cstate="email">
            <a:alphaModFix amt="40000"/>
            <a:extLst>
              <a:ext uri="{28A0092B-C50C-407E-A947-70E740481C1C}">
                <a14:useLocalDpi xmlns:a14="http://schemas.microsoft.com/office/drawing/2010/main" val="0"/>
              </a:ext>
            </a:extLst>
          </a:blip>
          <a:srcRect/>
          <a:stretch>
            <a:fillRect/>
          </a:stretch>
        </p:blipFill>
        <p:spPr>
          <a:xfrm>
            <a:off x="-1" y="12700"/>
            <a:ext cx="12192001" cy="6858001"/>
          </a:xfrm>
          <a:prstGeom prst="rect">
            <a:avLst/>
          </a:prstGeom>
        </p:spPr>
      </p:pic>
      <p:sp>
        <p:nvSpPr>
          <p:cNvPr id="2" name="Title 1">
            <a:extLst>
              <a:ext uri="{FF2B5EF4-FFF2-40B4-BE49-F238E27FC236}">
                <a16:creationId xmlns:a16="http://schemas.microsoft.com/office/drawing/2014/main" id="{8313BB57-8676-70A7-F4A2-42D1F08357B7}"/>
              </a:ext>
            </a:extLst>
          </p:cNvPr>
          <p:cNvSpPr>
            <a:spLocks noGrp="1"/>
          </p:cNvSpPr>
          <p:nvPr>
            <p:ph type="ctrTitle"/>
          </p:nvPr>
        </p:nvSpPr>
        <p:spPr>
          <a:xfrm>
            <a:off x="517870" y="834350"/>
            <a:ext cx="5021182" cy="2450592"/>
          </a:xfrm>
        </p:spPr>
        <p:txBody>
          <a:bodyPr anchor="t">
            <a:normAutofit fontScale="90000"/>
          </a:bodyPr>
          <a:lstStyle/>
          <a:p>
            <a:r>
              <a:rPr lang="en-US" sz="6000" dirty="0">
                <a:solidFill>
                  <a:srgbClr val="FFFFFF"/>
                </a:solidFill>
              </a:rPr>
              <a:t>The Spirit Controlled Church &amp; It’s Members 5	</a:t>
            </a:r>
          </a:p>
        </p:txBody>
      </p:sp>
      <p:sp>
        <p:nvSpPr>
          <p:cNvPr id="3" name="Subtitle 2">
            <a:extLst>
              <a:ext uri="{FF2B5EF4-FFF2-40B4-BE49-F238E27FC236}">
                <a16:creationId xmlns:a16="http://schemas.microsoft.com/office/drawing/2014/main" id="{4925BEC9-E16F-C2B0-60F6-321C7AFE6CF4}"/>
              </a:ext>
            </a:extLst>
          </p:cNvPr>
          <p:cNvSpPr>
            <a:spLocks noGrp="1"/>
          </p:cNvSpPr>
          <p:nvPr>
            <p:ph type="subTitle" idx="1"/>
          </p:nvPr>
        </p:nvSpPr>
        <p:spPr>
          <a:xfrm>
            <a:off x="4548372" y="3620770"/>
            <a:ext cx="7461394" cy="2482474"/>
          </a:xfrm>
        </p:spPr>
        <p:txBody>
          <a:bodyPr anchor="b">
            <a:normAutofit/>
          </a:bodyPr>
          <a:lstStyle/>
          <a:p>
            <a:r>
              <a:rPr lang="en-US" sz="2800" b="1" i="0" dirty="0"/>
              <a:t>GALATIANS 5:25</a:t>
            </a:r>
          </a:p>
          <a:p>
            <a:r>
              <a:rPr lang="en-US" sz="2800" dirty="0"/>
              <a:t>If we live in the Spirit, let us also walk in the Spirit. </a:t>
            </a: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Rectangle 12">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70959660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0B735-1DA6-7142-B2A3-87E10694725F}"/>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3A431CFE-C7AF-5B4B-E11C-7A06FC2756FE}"/>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FE8C1A5B-23C6-511D-7ACB-C9EFCBD50EC8}"/>
              </a:ext>
            </a:extLst>
          </p:cNvPr>
          <p:cNvSpPr>
            <a:spLocks noGrp="1"/>
          </p:cNvSpPr>
          <p:nvPr>
            <p:ph type="sldNum" sz="quarter" idx="12"/>
          </p:nvPr>
        </p:nvSpPr>
        <p:spPr/>
        <p:txBody>
          <a:bodyPr/>
          <a:lstStyle/>
          <a:p>
            <a:fld id="{148CC95F-0247-41B6-91CF-DC97C76A7088}" type="slidenum">
              <a:rPr lang="en-US" smtClean="0"/>
              <a:pPr/>
              <a:t>10</a:t>
            </a:fld>
            <a:endParaRPr lang="en-US" dirty="0"/>
          </a:p>
        </p:txBody>
      </p:sp>
      <p:sp>
        <p:nvSpPr>
          <p:cNvPr id="6" name="TextBox 5">
            <a:extLst>
              <a:ext uri="{FF2B5EF4-FFF2-40B4-BE49-F238E27FC236}">
                <a16:creationId xmlns:a16="http://schemas.microsoft.com/office/drawing/2014/main" id="{20FADABB-E624-CEA0-623A-F0A0816B126A}"/>
              </a:ext>
            </a:extLst>
          </p:cNvPr>
          <p:cNvSpPr txBox="1"/>
          <p:nvPr/>
        </p:nvSpPr>
        <p:spPr>
          <a:xfrm>
            <a:off x="4736292" y="285750"/>
            <a:ext cx="7270750" cy="3293209"/>
          </a:xfrm>
          <a:prstGeom prst="rect">
            <a:avLst/>
          </a:prstGeom>
          <a:noFill/>
        </p:spPr>
        <p:txBody>
          <a:bodyPr wrap="square">
            <a:spAutoFit/>
          </a:bodyPr>
          <a:lstStyle/>
          <a:p>
            <a:r>
              <a:rPr lang="en-US" sz="4800" b="1" dirty="0">
                <a:solidFill>
                  <a:schemeClr val="bg1"/>
                </a:solidFill>
              </a:rPr>
              <a:t>ADOPTION.1</a:t>
            </a:r>
          </a:p>
          <a:p>
            <a:r>
              <a:rPr lang="en-US" sz="4000" dirty="0">
                <a:solidFill>
                  <a:schemeClr val="bg1"/>
                </a:solidFill>
              </a:rPr>
              <a:t>	54  And there's where the church is failing today: on that walk. </a:t>
            </a:r>
          </a:p>
          <a:p>
            <a:r>
              <a:rPr lang="en-US" sz="4000" dirty="0">
                <a:solidFill>
                  <a:schemeClr val="bg1"/>
                </a:solidFill>
              </a:rPr>
              <a:t>					60-0515</a:t>
            </a:r>
          </a:p>
        </p:txBody>
      </p:sp>
      <p:pic>
        <p:nvPicPr>
          <p:cNvPr id="7" name="Picture 6">
            <a:extLst>
              <a:ext uri="{FF2B5EF4-FFF2-40B4-BE49-F238E27FC236}">
                <a16:creationId xmlns:a16="http://schemas.microsoft.com/office/drawing/2014/main" id="{B2D17AAD-C9A9-C2F7-60CA-CE954E8054CC}"/>
              </a:ext>
            </a:extLst>
          </p:cNvPr>
          <p:cNvPicPr>
            <a:picLocks noChangeAspect="1"/>
          </p:cNvPicPr>
          <p:nvPr/>
        </p:nvPicPr>
        <p:blipFill>
          <a:blip r:embed="rId2"/>
          <a:stretch>
            <a:fillRect/>
          </a:stretch>
        </p:blipFill>
        <p:spPr>
          <a:xfrm>
            <a:off x="307576" y="285750"/>
            <a:ext cx="4252232" cy="2622550"/>
          </a:xfrm>
          <a:prstGeom prst="rect">
            <a:avLst/>
          </a:prstGeom>
        </p:spPr>
      </p:pic>
      <p:sp>
        <p:nvSpPr>
          <p:cNvPr id="8" name="TextBox 7">
            <a:extLst>
              <a:ext uri="{FF2B5EF4-FFF2-40B4-BE49-F238E27FC236}">
                <a16:creationId xmlns:a16="http://schemas.microsoft.com/office/drawing/2014/main" id="{53286AC6-BBA9-4C6F-2A5D-EAF555763954}"/>
              </a:ext>
            </a:extLst>
          </p:cNvPr>
          <p:cNvSpPr txBox="1"/>
          <p:nvPr/>
        </p:nvSpPr>
        <p:spPr>
          <a:xfrm>
            <a:off x="307576" y="3757290"/>
            <a:ext cx="11789936" cy="2554545"/>
          </a:xfrm>
          <a:prstGeom prst="rect">
            <a:avLst/>
          </a:prstGeom>
          <a:noFill/>
        </p:spPr>
        <p:txBody>
          <a:bodyPr wrap="square">
            <a:spAutoFit/>
          </a:bodyPr>
          <a:lstStyle/>
          <a:p>
            <a:r>
              <a:rPr lang="en-US" sz="4000" b="1" dirty="0">
                <a:solidFill>
                  <a:schemeClr val="bg1"/>
                </a:solidFill>
              </a:rPr>
              <a:t>JEHOVAH.OF.MIRACLES</a:t>
            </a:r>
          </a:p>
          <a:p>
            <a:r>
              <a:rPr lang="en-US" sz="4000" dirty="0">
                <a:solidFill>
                  <a:schemeClr val="bg1"/>
                </a:solidFill>
              </a:rPr>
              <a:t>	22 Oh, it's too bad that the church today doesn't walk in the Spirit like that more than we do. For it's that kind of a time that when God comes to you. </a:t>
            </a:r>
            <a:r>
              <a:rPr lang="en-US" sz="2800" dirty="0">
                <a:solidFill>
                  <a:schemeClr val="bg1"/>
                </a:solidFill>
              </a:rPr>
              <a:t>59-1126 </a:t>
            </a:r>
            <a:endParaRPr lang="en-US" sz="3600" dirty="0">
              <a:solidFill>
                <a:schemeClr val="bg1"/>
              </a:solidFill>
            </a:endParaRPr>
          </a:p>
        </p:txBody>
      </p:sp>
    </p:spTree>
    <p:extLst>
      <p:ext uri="{BB962C8B-B14F-4D97-AF65-F5344CB8AC3E}">
        <p14:creationId xmlns:p14="http://schemas.microsoft.com/office/powerpoint/2010/main" val="3069880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C1CB2E-F692-43DA-4CE3-1965FC993C05}"/>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A91294AF-B93A-E208-F5C5-E1AB8F552A4D}"/>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9635C12B-1A63-165F-9CC5-66D9CBD99ECE}"/>
              </a:ext>
            </a:extLst>
          </p:cNvPr>
          <p:cNvSpPr>
            <a:spLocks noGrp="1"/>
          </p:cNvSpPr>
          <p:nvPr>
            <p:ph type="sldNum" sz="quarter" idx="12"/>
          </p:nvPr>
        </p:nvSpPr>
        <p:spPr/>
        <p:txBody>
          <a:bodyPr/>
          <a:lstStyle/>
          <a:p>
            <a:fld id="{148CC95F-0247-41B6-91CF-DC97C76A7088}" type="slidenum">
              <a:rPr lang="en-US" smtClean="0"/>
              <a:pPr/>
              <a:t>11</a:t>
            </a:fld>
            <a:endParaRPr lang="en-US" dirty="0"/>
          </a:p>
        </p:txBody>
      </p:sp>
      <p:sp>
        <p:nvSpPr>
          <p:cNvPr id="6" name="TextBox 5">
            <a:extLst>
              <a:ext uri="{FF2B5EF4-FFF2-40B4-BE49-F238E27FC236}">
                <a16:creationId xmlns:a16="http://schemas.microsoft.com/office/drawing/2014/main" id="{5A6FC01D-2580-F445-81A3-7A505C1D6A97}"/>
              </a:ext>
            </a:extLst>
          </p:cNvPr>
          <p:cNvSpPr txBox="1"/>
          <p:nvPr/>
        </p:nvSpPr>
        <p:spPr>
          <a:xfrm>
            <a:off x="247650" y="190500"/>
            <a:ext cx="11849862" cy="6945491"/>
          </a:xfrm>
          <a:prstGeom prst="rect">
            <a:avLst/>
          </a:prstGeom>
          <a:noFill/>
        </p:spPr>
        <p:txBody>
          <a:bodyPr wrap="square">
            <a:spAutoFit/>
          </a:bodyPr>
          <a:lstStyle/>
          <a:p>
            <a:pPr>
              <a:spcAft>
                <a:spcPts val="800"/>
              </a:spcAft>
            </a:pPr>
            <a:r>
              <a:rPr lang="en-US" sz="4800" b="1" dirty="0">
                <a:solidFill>
                  <a:schemeClr val="bg1"/>
                </a:solidFill>
              </a:rPr>
              <a:t>*THE.UNCERTAIN.SOUND</a:t>
            </a:r>
            <a:endParaRPr lang="en-US" sz="4800" dirty="0">
              <a:solidFill>
                <a:schemeClr val="bg1"/>
              </a:solidFill>
            </a:endParaRPr>
          </a:p>
          <a:p>
            <a:pPr marL="0" marR="0">
              <a:spcAft>
                <a:spcPts val="800"/>
              </a:spcAft>
              <a:buNone/>
            </a:pP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"Bruder Branham." And he pulled out of his little... had a little satchel, he was from Russia. And he had a handkerchief in there that he wanted me to pray over and tear it in six strips for a woman with her real bad arm, that had been hurt and wouldn't get well, and shrinking up. And she was the mother of five children, six strips, just perfect. I looked at his passport. He was from Russia, up in behind the iron curtain. I said, "How did you know I was down here?“</a:t>
            </a:r>
          </a:p>
          <a:p>
            <a:pPr algn="r">
              <a:spcAft>
                <a:spcPts val="800"/>
              </a:spcAft>
            </a:pPr>
            <a:r>
              <a:rPr lang="en-US" sz="2800" dirty="0">
                <a:solidFill>
                  <a:schemeClr val="bg1"/>
                </a:solidFill>
              </a:rPr>
              <a:t>55-0731 </a:t>
            </a:r>
            <a:endParaRPr lang="en-US" sz="4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1300179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AF6D9-FBCD-1DE6-1DB8-B2B225D1BBA2}"/>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1BE2D37C-9BDB-E699-57C4-FC56B89C70CE}"/>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0C063901-21D1-7438-BEED-33C0161819FF}"/>
              </a:ext>
            </a:extLst>
          </p:cNvPr>
          <p:cNvSpPr>
            <a:spLocks noGrp="1"/>
          </p:cNvSpPr>
          <p:nvPr>
            <p:ph type="sldNum" sz="quarter" idx="12"/>
          </p:nvPr>
        </p:nvSpPr>
        <p:spPr/>
        <p:txBody>
          <a:bodyPr/>
          <a:lstStyle/>
          <a:p>
            <a:fld id="{148CC95F-0247-41B6-91CF-DC97C76A7088}" type="slidenum">
              <a:rPr lang="en-US" smtClean="0"/>
              <a:pPr/>
              <a:t>12</a:t>
            </a:fld>
            <a:endParaRPr lang="en-US" dirty="0"/>
          </a:p>
        </p:txBody>
      </p:sp>
      <p:sp>
        <p:nvSpPr>
          <p:cNvPr id="6" name="TextBox 5">
            <a:extLst>
              <a:ext uri="{FF2B5EF4-FFF2-40B4-BE49-F238E27FC236}">
                <a16:creationId xmlns:a16="http://schemas.microsoft.com/office/drawing/2014/main" id="{2324006D-527D-66EC-DBCD-A14022FD5CF4}"/>
              </a:ext>
            </a:extLst>
          </p:cNvPr>
          <p:cNvSpPr txBox="1"/>
          <p:nvPr/>
        </p:nvSpPr>
        <p:spPr>
          <a:xfrm>
            <a:off x="94489" y="-21463"/>
            <a:ext cx="12003024" cy="7417415"/>
          </a:xfrm>
          <a:prstGeom prst="rect">
            <a:avLst/>
          </a:prstGeom>
          <a:noFill/>
        </p:spPr>
        <p:txBody>
          <a:bodyPr wrap="square">
            <a:spAutoFit/>
          </a:bodyPr>
          <a:lstStyle/>
          <a:p>
            <a:r>
              <a:rPr lang="en-US" sz="4400" b="1" dirty="0">
                <a:solidFill>
                  <a:schemeClr val="bg1"/>
                </a:solidFill>
              </a:rPr>
              <a:t>THE.CALLING.OF.ABRAHAM </a:t>
            </a:r>
          </a:p>
          <a:p>
            <a:r>
              <a:rPr lang="en-US" sz="3600" dirty="0">
                <a:solidFill>
                  <a:schemeClr val="bg1"/>
                </a:solidFill>
              </a:rPr>
              <a:t>	</a:t>
            </a:r>
            <a:r>
              <a:rPr lang="en-US" sz="3600" spc="-150" dirty="0">
                <a:solidFill>
                  <a:schemeClr val="bg1"/>
                </a:solidFill>
              </a:rPr>
              <a:t>21  </a:t>
            </a:r>
            <a:r>
              <a:rPr lang="en-US" sz="3600" dirty="0">
                <a:solidFill>
                  <a:schemeClr val="bg1"/>
                </a:solidFill>
              </a:rPr>
              <a:t>Abraham, soon as God called him, called him to separate himself. That's a strange thing. “</a:t>
            </a:r>
            <a:r>
              <a:rPr lang="en-US" sz="3600" i="1" dirty="0">
                <a:solidFill>
                  <a:schemeClr val="bg1"/>
                </a:solidFill>
              </a:rPr>
              <a:t>You've never walked this way before, but </a:t>
            </a:r>
            <a:r>
              <a:rPr lang="en-US" sz="3600" i="1" u="sng" dirty="0">
                <a:solidFill>
                  <a:schemeClr val="bg1"/>
                </a:solidFill>
              </a:rPr>
              <a:t>I want you to separate yourself so you can </a:t>
            </a:r>
            <a:r>
              <a:rPr lang="en-US" sz="3600" b="1" i="1" u="sng" dirty="0">
                <a:solidFill>
                  <a:schemeClr val="bg1"/>
                </a:solidFill>
              </a:rPr>
              <a:t>walk with Me</a:t>
            </a:r>
            <a:r>
              <a:rPr lang="en-US" sz="3600" i="1" dirty="0">
                <a:solidFill>
                  <a:schemeClr val="bg1"/>
                </a:solidFill>
              </a:rPr>
              <a:t>, among a strange people, speaking a strange language. And you're to be a pilgrim, a sojourner."</a:t>
            </a:r>
            <a:r>
              <a:rPr lang="en-US" sz="3600" dirty="0">
                <a:solidFill>
                  <a:schemeClr val="bg1"/>
                </a:solidFill>
              </a:rPr>
              <a:t> 	Every man that's </a:t>
            </a:r>
            <a:r>
              <a:rPr lang="en-US" sz="3600" dirty="0" err="1">
                <a:solidFill>
                  <a:schemeClr val="bg1"/>
                </a:solidFill>
              </a:rPr>
              <a:t>borned</a:t>
            </a:r>
            <a:r>
              <a:rPr lang="en-US" sz="3600" dirty="0">
                <a:solidFill>
                  <a:schemeClr val="bg1"/>
                </a:solidFill>
              </a:rPr>
              <a:t> of Christ separates himself from sin immediately. The Holy Spirit just calls you right out, different nature… used to run to nightclubs, everywhere you should not have went. And when God called you, He calls you to separate from that kind of a life and walk a different life. 												55-1116</a:t>
            </a:r>
          </a:p>
        </p:txBody>
      </p:sp>
    </p:spTree>
    <p:extLst>
      <p:ext uri="{BB962C8B-B14F-4D97-AF65-F5344CB8AC3E}">
        <p14:creationId xmlns:p14="http://schemas.microsoft.com/office/powerpoint/2010/main" val="354163001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225AB4-B560-8309-C96E-9E29E51E69FB}"/>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67658461-38BD-22D2-99B0-AF839F322A03}"/>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306C1722-715E-59BE-2919-9F01733FD3AA}"/>
              </a:ext>
            </a:extLst>
          </p:cNvPr>
          <p:cNvSpPr>
            <a:spLocks noGrp="1"/>
          </p:cNvSpPr>
          <p:nvPr>
            <p:ph type="sldNum" sz="quarter" idx="12"/>
          </p:nvPr>
        </p:nvSpPr>
        <p:spPr/>
        <p:txBody>
          <a:bodyPr/>
          <a:lstStyle/>
          <a:p>
            <a:fld id="{148CC95F-0247-41B6-91CF-DC97C76A7088}" type="slidenum">
              <a:rPr lang="en-US" smtClean="0"/>
              <a:pPr/>
              <a:t>13</a:t>
            </a:fld>
            <a:endParaRPr lang="en-US" dirty="0"/>
          </a:p>
        </p:txBody>
      </p:sp>
      <p:sp>
        <p:nvSpPr>
          <p:cNvPr id="6" name="TextBox 5">
            <a:extLst>
              <a:ext uri="{FF2B5EF4-FFF2-40B4-BE49-F238E27FC236}">
                <a16:creationId xmlns:a16="http://schemas.microsoft.com/office/drawing/2014/main" id="{F5E5227A-FCF0-EF9F-A6D4-8C53BE152B4A}"/>
              </a:ext>
            </a:extLst>
          </p:cNvPr>
          <p:cNvSpPr txBox="1"/>
          <p:nvPr/>
        </p:nvSpPr>
        <p:spPr>
          <a:xfrm>
            <a:off x="171449" y="87580"/>
            <a:ext cx="11926063" cy="6309420"/>
          </a:xfrm>
          <a:prstGeom prst="rect">
            <a:avLst/>
          </a:prstGeom>
          <a:noFill/>
        </p:spPr>
        <p:txBody>
          <a:bodyPr wrap="square">
            <a:spAutoFit/>
          </a:bodyPr>
          <a:lstStyle/>
          <a:p>
            <a:r>
              <a:rPr lang="en-US" sz="4400" b="1" dirty="0">
                <a:solidFill>
                  <a:schemeClr val="bg1"/>
                </a:solidFill>
              </a:rPr>
              <a:t>GO.TELL</a:t>
            </a:r>
          </a:p>
          <a:p>
            <a:r>
              <a:rPr lang="en-US" sz="3600" dirty="0">
                <a:solidFill>
                  <a:schemeClr val="bg1"/>
                </a:solidFill>
              </a:rPr>
              <a:t>	158  I'm afraid of defeat, afraid I'll bring a reproach. I'm always afraid, think I'll call the wrong thing. I've took warning of the Bible, how Moses was given great power, and smote the rock instead of speaking to it. I remember Elijah, he went baldheaded, them little children teasing him about being baldheaded; he put a curse on those children, and forty-two of them was killed by bears. Now, that wasn't the Holy Spirit, but it was that prophet angered. And there He stood, talking to me. And He said, "</a:t>
            </a:r>
            <a:r>
              <a:rPr lang="en-US" sz="3600" i="1" u="sng" dirty="0">
                <a:solidFill>
                  <a:schemeClr val="bg1"/>
                </a:solidFill>
              </a:rPr>
              <a:t>But you walk with too many. To walk with Me, you'll walk alone</a:t>
            </a:r>
            <a:r>
              <a:rPr lang="en-US" sz="3600" dirty="0">
                <a:solidFill>
                  <a:schemeClr val="bg1"/>
                </a:solidFill>
              </a:rPr>
              <a:t>.“			60-0417 </a:t>
            </a:r>
          </a:p>
        </p:txBody>
      </p:sp>
    </p:spTree>
    <p:extLst>
      <p:ext uri="{BB962C8B-B14F-4D97-AF65-F5344CB8AC3E}">
        <p14:creationId xmlns:p14="http://schemas.microsoft.com/office/powerpoint/2010/main" val="12792160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FC5F2-FCA8-785B-2D59-C74A1F0BCF10}"/>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2B22D852-8624-F1B8-B2AC-D093FF4DAA53}"/>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A7DFCC8A-409A-59AC-D3DD-8C4E8F0FAC8C}"/>
              </a:ext>
            </a:extLst>
          </p:cNvPr>
          <p:cNvSpPr>
            <a:spLocks noGrp="1"/>
          </p:cNvSpPr>
          <p:nvPr>
            <p:ph type="sldNum" sz="quarter" idx="12"/>
          </p:nvPr>
        </p:nvSpPr>
        <p:spPr/>
        <p:txBody>
          <a:bodyPr/>
          <a:lstStyle/>
          <a:p>
            <a:fld id="{148CC95F-0247-41B6-91CF-DC97C76A7088}" type="slidenum">
              <a:rPr lang="en-US" smtClean="0"/>
              <a:pPr/>
              <a:t>14</a:t>
            </a:fld>
            <a:endParaRPr lang="en-US" dirty="0"/>
          </a:p>
        </p:txBody>
      </p:sp>
      <p:sp>
        <p:nvSpPr>
          <p:cNvPr id="6" name="TextBox 5">
            <a:extLst>
              <a:ext uri="{FF2B5EF4-FFF2-40B4-BE49-F238E27FC236}">
                <a16:creationId xmlns:a16="http://schemas.microsoft.com/office/drawing/2014/main" id="{DFE61831-CB3F-2E1D-812E-C4F5C5662322}"/>
              </a:ext>
            </a:extLst>
          </p:cNvPr>
          <p:cNvSpPr txBox="1"/>
          <p:nvPr/>
        </p:nvSpPr>
        <p:spPr>
          <a:xfrm>
            <a:off x="94488" y="-26720"/>
            <a:ext cx="12003024" cy="6555641"/>
          </a:xfrm>
          <a:prstGeom prst="rect">
            <a:avLst/>
          </a:prstGeom>
          <a:noFill/>
        </p:spPr>
        <p:txBody>
          <a:bodyPr wrap="square">
            <a:spAutoFit/>
          </a:bodyPr>
          <a:lstStyle/>
          <a:p>
            <a:r>
              <a:rPr lang="en-US" sz="4400" b="1" dirty="0">
                <a:solidFill>
                  <a:schemeClr val="bg1"/>
                </a:solidFill>
              </a:rPr>
              <a:t>HE.THAT.IS.IN.YOU</a:t>
            </a:r>
          </a:p>
          <a:p>
            <a:r>
              <a:rPr lang="en-US" sz="3600" dirty="0">
                <a:solidFill>
                  <a:schemeClr val="bg1"/>
                </a:solidFill>
              </a:rPr>
              <a:t>	</a:t>
            </a:r>
            <a:r>
              <a:rPr lang="en-US" sz="3400" dirty="0">
                <a:solidFill>
                  <a:schemeClr val="bg1"/>
                </a:solidFill>
              </a:rPr>
              <a:t>107 I stood still. My brethren wondering what was happen-</a:t>
            </a:r>
            <a:r>
              <a:rPr lang="en-US" sz="3400" dirty="0" err="1">
                <a:solidFill>
                  <a:schemeClr val="bg1"/>
                </a:solidFill>
              </a:rPr>
              <a:t>ing</a:t>
            </a:r>
            <a:r>
              <a:rPr lang="en-US" sz="3400" dirty="0">
                <a:solidFill>
                  <a:schemeClr val="bg1"/>
                </a:solidFill>
              </a:rPr>
              <a:t>. The sleet, rain stopped. A wind whirling down through the mountains, lifted up the clouds… Within a few minutes, the sun was shining nice and warm. I just stood there, just looking around; with my hat off, looking. I got numb, all over.</a:t>
            </a:r>
          </a:p>
          <a:p>
            <a:r>
              <a:rPr lang="en-US" sz="3400" dirty="0">
                <a:solidFill>
                  <a:schemeClr val="bg1"/>
                </a:solidFill>
              </a:rPr>
              <a:t>	109 I thought, "</a:t>
            </a:r>
            <a:r>
              <a:rPr lang="en-US" sz="3400" i="1" dirty="0">
                <a:solidFill>
                  <a:schemeClr val="bg1"/>
                </a:solidFill>
              </a:rPr>
              <a:t>The very God of Creation, it's all in His hands. What's He telling me</a:t>
            </a:r>
            <a:r>
              <a:rPr lang="en-US" sz="3400" dirty="0">
                <a:solidFill>
                  <a:schemeClr val="bg1"/>
                </a:solidFill>
              </a:rPr>
              <a:t>?“ Picked up my gun, wiped off the scope, started to walk down the hill. Something said to me, "</a:t>
            </a:r>
            <a:r>
              <a:rPr lang="en-US" sz="3400" i="1" u="sng" dirty="0">
                <a:solidFill>
                  <a:schemeClr val="bg1"/>
                </a:solidFill>
              </a:rPr>
              <a:t>Why don't you stroll with Me through this wilderness, walk with Me</a:t>
            </a:r>
            <a:r>
              <a:rPr lang="en-US" sz="3400" i="1" dirty="0">
                <a:solidFill>
                  <a:schemeClr val="bg1"/>
                </a:solidFill>
              </a:rPr>
              <a:t>…“  </a:t>
            </a:r>
            <a:r>
              <a:rPr lang="en-US" sz="3400" dirty="0">
                <a:solidFill>
                  <a:schemeClr val="bg1"/>
                </a:solidFill>
              </a:rPr>
              <a:t>I said, "</a:t>
            </a:r>
            <a:r>
              <a:rPr lang="en-US" sz="3400" i="1" dirty="0">
                <a:solidFill>
                  <a:schemeClr val="bg1"/>
                </a:solidFill>
              </a:rPr>
              <a:t>Yes, Lord, with all my heart; it would be one of the greatest things I could do, was walk with You</a:t>
            </a:r>
            <a:r>
              <a:rPr lang="en-US" sz="3400" dirty="0">
                <a:solidFill>
                  <a:schemeClr val="bg1"/>
                </a:solidFill>
              </a:rPr>
              <a:t>." 	</a:t>
            </a:r>
            <a:r>
              <a:rPr lang="en-US" sz="3200" dirty="0">
                <a:solidFill>
                  <a:schemeClr val="bg1"/>
                </a:solidFill>
              </a:rPr>
              <a:t>63-1110</a:t>
            </a:r>
            <a:endParaRPr lang="en-US" sz="3400" dirty="0">
              <a:solidFill>
                <a:schemeClr val="bg1"/>
              </a:solidFill>
            </a:endParaRPr>
          </a:p>
        </p:txBody>
      </p:sp>
    </p:spTree>
    <p:extLst>
      <p:ext uri="{BB962C8B-B14F-4D97-AF65-F5344CB8AC3E}">
        <p14:creationId xmlns:p14="http://schemas.microsoft.com/office/powerpoint/2010/main" val="33549064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7F57C-2B9E-4D99-C2A5-7D54B36E4266}"/>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DB14E90B-8D59-E1A6-9C92-E9D1914D194A}"/>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DF5B9043-7AAF-961B-FAA7-E38522A43F71}"/>
              </a:ext>
            </a:extLst>
          </p:cNvPr>
          <p:cNvSpPr>
            <a:spLocks noGrp="1"/>
          </p:cNvSpPr>
          <p:nvPr>
            <p:ph type="sldNum" sz="quarter" idx="12"/>
          </p:nvPr>
        </p:nvSpPr>
        <p:spPr/>
        <p:txBody>
          <a:bodyPr/>
          <a:lstStyle/>
          <a:p>
            <a:fld id="{148CC95F-0247-41B6-91CF-DC97C76A7088}" type="slidenum">
              <a:rPr lang="en-US" smtClean="0"/>
              <a:pPr/>
              <a:t>15</a:t>
            </a:fld>
            <a:endParaRPr lang="en-US" dirty="0"/>
          </a:p>
        </p:txBody>
      </p:sp>
      <p:sp>
        <p:nvSpPr>
          <p:cNvPr id="6" name="TextBox 5">
            <a:extLst>
              <a:ext uri="{FF2B5EF4-FFF2-40B4-BE49-F238E27FC236}">
                <a16:creationId xmlns:a16="http://schemas.microsoft.com/office/drawing/2014/main" id="{2FA2B549-1C23-F3F4-B8F1-0E9FF584ECA6}"/>
              </a:ext>
            </a:extLst>
          </p:cNvPr>
          <p:cNvSpPr txBox="1"/>
          <p:nvPr/>
        </p:nvSpPr>
        <p:spPr>
          <a:xfrm>
            <a:off x="279400" y="0"/>
            <a:ext cx="11633199" cy="4524315"/>
          </a:xfrm>
          <a:prstGeom prst="rect">
            <a:avLst/>
          </a:prstGeom>
          <a:noFill/>
        </p:spPr>
        <p:txBody>
          <a:bodyPr wrap="square">
            <a:spAutoFit/>
          </a:bodyPr>
          <a:lstStyle/>
          <a:p>
            <a:pPr algn="ctr"/>
            <a:r>
              <a:rPr lang="en-US" sz="4800" b="1" dirty="0">
                <a:solidFill>
                  <a:schemeClr val="bg1"/>
                </a:solidFill>
              </a:rPr>
              <a:t>GALATIANS 5:16-18</a:t>
            </a:r>
          </a:p>
          <a:p>
            <a:pPr algn="ctr"/>
            <a:r>
              <a:rPr lang="en-US" sz="4000" i="1" dirty="0">
                <a:solidFill>
                  <a:schemeClr val="bg1"/>
                </a:solidFill>
              </a:rPr>
              <a:t>This I say then, </a:t>
            </a:r>
            <a:r>
              <a:rPr lang="en-US" sz="4000" i="1" u="sng" dirty="0">
                <a:solidFill>
                  <a:schemeClr val="bg1"/>
                </a:solidFill>
              </a:rPr>
              <a:t>Walk in the Spirit, and ye shall not fulfil the lust of the flesh</a:t>
            </a:r>
            <a:r>
              <a:rPr lang="en-US" sz="4000" i="1" dirty="0">
                <a:solidFill>
                  <a:schemeClr val="bg1"/>
                </a:solidFill>
              </a:rPr>
              <a:t>. 17 For the flesh </a:t>
            </a:r>
            <a:r>
              <a:rPr lang="en-US" sz="4000" i="1" dirty="0" err="1">
                <a:solidFill>
                  <a:schemeClr val="bg1"/>
                </a:solidFill>
              </a:rPr>
              <a:t>lusteth</a:t>
            </a:r>
            <a:r>
              <a:rPr lang="en-US" sz="4000" i="1" dirty="0">
                <a:solidFill>
                  <a:schemeClr val="bg1"/>
                </a:solidFill>
              </a:rPr>
              <a:t> against the Spirit, and the Spirit against the flesh: and these are contrary the one to the other: so that ye cannot do the things that ye would. 18 But if ye be led of the Spirit, ye are not under the law. </a:t>
            </a:r>
          </a:p>
        </p:txBody>
      </p:sp>
      <p:sp>
        <p:nvSpPr>
          <p:cNvPr id="9" name="TextBox 8">
            <a:extLst>
              <a:ext uri="{FF2B5EF4-FFF2-40B4-BE49-F238E27FC236}">
                <a16:creationId xmlns:a16="http://schemas.microsoft.com/office/drawing/2014/main" id="{8F2E87FC-29E0-D2A9-145B-4F6E9411F31C}"/>
              </a:ext>
            </a:extLst>
          </p:cNvPr>
          <p:cNvSpPr txBox="1"/>
          <p:nvPr/>
        </p:nvSpPr>
        <p:spPr>
          <a:xfrm>
            <a:off x="1186706" y="4581017"/>
            <a:ext cx="9818585" cy="1569660"/>
          </a:xfrm>
          <a:prstGeom prst="rect">
            <a:avLst/>
          </a:prstGeom>
          <a:solidFill>
            <a:srgbClr val="0070C0"/>
          </a:solidFill>
        </p:spPr>
        <p:txBody>
          <a:bodyPr wrap="none" rtlCol="0">
            <a:spAutoFit/>
          </a:bodyPr>
          <a:lstStyle/>
          <a:p>
            <a:r>
              <a:rPr lang="en-US" sz="4800" b="1" dirty="0">
                <a:solidFill>
                  <a:schemeClr val="bg1"/>
                </a:solidFill>
              </a:rPr>
              <a:t>The Flesh</a:t>
            </a:r>
            <a:r>
              <a:rPr lang="en-US" sz="4800" dirty="0">
                <a:solidFill>
                  <a:schemeClr val="bg1"/>
                </a:solidFill>
              </a:rPr>
              <a:t>: Your life apart from Christ.</a:t>
            </a:r>
          </a:p>
          <a:p>
            <a:r>
              <a:rPr lang="en-US" sz="4800" dirty="0">
                <a:solidFill>
                  <a:schemeClr val="bg1"/>
                </a:solidFill>
              </a:rPr>
              <a:t>	Everything you are minus God</a:t>
            </a:r>
          </a:p>
        </p:txBody>
      </p:sp>
    </p:spTree>
    <p:extLst>
      <p:ext uri="{BB962C8B-B14F-4D97-AF65-F5344CB8AC3E}">
        <p14:creationId xmlns:p14="http://schemas.microsoft.com/office/powerpoint/2010/main" val="210882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B17270-8399-9BB0-4933-D706DE36B6D9}"/>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BE07D7A5-6A3C-EF43-B809-E760C481B266}"/>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218E3B79-C56F-8007-83D4-77F22550BC86}"/>
              </a:ext>
            </a:extLst>
          </p:cNvPr>
          <p:cNvSpPr>
            <a:spLocks noGrp="1"/>
          </p:cNvSpPr>
          <p:nvPr>
            <p:ph type="sldNum" sz="quarter" idx="12"/>
          </p:nvPr>
        </p:nvSpPr>
        <p:spPr/>
        <p:txBody>
          <a:bodyPr/>
          <a:lstStyle/>
          <a:p>
            <a:fld id="{148CC95F-0247-41B6-91CF-DC97C76A7088}" type="slidenum">
              <a:rPr lang="en-US" smtClean="0"/>
              <a:pPr/>
              <a:t>16</a:t>
            </a:fld>
            <a:endParaRPr lang="en-US" dirty="0"/>
          </a:p>
        </p:txBody>
      </p:sp>
      <p:sp>
        <p:nvSpPr>
          <p:cNvPr id="6" name="TextBox 5">
            <a:extLst>
              <a:ext uri="{FF2B5EF4-FFF2-40B4-BE49-F238E27FC236}">
                <a16:creationId xmlns:a16="http://schemas.microsoft.com/office/drawing/2014/main" id="{55351C84-0271-C344-2718-599C18E6F756}"/>
              </a:ext>
            </a:extLst>
          </p:cNvPr>
          <p:cNvSpPr txBox="1"/>
          <p:nvPr/>
        </p:nvSpPr>
        <p:spPr>
          <a:xfrm>
            <a:off x="200025" y="87580"/>
            <a:ext cx="11897487" cy="5355312"/>
          </a:xfrm>
          <a:prstGeom prst="rect">
            <a:avLst/>
          </a:prstGeom>
          <a:noFill/>
        </p:spPr>
        <p:txBody>
          <a:bodyPr wrap="square">
            <a:spAutoFit/>
          </a:bodyPr>
          <a:lstStyle/>
          <a:p>
            <a:r>
              <a:rPr lang="en-US" sz="5400" b="1" dirty="0">
                <a:solidFill>
                  <a:schemeClr val="bg1"/>
                </a:solidFill>
              </a:rPr>
              <a:t>What is “the Flesh”?</a:t>
            </a:r>
          </a:p>
          <a:p>
            <a:r>
              <a:rPr lang="en-US" sz="3600" dirty="0">
                <a:solidFill>
                  <a:schemeClr val="bg1"/>
                </a:solidFill>
              </a:rPr>
              <a:t>	1. The soft substance of the living body, which covers the bones, blood; the body of a man;</a:t>
            </a:r>
          </a:p>
          <a:p>
            <a:r>
              <a:rPr lang="en-US" sz="3600" dirty="0">
                <a:solidFill>
                  <a:schemeClr val="bg1"/>
                </a:solidFill>
              </a:rPr>
              <a:t>   	2. The natural or physical origin, genealogy;</a:t>
            </a:r>
          </a:p>
          <a:p>
            <a:r>
              <a:rPr lang="en-US" sz="3600" dirty="0">
                <a:solidFill>
                  <a:schemeClr val="bg1"/>
                </a:solidFill>
              </a:rPr>
              <a:t>	3. The sensuous "animal nature" without any suggestion of depravity; the animal nature with cravings which incite to sin;</a:t>
            </a:r>
          </a:p>
          <a:p>
            <a:r>
              <a:rPr lang="en-US" sz="3600" dirty="0">
                <a:solidFill>
                  <a:schemeClr val="bg1"/>
                </a:solidFill>
              </a:rPr>
              <a:t>	4. Human nature, the earthly nature of man </a:t>
            </a:r>
            <a:r>
              <a:rPr lang="en-US" sz="3600" u="sng" dirty="0">
                <a:solidFill>
                  <a:schemeClr val="bg1"/>
                </a:solidFill>
              </a:rPr>
              <a:t>apart from divine influence</a:t>
            </a:r>
            <a:r>
              <a:rPr lang="en-US" sz="3600" dirty="0">
                <a:solidFill>
                  <a:schemeClr val="bg1"/>
                </a:solidFill>
              </a:rPr>
              <a:t>, therefore prone to sin and opposed to God.</a:t>
            </a:r>
          </a:p>
        </p:txBody>
      </p:sp>
    </p:spTree>
    <p:extLst>
      <p:ext uri="{BB962C8B-B14F-4D97-AF65-F5344CB8AC3E}">
        <p14:creationId xmlns:p14="http://schemas.microsoft.com/office/powerpoint/2010/main" val="2858943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EEA0F2-CCE5-901C-D6DF-D28E3611BA3A}"/>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592D43FE-650A-F7EE-D708-007795B0B4C0}"/>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01782B0C-545D-BE6F-4634-E33942060804}"/>
              </a:ext>
            </a:extLst>
          </p:cNvPr>
          <p:cNvSpPr>
            <a:spLocks noGrp="1"/>
          </p:cNvSpPr>
          <p:nvPr>
            <p:ph type="sldNum" sz="quarter" idx="12"/>
          </p:nvPr>
        </p:nvSpPr>
        <p:spPr/>
        <p:txBody>
          <a:bodyPr/>
          <a:lstStyle/>
          <a:p>
            <a:fld id="{148CC95F-0247-41B6-91CF-DC97C76A7088}" type="slidenum">
              <a:rPr lang="en-US" smtClean="0"/>
              <a:pPr/>
              <a:t>17</a:t>
            </a:fld>
            <a:endParaRPr lang="en-US" dirty="0"/>
          </a:p>
        </p:txBody>
      </p:sp>
      <p:sp>
        <p:nvSpPr>
          <p:cNvPr id="5" name="TextBox 4">
            <a:extLst>
              <a:ext uri="{FF2B5EF4-FFF2-40B4-BE49-F238E27FC236}">
                <a16:creationId xmlns:a16="http://schemas.microsoft.com/office/drawing/2014/main" id="{40DC3625-E690-23A3-6858-4EDEBFDC5FD0}"/>
              </a:ext>
            </a:extLst>
          </p:cNvPr>
          <p:cNvSpPr txBox="1"/>
          <p:nvPr/>
        </p:nvSpPr>
        <p:spPr>
          <a:xfrm>
            <a:off x="247649" y="228600"/>
            <a:ext cx="7817564" cy="2554545"/>
          </a:xfrm>
          <a:prstGeom prst="rect">
            <a:avLst/>
          </a:prstGeom>
          <a:noFill/>
        </p:spPr>
        <p:txBody>
          <a:bodyPr wrap="square" rtlCol="0">
            <a:spAutoFit/>
          </a:bodyPr>
          <a:lstStyle/>
          <a:p>
            <a:r>
              <a:rPr lang="en-US" sz="4000" dirty="0">
                <a:solidFill>
                  <a:schemeClr val="bg1"/>
                </a:solidFill>
              </a:rPr>
              <a:t>Two natures beat within my breast,</a:t>
            </a:r>
          </a:p>
          <a:p>
            <a:r>
              <a:rPr lang="en-US" sz="4000" dirty="0">
                <a:solidFill>
                  <a:schemeClr val="bg1"/>
                </a:solidFill>
              </a:rPr>
              <a:t>The one is foul; the one is blest.</a:t>
            </a:r>
          </a:p>
          <a:p>
            <a:r>
              <a:rPr lang="en-US" sz="4000" dirty="0">
                <a:solidFill>
                  <a:schemeClr val="bg1"/>
                </a:solidFill>
              </a:rPr>
              <a:t>The one I love; the one I hate,</a:t>
            </a:r>
          </a:p>
          <a:p>
            <a:r>
              <a:rPr lang="en-US" sz="4000" dirty="0">
                <a:solidFill>
                  <a:schemeClr val="bg1"/>
                </a:solidFill>
              </a:rPr>
              <a:t>The one I feed will dominate.</a:t>
            </a:r>
          </a:p>
        </p:txBody>
      </p:sp>
      <p:pic>
        <p:nvPicPr>
          <p:cNvPr id="6" name="Picture 5">
            <a:extLst>
              <a:ext uri="{FF2B5EF4-FFF2-40B4-BE49-F238E27FC236}">
                <a16:creationId xmlns:a16="http://schemas.microsoft.com/office/drawing/2014/main" id="{0DC0EBE8-D33C-259F-D7B7-F159F842D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712" y="228600"/>
            <a:ext cx="4114800" cy="5026947"/>
          </a:xfrm>
          <a:prstGeom prst="rect">
            <a:avLst/>
          </a:prstGeom>
          <a:ln>
            <a:noFill/>
          </a:ln>
          <a:effectLst>
            <a:softEdge rad="112500"/>
          </a:effectLst>
        </p:spPr>
      </p:pic>
      <p:pic>
        <p:nvPicPr>
          <p:cNvPr id="7" name="Picture 6">
            <a:extLst>
              <a:ext uri="{FF2B5EF4-FFF2-40B4-BE49-F238E27FC236}">
                <a16:creationId xmlns:a16="http://schemas.microsoft.com/office/drawing/2014/main" id="{E6CAC882-415F-5F44-38D0-33DB5990C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346" y="2480012"/>
            <a:ext cx="4783357" cy="4377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41B40858-9EB8-8AC8-5923-E58EFB4A31E6}"/>
              </a:ext>
            </a:extLst>
          </p:cNvPr>
          <p:cNvPicPr>
            <a:picLocks noChangeAspect="1"/>
          </p:cNvPicPr>
          <p:nvPr/>
        </p:nvPicPr>
        <p:blipFill>
          <a:blip r:embed="rId4"/>
          <a:srcRect t="6470" b="10898"/>
          <a:stretch>
            <a:fillRect/>
          </a:stretch>
        </p:blipFill>
        <p:spPr>
          <a:xfrm>
            <a:off x="478920" y="2877139"/>
            <a:ext cx="5187395" cy="3447954"/>
          </a:xfrm>
          <a:prstGeom prst="rect">
            <a:avLst/>
          </a:prstGeom>
        </p:spPr>
      </p:pic>
      <p:sp>
        <p:nvSpPr>
          <p:cNvPr id="10" name="TextBox 9">
            <a:extLst>
              <a:ext uri="{FF2B5EF4-FFF2-40B4-BE49-F238E27FC236}">
                <a16:creationId xmlns:a16="http://schemas.microsoft.com/office/drawing/2014/main" id="{64BC0619-5787-4881-61BF-49744A0DC1A9}"/>
              </a:ext>
            </a:extLst>
          </p:cNvPr>
          <p:cNvSpPr txBox="1"/>
          <p:nvPr/>
        </p:nvSpPr>
        <p:spPr>
          <a:xfrm>
            <a:off x="5666315" y="2863347"/>
            <a:ext cx="5532627" cy="3600986"/>
          </a:xfrm>
          <a:prstGeom prst="rect">
            <a:avLst/>
          </a:prstGeom>
          <a:solidFill>
            <a:schemeClr val="accent5">
              <a:lumMod val="50000"/>
            </a:schemeClr>
          </a:solidFill>
        </p:spPr>
        <p:txBody>
          <a:bodyPr wrap="square">
            <a:spAutoFit/>
          </a:bodyPr>
          <a:lstStyle/>
          <a:p>
            <a:r>
              <a:rPr lang="en-US" sz="3600" b="1" dirty="0">
                <a:solidFill>
                  <a:schemeClr val="bg1"/>
                </a:solidFill>
              </a:rPr>
              <a:t>GALATIANS 5:17</a:t>
            </a:r>
          </a:p>
          <a:p>
            <a:r>
              <a:rPr lang="en-US" sz="3200" i="1" dirty="0">
                <a:solidFill>
                  <a:schemeClr val="bg1"/>
                </a:solidFill>
              </a:rPr>
              <a:t>For the flesh </a:t>
            </a:r>
            <a:r>
              <a:rPr lang="en-US" sz="3200" i="1" dirty="0" err="1">
                <a:solidFill>
                  <a:schemeClr val="bg1"/>
                </a:solidFill>
              </a:rPr>
              <a:t>lusteth</a:t>
            </a:r>
            <a:r>
              <a:rPr lang="en-US" sz="3200" i="1" dirty="0">
                <a:solidFill>
                  <a:schemeClr val="bg1"/>
                </a:solidFill>
              </a:rPr>
              <a:t> against the Spirit, and the Spirit against the flesh: and these are </a:t>
            </a:r>
            <a:r>
              <a:rPr lang="en-US" sz="3200" b="1" i="1" u="sng" dirty="0">
                <a:solidFill>
                  <a:schemeClr val="bg1"/>
                </a:solidFill>
              </a:rPr>
              <a:t>contrary</a:t>
            </a:r>
            <a:r>
              <a:rPr lang="en-US" sz="3200" i="1" dirty="0">
                <a:solidFill>
                  <a:schemeClr val="bg1"/>
                </a:solidFill>
              </a:rPr>
              <a:t> the one to the other: so that ye cannot do the things that ye would. </a:t>
            </a:r>
          </a:p>
        </p:txBody>
      </p:sp>
    </p:spTree>
    <p:extLst>
      <p:ext uri="{BB962C8B-B14F-4D97-AF65-F5344CB8AC3E}">
        <p14:creationId xmlns:p14="http://schemas.microsoft.com/office/powerpoint/2010/main" val="3174413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fade">
                                      <p:cBhvr>
                                        <p:cTn id="17" dur="500"/>
                                        <p:tgtEl>
                                          <p:spTgt spid="10">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157256-52B2-0E08-A537-2C96F9FE7436}"/>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20B79C54-3ACB-F4BD-50BE-78E084A6453D}"/>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589590B8-BB37-9F5B-3A2E-83024CFF173D}"/>
              </a:ext>
            </a:extLst>
          </p:cNvPr>
          <p:cNvSpPr>
            <a:spLocks noGrp="1"/>
          </p:cNvSpPr>
          <p:nvPr>
            <p:ph type="sldNum" sz="quarter" idx="12"/>
          </p:nvPr>
        </p:nvSpPr>
        <p:spPr/>
        <p:txBody>
          <a:bodyPr/>
          <a:lstStyle/>
          <a:p>
            <a:fld id="{148CC95F-0247-41B6-91CF-DC97C76A7088}" type="slidenum">
              <a:rPr lang="en-US" smtClean="0"/>
              <a:pPr/>
              <a:t>18</a:t>
            </a:fld>
            <a:endParaRPr lang="en-US" dirty="0"/>
          </a:p>
        </p:txBody>
      </p:sp>
      <p:sp>
        <p:nvSpPr>
          <p:cNvPr id="6" name="TextBox 5">
            <a:extLst>
              <a:ext uri="{FF2B5EF4-FFF2-40B4-BE49-F238E27FC236}">
                <a16:creationId xmlns:a16="http://schemas.microsoft.com/office/drawing/2014/main" id="{FFC68C20-E002-DA72-6EDF-BDACAE11372E}"/>
              </a:ext>
            </a:extLst>
          </p:cNvPr>
          <p:cNvSpPr txBox="1"/>
          <p:nvPr/>
        </p:nvSpPr>
        <p:spPr>
          <a:xfrm>
            <a:off x="228600" y="87580"/>
            <a:ext cx="11760200" cy="6524863"/>
          </a:xfrm>
          <a:prstGeom prst="rect">
            <a:avLst/>
          </a:prstGeom>
          <a:noFill/>
        </p:spPr>
        <p:txBody>
          <a:bodyPr wrap="square">
            <a:spAutoFit/>
          </a:bodyPr>
          <a:lstStyle/>
          <a:p>
            <a:r>
              <a:rPr lang="en-US" sz="5400" b="1" dirty="0">
                <a:solidFill>
                  <a:schemeClr val="bg1"/>
                </a:solidFill>
              </a:rPr>
              <a:t>G</a:t>
            </a:r>
            <a:r>
              <a:rPr lang="en-US" sz="5400" b="1" i="0" dirty="0">
                <a:solidFill>
                  <a:schemeClr val="bg1"/>
                </a:solidFill>
                <a:effectLst/>
              </a:rPr>
              <a:t>alatians 5: 16-18 </a:t>
            </a:r>
            <a:r>
              <a:rPr lang="en-US" sz="3600" b="1" i="0" dirty="0">
                <a:solidFill>
                  <a:schemeClr val="bg1"/>
                </a:solidFill>
                <a:effectLst/>
              </a:rPr>
              <a:t>(NLT)</a:t>
            </a:r>
          </a:p>
          <a:p>
            <a:r>
              <a:rPr lang="en-US" sz="4400" dirty="0">
                <a:solidFill>
                  <a:schemeClr val="bg1"/>
                </a:solidFill>
              </a:rPr>
              <a:t>	</a:t>
            </a:r>
            <a:r>
              <a:rPr lang="en-US" sz="4000" i="1" dirty="0">
                <a:solidFill>
                  <a:schemeClr val="bg1"/>
                </a:solidFill>
              </a:rPr>
              <a:t>S</a:t>
            </a:r>
            <a:r>
              <a:rPr lang="en-US" sz="4000" b="0" i="1" dirty="0">
                <a:solidFill>
                  <a:schemeClr val="bg1"/>
                </a:solidFill>
                <a:effectLst/>
              </a:rPr>
              <a:t>o I say, let the Holy Spirit guide your lives. Then you won’t be doing what your sinful nature craves. </a:t>
            </a:r>
            <a:r>
              <a:rPr lang="en-US" sz="4000" b="1" i="1" baseline="30000" dirty="0">
                <a:solidFill>
                  <a:schemeClr val="bg1"/>
                </a:solidFill>
                <a:effectLst/>
              </a:rPr>
              <a:t>17 </a:t>
            </a:r>
            <a:r>
              <a:rPr lang="en-US" sz="4000" b="0" i="1" dirty="0">
                <a:solidFill>
                  <a:schemeClr val="bg1"/>
                </a:solidFill>
                <a:effectLst/>
              </a:rPr>
              <a:t>The sinful nature wants to do evil, which is just the opposite of what the Spirit wants. And the Spirit gives us desires that are the opposite of what the sinful nature desires. </a:t>
            </a:r>
            <a:r>
              <a:rPr lang="en-US" sz="4000" b="0" i="1" u="sng" dirty="0">
                <a:solidFill>
                  <a:schemeClr val="bg1"/>
                </a:solidFill>
                <a:effectLst/>
              </a:rPr>
              <a:t>These two forces are constantly fighting each other, so you are not free to carry out your good intentions</a:t>
            </a:r>
            <a:r>
              <a:rPr lang="en-US" sz="4000" b="0" i="1" dirty="0">
                <a:solidFill>
                  <a:schemeClr val="bg1"/>
                </a:solidFill>
                <a:effectLst/>
              </a:rPr>
              <a:t>. </a:t>
            </a:r>
            <a:r>
              <a:rPr lang="en-US" sz="4000" b="1" i="1" baseline="30000" dirty="0">
                <a:solidFill>
                  <a:schemeClr val="bg1"/>
                </a:solidFill>
                <a:effectLst/>
              </a:rPr>
              <a:t>18 </a:t>
            </a:r>
            <a:r>
              <a:rPr lang="en-US" sz="4000" b="0" i="1" dirty="0">
                <a:solidFill>
                  <a:schemeClr val="bg1"/>
                </a:solidFill>
                <a:effectLst/>
              </a:rPr>
              <a:t>But when you are directed by the Spirit, you are not under obligation to the law of Moses.</a:t>
            </a:r>
            <a:endParaRPr lang="en-US" sz="4400" i="1" dirty="0">
              <a:solidFill>
                <a:schemeClr val="bg1"/>
              </a:solidFill>
            </a:endParaRPr>
          </a:p>
        </p:txBody>
      </p:sp>
    </p:spTree>
    <p:extLst>
      <p:ext uri="{BB962C8B-B14F-4D97-AF65-F5344CB8AC3E}">
        <p14:creationId xmlns:p14="http://schemas.microsoft.com/office/powerpoint/2010/main" val="253029873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70D400-B9CE-909A-E122-148E6D8B0E26}"/>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840C6BB5-D280-E706-0026-53E37A10E100}"/>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7D634C79-7B7F-3008-128D-F1DEDB1DCAEC}"/>
              </a:ext>
            </a:extLst>
          </p:cNvPr>
          <p:cNvSpPr>
            <a:spLocks noGrp="1"/>
          </p:cNvSpPr>
          <p:nvPr>
            <p:ph type="sldNum" sz="quarter" idx="12"/>
          </p:nvPr>
        </p:nvSpPr>
        <p:spPr/>
        <p:txBody>
          <a:bodyPr/>
          <a:lstStyle/>
          <a:p>
            <a:fld id="{148CC95F-0247-41B6-91CF-DC97C76A7088}" type="slidenum">
              <a:rPr lang="en-US" smtClean="0"/>
              <a:pPr/>
              <a:t>19</a:t>
            </a:fld>
            <a:endParaRPr lang="en-US" dirty="0"/>
          </a:p>
        </p:txBody>
      </p:sp>
      <p:sp>
        <p:nvSpPr>
          <p:cNvPr id="6" name="TextBox 5">
            <a:extLst>
              <a:ext uri="{FF2B5EF4-FFF2-40B4-BE49-F238E27FC236}">
                <a16:creationId xmlns:a16="http://schemas.microsoft.com/office/drawing/2014/main" id="{CC5192FE-08ED-D913-2820-74519D90E382}"/>
              </a:ext>
            </a:extLst>
          </p:cNvPr>
          <p:cNvSpPr txBox="1"/>
          <p:nvPr/>
        </p:nvSpPr>
        <p:spPr>
          <a:xfrm>
            <a:off x="165100" y="0"/>
            <a:ext cx="11836400" cy="6863417"/>
          </a:xfrm>
          <a:prstGeom prst="rect">
            <a:avLst/>
          </a:prstGeom>
          <a:noFill/>
        </p:spPr>
        <p:txBody>
          <a:bodyPr wrap="square">
            <a:spAutoFit/>
          </a:bodyPr>
          <a:lstStyle/>
          <a:p>
            <a:r>
              <a:rPr lang="en-US" sz="4400" b="1" dirty="0">
                <a:solidFill>
                  <a:schemeClr val="bg1"/>
                </a:solidFill>
              </a:rPr>
              <a:t>HEBREWS.CHAPTER.FIVE.AND.SIX.1</a:t>
            </a:r>
          </a:p>
          <a:p>
            <a:r>
              <a:rPr lang="en-US" sz="3600" dirty="0">
                <a:solidFill>
                  <a:schemeClr val="bg1"/>
                </a:solidFill>
              </a:rPr>
              <a:t>	 118  God don't see you no more; He only sees Christ… He took our judgments, invited us in. And by faith, through grace, we walk in, accept our pardoning. And the Holy Spirit brings us into this fellowship with Him. "</a:t>
            </a:r>
            <a:r>
              <a:rPr lang="en-US" sz="3600" i="1" dirty="0">
                <a:solidFill>
                  <a:schemeClr val="bg1"/>
                </a:solidFill>
              </a:rPr>
              <a:t>And we walk no more after the things of the world, but we walk in the Spirit</a:t>
            </a:r>
            <a:r>
              <a:rPr lang="en-US" sz="3600" dirty="0">
                <a:solidFill>
                  <a:schemeClr val="bg1"/>
                </a:solidFill>
              </a:rPr>
              <a:t>."</a:t>
            </a:r>
          </a:p>
          <a:p>
            <a:r>
              <a:rPr lang="en-US" sz="3600" dirty="0">
                <a:solidFill>
                  <a:schemeClr val="bg1"/>
                </a:solidFill>
              </a:rPr>
              <a:t>	All my desires is to serve Him. All my love is to Him. All my walks want to be in His Name. Wherever I go, whatever I do, I glorify Him. If I'm hunting, fishing, if I'm playing ball, and whatever, I must be, "</a:t>
            </a:r>
            <a:r>
              <a:rPr lang="en-US" sz="3600" i="1" dirty="0">
                <a:solidFill>
                  <a:schemeClr val="bg1"/>
                </a:solidFill>
              </a:rPr>
              <a:t>Christ in me</a:t>
            </a:r>
            <a:r>
              <a:rPr lang="en-US" sz="3600" dirty="0">
                <a:solidFill>
                  <a:schemeClr val="bg1"/>
                </a:solidFill>
              </a:rPr>
              <a:t>," in such a life, that will make men long to be that way; not tattling, backbiting, and fussing about your churches. 				</a:t>
            </a:r>
            <a:r>
              <a:rPr lang="en-US" sz="2400" dirty="0">
                <a:solidFill>
                  <a:schemeClr val="bg1"/>
                </a:solidFill>
              </a:rPr>
              <a:t>57-0908</a:t>
            </a:r>
          </a:p>
        </p:txBody>
      </p:sp>
    </p:spTree>
    <p:extLst>
      <p:ext uri="{BB962C8B-B14F-4D97-AF65-F5344CB8AC3E}">
        <p14:creationId xmlns:p14="http://schemas.microsoft.com/office/powerpoint/2010/main" val="328419187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631362-DD11-99C8-B481-541C2EBE7505}"/>
              </a:ext>
            </a:extLst>
          </p:cNvPr>
          <p:cNvSpPr>
            <a:spLocks noGrp="1"/>
          </p:cNvSpPr>
          <p:nvPr>
            <p:ph sz="quarter" idx="13"/>
          </p:nvPr>
        </p:nvSpPr>
        <p:spPr/>
        <p:txBody>
          <a:bodyPr/>
          <a:lstStyle/>
          <a:p>
            <a:endParaRPr lang="en-US"/>
          </a:p>
        </p:txBody>
      </p:sp>
      <p:sp>
        <p:nvSpPr>
          <p:cNvPr id="6" name="TextBox 5">
            <a:extLst>
              <a:ext uri="{FF2B5EF4-FFF2-40B4-BE49-F238E27FC236}">
                <a16:creationId xmlns:a16="http://schemas.microsoft.com/office/drawing/2014/main" id="{C8A63E4A-6890-3358-C4A9-7E2AA5E28C23}"/>
              </a:ext>
            </a:extLst>
          </p:cNvPr>
          <p:cNvSpPr txBox="1"/>
          <p:nvPr/>
        </p:nvSpPr>
        <p:spPr>
          <a:xfrm>
            <a:off x="628650" y="73787"/>
            <a:ext cx="11340200" cy="5940088"/>
          </a:xfrm>
          <a:prstGeom prst="rect">
            <a:avLst/>
          </a:prstGeom>
          <a:noFill/>
        </p:spPr>
        <p:txBody>
          <a:bodyPr wrap="square" rtlCol="0">
            <a:spAutoFit/>
          </a:bodyPr>
          <a:lstStyle/>
          <a:p>
            <a:r>
              <a:rPr lang="en-US" sz="7200" b="1" dirty="0">
                <a:solidFill>
                  <a:schemeClr val="bg1"/>
                </a:solidFill>
              </a:rPr>
              <a:t>Birthdays &amp; Anniversaries</a:t>
            </a:r>
          </a:p>
          <a:p>
            <a:r>
              <a:rPr lang="en-US" sz="4400" dirty="0">
                <a:solidFill>
                  <a:schemeClr val="bg1"/>
                </a:solidFill>
              </a:rPr>
              <a:t>	Feb. 2</a:t>
            </a:r>
            <a:r>
              <a:rPr lang="en-US" sz="4400" baseline="30000" dirty="0">
                <a:solidFill>
                  <a:schemeClr val="bg1"/>
                </a:solidFill>
              </a:rPr>
              <a:t>nd</a:t>
            </a:r>
            <a:r>
              <a:rPr lang="en-US" sz="4400" dirty="0">
                <a:solidFill>
                  <a:schemeClr val="bg1"/>
                </a:solidFill>
              </a:rPr>
              <a:t> Troy Hughes, Shirley Lingle</a:t>
            </a:r>
          </a:p>
          <a:p>
            <a:r>
              <a:rPr lang="en-US" sz="4400" dirty="0">
                <a:solidFill>
                  <a:schemeClr val="bg1"/>
                </a:solidFill>
              </a:rPr>
              <a:t>	Feb. 3</a:t>
            </a:r>
            <a:r>
              <a:rPr lang="en-US" sz="4400" baseline="30000" dirty="0">
                <a:solidFill>
                  <a:schemeClr val="bg1"/>
                </a:solidFill>
              </a:rPr>
              <a:t>rd</a:t>
            </a:r>
            <a:r>
              <a:rPr lang="en-US" sz="4400" dirty="0">
                <a:solidFill>
                  <a:schemeClr val="bg1"/>
                </a:solidFill>
              </a:rPr>
              <a:t> Macy Stevens</a:t>
            </a:r>
          </a:p>
          <a:p>
            <a:r>
              <a:rPr lang="en-US" sz="4400" dirty="0">
                <a:solidFill>
                  <a:schemeClr val="bg1"/>
                </a:solidFill>
              </a:rPr>
              <a:t>	Feb. 4</a:t>
            </a:r>
            <a:r>
              <a:rPr lang="en-US" sz="4400" baseline="30000" dirty="0">
                <a:solidFill>
                  <a:schemeClr val="bg1"/>
                </a:solidFill>
              </a:rPr>
              <a:t>th</a:t>
            </a:r>
            <a:r>
              <a:rPr lang="en-US" sz="4400" dirty="0">
                <a:solidFill>
                  <a:schemeClr val="bg1"/>
                </a:solidFill>
              </a:rPr>
              <a:t> Tom &amp; Kim Ward</a:t>
            </a:r>
          </a:p>
          <a:p>
            <a:r>
              <a:rPr lang="en-US" sz="4400" dirty="0">
                <a:solidFill>
                  <a:schemeClr val="bg1"/>
                </a:solidFill>
              </a:rPr>
              <a:t>	Feb. 5</a:t>
            </a:r>
            <a:r>
              <a:rPr lang="en-US" sz="4400" baseline="30000" dirty="0">
                <a:solidFill>
                  <a:schemeClr val="bg1"/>
                </a:solidFill>
              </a:rPr>
              <a:t>th</a:t>
            </a:r>
            <a:r>
              <a:rPr lang="en-US" sz="4400" dirty="0">
                <a:solidFill>
                  <a:schemeClr val="bg1"/>
                </a:solidFill>
              </a:rPr>
              <a:t> Jennifer Cockman</a:t>
            </a:r>
          </a:p>
          <a:p>
            <a:r>
              <a:rPr lang="en-US" sz="4400" dirty="0">
                <a:solidFill>
                  <a:schemeClr val="bg1"/>
                </a:solidFill>
              </a:rPr>
              <a:t>		Lukas &amp; Hailey Coffey</a:t>
            </a:r>
          </a:p>
          <a:p>
            <a:r>
              <a:rPr lang="en-US" sz="4400" dirty="0">
                <a:solidFill>
                  <a:schemeClr val="bg1"/>
                </a:solidFill>
              </a:rPr>
              <a:t>	Feb. 7</a:t>
            </a:r>
            <a:r>
              <a:rPr lang="en-US" sz="4400" baseline="30000" dirty="0">
                <a:solidFill>
                  <a:schemeClr val="bg1"/>
                </a:solidFill>
              </a:rPr>
              <a:t>th</a:t>
            </a:r>
            <a:r>
              <a:rPr lang="en-US" sz="4400" dirty="0">
                <a:solidFill>
                  <a:schemeClr val="bg1"/>
                </a:solidFill>
              </a:rPr>
              <a:t> Anwar &amp; Sheba Javed</a:t>
            </a:r>
          </a:p>
          <a:p>
            <a:r>
              <a:rPr lang="en-US" sz="4400" dirty="0">
                <a:solidFill>
                  <a:schemeClr val="bg1"/>
                </a:solidFill>
              </a:rPr>
              <a:t>	Feb. 10</a:t>
            </a:r>
            <a:r>
              <a:rPr lang="en-US" sz="4400" baseline="30000" dirty="0">
                <a:solidFill>
                  <a:schemeClr val="bg1"/>
                </a:solidFill>
              </a:rPr>
              <a:t>th</a:t>
            </a:r>
            <a:r>
              <a:rPr lang="en-US" sz="4400" dirty="0">
                <a:solidFill>
                  <a:schemeClr val="bg1"/>
                </a:solidFill>
              </a:rPr>
              <a:t> Danny Florian</a:t>
            </a:r>
          </a:p>
        </p:txBody>
      </p:sp>
      <p:sp>
        <p:nvSpPr>
          <p:cNvPr id="3" name="Date Placeholder 2">
            <a:extLst>
              <a:ext uri="{FF2B5EF4-FFF2-40B4-BE49-F238E27FC236}">
                <a16:creationId xmlns:a16="http://schemas.microsoft.com/office/drawing/2014/main" id="{5E851BFE-D25B-0608-EFF1-67C4A539C5F8}"/>
              </a:ext>
            </a:extLst>
          </p:cNvPr>
          <p:cNvSpPr>
            <a:spLocks noGrp="1"/>
          </p:cNvSpPr>
          <p:nvPr>
            <p:ph type="dt" sz="half" idx="10"/>
          </p:nvPr>
        </p:nvSpPr>
        <p:spPr/>
        <p:txBody>
          <a:bodyPr/>
          <a:lstStyle/>
          <a:p>
            <a:r>
              <a:rPr lang="en-US"/>
              <a:t>2/8/2026</a:t>
            </a:r>
          </a:p>
        </p:txBody>
      </p:sp>
      <p:sp>
        <p:nvSpPr>
          <p:cNvPr id="4" name="Footer Placeholder 3">
            <a:extLst>
              <a:ext uri="{FF2B5EF4-FFF2-40B4-BE49-F238E27FC236}">
                <a16:creationId xmlns:a16="http://schemas.microsoft.com/office/drawing/2014/main" id="{4EF189C7-B32C-1B99-1F82-534B1966AC61}"/>
              </a:ext>
            </a:extLst>
          </p:cNvPr>
          <p:cNvSpPr>
            <a:spLocks noGrp="1"/>
          </p:cNvSpPr>
          <p:nvPr>
            <p:ph type="ftr" sz="quarter" idx="11"/>
          </p:nvPr>
        </p:nvSpPr>
        <p:spPr/>
        <p:txBody>
          <a:bodyPr/>
          <a:lstStyle/>
          <a:p>
            <a:r>
              <a:rPr lang="en-US"/>
              <a:t>The Spirit Controlled Church &amp; It's Members 5</a:t>
            </a:r>
            <a:endParaRPr lang="en-US" dirty="0"/>
          </a:p>
        </p:txBody>
      </p:sp>
      <p:sp>
        <p:nvSpPr>
          <p:cNvPr id="7" name="Slide Number Placeholder 6">
            <a:extLst>
              <a:ext uri="{FF2B5EF4-FFF2-40B4-BE49-F238E27FC236}">
                <a16:creationId xmlns:a16="http://schemas.microsoft.com/office/drawing/2014/main" id="{3F3E64F4-CCF0-C114-401E-E2382C2721AB}"/>
              </a:ext>
            </a:extLst>
          </p:cNvPr>
          <p:cNvSpPr>
            <a:spLocks noGrp="1"/>
          </p:cNvSpPr>
          <p:nvPr>
            <p:ph type="sldNum" sz="quarter" idx="12"/>
          </p:nvPr>
        </p:nvSpPr>
        <p:spPr/>
        <p:txBody>
          <a:bodyPr/>
          <a:lstStyle/>
          <a:p>
            <a:fld id="{9D164B4E-BB64-4235-AA14-F42088F189EC}" type="slidenum">
              <a:rPr lang="en-US" smtClean="0"/>
              <a:t>2</a:t>
            </a:fld>
            <a:endParaRPr lang="en-US"/>
          </a:p>
        </p:txBody>
      </p:sp>
    </p:spTree>
    <p:extLst>
      <p:ext uri="{BB962C8B-B14F-4D97-AF65-F5344CB8AC3E}">
        <p14:creationId xmlns:p14="http://schemas.microsoft.com/office/powerpoint/2010/main" val="373305496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D2411A-5502-669C-A1BC-9A682E10AAB8}"/>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F9AE3DDD-C59A-6113-0E54-A7A05A8B40B0}"/>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99D2C409-CE2C-0B66-668E-5393B78DC80A}"/>
              </a:ext>
            </a:extLst>
          </p:cNvPr>
          <p:cNvSpPr>
            <a:spLocks noGrp="1"/>
          </p:cNvSpPr>
          <p:nvPr>
            <p:ph type="sldNum" sz="quarter" idx="12"/>
          </p:nvPr>
        </p:nvSpPr>
        <p:spPr/>
        <p:txBody>
          <a:bodyPr/>
          <a:lstStyle/>
          <a:p>
            <a:fld id="{148CC95F-0247-41B6-91CF-DC97C76A7088}" type="slidenum">
              <a:rPr lang="en-US" smtClean="0"/>
              <a:pPr/>
              <a:t>20</a:t>
            </a:fld>
            <a:endParaRPr lang="en-US" dirty="0"/>
          </a:p>
        </p:txBody>
      </p:sp>
      <p:sp>
        <p:nvSpPr>
          <p:cNvPr id="6" name="TextBox 5">
            <a:extLst>
              <a:ext uri="{FF2B5EF4-FFF2-40B4-BE49-F238E27FC236}">
                <a16:creationId xmlns:a16="http://schemas.microsoft.com/office/drawing/2014/main" id="{9EABFAC5-30B7-D7EF-8295-081817C3C7EB}"/>
              </a:ext>
            </a:extLst>
          </p:cNvPr>
          <p:cNvSpPr txBox="1"/>
          <p:nvPr/>
        </p:nvSpPr>
        <p:spPr>
          <a:xfrm>
            <a:off x="190500" y="87580"/>
            <a:ext cx="11855450" cy="6863417"/>
          </a:xfrm>
          <a:prstGeom prst="rect">
            <a:avLst/>
          </a:prstGeom>
          <a:noFill/>
        </p:spPr>
        <p:txBody>
          <a:bodyPr wrap="square">
            <a:spAutoFit/>
          </a:bodyPr>
          <a:lstStyle/>
          <a:p>
            <a:r>
              <a:rPr lang="en-US" sz="4000" i="1" dirty="0">
                <a:solidFill>
                  <a:schemeClr val="bg1"/>
                </a:solidFill>
              </a:rPr>
              <a:t>Gal. 5:22-26</a:t>
            </a:r>
          </a:p>
          <a:p>
            <a:r>
              <a:rPr lang="en-US" sz="4000" i="1" dirty="0">
                <a:solidFill>
                  <a:schemeClr val="bg1"/>
                </a:solidFill>
              </a:rPr>
              <a:t>	 But the Holy Spirit produces this kind of fruit in our lives: love, joy, peace, patience, kindness, goodness, faithfulness, 23 gentleness, and self-control. There is no law against these things!</a:t>
            </a:r>
          </a:p>
          <a:p>
            <a:r>
              <a:rPr lang="en-US" sz="4000" i="1" dirty="0">
                <a:solidFill>
                  <a:schemeClr val="bg1"/>
                </a:solidFill>
              </a:rPr>
              <a:t>	24 Those who belong to Christ Jesus have nailed the passions and desires of their sinful nature to his cross and crucified them there. 25 </a:t>
            </a:r>
            <a:r>
              <a:rPr lang="en-US" sz="4000" i="1" u="sng" dirty="0">
                <a:solidFill>
                  <a:schemeClr val="bg1"/>
                </a:solidFill>
              </a:rPr>
              <a:t>Since we are living by the Spirit, let us follow the Spirit’s leading in every part of our lives</a:t>
            </a:r>
            <a:r>
              <a:rPr lang="en-US" sz="4000" i="1" dirty="0">
                <a:solidFill>
                  <a:schemeClr val="bg1"/>
                </a:solidFill>
              </a:rPr>
              <a:t>. 26 Let us not become conceited, or provoke one another, or be jealous of one another.</a:t>
            </a:r>
          </a:p>
        </p:txBody>
      </p:sp>
    </p:spTree>
    <p:extLst>
      <p:ext uri="{BB962C8B-B14F-4D97-AF65-F5344CB8AC3E}">
        <p14:creationId xmlns:p14="http://schemas.microsoft.com/office/powerpoint/2010/main" val="391415907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0AC46-2100-7C84-A045-D115655456DC}"/>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CFC774F2-B625-996E-684F-D0F428970976}"/>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DC59FF6C-F0FF-B58A-5BF4-31174A6D8B40}"/>
              </a:ext>
            </a:extLst>
          </p:cNvPr>
          <p:cNvSpPr>
            <a:spLocks noGrp="1"/>
          </p:cNvSpPr>
          <p:nvPr>
            <p:ph type="sldNum" sz="quarter" idx="12"/>
          </p:nvPr>
        </p:nvSpPr>
        <p:spPr/>
        <p:txBody>
          <a:bodyPr/>
          <a:lstStyle/>
          <a:p>
            <a:fld id="{148CC95F-0247-41B6-91CF-DC97C76A7088}" type="slidenum">
              <a:rPr lang="en-US" smtClean="0"/>
              <a:pPr/>
              <a:t>21</a:t>
            </a:fld>
            <a:endParaRPr lang="en-US" dirty="0"/>
          </a:p>
        </p:txBody>
      </p:sp>
      <p:sp>
        <p:nvSpPr>
          <p:cNvPr id="6" name="TextBox 5">
            <a:extLst>
              <a:ext uri="{FF2B5EF4-FFF2-40B4-BE49-F238E27FC236}">
                <a16:creationId xmlns:a16="http://schemas.microsoft.com/office/drawing/2014/main" id="{51C64002-144F-18CB-B9A2-2C9CFAE5463E}"/>
              </a:ext>
            </a:extLst>
          </p:cNvPr>
          <p:cNvSpPr txBox="1"/>
          <p:nvPr/>
        </p:nvSpPr>
        <p:spPr>
          <a:xfrm>
            <a:off x="158750" y="87580"/>
            <a:ext cx="11938762" cy="6370975"/>
          </a:xfrm>
          <a:prstGeom prst="rect">
            <a:avLst/>
          </a:prstGeom>
          <a:noFill/>
        </p:spPr>
        <p:txBody>
          <a:bodyPr wrap="square">
            <a:spAutoFit/>
          </a:bodyPr>
          <a:lstStyle/>
          <a:p>
            <a:r>
              <a:rPr lang="en-US" sz="4800" b="1" dirty="0">
                <a:solidFill>
                  <a:schemeClr val="bg1"/>
                </a:solidFill>
              </a:rPr>
              <a:t>BLIND.BARTIMAEUS</a:t>
            </a:r>
          </a:p>
          <a:p>
            <a:r>
              <a:rPr lang="en-US" sz="4000" dirty="0">
                <a:solidFill>
                  <a:schemeClr val="bg1"/>
                </a:solidFill>
              </a:rPr>
              <a:t>	27 Then he heard that priest…"Say, you Galilean so-called prophet, if you raise the dead like you said you did, raised Lazarus, we've got a whole graveyard up here on the hill. Let's see you come raise some of them." You know, that devil isn't dead yet either. He still lives. Jesus never even paid any attention to him. 	And </a:t>
            </a:r>
            <a:r>
              <a:rPr lang="en-US" sz="4000" u="sng" dirty="0">
                <a:solidFill>
                  <a:schemeClr val="bg1"/>
                </a:solidFill>
              </a:rPr>
              <a:t>if He didn't then, neither does His people today</a:t>
            </a:r>
            <a:r>
              <a:rPr lang="en-US" sz="4000" dirty="0">
                <a:solidFill>
                  <a:schemeClr val="bg1"/>
                </a:solidFill>
              </a:rPr>
              <a:t>. Let him holler his head off; we don't care. We walk in the Spirit of the Lord. 					</a:t>
            </a:r>
            <a:r>
              <a:rPr lang="en-US" sz="3600" dirty="0">
                <a:solidFill>
                  <a:schemeClr val="bg1"/>
                </a:solidFill>
              </a:rPr>
              <a:t>59-1127 </a:t>
            </a:r>
          </a:p>
        </p:txBody>
      </p:sp>
    </p:spTree>
    <p:extLst>
      <p:ext uri="{BB962C8B-B14F-4D97-AF65-F5344CB8AC3E}">
        <p14:creationId xmlns:p14="http://schemas.microsoft.com/office/powerpoint/2010/main" val="70959235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55372-1FA6-3B2A-25B9-E7F1452D44AA}"/>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3C52BB9C-FF2E-71EB-B77C-C971C5AD9BD3}"/>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AA4A1A60-5B8A-08F4-FF04-7DB53F673EDD}"/>
              </a:ext>
            </a:extLst>
          </p:cNvPr>
          <p:cNvSpPr>
            <a:spLocks noGrp="1"/>
          </p:cNvSpPr>
          <p:nvPr>
            <p:ph type="sldNum" sz="quarter" idx="12"/>
          </p:nvPr>
        </p:nvSpPr>
        <p:spPr/>
        <p:txBody>
          <a:bodyPr/>
          <a:lstStyle/>
          <a:p>
            <a:fld id="{148CC95F-0247-41B6-91CF-DC97C76A7088}" type="slidenum">
              <a:rPr lang="en-US" smtClean="0"/>
              <a:pPr/>
              <a:t>22</a:t>
            </a:fld>
            <a:endParaRPr lang="en-US" dirty="0"/>
          </a:p>
        </p:txBody>
      </p:sp>
      <p:sp>
        <p:nvSpPr>
          <p:cNvPr id="6" name="TextBox 5">
            <a:extLst>
              <a:ext uri="{FF2B5EF4-FFF2-40B4-BE49-F238E27FC236}">
                <a16:creationId xmlns:a16="http://schemas.microsoft.com/office/drawing/2014/main" id="{4173A978-4BBF-7DD5-6C8A-2CDB9E9DE3B7}"/>
              </a:ext>
            </a:extLst>
          </p:cNvPr>
          <p:cNvSpPr txBox="1"/>
          <p:nvPr/>
        </p:nvSpPr>
        <p:spPr>
          <a:xfrm>
            <a:off x="133350" y="87581"/>
            <a:ext cx="6086475" cy="6617196"/>
          </a:xfrm>
          <a:prstGeom prst="rect">
            <a:avLst/>
          </a:prstGeom>
          <a:noFill/>
        </p:spPr>
        <p:txBody>
          <a:bodyPr wrap="square">
            <a:spAutoFit/>
          </a:bodyPr>
          <a:lstStyle/>
          <a:p>
            <a:r>
              <a:rPr lang="en-US" sz="4000" b="1" dirty="0">
                <a:solidFill>
                  <a:schemeClr val="bg1"/>
                </a:solidFill>
              </a:rPr>
              <a:t>ROMANS 7:7-9</a:t>
            </a:r>
          </a:p>
          <a:p>
            <a:r>
              <a:rPr lang="en-US" sz="3200" i="1" dirty="0">
                <a:solidFill>
                  <a:schemeClr val="bg1"/>
                </a:solidFill>
              </a:rPr>
              <a:t>What shall we say then? Is the law sin? God forbid. Nay, I had not known sin, but by the law: for I had not known lust, except the law had said, Thou shalt not covet. 8 But sin, taking </a:t>
            </a:r>
            <a:r>
              <a:rPr lang="en-US" sz="3200" i="1" u="sng" dirty="0">
                <a:solidFill>
                  <a:schemeClr val="bg1"/>
                </a:solidFill>
              </a:rPr>
              <a:t>occasion</a:t>
            </a:r>
            <a:r>
              <a:rPr lang="en-US" sz="3200" i="1" dirty="0">
                <a:solidFill>
                  <a:schemeClr val="bg1"/>
                </a:solidFill>
              </a:rPr>
              <a:t> by the commandment, wrought in me all manner of concupiscence. For without the law sin was dead. 9 For I was alive without the law once: but when the commandment came, sin revived, and I died. </a:t>
            </a:r>
          </a:p>
        </p:txBody>
      </p:sp>
      <p:sp>
        <p:nvSpPr>
          <p:cNvPr id="8" name="TextBox 7">
            <a:extLst>
              <a:ext uri="{FF2B5EF4-FFF2-40B4-BE49-F238E27FC236}">
                <a16:creationId xmlns:a16="http://schemas.microsoft.com/office/drawing/2014/main" id="{08847B3C-A99D-ED4D-FEE5-9F61374C3878}"/>
              </a:ext>
            </a:extLst>
          </p:cNvPr>
          <p:cNvSpPr txBox="1"/>
          <p:nvPr/>
        </p:nvSpPr>
        <p:spPr>
          <a:xfrm>
            <a:off x="6486525" y="87580"/>
            <a:ext cx="5610987" cy="6494085"/>
          </a:xfrm>
          <a:prstGeom prst="rect">
            <a:avLst/>
          </a:prstGeom>
          <a:solidFill>
            <a:srgbClr val="0070C0"/>
          </a:solidFill>
        </p:spPr>
        <p:txBody>
          <a:bodyPr wrap="square">
            <a:spAutoFit/>
          </a:bodyPr>
          <a:lstStyle/>
          <a:p>
            <a:r>
              <a:rPr lang="en-US" sz="3200" b="1" i="1" baseline="30000" dirty="0">
                <a:solidFill>
                  <a:schemeClr val="bg1"/>
                </a:solidFill>
                <a:effectLst/>
                <a:latin typeface="+mj-lt"/>
              </a:rPr>
              <a:t>7 </a:t>
            </a:r>
            <a:r>
              <a:rPr lang="en-US" sz="3200" b="0" i="1" dirty="0">
                <a:solidFill>
                  <a:schemeClr val="bg1"/>
                </a:solidFill>
                <a:effectLst/>
                <a:latin typeface="+mj-lt"/>
              </a:rPr>
              <a:t>Therefore, what are we to say? That the Torah is sinful? Heaven forbid! Rather, the function of the Torah was that </a:t>
            </a:r>
            <a:r>
              <a:rPr lang="en-US" sz="3200" b="0" i="1" u="sng" dirty="0">
                <a:solidFill>
                  <a:schemeClr val="bg1"/>
                </a:solidFill>
                <a:effectLst/>
                <a:latin typeface="+mj-lt"/>
              </a:rPr>
              <a:t>without it, I would not have known what sin is</a:t>
            </a:r>
            <a:r>
              <a:rPr lang="en-US" sz="3200" b="0" i="1" dirty="0">
                <a:solidFill>
                  <a:schemeClr val="bg1"/>
                </a:solidFill>
                <a:effectLst/>
                <a:latin typeface="+mj-lt"/>
              </a:rPr>
              <a:t>. For example, I would not have become conscious of what greed </a:t>
            </a:r>
            <a:r>
              <a:rPr lang="en-US" sz="3200" i="1" dirty="0">
                <a:solidFill>
                  <a:schemeClr val="bg1"/>
                </a:solidFill>
                <a:latin typeface="+mj-lt"/>
              </a:rPr>
              <a:t>is if the Torah had not said, “Thou shalt not covet.”</a:t>
            </a:r>
          </a:p>
          <a:p>
            <a:r>
              <a:rPr lang="en-US" sz="3200" i="1" dirty="0">
                <a:solidFill>
                  <a:schemeClr val="bg1"/>
                </a:solidFill>
                <a:latin typeface="+mj-lt"/>
              </a:rPr>
              <a:t>      </a:t>
            </a:r>
            <a:r>
              <a:rPr lang="en-US" sz="3200" b="1" i="1" spc="-150" baseline="30000" dirty="0">
                <a:solidFill>
                  <a:schemeClr val="bg1"/>
                </a:solidFill>
                <a:effectLst/>
                <a:latin typeface="+mj-lt"/>
              </a:rPr>
              <a:t>       </a:t>
            </a:r>
            <a:r>
              <a:rPr lang="en-US" sz="3200" b="0" i="1" spc="-150" dirty="0">
                <a:solidFill>
                  <a:schemeClr val="bg1"/>
                </a:solidFill>
                <a:effectLst/>
                <a:latin typeface="+mj-lt"/>
              </a:rPr>
              <a:t>But sin, seizing the opportunity afforded by the commandment, worked in me all kinds of evil desires — for apart from Torah, sin is dead. </a:t>
            </a:r>
            <a:endParaRPr lang="en-US" sz="3200" i="1" spc="-150" dirty="0">
              <a:solidFill>
                <a:schemeClr val="bg1"/>
              </a:solidFill>
              <a:latin typeface="+mj-lt"/>
            </a:endParaRPr>
          </a:p>
        </p:txBody>
      </p:sp>
    </p:spTree>
    <p:extLst>
      <p:ext uri="{BB962C8B-B14F-4D97-AF65-F5344CB8AC3E}">
        <p14:creationId xmlns:p14="http://schemas.microsoft.com/office/powerpoint/2010/main" val="80755745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564" y="651202"/>
            <a:ext cx="5080933" cy="988846"/>
          </a:xfrm>
        </p:spPr>
        <p:txBody>
          <a:bodyPr>
            <a:noAutofit/>
          </a:bodyPr>
          <a:lstStyle/>
          <a:p>
            <a:r>
              <a:rPr lang="en-US" sz="7200" spc="-300" dirty="0">
                <a:solidFill>
                  <a:schemeClr val="accent2">
                    <a:lumMod val="60000"/>
                    <a:lumOff val="40000"/>
                  </a:schemeClr>
                </a:solidFill>
                <a:latin typeface="Eras Demi ITC" panose="020B0805030504020804" pitchFamily="34" charset="0"/>
                <a:cs typeface="American Typewriter"/>
              </a:rPr>
              <a:t>The </a:t>
            </a:r>
            <a:br>
              <a:rPr lang="en-US" sz="7200" spc="-300" dirty="0">
                <a:solidFill>
                  <a:schemeClr val="accent2">
                    <a:lumMod val="60000"/>
                    <a:lumOff val="40000"/>
                  </a:schemeClr>
                </a:solidFill>
                <a:latin typeface="Eras Demi ITC" panose="020B0805030504020804" pitchFamily="34" charset="0"/>
                <a:cs typeface="American Typewriter"/>
              </a:rPr>
            </a:br>
            <a:r>
              <a:rPr lang="en-US" sz="7200" spc="-300" dirty="0">
                <a:solidFill>
                  <a:schemeClr val="accent2">
                    <a:lumMod val="60000"/>
                    <a:lumOff val="40000"/>
                  </a:schemeClr>
                </a:solidFill>
                <a:latin typeface="Eras Demi ITC" panose="020B0805030504020804" pitchFamily="34" charset="0"/>
                <a:cs typeface="American Typewriter"/>
              </a:rPr>
              <a:t>Glorious </a:t>
            </a:r>
            <a:br>
              <a:rPr lang="en-US" sz="7200" spc="-300" dirty="0">
                <a:solidFill>
                  <a:schemeClr val="accent2">
                    <a:lumMod val="60000"/>
                    <a:lumOff val="40000"/>
                  </a:schemeClr>
                </a:solidFill>
                <a:latin typeface="Eras Demi ITC" panose="020B0805030504020804" pitchFamily="34" charset="0"/>
                <a:cs typeface="American Typewriter"/>
              </a:rPr>
            </a:br>
            <a:r>
              <a:rPr lang="en-US" sz="7200" spc="-300" dirty="0">
                <a:solidFill>
                  <a:schemeClr val="accent2">
                    <a:lumMod val="60000"/>
                    <a:lumOff val="40000"/>
                  </a:schemeClr>
                </a:solidFill>
                <a:latin typeface="Eras Demi ITC" panose="020B0805030504020804" pitchFamily="34" charset="0"/>
                <a:cs typeface="American Typewriter"/>
              </a:rPr>
              <a:t>Church</a:t>
            </a:r>
            <a:endParaRPr lang="en-US" sz="19900" spc="-300" dirty="0">
              <a:solidFill>
                <a:schemeClr val="accent2">
                  <a:lumMod val="60000"/>
                  <a:lumOff val="40000"/>
                </a:schemeClr>
              </a:solidFill>
              <a:latin typeface="Eras Demi ITC" panose="020B0805030504020804" pitchFamily="34" charset="0"/>
              <a:cs typeface="American Typewriter"/>
            </a:endParaRPr>
          </a:p>
        </p:txBody>
      </p:sp>
      <p:sp>
        <p:nvSpPr>
          <p:cNvPr id="5" name="Rectangle 4"/>
          <p:cNvSpPr/>
          <p:nvPr/>
        </p:nvSpPr>
        <p:spPr>
          <a:xfrm>
            <a:off x="5995489" y="288255"/>
            <a:ext cx="6075213" cy="6063198"/>
          </a:xfrm>
          <a:prstGeom prst="rect">
            <a:avLst/>
          </a:prstGeom>
        </p:spPr>
        <p:txBody>
          <a:bodyPr wrap="square">
            <a:spAutoFit/>
          </a:bodyPr>
          <a:lstStyle/>
          <a:p>
            <a:r>
              <a:rPr lang="en-US" sz="3600" b="1" dirty="0">
                <a:solidFill>
                  <a:schemeClr val="bg1"/>
                </a:solidFill>
              </a:rPr>
              <a:t>EPHESIANS 5:25-27</a:t>
            </a:r>
          </a:p>
          <a:p>
            <a:r>
              <a:rPr lang="en-US" sz="3200" i="1" dirty="0">
                <a:solidFill>
                  <a:schemeClr val="bg1"/>
                </a:solidFill>
              </a:rPr>
              <a:t>  Husbands, love your wives, even as Christ also loved the church, and gave himself for it; </a:t>
            </a:r>
          </a:p>
          <a:p>
            <a:r>
              <a:rPr lang="en-US" sz="3200" i="1" dirty="0">
                <a:solidFill>
                  <a:schemeClr val="bg1"/>
                </a:solidFill>
              </a:rPr>
              <a:t>  26 That he might sanctify and cleanse it with the washing of water by the word, </a:t>
            </a:r>
          </a:p>
          <a:p>
            <a:r>
              <a:rPr lang="en-US" sz="3200" i="1" dirty="0">
                <a:solidFill>
                  <a:schemeClr val="bg1"/>
                </a:solidFill>
              </a:rPr>
              <a:t>  27 That he might present it to himself </a:t>
            </a:r>
            <a:r>
              <a:rPr lang="en-US" sz="3200" i="1" u="sng" dirty="0">
                <a:solidFill>
                  <a:schemeClr val="bg1"/>
                </a:solidFill>
              </a:rPr>
              <a:t>a glorious church</a:t>
            </a:r>
            <a:r>
              <a:rPr lang="en-US" sz="3200" i="1" dirty="0">
                <a:solidFill>
                  <a:schemeClr val="bg1"/>
                </a:solidFill>
              </a:rPr>
              <a:t>, not having spot, or wrinkle, or any such thing; but that it should be holy and without blemish. </a:t>
            </a:r>
          </a:p>
        </p:txBody>
      </p:sp>
    </p:spTree>
    <p:extLst>
      <p:ext uri="{BB962C8B-B14F-4D97-AF65-F5344CB8AC3E}">
        <p14:creationId xmlns:p14="http://schemas.microsoft.com/office/powerpoint/2010/main" val="222267786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E2ABC3-AE4C-4B4E-A8EA-F0F8409DB4D6}" type="slidenum">
              <a:rPr lang="en-US" smtClean="0"/>
              <a:pPr/>
              <a:t>24</a:t>
            </a:fld>
            <a:endParaRPr lang="en-US"/>
          </a:p>
        </p:txBody>
      </p:sp>
      <p:sp>
        <p:nvSpPr>
          <p:cNvPr id="7" name="Rectangle 6"/>
          <p:cNvSpPr/>
          <p:nvPr/>
        </p:nvSpPr>
        <p:spPr>
          <a:xfrm>
            <a:off x="157065" y="34320"/>
            <a:ext cx="11877869" cy="6370975"/>
          </a:xfrm>
          <a:prstGeom prst="rect">
            <a:avLst/>
          </a:prstGeom>
        </p:spPr>
        <p:txBody>
          <a:bodyPr wrap="square">
            <a:spAutoFit/>
          </a:bodyPr>
          <a:lstStyle/>
          <a:p>
            <a:r>
              <a:rPr lang="en-US" sz="4400" b="1" dirty="0">
                <a:solidFill>
                  <a:schemeClr val="bg1"/>
                </a:solidFill>
              </a:rPr>
              <a:t>WHEN.DIVINE.LOVE.IS.PROJECTED</a:t>
            </a:r>
          </a:p>
          <a:p>
            <a:r>
              <a:rPr lang="en-US" sz="4400" b="1" dirty="0">
                <a:solidFill>
                  <a:schemeClr val="bg1"/>
                </a:solidFill>
              </a:rPr>
              <a:t>SOVEREIGN GRACE.TAKES.ITS.PLACE  </a:t>
            </a:r>
            <a:r>
              <a:rPr lang="en-US" sz="4000" b="1" dirty="0">
                <a:solidFill>
                  <a:schemeClr val="bg1"/>
                </a:solidFill>
              </a:rPr>
              <a:t>   </a:t>
            </a:r>
          </a:p>
          <a:p>
            <a:r>
              <a:rPr lang="en-US" sz="4000" dirty="0">
                <a:solidFill>
                  <a:schemeClr val="bg1"/>
                </a:solidFill>
              </a:rPr>
              <a:t>	7  Be merciful and heal the sick and afflicted. For in this Thou has atoned for at Calvary, and </a:t>
            </a:r>
            <a:r>
              <a:rPr lang="en-US" sz="4000" u="sng" dirty="0">
                <a:solidFill>
                  <a:schemeClr val="bg1"/>
                </a:solidFill>
              </a:rPr>
              <a:t>we feel that it is our personal property</a:t>
            </a:r>
            <a:r>
              <a:rPr lang="en-US" sz="4000" dirty="0">
                <a:solidFill>
                  <a:schemeClr val="bg1"/>
                </a:solidFill>
              </a:rPr>
              <a:t>... </a:t>
            </a:r>
          </a:p>
          <a:p>
            <a:r>
              <a:rPr lang="en-US" sz="4000" dirty="0">
                <a:solidFill>
                  <a:schemeClr val="bg1"/>
                </a:solidFill>
              </a:rPr>
              <a:t>	And now, Father, may the Holy Spirit take the Word, open the Book, loose the power of the Spirit in the Word, and may it find Its resting place in each heart. For we ask it in the Name of Thy beloved Child, the Lord Jesus. Amen.					</a:t>
            </a:r>
            <a:r>
              <a:rPr lang="en-US" sz="3600" dirty="0">
                <a:solidFill>
                  <a:schemeClr val="bg1"/>
                </a:solidFill>
              </a:rPr>
              <a:t>57-0126</a:t>
            </a:r>
          </a:p>
        </p:txBody>
      </p:sp>
      <p:sp>
        <p:nvSpPr>
          <p:cNvPr id="2" name="Date Placeholder 1">
            <a:extLst>
              <a:ext uri="{FF2B5EF4-FFF2-40B4-BE49-F238E27FC236}">
                <a16:creationId xmlns:a16="http://schemas.microsoft.com/office/drawing/2014/main" id="{754DDD57-4ABE-2F77-2AF2-BBEC0F7C7D1D}"/>
              </a:ext>
            </a:extLst>
          </p:cNvPr>
          <p:cNvSpPr>
            <a:spLocks noGrp="1"/>
          </p:cNvSpPr>
          <p:nvPr>
            <p:ph type="dt" sz="half" idx="10"/>
          </p:nvPr>
        </p:nvSpPr>
        <p:spPr/>
        <p:txBody>
          <a:bodyPr/>
          <a:lstStyle/>
          <a:p>
            <a:r>
              <a:rPr lang="en-US"/>
              <a:t>2-12-2023</a:t>
            </a:r>
          </a:p>
        </p:txBody>
      </p:sp>
      <p:sp>
        <p:nvSpPr>
          <p:cNvPr id="3" name="Footer Placeholder 2">
            <a:extLst>
              <a:ext uri="{FF2B5EF4-FFF2-40B4-BE49-F238E27FC236}">
                <a16:creationId xmlns:a16="http://schemas.microsoft.com/office/drawing/2014/main" id="{D73072C2-7B42-0908-12B1-FDE0E303C10C}"/>
              </a:ext>
            </a:extLst>
          </p:cNvPr>
          <p:cNvSpPr>
            <a:spLocks noGrp="1"/>
          </p:cNvSpPr>
          <p:nvPr>
            <p:ph type="ftr" sz="quarter" idx="11"/>
          </p:nvPr>
        </p:nvSpPr>
        <p:spPr/>
        <p:txBody>
          <a:bodyPr/>
          <a:lstStyle/>
          <a:p>
            <a:r>
              <a:rPr lang="en-US"/>
              <a:t>The Glorious Church Arising</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AC2C65-7B75-8F23-C491-7C668285201B}"/>
              </a:ext>
            </a:extLst>
          </p:cNvPr>
          <p:cNvSpPr>
            <a:spLocks noGrp="1"/>
          </p:cNvSpPr>
          <p:nvPr>
            <p:ph type="dt" sz="half" idx="10"/>
          </p:nvPr>
        </p:nvSpPr>
        <p:spPr/>
        <p:txBody>
          <a:bodyPr/>
          <a:lstStyle/>
          <a:p>
            <a:r>
              <a:rPr lang="en-US"/>
              <a:t>2-12-2023</a:t>
            </a:r>
          </a:p>
        </p:txBody>
      </p:sp>
      <p:sp>
        <p:nvSpPr>
          <p:cNvPr id="3" name="Footer Placeholder 2">
            <a:extLst>
              <a:ext uri="{FF2B5EF4-FFF2-40B4-BE49-F238E27FC236}">
                <a16:creationId xmlns:a16="http://schemas.microsoft.com/office/drawing/2014/main" id="{38BDC707-8D72-F3CD-EC6D-99D63FBA6D54}"/>
              </a:ext>
            </a:extLst>
          </p:cNvPr>
          <p:cNvSpPr>
            <a:spLocks noGrp="1"/>
          </p:cNvSpPr>
          <p:nvPr>
            <p:ph type="ftr" sz="quarter" idx="11"/>
          </p:nvPr>
        </p:nvSpPr>
        <p:spPr/>
        <p:txBody>
          <a:bodyPr/>
          <a:lstStyle/>
          <a:p>
            <a:r>
              <a:rPr lang="en-US"/>
              <a:t>The Glorious Church Arising</a:t>
            </a:r>
          </a:p>
        </p:txBody>
      </p:sp>
      <p:sp>
        <p:nvSpPr>
          <p:cNvPr id="4" name="Slide Number Placeholder 3">
            <a:extLst>
              <a:ext uri="{FF2B5EF4-FFF2-40B4-BE49-F238E27FC236}">
                <a16:creationId xmlns:a16="http://schemas.microsoft.com/office/drawing/2014/main" id="{9F350157-97CC-F433-7F79-10DE1E3EB6FE}"/>
              </a:ext>
            </a:extLst>
          </p:cNvPr>
          <p:cNvSpPr>
            <a:spLocks noGrp="1"/>
          </p:cNvSpPr>
          <p:nvPr>
            <p:ph type="sldNum" sz="quarter" idx="12"/>
          </p:nvPr>
        </p:nvSpPr>
        <p:spPr/>
        <p:txBody>
          <a:bodyPr/>
          <a:lstStyle/>
          <a:p>
            <a:fld id="{5B62FEA9-4F7B-4CB1-BC6A-C4E0A24432EA}" type="slidenum">
              <a:rPr lang="en-US" smtClean="0"/>
              <a:pPr/>
              <a:t>25</a:t>
            </a:fld>
            <a:endParaRPr lang="en-US"/>
          </a:p>
        </p:txBody>
      </p:sp>
      <p:sp>
        <p:nvSpPr>
          <p:cNvPr id="6" name="TextBox 5">
            <a:extLst>
              <a:ext uri="{FF2B5EF4-FFF2-40B4-BE49-F238E27FC236}">
                <a16:creationId xmlns:a16="http://schemas.microsoft.com/office/drawing/2014/main" id="{0D2F3A47-A3F8-0879-411A-CAB40B9715E6}"/>
              </a:ext>
            </a:extLst>
          </p:cNvPr>
          <p:cNvSpPr txBox="1"/>
          <p:nvPr/>
        </p:nvSpPr>
        <p:spPr>
          <a:xfrm>
            <a:off x="168965" y="136524"/>
            <a:ext cx="11817626" cy="5847755"/>
          </a:xfrm>
          <a:prstGeom prst="rect">
            <a:avLst/>
          </a:prstGeom>
          <a:noFill/>
        </p:spPr>
        <p:txBody>
          <a:bodyPr wrap="square">
            <a:spAutoFit/>
          </a:bodyPr>
          <a:lstStyle/>
          <a:p>
            <a:r>
              <a:rPr lang="en-US" sz="5400" b="1" dirty="0">
                <a:solidFill>
                  <a:schemeClr val="bg1"/>
                </a:solidFill>
              </a:rPr>
              <a:t>EXODUS 13:17-18</a:t>
            </a:r>
          </a:p>
          <a:p>
            <a:r>
              <a:rPr lang="en-US" sz="4000" i="1" dirty="0">
                <a:solidFill>
                  <a:schemeClr val="bg1"/>
                </a:solidFill>
              </a:rPr>
              <a:t>	And it came to pass, when Pharaoh had let the people go, that God led them not through the way of the land of the Philistines, although that was near; for God said, Lest peradventure the people repent when they see war, and they return to Egypt: 18 But God led the people about, through the way of the wilderness of the Red sea: and the children of Israel went up harnessed out of the land of Egypt.</a:t>
            </a:r>
          </a:p>
        </p:txBody>
      </p:sp>
    </p:spTree>
    <p:extLst>
      <p:ext uri="{BB962C8B-B14F-4D97-AF65-F5344CB8AC3E}">
        <p14:creationId xmlns:p14="http://schemas.microsoft.com/office/powerpoint/2010/main" val="188756588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5B0E0-7721-4393-E644-F9368F0ACC6E}"/>
              </a:ext>
            </a:extLst>
          </p:cNvPr>
          <p:cNvSpPr>
            <a:spLocks noGrp="1"/>
          </p:cNvSpPr>
          <p:nvPr>
            <p:ph type="dt" sz="half" idx="10"/>
          </p:nvPr>
        </p:nvSpPr>
        <p:spPr/>
        <p:txBody>
          <a:bodyPr/>
          <a:lstStyle/>
          <a:p>
            <a:r>
              <a:rPr lang="en-US"/>
              <a:t>2-12-2023</a:t>
            </a:r>
          </a:p>
        </p:txBody>
      </p:sp>
      <p:sp>
        <p:nvSpPr>
          <p:cNvPr id="3" name="Footer Placeholder 2">
            <a:extLst>
              <a:ext uri="{FF2B5EF4-FFF2-40B4-BE49-F238E27FC236}">
                <a16:creationId xmlns:a16="http://schemas.microsoft.com/office/drawing/2014/main" id="{75403B93-8613-ADA7-AC2B-4CD0C899BD54}"/>
              </a:ext>
            </a:extLst>
          </p:cNvPr>
          <p:cNvSpPr>
            <a:spLocks noGrp="1"/>
          </p:cNvSpPr>
          <p:nvPr>
            <p:ph type="ftr" sz="quarter" idx="11"/>
          </p:nvPr>
        </p:nvSpPr>
        <p:spPr/>
        <p:txBody>
          <a:bodyPr/>
          <a:lstStyle/>
          <a:p>
            <a:r>
              <a:rPr lang="en-US"/>
              <a:t>The Glorious Church Arising</a:t>
            </a:r>
          </a:p>
        </p:txBody>
      </p:sp>
      <p:sp>
        <p:nvSpPr>
          <p:cNvPr id="4" name="Slide Number Placeholder 3">
            <a:extLst>
              <a:ext uri="{FF2B5EF4-FFF2-40B4-BE49-F238E27FC236}">
                <a16:creationId xmlns:a16="http://schemas.microsoft.com/office/drawing/2014/main" id="{CE4708C0-A1D6-E826-E7B5-F50B83A92945}"/>
              </a:ext>
            </a:extLst>
          </p:cNvPr>
          <p:cNvSpPr>
            <a:spLocks noGrp="1"/>
          </p:cNvSpPr>
          <p:nvPr>
            <p:ph type="sldNum" sz="quarter" idx="12"/>
          </p:nvPr>
        </p:nvSpPr>
        <p:spPr/>
        <p:txBody>
          <a:bodyPr/>
          <a:lstStyle/>
          <a:p>
            <a:fld id="{5B62FEA9-4F7B-4CB1-BC6A-C4E0A24432EA}" type="slidenum">
              <a:rPr lang="en-US" smtClean="0"/>
              <a:pPr/>
              <a:t>26</a:t>
            </a:fld>
            <a:endParaRPr lang="en-US"/>
          </a:p>
        </p:txBody>
      </p:sp>
      <p:sp>
        <p:nvSpPr>
          <p:cNvPr id="6" name="TextBox 5">
            <a:extLst>
              <a:ext uri="{FF2B5EF4-FFF2-40B4-BE49-F238E27FC236}">
                <a16:creationId xmlns:a16="http://schemas.microsoft.com/office/drawing/2014/main" id="{58384DE2-4B49-F48E-F937-5E3DFB9A67DC}"/>
              </a:ext>
            </a:extLst>
          </p:cNvPr>
          <p:cNvSpPr txBox="1"/>
          <p:nvPr/>
        </p:nvSpPr>
        <p:spPr>
          <a:xfrm>
            <a:off x="506895" y="357809"/>
            <a:ext cx="11251095" cy="4093428"/>
          </a:xfrm>
          <a:prstGeom prst="rect">
            <a:avLst/>
          </a:prstGeom>
          <a:noFill/>
        </p:spPr>
        <p:txBody>
          <a:bodyPr wrap="square">
            <a:spAutoFit/>
          </a:bodyPr>
          <a:lstStyle/>
          <a:p>
            <a:r>
              <a:rPr lang="en-US" sz="6000" b="1" dirty="0">
                <a:solidFill>
                  <a:schemeClr val="bg1"/>
                </a:solidFill>
              </a:rPr>
              <a:t>EXODUS 17:8</a:t>
            </a:r>
          </a:p>
          <a:p>
            <a:r>
              <a:rPr lang="en-US" sz="4000" i="1" dirty="0">
                <a:solidFill>
                  <a:schemeClr val="bg1"/>
                </a:solidFill>
              </a:rPr>
              <a:t>	Then came Amalek, and fought with Israel in Rephidim. 9 And Moses said unto Joshua, Choose us out men, and go out, fight with Amalek: to morrow I will stand on the top of the hill with the rod of God in mine hand.</a:t>
            </a:r>
          </a:p>
        </p:txBody>
      </p:sp>
    </p:spTree>
    <p:extLst>
      <p:ext uri="{BB962C8B-B14F-4D97-AF65-F5344CB8AC3E}">
        <p14:creationId xmlns:p14="http://schemas.microsoft.com/office/powerpoint/2010/main" val="76779360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31BA6-904E-F78F-D281-6B21A3C13790}"/>
              </a:ext>
            </a:extLst>
          </p:cNvPr>
          <p:cNvSpPr>
            <a:spLocks noGrp="1"/>
          </p:cNvSpPr>
          <p:nvPr>
            <p:ph type="dt" sz="half" idx="10"/>
          </p:nvPr>
        </p:nvSpPr>
        <p:spPr/>
        <p:txBody>
          <a:bodyPr/>
          <a:lstStyle/>
          <a:p>
            <a:r>
              <a:rPr lang="en-US"/>
              <a:t>2-12-2023</a:t>
            </a:r>
          </a:p>
        </p:txBody>
      </p:sp>
      <p:sp>
        <p:nvSpPr>
          <p:cNvPr id="3" name="Footer Placeholder 2">
            <a:extLst>
              <a:ext uri="{FF2B5EF4-FFF2-40B4-BE49-F238E27FC236}">
                <a16:creationId xmlns:a16="http://schemas.microsoft.com/office/drawing/2014/main" id="{28659DF2-A2EF-5EB1-764C-40B3D44983CE}"/>
              </a:ext>
            </a:extLst>
          </p:cNvPr>
          <p:cNvSpPr>
            <a:spLocks noGrp="1"/>
          </p:cNvSpPr>
          <p:nvPr>
            <p:ph type="ftr" sz="quarter" idx="11"/>
          </p:nvPr>
        </p:nvSpPr>
        <p:spPr/>
        <p:txBody>
          <a:bodyPr/>
          <a:lstStyle/>
          <a:p>
            <a:r>
              <a:rPr lang="en-US"/>
              <a:t>The Glorious Church Arising</a:t>
            </a:r>
          </a:p>
        </p:txBody>
      </p:sp>
      <p:sp>
        <p:nvSpPr>
          <p:cNvPr id="4" name="Slide Number Placeholder 3">
            <a:extLst>
              <a:ext uri="{FF2B5EF4-FFF2-40B4-BE49-F238E27FC236}">
                <a16:creationId xmlns:a16="http://schemas.microsoft.com/office/drawing/2014/main" id="{CA980B04-FA78-F526-B0D5-07B24315ABFB}"/>
              </a:ext>
            </a:extLst>
          </p:cNvPr>
          <p:cNvSpPr>
            <a:spLocks noGrp="1"/>
          </p:cNvSpPr>
          <p:nvPr>
            <p:ph type="sldNum" sz="quarter" idx="12"/>
          </p:nvPr>
        </p:nvSpPr>
        <p:spPr/>
        <p:txBody>
          <a:bodyPr/>
          <a:lstStyle/>
          <a:p>
            <a:fld id="{5B62FEA9-4F7B-4CB1-BC6A-C4E0A24432EA}" type="slidenum">
              <a:rPr lang="en-US" smtClean="0"/>
              <a:pPr/>
              <a:t>27</a:t>
            </a:fld>
            <a:endParaRPr lang="en-US"/>
          </a:p>
        </p:txBody>
      </p:sp>
      <p:sp>
        <p:nvSpPr>
          <p:cNvPr id="6" name="TextBox 5">
            <a:extLst>
              <a:ext uri="{FF2B5EF4-FFF2-40B4-BE49-F238E27FC236}">
                <a16:creationId xmlns:a16="http://schemas.microsoft.com/office/drawing/2014/main" id="{324C0BA6-D110-8A0B-0819-3AEE554EFCAF}"/>
              </a:ext>
            </a:extLst>
          </p:cNvPr>
          <p:cNvSpPr txBox="1"/>
          <p:nvPr/>
        </p:nvSpPr>
        <p:spPr>
          <a:xfrm>
            <a:off x="178904" y="136524"/>
            <a:ext cx="11767931" cy="7048083"/>
          </a:xfrm>
          <a:prstGeom prst="rect">
            <a:avLst/>
          </a:prstGeom>
          <a:noFill/>
        </p:spPr>
        <p:txBody>
          <a:bodyPr wrap="square">
            <a:spAutoFit/>
          </a:bodyPr>
          <a:lstStyle/>
          <a:p>
            <a:r>
              <a:rPr lang="en-US" sz="4800" b="1" dirty="0">
                <a:solidFill>
                  <a:schemeClr val="bg1"/>
                </a:solidFill>
              </a:rPr>
              <a:t>MATTHEW 24:24</a:t>
            </a:r>
          </a:p>
          <a:p>
            <a:r>
              <a:rPr lang="en-US" sz="4000" i="1" dirty="0">
                <a:solidFill>
                  <a:schemeClr val="bg1"/>
                </a:solidFill>
              </a:rPr>
              <a:t>      For there shall arise false Christs, and false prophets, and shall shew great signs and wonders; insomuch that, if it were possible, they shall deceive the very elect.</a:t>
            </a:r>
          </a:p>
          <a:p>
            <a:endParaRPr lang="en-US" sz="4000" i="1" dirty="0">
              <a:solidFill>
                <a:schemeClr val="bg2"/>
              </a:solidFill>
            </a:endParaRPr>
          </a:p>
          <a:p>
            <a:pPr>
              <a:defRPr/>
            </a:pPr>
            <a:r>
              <a:rPr lang="en-US" sz="4800" b="1" dirty="0">
                <a:solidFill>
                  <a:schemeClr val="bg1"/>
                </a:solidFill>
                <a:latin typeface="Candara" panose="020E0502030303020204" pitchFamily="34" charset="0"/>
              </a:rPr>
              <a:t>COD </a:t>
            </a:r>
            <a:r>
              <a:rPr lang="en-US" sz="3600" b="1" dirty="0">
                <a:solidFill>
                  <a:schemeClr val="bg1"/>
                </a:solidFill>
                <a:latin typeface="Candara" panose="020E0502030303020204" pitchFamily="34" charset="0"/>
              </a:rPr>
              <a:t>1</a:t>
            </a:r>
            <a:r>
              <a:rPr lang="en-US" sz="3600" dirty="0">
                <a:solidFill>
                  <a:schemeClr val="bg1"/>
                </a:solidFill>
                <a:latin typeface="Candara" panose="020E0502030303020204" pitchFamily="34" charset="0"/>
              </a:rPr>
              <a:t>005-56   </a:t>
            </a:r>
          </a:p>
          <a:p>
            <a:pPr>
              <a:defRPr/>
            </a:pPr>
            <a:r>
              <a:rPr lang="en-US" sz="3600" dirty="0">
                <a:solidFill>
                  <a:schemeClr val="bg1"/>
                </a:solidFill>
                <a:latin typeface="Candara" panose="020E0502030303020204" pitchFamily="34" charset="0"/>
              </a:rPr>
              <a:t>	</a:t>
            </a:r>
            <a:r>
              <a:rPr lang="en-US" sz="4000" dirty="0">
                <a:solidFill>
                  <a:schemeClr val="bg1"/>
                </a:solidFill>
                <a:latin typeface="Candara" panose="020E0502030303020204" pitchFamily="34" charset="0"/>
              </a:rPr>
              <a:t>...We do have today, by God's help, the </a:t>
            </a:r>
            <a:r>
              <a:rPr lang="en-US" sz="4000" u="sng" dirty="0">
                <a:solidFill>
                  <a:schemeClr val="bg1"/>
                </a:solidFill>
                <a:latin typeface="Candara" panose="020E0502030303020204" pitchFamily="34" charset="0"/>
              </a:rPr>
              <a:t>perfect interpretation of the Word with Divine </a:t>
            </a:r>
            <a:r>
              <a:rPr lang="en-US" sz="4000" u="sng" spc="-150" dirty="0">
                <a:solidFill>
                  <a:schemeClr val="bg1"/>
                </a:solidFill>
                <a:latin typeface="Candara" panose="020E0502030303020204" pitchFamily="34" charset="0"/>
              </a:rPr>
              <a:t>vindication</a:t>
            </a:r>
            <a:r>
              <a:rPr lang="en-US" sz="4000" spc="-150" dirty="0">
                <a:solidFill>
                  <a:schemeClr val="bg1"/>
                </a:solidFill>
                <a:latin typeface="Candara" panose="020E0502030303020204" pitchFamily="34" charset="0"/>
              </a:rPr>
              <a:t>. Then that which is in part is done away with.</a:t>
            </a:r>
            <a:r>
              <a:rPr lang="en-US" sz="4000" dirty="0">
                <a:solidFill>
                  <a:schemeClr val="bg1"/>
                </a:solidFill>
                <a:latin typeface="Candara" panose="020E0502030303020204" pitchFamily="34" charset="0"/>
              </a:rPr>
              <a:t> </a:t>
            </a:r>
          </a:p>
          <a:p>
            <a:pPr algn="r">
              <a:defRPr/>
            </a:pPr>
            <a:r>
              <a:rPr lang="en-US" sz="3600" dirty="0">
                <a:solidFill>
                  <a:schemeClr val="bg1"/>
                </a:solidFill>
                <a:latin typeface="Candara" panose="020E0502030303020204" pitchFamily="34" charset="0"/>
              </a:rPr>
              <a:t>64-0823</a:t>
            </a:r>
          </a:p>
          <a:p>
            <a:endParaRPr lang="en-US" sz="4000" i="1" dirty="0">
              <a:solidFill>
                <a:schemeClr val="bg2"/>
              </a:solidFill>
            </a:endParaRPr>
          </a:p>
        </p:txBody>
      </p:sp>
    </p:spTree>
    <p:extLst>
      <p:ext uri="{BB962C8B-B14F-4D97-AF65-F5344CB8AC3E}">
        <p14:creationId xmlns:p14="http://schemas.microsoft.com/office/powerpoint/2010/main" val="900655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 calcmode="lin" valueType="num">
                                      <p:cBhvr additive="base">
                                        <p:cTn id="1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a:noFill/>
        </p:spPr>
        <p:txBody>
          <a:bodyPr/>
          <a:lstStyle/>
          <a:p>
            <a:fld id="{0EB22F0F-4B21-4F45-89CD-E6FE45724086}" type="slidenum">
              <a:rPr lang="en-AU" smtClean="0"/>
              <a:pPr/>
              <a:t>28</a:t>
            </a:fld>
            <a:endParaRPr lang="en-AU"/>
          </a:p>
        </p:txBody>
      </p:sp>
      <p:sp>
        <p:nvSpPr>
          <p:cNvPr id="5" name="Rectangle 4"/>
          <p:cNvSpPr/>
          <p:nvPr/>
        </p:nvSpPr>
        <p:spPr>
          <a:xfrm>
            <a:off x="65314" y="0"/>
            <a:ext cx="12008498" cy="6586418"/>
          </a:xfrm>
          <a:prstGeom prst="rect">
            <a:avLst/>
          </a:prstGeom>
        </p:spPr>
        <p:txBody>
          <a:bodyPr wrap="square">
            <a:spAutoFit/>
          </a:bodyPr>
          <a:lstStyle/>
          <a:p>
            <a:pPr>
              <a:defRPr/>
            </a:pPr>
            <a:r>
              <a:rPr lang="en-US" sz="5400" b="1" dirty="0">
                <a:solidFill>
                  <a:schemeClr val="bg1"/>
                </a:solidFill>
                <a:latin typeface="Candara" panose="020E0502030303020204" pitchFamily="34" charset="0"/>
                <a:cs typeface="Arial" pitchFamily="34" charset="0"/>
              </a:rPr>
              <a:t>THE.BREACH  </a:t>
            </a:r>
            <a:r>
              <a:rPr lang="en-US" sz="2800" b="1" dirty="0">
                <a:solidFill>
                  <a:schemeClr val="bg1"/>
                </a:solidFill>
                <a:latin typeface="Candara" panose="020E0502030303020204" pitchFamily="34" charset="0"/>
                <a:cs typeface="Arial" pitchFamily="34" charset="0"/>
              </a:rPr>
              <a:t> </a:t>
            </a:r>
            <a:r>
              <a:rPr lang="en-US" sz="2800" dirty="0">
                <a:solidFill>
                  <a:schemeClr val="bg1"/>
                </a:solidFill>
                <a:latin typeface="Candara" panose="020E0502030303020204" pitchFamily="34" charset="0"/>
                <a:cs typeface="Arial" pitchFamily="34" charset="0"/>
              </a:rPr>
              <a:t>63-0317</a:t>
            </a:r>
            <a:endParaRPr lang="en-US" sz="5400" b="1" dirty="0">
              <a:solidFill>
                <a:schemeClr val="bg1"/>
              </a:solidFill>
              <a:latin typeface="Candara" panose="020E0502030303020204" pitchFamily="34" charset="0"/>
              <a:cs typeface="Arial" pitchFamily="34" charset="0"/>
            </a:endParaRPr>
          </a:p>
          <a:p>
            <a:pPr>
              <a:defRPr/>
            </a:pPr>
            <a:r>
              <a:rPr lang="en-US" sz="4000" dirty="0">
                <a:solidFill>
                  <a:schemeClr val="bg1"/>
                </a:solidFill>
                <a:latin typeface="Candara" panose="020E0502030303020204" pitchFamily="34" charset="0"/>
                <a:cs typeface="Arial" pitchFamily="34" charset="0"/>
              </a:rPr>
              <a:t>	</a:t>
            </a:r>
            <a:r>
              <a:rPr lang="en-US" sz="3600" dirty="0">
                <a:solidFill>
                  <a:schemeClr val="bg1"/>
                </a:solidFill>
                <a:latin typeface="Candara" panose="020E0502030303020204" pitchFamily="34" charset="0"/>
                <a:cs typeface="Arial" pitchFamily="34" charset="0"/>
              </a:rPr>
              <a:t>106-4 The Lamb broke the Seals and revealed them to His church to collect His subjects for His Kingdom, His Bride. </a:t>
            </a:r>
            <a:r>
              <a:rPr lang="en-US" sz="3600" dirty="0">
                <a:solidFill>
                  <a:schemeClr val="bg2"/>
                </a:solidFill>
                <a:latin typeface="Candara" panose="020E0502030303020204" pitchFamily="34" charset="0"/>
                <a:cs typeface="Arial" pitchFamily="34" charset="0"/>
              </a:rPr>
              <a:t>He wants to bring His subjects to Him now.</a:t>
            </a:r>
          </a:p>
          <a:p>
            <a:pPr>
              <a:defRPr/>
            </a:pPr>
            <a:endParaRPr lang="en-US" sz="3400" dirty="0">
              <a:solidFill>
                <a:srgbClr val="FFFF00"/>
              </a:solidFill>
              <a:latin typeface="Candara" panose="020E0502030303020204" pitchFamily="34" charset="0"/>
              <a:cs typeface="Arial" pitchFamily="34" charset="0"/>
            </a:endParaRPr>
          </a:p>
          <a:p>
            <a:pPr>
              <a:defRPr/>
            </a:pPr>
            <a:r>
              <a:rPr lang="en-US" sz="5400" b="1" dirty="0" err="1">
                <a:solidFill>
                  <a:schemeClr val="bg1"/>
                </a:solidFill>
              </a:rPr>
              <a:t>The.Uniting.Time</a:t>
            </a:r>
            <a:r>
              <a:rPr lang="en-US" sz="5400" b="1" dirty="0">
                <a:solidFill>
                  <a:schemeClr val="bg1"/>
                </a:solidFill>
              </a:rPr>
              <a:t> &amp; Sign </a:t>
            </a:r>
            <a:r>
              <a:rPr lang="en-US" sz="3200" dirty="0">
                <a:solidFill>
                  <a:schemeClr val="bg1"/>
                </a:solidFill>
              </a:rPr>
              <a:t>63-0818</a:t>
            </a:r>
          </a:p>
          <a:p>
            <a:pPr eaLnBrk="1" hangingPunct="1">
              <a:buFont typeface="Wingdings" pitchFamily="2" charset="2"/>
              <a:buNone/>
              <a:defRPr/>
            </a:pPr>
            <a:r>
              <a:rPr lang="en-US" sz="4800" dirty="0">
                <a:solidFill>
                  <a:schemeClr val="bg1"/>
                </a:solidFill>
              </a:rPr>
              <a:t>	</a:t>
            </a:r>
            <a:r>
              <a:rPr lang="en-US" sz="3400" dirty="0">
                <a:solidFill>
                  <a:schemeClr val="bg1"/>
                </a:solidFill>
              </a:rPr>
              <a:t>Never before, since the early church age, was the pillar of fire ever among the people. Never before, since the early church age, did they ever see the things that we are seeing today. And this was only made possible when God sent the Seven Seals</a:t>
            </a:r>
            <a:r>
              <a:rPr lang="en-US" dirty="0">
                <a:solidFill>
                  <a:schemeClr val="bg1"/>
                </a:solidFill>
              </a:rPr>
              <a:t>…</a:t>
            </a:r>
          </a:p>
          <a:p>
            <a:pPr eaLnBrk="1" hangingPunct="1">
              <a:buFont typeface="Wingdings" pitchFamily="2" charset="2"/>
              <a:buNone/>
              <a:defRPr/>
            </a:pPr>
            <a:endParaRPr lang="en-US" dirty="0">
              <a:solidFill>
                <a:schemeClr val="bg1"/>
              </a:solidFill>
            </a:endParaRPr>
          </a:p>
        </p:txBody>
      </p:sp>
      <p:sp>
        <p:nvSpPr>
          <p:cNvPr id="2" name="Date Placeholder 1">
            <a:extLst>
              <a:ext uri="{FF2B5EF4-FFF2-40B4-BE49-F238E27FC236}">
                <a16:creationId xmlns:a16="http://schemas.microsoft.com/office/drawing/2014/main" id="{1CC950B5-848C-4CA3-98A1-B3DE115EF484}"/>
              </a:ext>
            </a:extLst>
          </p:cNvPr>
          <p:cNvSpPr>
            <a:spLocks noGrp="1"/>
          </p:cNvSpPr>
          <p:nvPr>
            <p:ph type="dt" sz="half" idx="10"/>
          </p:nvPr>
        </p:nvSpPr>
        <p:spPr/>
        <p:txBody>
          <a:bodyPr/>
          <a:lstStyle/>
          <a:p>
            <a:r>
              <a:rPr lang="en-US"/>
              <a:t>2-12-2023</a:t>
            </a:r>
          </a:p>
        </p:txBody>
      </p:sp>
      <p:sp>
        <p:nvSpPr>
          <p:cNvPr id="3" name="Footer Placeholder 2">
            <a:extLst>
              <a:ext uri="{FF2B5EF4-FFF2-40B4-BE49-F238E27FC236}">
                <a16:creationId xmlns:a16="http://schemas.microsoft.com/office/drawing/2014/main" id="{396B11CF-C0BA-4A33-89A9-C2B63FFC3118}"/>
              </a:ext>
            </a:extLst>
          </p:cNvPr>
          <p:cNvSpPr>
            <a:spLocks noGrp="1"/>
          </p:cNvSpPr>
          <p:nvPr>
            <p:ph type="ftr" sz="quarter" idx="11"/>
          </p:nvPr>
        </p:nvSpPr>
        <p:spPr/>
        <p:txBody>
          <a:bodyPr/>
          <a:lstStyle/>
          <a:p>
            <a:r>
              <a:rPr lang="en-US"/>
              <a:t>The Glorious Church Arising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anim calcmode="lin" valueType="num">
                                      <p:cBhvr>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71253" y="637614"/>
            <a:ext cx="11849493"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fontAlgn="base">
              <a:spcBef>
                <a:spcPct val="0"/>
              </a:spcBef>
              <a:spcAft>
                <a:spcPct val="0"/>
              </a:spcAft>
            </a:pPr>
            <a:r>
              <a:rPr lang="en-US" sz="4800" b="1" dirty="0">
                <a:solidFill>
                  <a:schemeClr val="bg1"/>
                </a:solidFill>
                <a:latin typeface="+mj-lt"/>
                <a:ea typeface="Calibri" pitchFamily="34" charset="0"/>
                <a:cs typeface="Times New Roman" pitchFamily="18" charset="0"/>
              </a:rPr>
              <a:t>ISRAEL.AND.THE.CHURCH</a:t>
            </a:r>
            <a:endParaRPr lang="en-US" sz="4000" b="1" dirty="0">
              <a:solidFill>
                <a:schemeClr val="bg1"/>
              </a:solidFill>
              <a:latin typeface="+mj-lt"/>
            </a:endParaRPr>
          </a:p>
          <a:p>
            <a:pPr indent="457200" eaLnBrk="0" fontAlgn="base" hangingPunct="0">
              <a:spcBef>
                <a:spcPct val="0"/>
              </a:spcBef>
              <a:spcAft>
                <a:spcPct val="0"/>
              </a:spcAft>
            </a:pPr>
            <a:r>
              <a:rPr lang="en-US" sz="4000" dirty="0">
                <a:solidFill>
                  <a:schemeClr val="bg1"/>
                </a:solidFill>
                <a:latin typeface="+mj-lt"/>
                <a:ea typeface="Calibri" pitchFamily="34" charset="0"/>
                <a:cs typeface="Times New Roman" pitchFamily="18" charset="0"/>
              </a:rPr>
              <a:t>  	43 God's now </a:t>
            </a:r>
            <a:r>
              <a:rPr lang="en-US" sz="4000" u="sng" dirty="0">
                <a:solidFill>
                  <a:schemeClr val="bg1"/>
                </a:solidFill>
                <a:latin typeface="+mj-lt"/>
                <a:ea typeface="Calibri" pitchFamily="34" charset="0"/>
                <a:cs typeface="Times New Roman" pitchFamily="18" charset="0"/>
              </a:rPr>
              <a:t>loosening up the church</a:t>
            </a:r>
            <a:r>
              <a:rPr lang="en-US" sz="4000" dirty="0">
                <a:solidFill>
                  <a:schemeClr val="bg1"/>
                </a:solidFill>
                <a:latin typeface="+mj-lt"/>
                <a:ea typeface="Calibri" pitchFamily="34" charset="0"/>
                <a:cs typeface="Times New Roman" pitchFamily="18" charset="0"/>
              </a:rPr>
              <a:t> every-where, getting in </a:t>
            </a:r>
            <a:r>
              <a:rPr lang="en-US" sz="3600" dirty="0">
                <a:solidFill>
                  <a:schemeClr val="bg1"/>
                </a:solidFill>
                <a:latin typeface="+mj-lt"/>
                <a:ea typeface="Calibri" pitchFamily="34" charset="0"/>
                <a:cs typeface="Times New Roman" pitchFamily="18" charset="0"/>
              </a:rPr>
              <a:t>order</a:t>
            </a:r>
            <a:r>
              <a:rPr lang="en-US" sz="4000" dirty="0">
                <a:solidFill>
                  <a:schemeClr val="bg1"/>
                </a:solidFill>
                <a:latin typeface="+mj-lt"/>
                <a:ea typeface="Calibri" pitchFamily="34" charset="0"/>
                <a:cs typeface="Times New Roman" pitchFamily="18" charset="0"/>
              </a:rPr>
              <a:t> now… </a:t>
            </a:r>
            <a:r>
              <a:rPr lang="en-US" sz="4000" dirty="0">
                <a:solidFill>
                  <a:schemeClr val="bg2"/>
                </a:solidFill>
                <a:latin typeface="+mj-lt"/>
                <a:ea typeface="Calibri" pitchFamily="34" charset="0"/>
                <a:cs typeface="Times New Roman" pitchFamily="18" charset="0"/>
              </a:rPr>
              <a:t>got to give it </a:t>
            </a:r>
            <a:r>
              <a:rPr lang="en-US" sz="4000" b="1" u="sng" dirty="0">
                <a:solidFill>
                  <a:schemeClr val="bg2"/>
                </a:solidFill>
                <a:latin typeface="+mj-lt"/>
                <a:ea typeface="Calibri" pitchFamily="34" charset="0"/>
                <a:cs typeface="Times New Roman" pitchFamily="18" charset="0"/>
              </a:rPr>
              <a:t>rapturing faith</a:t>
            </a:r>
            <a:r>
              <a:rPr lang="en-US" sz="4000" b="1" dirty="0">
                <a:solidFill>
                  <a:schemeClr val="bg2"/>
                </a:solidFill>
                <a:latin typeface="+mj-lt"/>
                <a:ea typeface="Calibri" pitchFamily="34" charset="0"/>
                <a:cs typeface="Times New Roman" pitchFamily="18" charset="0"/>
              </a:rPr>
              <a:t> </a:t>
            </a:r>
            <a:r>
              <a:rPr lang="en-US" sz="4000" dirty="0">
                <a:solidFill>
                  <a:schemeClr val="bg2"/>
                </a:solidFill>
                <a:latin typeface="+mj-lt"/>
                <a:ea typeface="Calibri" pitchFamily="34" charset="0"/>
                <a:cs typeface="Times New Roman" pitchFamily="18" charset="0"/>
              </a:rPr>
              <a:t>before it can go in the rapture. </a:t>
            </a:r>
          </a:p>
          <a:p>
            <a:pPr indent="457200" algn="r" eaLnBrk="0" fontAlgn="base" hangingPunct="0">
              <a:spcBef>
                <a:spcPct val="0"/>
              </a:spcBef>
              <a:spcAft>
                <a:spcPct val="0"/>
              </a:spcAft>
            </a:pPr>
            <a:r>
              <a:rPr lang="en-US" sz="4000" dirty="0">
                <a:solidFill>
                  <a:srgbClr val="FFFF00"/>
                </a:solidFill>
                <a:latin typeface="+mj-lt"/>
                <a:ea typeface="Calibri" pitchFamily="34" charset="0"/>
                <a:cs typeface="Times New Roman" pitchFamily="18" charset="0"/>
              </a:rPr>
              <a:t>	</a:t>
            </a:r>
            <a:r>
              <a:rPr lang="en-US" sz="3200" dirty="0">
                <a:solidFill>
                  <a:schemeClr val="bg1"/>
                </a:solidFill>
                <a:latin typeface="+mj-lt"/>
                <a:ea typeface="Calibri" pitchFamily="34" charset="0"/>
                <a:cs typeface="Times New Roman" pitchFamily="18" charset="0"/>
              </a:rPr>
              <a:t>53-0326</a:t>
            </a:r>
            <a:endParaRPr lang="en-US" sz="3200" dirty="0">
              <a:solidFill>
                <a:schemeClr val="bg1"/>
              </a:solidFill>
              <a:latin typeface="+mj-lt"/>
            </a:endParaRPr>
          </a:p>
        </p:txBody>
      </p:sp>
      <p:sp>
        <p:nvSpPr>
          <p:cNvPr id="2" name="Date Placeholder 1">
            <a:extLst>
              <a:ext uri="{FF2B5EF4-FFF2-40B4-BE49-F238E27FC236}">
                <a16:creationId xmlns:a16="http://schemas.microsoft.com/office/drawing/2014/main" id="{9E577C2D-CDB2-4BE6-866E-6A39859F9C7B}"/>
              </a:ext>
            </a:extLst>
          </p:cNvPr>
          <p:cNvSpPr>
            <a:spLocks noGrp="1"/>
          </p:cNvSpPr>
          <p:nvPr>
            <p:ph type="dt" sz="half" idx="10"/>
          </p:nvPr>
        </p:nvSpPr>
        <p:spPr/>
        <p:txBody>
          <a:bodyPr/>
          <a:lstStyle/>
          <a:p>
            <a:r>
              <a:rPr lang="en-US"/>
              <a:t>2-12-2023</a:t>
            </a:r>
          </a:p>
        </p:txBody>
      </p:sp>
      <p:sp>
        <p:nvSpPr>
          <p:cNvPr id="3" name="Footer Placeholder 2">
            <a:extLst>
              <a:ext uri="{FF2B5EF4-FFF2-40B4-BE49-F238E27FC236}">
                <a16:creationId xmlns:a16="http://schemas.microsoft.com/office/drawing/2014/main" id="{CF03A6BD-9E1C-4E88-8F1E-86F2871F2B0E}"/>
              </a:ext>
            </a:extLst>
          </p:cNvPr>
          <p:cNvSpPr>
            <a:spLocks noGrp="1"/>
          </p:cNvSpPr>
          <p:nvPr>
            <p:ph type="ftr" sz="quarter" idx="11"/>
          </p:nvPr>
        </p:nvSpPr>
        <p:spPr/>
        <p:txBody>
          <a:bodyPr/>
          <a:lstStyle/>
          <a:p>
            <a:r>
              <a:rPr lang="en-US"/>
              <a:t>The Glorious Church Arising</a:t>
            </a:r>
          </a:p>
        </p:txBody>
      </p:sp>
      <p:sp>
        <p:nvSpPr>
          <p:cNvPr id="4" name="Slide Number Placeholder 3">
            <a:extLst>
              <a:ext uri="{FF2B5EF4-FFF2-40B4-BE49-F238E27FC236}">
                <a16:creationId xmlns:a16="http://schemas.microsoft.com/office/drawing/2014/main" id="{5E0F1DAA-AC6A-4821-A5DE-826105267F90}"/>
              </a:ext>
            </a:extLst>
          </p:cNvPr>
          <p:cNvSpPr>
            <a:spLocks noGrp="1"/>
          </p:cNvSpPr>
          <p:nvPr>
            <p:ph type="sldNum" sz="quarter" idx="12"/>
          </p:nvPr>
        </p:nvSpPr>
        <p:spPr/>
        <p:txBody>
          <a:bodyPr/>
          <a:lstStyle/>
          <a:p>
            <a:fld id="{5B62FEA9-4F7B-4CB1-BC6A-C4E0A24432EA}" type="slidenum">
              <a:rPr lang="en-US" smtClean="0"/>
              <a:pPr/>
              <a:t>29</a:t>
            </a:fld>
            <a:endParaRPr lang="en-US"/>
          </a:p>
        </p:txBody>
      </p:sp>
    </p:spTree>
    <p:extLst>
      <p:ext uri="{BB962C8B-B14F-4D97-AF65-F5344CB8AC3E}">
        <p14:creationId xmlns:p14="http://schemas.microsoft.com/office/powerpoint/2010/main" val="295885697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93CF5-9AFC-0C64-09A7-D76BD0F10ADE}"/>
              </a:ext>
            </a:extLst>
          </p:cNvPr>
          <p:cNvSpPr>
            <a:spLocks noGrp="1"/>
          </p:cNvSpPr>
          <p:nvPr>
            <p:ph type="dt" sz="quarter" idx="10"/>
          </p:nvPr>
        </p:nvSpPr>
        <p:spPr/>
        <p:txBody>
          <a:bodyPr/>
          <a:lstStyle/>
          <a:p>
            <a:pPr>
              <a:defRPr/>
            </a:pPr>
            <a:r>
              <a:rPr lang="en-US"/>
              <a:t>2/8/2026</a:t>
            </a:r>
          </a:p>
        </p:txBody>
      </p:sp>
      <p:sp>
        <p:nvSpPr>
          <p:cNvPr id="3" name="Footer Placeholder 2">
            <a:extLst>
              <a:ext uri="{FF2B5EF4-FFF2-40B4-BE49-F238E27FC236}">
                <a16:creationId xmlns:a16="http://schemas.microsoft.com/office/drawing/2014/main" id="{24426247-1BA7-866A-FC10-2F9A29BE346D}"/>
              </a:ext>
            </a:extLst>
          </p:cNvPr>
          <p:cNvSpPr>
            <a:spLocks noGrp="1"/>
          </p:cNvSpPr>
          <p:nvPr>
            <p:ph type="ftr" sz="quarter" idx="11"/>
          </p:nvPr>
        </p:nvSpPr>
        <p:spPr/>
        <p:txBody>
          <a:bodyPr/>
          <a:lstStyle/>
          <a:p>
            <a:pPr>
              <a:defRPr/>
            </a:pPr>
            <a:r>
              <a:rPr lang="en-US"/>
              <a:t>The Spirit Controlled Church &amp; It's Members 5</a:t>
            </a:r>
          </a:p>
        </p:txBody>
      </p:sp>
      <p:sp>
        <p:nvSpPr>
          <p:cNvPr id="4" name="Slide Number Placeholder 3">
            <a:extLst>
              <a:ext uri="{FF2B5EF4-FFF2-40B4-BE49-F238E27FC236}">
                <a16:creationId xmlns:a16="http://schemas.microsoft.com/office/drawing/2014/main" id="{3E5AC53F-6E9C-0652-B78B-F25109D2CC58}"/>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C2E4428B-D0F3-45F6-8609-54F85B3617A9}" type="slidenum">
              <a:rPr lang="en-US" altLang="en-US">
                <a:solidFill>
                  <a:srgbClr val="FFFFFF"/>
                </a:solidFill>
              </a:rPr>
              <a:pPr/>
              <a:t>3</a:t>
            </a:fld>
            <a:endParaRPr lang="en-US" altLang="en-US">
              <a:solidFill>
                <a:srgbClr val="FFFFFF"/>
              </a:solidFill>
            </a:endParaRPr>
          </a:p>
        </p:txBody>
      </p:sp>
      <p:sp>
        <p:nvSpPr>
          <p:cNvPr id="17413" name="Rectangle 1">
            <a:extLst>
              <a:ext uri="{FF2B5EF4-FFF2-40B4-BE49-F238E27FC236}">
                <a16:creationId xmlns:a16="http://schemas.microsoft.com/office/drawing/2014/main" id="{E85955B3-A75E-D246-1CEA-74300E9AD6D3}"/>
              </a:ext>
            </a:extLst>
          </p:cNvPr>
          <p:cNvSpPr>
            <a:spLocks noChangeArrowheads="1"/>
          </p:cNvSpPr>
          <p:nvPr/>
        </p:nvSpPr>
        <p:spPr bwMode="auto">
          <a:xfrm>
            <a:off x="277652" y="43009"/>
            <a:ext cx="1181986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r>
              <a:rPr lang="en-US" altLang="en-US" sz="4800" b="1" dirty="0">
                <a:solidFill>
                  <a:schemeClr val="bg1"/>
                </a:solidFill>
                <a:latin typeface="Candara" panose="020E0502030303020204" pitchFamily="34" charset="0"/>
                <a:cs typeface="Times New Roman" panose="02020603050405020304" pitchFamily="18" charset="0"/>
              </a:rPr>
              <a:t>UNITY.ONE.GOD.ONE.CHURCH</a:t>
            </a:r>
            <a:endParaRPr lang="en-US" altLang="en-US" sz="4800" dirty="0">
              <a:solidFill>
                <a:schemeClr val="bg1"/>
              </a:solidFill>
              <a:latin typeface="Arial" panose="020B0604020202020204" pitchFamily="34" charset="0"/>
            </a:endParaRPr>
          </a:p>
          <a:p>
            <a:pPr eaLnBrk="0" hangingPunct="0"/>
            <a:r>
              <a:rPr lang="en-US" altLang="en-US" sz="4000" dirty="0">
                <a:solidFill>
                  <a:schemeClr val="bg1"/>
                </a:solidFill>
                <a:latin typeface="Candara" panose="020E0502030303020204" pitchFamily="34" charset="0"/>
                <a:cs typeface="Times New Roman" panose="02020603050405020304" pitchFamily="18" charset="0"/>
              </a:rPr>
              <a:t>	71 That little compartment in a man's heart, God made that in there for Himself. </a:t>
            </a:r>
            <a:r>
              <a:rPr lang="en-US" altLang="en-US" sz="4000" u="sng" dirty="0">
                <a:solidFill>
                  <a:schemeClr val="bg1"/>
                </a:solidFill>
                <a:latin typeface="Candara" panose="020E0502030303020204" pitchFamily="34" charset="0"/>
                <a:cs typeface="Times New Roman" panose="02020603050405020304" pitchFamily="18" charset="0"/>
              </a:rPr>
              <a:t>That's His control room. </a:t>
            </a:r>
            <a:r>
              <a:rPr lang="en-US" altLang="en-US" sz="4000" b="1" u="sng" dirty="0">
                <a:solidFill>
                  <a:schemeClr val="bg1"/>
                </a:solidFill>
                <a:latin typeface="Candara" panose="020E0502030303020204" pitchFamily="34" charset="0"/>
                <a:cs typeface="Times New Roman" panose="02020603050405020304" pitchFamily="18" charset="0"/>
              </a:rPr>
              <a:t>He sets there to control you</a:t>
            </a:r>
            <a:r>
              <a:rPr lang="en-US" altLang="en-US" sz="4000" dirty="0">
                <a:solidFill>
                  <a:schemeClr val="bg1"/>
                </a:solidFill>
                <a:latin typeface="Candara" panose="020E0502030303020204" pitchFamily="34" charset="0"/>
                <a:cs typeface="Times New Roman" panose="02020603050405020304" pitchFamily="18" charset="0"/>
              </a:rPr>
              <a:t>. That's His place. That's where He sends His messages from. </a:t>
            </a:r>
          </a:p>
          <a:p>
            <a:pPr eaLnBrk="0" hangingPunct="0"/>
            <a:r>
              <a:rPr lang="en-US" altLang="en-US" sz="4000" dirty="0">
                <a:solidFill>
                  <a:schemeClr val="bg1"/>
                </a:solidFill>
                <a:latin typeface="Candara" panose="020E0502030303020204" pitchFamily="34" charset="0"/>
                <a:cs typeface="Times New Roman" panose="02020603050405020304" pitchFamily="18" charset="0"/>
              </a:rPr>
              <a:t>	How can He work with you when the nature of the spirit of the Devil is there? And every man born on earth is </a:t>
            </a:r>
            <a:r>
              <a:rPr lang="en-US" altLang="en-US" sz="4000" dirty="0" err="1">
                <a:solidFill>
                  <a:schemeClr val="bg1"/>
                </a:solidFill>
                <a:latin typeface="Candara" panose="020E0502030303020204" pitchFamily="34" charset="0"/>
                <a:cs typeface="Times New Roman" panose="02020603050405020304" pitchFamily="18" charset="0"/>
              </a:rPr>
              <a:t>borned</a:t>
            </a:r>
            <a:r>
              <a:rPr lang="en-US" altLang="en-US" sz="4000" dirty="0">
                <a:solidFill>
                  <a:schemeClr val="bg1"/>
                </a:solidFill>
                <a:latin typeface="Candara" panose="020E0502030303020204" pitchFamily="34" charset="0"/>
                <a:cs typeface="Times New Roman" panose="02020603050405020304" pitchFamily="18" charset="0"/>
              </a:rPr>
              <a:t> in sin, shaped in iniquity, come to the world speaking lies. So, in that carnal Adamic nature, how can a man achieve anything, only through</a:t>
            </a:r>
            <a:endParaRPr lang="en-US" altLang="en-US" sz="4000" dirty="0">
              <a:solidFill>
                <a:schemeClr val="bg1"/>
              </a:solidFill>
              <a:latin typeface="Arial" panose="020B0604020202020204" pitchFamily="34" charset="0"/>
            </a:endParaRP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r="-1" b="-1"/>
          <a:stretch/>
        </p:blipFill>
        <p:spPr bwMode="auto">
          <a:xfrm>
            <a:off x="2867525" y="267800"/>
            <a:ext cx="9629274" cy="6857999"/>
          </a:xfrm>
          <a:prstGeom prst="rect">
            <a:avLst/>
          </a:prstGeom>
          <a:noFill/>
        </p:spPr>
      </p:pic>
      <p:sp>
        <p:nvSpPr>
          <p:cNvPr id="2" name="Title 1"/>
          <p:cNvSpPr>
            <a:spLocks noGrp="1"/>
          </p:cNvSpPr>
          <p:nvPr>
            <p:ph type="ctrTitle"/>
          </p:nvPr>
        </p:nvSpPr>
        <p:spPr>
          <a:xfrm>
            <a:off x="251230" y="-283340"/>
            <a:ext cx="4985965" cy="2248122"/>
          </a:xfrm>
        </p:spPr>
        <p:txBody>
          <a:bodyPr anchor="b">
            <a:normAutofit fontScale="90000"/>
          </a:bodyPr>
          <a:lstStyle/>
          <a:p>
            <a:pPr algn="l"/>
            <a:r>
              <a:rPr lang="en-US" sz="4400" b="1" dirty="0">
                <a:solidFill>
                  <a:schemeClr val="bg1"/>
                </a:solidFill>
                <a:latin typeface="Candara" panose="020E0502030303020204" pitchFamily="34" charset="0"/>
              </a:rPr>
              <a:t>Gentile Dispensation:</a:t>
            </a:r>
            <a:br>
              <a:rPr lang="en-US" sz="3400" dirty="0">
                <a:solidFill>
                  <a:schemeClr val="bg1"/>
                </a:solidFill>
                <a:latin typeface="Candara" panose="020E0502030303020204" pitchFamily="34" charset="0"/>
              </a:rPr>
            </a:br>
            <a:r>
              <a:rPr lang="en-US" sz="3400" dirty="0">
                <a:solidFill>
                  <a:schemeClr val="bg1"/>
                </a:solidFill>
                <a:latin typeface="Candara" panose="020E0502030303020204" pitchFamily="34" charset="0"/>
              </a:rPr>
              <a:t>From Early Church</a:t>
            </a:r>
          </a:p>
          <a:p>
            <a:pPr algn="l"/>
            <a:r>
              <a:rPr lang="en-US" sz="3400" dirty="0">
                <a:solidFill>
                  <a:schemeClr val="bg1"/>
                </a:solidFill>
                <a:latin typeface="Candara" panose="020E0502030303020204" pitchFamily="34" charset="0"/>
              </a:rPr>
              <a:t>To the Bride Age</a:t>
            </a:r>
          </a:p>
        </p:txBody>
      </p:sp>
      <p:sp>
        <p:nvSpPr>
          <p:cNvPr id="3" name="Subtitle 2"/>
          <p:cNvSpPr>
            <a:spLocks noGrp="1"/>
          </p:cNvSpPr>
          <p:nvPr>
            <p:ph type="subTitle" idx="1"/>
          </p:nvPr>
        </p:nvSpPr>
        <p:spPr>
          <a:xfrm>
            <a:off x="266700" y="2558713"/>
            <a:ext cx="4447981" cy="4168464"/>
          </a:xfrm>
        </p:spPr>
        <p:txBody>
          <a:bodyPr anchor="t">
            <a:normAutofit lnSpcReduction="10000"/>
          </a:bodyPr>
          <a:lstStyle/>
          <a:p>
            <a:r>
              <a:rPr lang="en-US" sz="2800" b="1" dirty="0">
                <a:solidFill>
                  <a:schemeClr val="bg1"/>
                </a:solidFill>
              </a:rPr>
              <a:t>INVISIBLE.UNION</a:t>
            </a:r>
          </a:p>
          <a:p>
            <a:r>
              <a:rPr lang="en-US" sz="2400" dirty="0">
                <a:solidFill>
                  <a:schemeClr val="bg1"/>
                </a:solidFill>
              </a:rPr>
              <a:t>     324 The Word that fell on the Day of Pentecost will not work this day. That was for Pente-cost. Thi</a:t>
            </a:r>
            <a:r>
              <a:rPr lang="en-US" sz="2400" b="1" u="sng" dirty="0">
                <a:solidFill>
                  <a:schemeClr val="bg1"/>
                </a:solidFill>
              </a:rPr>
              <a:t>s is for the Bride, going Home of the Bride. </a:t>
            </a:r>
            <a:r>
              <a:rPr lang="en-US" sz="2400" dirty="0">
                <a:solidFill>
                  <a:schemeClr val="bg1"/>
                </a:solidFill>
              </a:rPr>
              <a:t>We got something different. The Pentecostals represented that, again. We're in the Bride age.</a:t>
            </a:r>
          </a:p>
          <a:p>
            <a:r>
              <a:rPr lang="en-US" sz="2400" dirty="0">
                <a:solidFill>
                  <a:schemeClr val="bg1"/>
                </a:solidFill>
              </a:rPr>
              <a:t>65-1125</a:t>
            </a:r>
          </a:p>
        </p:txBody>
      </p:sp>
      <p:sp>
        <p:nvSpPr>
          <p:cNvPr id="5" name="TextBox 4">
            <a:extLst>
              <a:ext uri="{FF2B5EF4-FFF2-40B4-BE49-F238E27FC236}">
                <a16:creationId xmlns:a16="http://schemas.microsoft.com/office/drawing/2014/main" id="{D8926A29-1ECE-BB20-E120-776908267371}"/>
              </a:ext>
            </a:extLst>
          </p:cNvPr>
          <p:cNvSpPr txBox="1"/>
          <p:nvPr/>
        </p:nvSpPr>
        <p:spPr>
          <a:xfrm>
            <a:off x="7815666" y="267800"/>
            <a:ext cx="4248427" cy="4031873"/>
          </a:xfrm>
          <a:prstGeom prst="rect">
            <a:avLst/>
          </a:prstGeom>
          <a:solidFill>
            <a:schemeClr val="accent1">
              <a:lumMod val="50000"/>
              <a:alpha val="72000"/>
            </a:schemeClr>
          </a:solidFill>
        </p:spPr>
        <p:txBody>
          <a:bodyPr wrap="square">
            <a:spAutoFit/>
          </a:bodyPr>
          <a:lstStyle/>
          <a:p>
            <a:r>
              <a:rPr lang="en-US" sz="3200" dirty="0">
                <a:solidFill>
                  <a:schemeClr val="bg1"/>
                </a:solidFill>
              </a:rPr>
              <a:t>I CORINTHIANS 13:9-10</a:t>
            </a:r>
          </a:p>
          <a:p>
            <a:r>
              <a:rPr lang="en-US" sz="3200" dirty="0">
                <a:solidFill>
                  <a:schemeClr val="bg1"/>
                </a:solidFill>
              </a:rPr>
              <a:t>   </a:t>
            </a:r>
            <a:r>
              <a:rPr lang="en-US" sz="3200" i="1" dirty="0">
                <a:solidFill>
                  <a:schemeClr val="bg1"/>
                </a:solidFill>
              </a:rPr>
              <a:t>For we know in part, </a:t>
            </a:r>
            <a:r>
              <a:rPr lang="en-US" sz="2400" dirty="0">
                <a:solidFill>
                  <a:schemeClr val="bg1"/>
                </a:solidFill>
              </a:rPr>
              <a:t>(missing) </a:t>
            </a:r>
            <a:r>
              <a:rPr lang="en-US" sz="3200" i="1" dirty="0">
                <a:solidFill>
                  <a:schemeClr val="bg1"/>
                </a:solidFill>
              </a:rPr>
              <a:t>and we prophesy in part 10 But when that which is perfect is come, then that which is in part shall be done away.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000"/>
                                        <p:tgtEl>
                                          <p:spTgt spid="5">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2-12-2023</a:t>
            </a:r>
          </a:p>
        </p:txBody>
      </p:sp>
      <p:sp>
        <p:nvSpPr>
          <p:cNvPr id="3" name="Footer Placeholder 2"/>
          <p:cNvSpPr>
            <a:spLocks noGrp="1"/>
          </p:cNvSpPr>
          <p:nvPr>
            <p:ph type="ftr" sz="quarter" idx="11"/>
          </p:nvPr>
        </p:nvSpPr>
        <p:spPr/>
        <p:txBody>
          <a:bodyPr/>
          <a:lstStyle/>
          <a:p>
            <a:r>
              <a:rPr lang="en-US"/>
              <a:t>The Glorious Church Arising</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31</a:t>
            </a:fld>
            <a:endParaRPr lang="en-US"/>
          </a:p>
        </p:txBody>
      </p:sp>
      <p:sp>
        <p:nvSpPr>
          <p:cNvPr id="5" name="Rectangle 4"/>
          <p:cNvSpPr/>
          <p:nvPr/>
        </p:nvSpPr>
        <p:spPr>
          <a:xfrm>
            <a:off x="186612" y="136524"/>
            <a:ext cx="11784564" cy="5755422"/>
          </a:xfrm>
          <a:prstGeom prst="rect">
            <a:avLst/>
          </a:prstGeom>
        </p:spPr>
        <p:txBody>
          <a:bodyPr wrap="square">
            <a:spAutoFit/>
          </a:bodyPr>
          <a:lstStyle/>
          <a:p>
            <a:r>
              <a:rPr lang="en-US" sz="4400" b="1" dirty="0">
                <a:solidFill>
                  <a:schemeClr val="bg1"/>
                </a:solidFill>
                <a:latin typeface="Candara" panose="020E0502030303020204" pitchFamily="34" charset="0"/>
              </a:rPr>
              <a:t>THE.RESULTS.OF.DECISION</a:t>
            </a:r>
          </a:p>
          <a:p>
            <a:r>
              <a:rPr lang="en-US" sz="3600" dirty="0">
                <a:solidFill>
                  <a:schemeClr val="bg1"/>
                </a:solidFill>
                <a:latin typeface="Candara" panose="020E0502030303020204" pitchFamily="34" charset="0"/>
              </a:rPr>
              <a:t>	75  Joshua said, </a:t>
            </a:r>
            <a:r>
              <a:rPr lang="en-US" sz="3600" i="1" dirty="0">
                <a:solidFill>
                  <a:schemeClr val="bg1"/>
                </a:solidFill>
                <a:latin typeface="Candara" panose="020E0502030303020204" pitchFamily="34" charset="0"/>
              </a:rPr>
              <a:t>"Now, you're going to see the glory of God.</a:t>
            </a:r>
            <a:r>
              <a:rPr lang="en-US" sz="3600" dirty="0">
                <a:solidFill>
                  <a:schemeClr val="bg1"/>
                </a:solidFill>
                <a:latin typeface="Candara" panose="020E0502030303020204" pitchFamily="34" charset="0"/>
              </a:rPr>
              <a:t>" For there hung the Pillar of Fire over them... “</a:t>
            </a:r>
            <a:r>
              <a:rPr lang="en-US" sz="3600" i="1" dirty="0">
                <a:solidFill>
                  <a:schemeClr val="bg1"/>
                </a:solidFill>
                <a:latin typeface="Candara" panose="020E0502030303020204" pitchFamily="34" charset="0"/>
              </a:rPr>
              <a:t>But don't let it get out of your sight, 'cause you've never passed this way before</a:t>
            </a:r>
            <a:r>
              <a:rPr lang="en-US" sz="3600" dirty="0">
                <a:solidFill>
                  <a:schemeClr val="bg1"/>
                </a:solidFill>
                <a:latin typeface="Candara" panose="020E0502030303020204" pitchFamily="34" charset="0"/>
              </a:rPr>
              <a:t>.“</a:t>
            </a:r>
          </a:p>
          <a:p>
            <a:r>
              <a:rPr lang="en-US" sz="3600" dirty="0">
                <a:solidFill>
                  <a:schemeClr val="bg1"/>
                </a:solidFill>
                <a:latin typeface="Candara" panose="020E0502030303020204" pitchFamily="34" charset="0"/>
              </a:rPr>
              <a:t>	 </a:t>
            </a:r>
            <a:r>
              <a:rPr lang="en-US" sz="3600" u="sng" dirty="0">
                <a:solidFill>
                  <a:schemeClr val="bg1"/>
                </a:solidFill>
                <a:latin typeface="Candara" panose="020E0502030303020204" pitchFamily="34" charset="0"/>
              </a:rPr>
              <a:t>I believe there's an experience for the Church</a:t>
            </a:r>
            <a:r>
              <a:rPr lang="en-US" sz="3600" dirty="0">
                <a:solidFill>
                  <a:schemeClr val="bg1"/>
                </a:solidFill>
                <a:latin typeface="Candara" panose="020E0502030303020204" pitchFamily="34" charset="0"/>
              </a:rPr>
              <a:t> “</a:t>
            </a:r>
            <a:r>
              <a:rPr lang="en-US" sz="3600" i="1" dirty="0">
                <a:solidFill>
                  <a:schemeClr val="bg1"/>
                </a:solidFill>
                <a:latin typeface="Candara" panose="020E0502030303020204" pitchFamily="34" charset="0"/>
              </a:rPr>
              <a:t>…you've never passed this way before.” </a:t>
            </a:r>
          </a:p>
          <a:p>
            <a:r>
              <a:rPr lang="en-US" sz="3600" i="1" dirty="0">
                <a:solidFill>
                  <a:schemeClr val="bg1"/>
                </a:solidFill>
                <a:latin typeface="Candara" panose="020E0502030303020204" pitchFamily="34" charset="0"/>
              </a:rPr>
              <a:t>	</a:t>
            </a:r>
            <a:r>
              <a:rPr lang="en-US" sz="3600" u="sng" dirty="0">
                <a:solidFill>
                  <a:schemeClr val="bg1"/>
                </a:solidFill>
                <a:latin typeface="Candara" panose="020E0502030303020204" pitchFamily="34" charset="0"/>
              </a:rPr>
              <a:t>To you people tonight</a:t>
            </a:r>
            <a:r>
              <a:rPr lang="en-US" sz="3600" dirty="0">
                <a:solidFill>
                  <a:schemeClr val="bg1"/>
                </a:solidFill>
                <a:latin typeface="Candara" panose="020E0502030303020204" pitchFamily="34" charset="0"/>
              </a:rPr>
              <a:t>, let's move out towards Jordan. God's here leading you. That's what's talking to your heart and telling you to do it, is the Holy Spirit. </a:t>
            </a:r>
          </a:p>
        </p:txBody>
      </p:sp>
    </p:spTree>
    <p:extLst>
      <p:ext uri="{BB962C8B-B14F-4D97-AF65-F5344CB8AC3E}">
        <p14:creationId xmlns:p14="http://schemas.microsoft.com/office/powerpoint/2010/main" val="73277052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2-12-2023</a:t>
            </a:r>
          </a:p>
        </p:txBody>
      </p:sp>
      <p:sp>
        <p:nvSpPr>
          <p:cNvPr id="3" name="Footer Placeholder 2"/>
          <p:cNvSpPr>
            <a:spLocks noGrp="1"/>
          </p:cNvSpPr>
          <p:nvPr>
            <p:ph type="ftr" sz="quarter" idx="11"/>
          </p:nvPr>
        </p:nvSpPr>
        <p:spPr/>
        <p:txBody>
          <a:bodyPr/>
          <a:lstStyle/>
          <a:p>
            <a:r>
              <a:rPr lang="en-US"/>
              <a:t>The Glorious Church Arising</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32</a:t>
            </a:fld>
            <a:endParaRPr lang="en-US"/>
          </a:p>
        </p:txBody>
      </p:sp>
      <p:sp>
        <p:nvSpPr>
          <p:cNvPr id="5" name="Rectangle 4"/>
          <p:cNvSpPr/>
          <p:nvPr/>
        </p:nvSpPr>
        <p:spPr>
          <a:xfrm>
            <a:off x="139960" y="136525"/>
            <a:ext cx="11831216" cy="6186309"/>
          </a:xfrm>
          <a:prstGeom prst="rect">
            <a:avLst/>
          </a:prstGeom>
        </p:spPr>
        <p:txBody>
          <a:bodyPr wrap="square">
            <a:spAutoFit/>
          </a:bodyPr>
          <a:lstStyle/>
          <a:p>
            <a:r>
              <a:rPr lang="en-US" sz="3600" dirty="0">
                <a:solidFill>
                  <a:schemeClr val="bg1"/>
                </a:solidFill>
                <a:latin typeface="Candara" panose="020E0502030303020204" pitchFamily="34" charset="0"/>
              </a:rPr>
              <a:t>	76  Now, I can see the people as they went marching on. The Angel of God took Jordan first. </a:t>
            </a:r>
            <a:r>
              <a:rPr lang="en-US" sz="3600" u="sng" dirty="0">
                <a:solidFill>
                  <a:schemeClr val="bg1"/>
                </a:solidFill>
                <a:latin typeface="Candara" panose="020E0502030303020204" pitchFamily="34" charset="0"/>
              </a:rPr>
              <a:t>The Angel of God will lead you every step of the way</a:t>
            </a:r>
            <a:r>
              <a:rPr lang="en-US" sz="3600" dirty="0">
                <a:solidFill>
                  <a:schemeClr val="bg1"/>
                </a:solidFill>
                <a:latin typeface="Candara" panose="020E0502030303020204" pitchFamily="34" charset="0"/>
              </a:rPr>
              <a:t>. Sometimes you think that the trials are hard. God </a:t>
            </a:r>
            <a:r>
              <a:rPr lang="en-US" sz="3600" dirty="0" err="1">
                <a:solidFill>
                  <a:schemeClr val="bg1"/>
                </a:solidFill>
                <a:latin typeface="Candara" panose="020E0502030303020204" pitchFamily="34" charset="0"/>
              </a:rPr>
              <a:t>ain't</a:t>
            </a:r>
            <a:r>
              <a:rPr lang="en-US" sz="3600" dirty="0">
                <a:solidFill>
                  <a:schemeClr val="bg1"/>
                </a:solidFill>
                <a:latin typeface="Candara" panose="020E0502030303020204" pitchFamily="34" charset="0"/>
              </a:rPr>
              <a:t> in no hurry. You're the only one that's in a hurry.</a:t>
            </a:r>
          </a:p>
          <a:p>
            <a:r>
              <a:rPr lang="en-US" sz="3600" dirty="0">
                <a:solidFill>
                  <a:schemeClr val="bg1"/>
                </a:solidFill>
                <a:latin typeface="Candara" panose="020E0502030303020204" pitchFamily="34" charset="0"/>
              </a:rPr>
              <a:t>	God let the Hebrew children go right in the fiery furnace. He let Daniel get right in the lion's den, before He ever come. </a:t>
            </a:r>
            <a:r>
              <a:rPr lang="en-US" sz="3600" u="sng" dirty="0">
                <a:solidFill>
                  <a:schemeClr val="bg1"/>
                </a:solidFill>
                <a:latin typeface="Candara" panose="020E0502030303020204" pitchFamily="34" charset="0"/>
              </a:rPr>
              <a:t>Just rise up and start walking by faith</a:t>
            </a:r>
            <a:r>
              <a:rPr lang="en-US" sz="3600" dirty="0">
                <a:solidFill>
                  <a:schemeClr val="bg1"/>
                </a:solidFill>
                <a:latin typeface="Candara" panose="020E0502030303020204" pitchFamily="34" charset="0"/>
              </a:rPr>
              <a:t>. "</a:t>
            </a:r>
            <a:r>
              <a:rPr lang="en-US" sz="3600" i="1" dirty="0">
                <a:solidFill>
                  <a:schemeClr val="bg1"/>
                </a:solidFill>
                <a:latin typeface="Candara" panose="020E0502030303020204" pitchFamily="34" charset="0"/>
              </a:rPr>
              <a:t>God, I believe you. I'm bound for the promised land. God, You promised it to me, and here I come…” 				</a:t>
            </a:r>
            <a:r>
              <a:rPr lang="en-US" sz="3600" dirty="0">
                <a:solidFill>
                  <a:schemeClr val="bg1"/>
                </a:solidFill>
                <a:latin typeface="Candara" panose="020E0502030303020204" pitchFamily="34" charset="0"/>
              </a:rPr>
              <a:t>55-1008</a:t>
            </a:r>
          </a:p>
          <a:p>
            <a:endParaRPr lang="en-US" sz="3600" i="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543196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A85DD5-EAC8-4288-9342-D564D3ABED6E}"/>
              </a:ext>
            </a:extLst>
          </p:cNvPr>
          <p:cNvSpPr/>
          <p:nvPr/>
        </p:nvSpPr>
        <p:spPr>
          <a:xfrm>
            <a:off x="139958" y="-84280"/>
            <a:ext cx="11896532" cy="4308872"/>
          </a:xfrm>
          <a:prstGeom prst="rect">
            <a:avLst/>
          </a:prstGeom>
        </p:spPr>
        <p:txBody>
          <a:bodyPr wrap="square">
            <a:spAutoFit/>
          </a:bodyPr>
          <a:lstStyle/>
          <a:p>
            <a:r>
              <a:rPr lang="en-US" sz="5400" b="1" dirty="0">
                <a:solidFill>
                  <a:schemeClr val="bg1"/>
                </a:solidFill>
              </a:rPr>
              <a:t>EXODUS 4:1-3</a:t>
            </a:r>
          </a:p>
          <a:p>
            <a:r>
              <a:rPr lang="en-US" sz="4000" i="1" dirty="0">
                <a:solidFill>
                  <a:schemeClr val="bg1"/>
                </a:solidFill>
              </a:rPr>
              <a:t>	</a:t>
            </a:r>
            <a:r>
              <a:rPr lang="en-US" sz="3600" i="1" dirty="0">
                <a:solidFill>
                  <a:schemeClr val="bg1"/>
                </a:solidFill>
              </a:rPr>
              <a:t>And Moses answered and said, But, behold, they will not believe me, nor hearken unto my voice: for they will say, The LORD hath not appeared unto thee. 2 And the LORD said unto him, </a:t>
            </a:r>
            <a:r>
              <a:rPr lang="en-US" sz="3600" i="1" u="sng" dirty="0">
                <a:solidFill>
                  <a:schemeClr val="bg1"/>
                </a:solidFill>
              </a:rPr>
              <a:t>What is that in thine hand? </a:t>
            </a:r>
            <a:r>
              <a:rPr lang="en-US" sz="3600" i="1" dirty="0">
                <a:solidFill>
                  <a:schemeClr val="bg1"/>
                </a:solidFill>
              </a:rPr>
              <a:t>And he said, A rod. 3  And he said, Cast it on the ground. And he cast it on the ground, and it became a serpent; and Moses fled from before it.</a:t>
            </a:r>
            <a:endParaRPr lang="en-US" sz="4000" i="1" dirty="0">
              <a:solidFill>
                <a:schemeClr val="bg1"/>
              </a:solidFill>
            </a:endParaRPr>
          </a:p>
        </p:txBody>
      </p:sp>
      <p:sp>
        <p:nvSpPr>
          <p:cNvPr id="3" name="TextBox 2">
            <a:extLst>
              <a:ext uri="{FF2B5EF4-FFF2-40B4-BE49-F238E27FC236}">
                <a16:creationId xmlns:a16="http://schemas.microsoft.com/office/drawing/2014/main" id="{EC32F8F9-6D23-CD62-9CDF-A92739C86939}"/>
              </a:ext>
            </a:extLst>
          </p:cNvPr>
          <p:cNvSpPr txBox="1"/>
          <p:nvPr/>
        </p:nvSpPr>
        <p:spPr>
          <a:xfrm>
            <a:off x="700067" y="4453136"/>
            <a:ext cx="10776313" cy="1754326"/>
          </a:xfrm>
          <a:prstGeom prst="rect">
            <a:avLst/>
          </a:prstGeom>
          <a:noFill/>
        </p:spPr>
        <p:txBody>
          <a:bodyPr wrap="square" rtlCol="0">
            <a:spAutoFit/>
          </a:bodyPr>
          <a:lstStyle/>
          <a:p>
            <a:pPr marL="742950" indent="-742950">
              <a:buAutoNum type="arabicPeriod"/>
            </a:pPr>
            <a:r>
              <a:rPr lang="en-US" sz="5400" dirty="0">
                <a:solidFill>
                  <a:schemeClr val="bg1"/>
                </a:solidFill>
              </a:rPr>
              <a:t>Faith in God’s Existence; </a:t>
            </a:r>
            <a:r>
              <a:rPr lang="en-US" sz="4400" dirty="0">
                <a:solidFill>
                  <a:schemeClr val="bg1"/>
                </a:solidFill>
              </a:rPr>
              <a:t>and, </a:t>
            </a:r>
          </a:p>
          <a:p>
            <a:pPr marL="742950" indent="-742950">
              <a:buAutoNum type="arabicPeriod"/>
            </a:pPr>
            <a:r>
              <a:rPr lang="en-US" sz="5400" dirty="0">
                <a:solidFill>
                  <a:schemeClr val="bg1"/>
                </a:solidFill>
              </a:rPr>
              <a:t>Faith in God’s Trustworthiness</a:t>
            </a:r>
          </a:p>
        </p:txBody>
      </p:sp>
      <p:cxnSp>
        <p:nvCxnSpPr>
          <p:cNvPr id="5" name="Straight Connector 4">
            <a:extLst>
              <a:ext uri="{FF2B5EF4-FFF2-40B4-BE49-F238E27FC236}">
                <a16:creationId xmlns:a16="http://schemas.microsoft.com/office/drawing/2014/main" id="{3392C3A4-3195-771F-CBAA-5ABCE4C08F8A}"/>
              </a:ext>
            </a:extLst>
          </p:cNvPr>
          <p:cNvCxnSpPr/>
          <p:nvPr/>
        </p:nvCxnSpPr>
        <p:spPr>
          <a:xfrm>
            <a:off x="586409" y="4313583"/>
            <a:ext cx="10889971"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759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7F9FA9-0B1B-5E1F-3C8E-E52E0BD2C9AF}"/>
              </a:ext>
            </a:extLst>
          </p:cNvPr>
          <p:cNvSpPr>
            <a:spLocks noGrp="1"/>
          </p:cNvSpPr>
          <p:nvPr>
            <p:ph type="dt" sz="half" idx="10"/>
          </p:nvPr>
        </p:nvSpPr>
        <p:spPr/>
        <p:txBody>
          <a:bodyPr/>
          <a:lstStyle/>
          <a:p>
            <a:r>
              <a:rPr lang="en-US"/>
              <a:t>2-12-2023</a:t>
            </a:r>
          </a:p>
        </p:txBody>
      </p:sp>
      <p:sp>
        <p:nvSpPr>
          <p:cNvPr id="3" name="Footer Placeholder 2">
            <a:extLst>
              <a:ext uri="{FF2B5EF4-FFF2-40B4-BE49-F238E27FC236}">
                <a16:creationId xmlns:a16="http://schemas.microsoft.com/office/drawing/2014/main" id="{22E87650-08D8-00A7-10C7-0568BD72E3A8}"/>
              </a:ext>
            </a:extLst>
          </p:cNvPr>
          <p:cNvSpPr>
            <a:spLocks noGrp="1"/>
          </p:cNvSpPr>
          <p:nvPr>
            <p:ph type="ftr" sz="quarter" idx="11"/>
          </p:nvPr>
        </p:nvSpPr>
        <p:spPr/>
        <p:txBody>
          <a:bodyPr/>
          <a:lstStyle/>
          <a:p>
            <a:r>
              <a:rPr lang="en-ZA"/>
              <a:t>The Glorious Church Arising</a:t>
            </a:r>
            <a:endParaRPr lang="en-US" dirty="0"/>
          </a:p>
        </p:txBody>
      </p:sp>
      <p:sp>
        <p:nvSpPr>
          <p:cNvPr id="4" name="Slide Number Placeholder 3">
            <a:extLst>
              <a:ext uri="{FF2B5EF4-FFF2-40B4-BE49-F238E27FC236}">
                <a16:creationId xmlns:a16="http://schemas.microsoft.com/office/drawing/2014/main" id="{427F4A36-34B8-9F77-E3AB-E645F5B90381}"/>
              </a:ext>
            </a:extLst>
          </p:cNvPr>
          <p:cNvSpPr>
            <a:spLocks noGrp="1"/>
          </p:cNvSpPr>
          <p:nvPr>
            <p:ph type="sldNum" sz="quarter" idx="12"/>
          </p:nvPr>
        </p:nvSpPr>
        <p:spPr/>
        <p:txBody>
          <a:bodyPr/>
          <a:lstStyle/>
          <a:p>
            <a:fld id="{9D164B4E-BB64-4235-AA14-F42088F189EC}" type="slidenum">
              <a:rPr lang="en-US" smtClean="0"/>
              <a:t>34</a:t>
            </a:fld>
            <a:endParaRPr lang="en-US"/>
          </a:p>
        </p:txBody>
      </p:sp>
      <p:sp>
        <p:nvSpPr>
          <p:cNvPr id="8" name="TextBox 7">
            <a:extLst>
              <a:ext uri="{FF2B5EF4-FFF2-40B4-BE49-F238E27FC236}">
                <a16:creationId xmlns:a16="http://schemas.microsoft.com/office/drawing/2014/main" id="{F6B65B37-86E5-E6B9-666A-5C46CE56F535}"/>
              </a:ext>
            </a:extLst>
          </p:cNvPr>
          <p:cNvSpPr txBox="1"/>
          <p:nvPr/>
        </p:nvSpPr>
        <p:spPr>
          <a:xfrm>
            <a:off x="251927" y="233265"/>
            <a:ext cx="11523306" cy="4001095"/>
          </a:xfrm>
          <a:prstGeom prst="rect">
            <a:avLst/>
          </a:prstGeom>
          <a:noFill/>
        </p:spPr>
        <p:txBody>
          <a:bodyPr wrap="square">
            <a:spAutoFit/>
          </a:bodyPr>
          <a:lstStyle/>
          <a:p>
            <a:r>
              <a:rPr lang="en-US" sz="5400" b="1" dirty="0">
                <a:solidFill>
                  <a:schemeClr val="bg1"/>
                </a:solidFill>
              </a:rPr>
              <a:t>RUTH 3:17-18</a:t>
            </a:r>
          </a:p>
          <a:p>
            <a:r>
              <a:rPr lang="en-US" sz="4000" dirty="0">
                <a:solidFill>
                  <a:schemeClr val="bg1"/>
                </a:solidFill>
              </a:rPr>
              <a:t>	</a:t>
            </a:r>
            <a:r>
              <a:rPr lang="en-US" sz="4000" i="1" dirty="0">
                <a:solidFill>
                  <a:schemeClr val="bg1"/>
                </a:solidFill>
              </a:rPr>
              <a:t>And she said, These six measures of barley gave he me; for he said to me, Go not empty unto thy mother in law. 18 Then said she, </a:t>
            </a:r>
            <a:r>
              <a:rPr lang="en-US" sz="4000" i="1" u="sng" dirty="0">
                <a:solidFill>
                  <a:schemeClr val="bg1"/>
                </a:solidFill>
              </a:rPr>
              <a:t>Sit still, my daughter</a:t>
            </a:r>
            <a:r>
              <a:rPr lang="en-US" sz="4000" i="1" dirty="0">
                <a:solidFill>
                  <a:schemeClr val="bg1"/>
                </a:solidFill>
              </a:rPr>
              <a:t>, until thou know how the matter will fall: for the man will not be in rest, </a:t>
            </a:r>
            <a:r>
              <a:rPr lang="en-US" sz="4000" i="1" u="sng" dirty="0">
                <a:solidFill>
                  <a:schemeClr val="bg1"/>
                </a:solidFill>
              </a:rPr>
              <a:t>until he have finished the thing this day</a:t>
            </a:r>
            <a:r>
              <a:rPr lang="en-US" sz="4000" i="1" dirty="0">
                <a:solidFill>
                  <a:schemeClr val="bg1"/>
                </a:solidFill>
              </a:rPr>
              <a:t>.</a:t>
            </a:r>
          </a:p>
        </p:txBody>
      </p:sp>
    </p:spTree>
    <p:extLst>
      <p:ext uri="{BB962C8B-B14F-4D97-AF65-F5344CB8AC3E}">
        <p14:creationId xmlns:p14="http://schemas.microsoft.com/office/powerpoint/2010/main" val="383344471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 name="Rectangle 19">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226ADCC1-BC31-AF3A-3891-0829E886D2FC}"/>
              </a:ext>
            </a:extLst>
          </p:cNvPr>
          <p:cNvSpPr>
            <a:spLocks noGrp="1"/>
          </p:cNvSpPr>
          <p:nvPr>
            <p:ph type="ftr" sz="quarter" idx="11"/>
          </p:nvPr>
        </p:nvSpPr>
        <p:spPr>
          <a:xfrm>
            <a:off x="521208" y="100584"/>
            <a:ext cx="4114800"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The Glorious Church Arising</a:t>
            </a:r>
          </a:p>
        </p:txBody>
      </p:sp>
      <p:sp>
        <p:nvSpPr>
          <p:cNvPr id="21" name="Freeform: Shape 20">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D7D63E26-DEFE-A7DB-52D3-E6868DC123F1}"/>
              </a:ext>
            </a:extLst>
          </p:cNvPr>
          <p:cNvSpPr txBox="1"/>
          <p:nvPr/>
        </p:nvSpPr>
        <p:spPr>
          <a:xfrm>
            <a:off x="521208" y="699750"/>
            <a:ext cx="6582977" cy="5831680"/>
          </a:xfrm>
          <a:prstGeom prst="rect">
            <a:avLst/>
          </a:prstGeom>
        </p:spPr>
        <p:txBody>
          <a:bodyPr vert="horz" lIns="91440" tIns="45720" rIns="91440" bIns="45720" rtlCol="0">
            <a:normAutofit lnSpcReduction="10000"/>
          </a:bodyPr>
          <a:lstStyle/>
          <a:p>
            <a:pPr>
              <a:lnSpc>
                <a:spcPct val="110000"/>
              </a:lnSpc>
              <a:spcAft>
                <a:spcPts val="600"/>
              </a:spcAft>
            </a:pPr>
            <a:r>
              <a:rPr lang="en-US" sz="4000" b="1" dirty="0">
                <a:solidFill>
                  <a:schemeClr val="bg1"/>
                </a:solidFill>
              </a:rPr>
              <a:t>LUKE 5:37-38</a:t>
            </a:r>
            <a:endParaRPr lang="en-US" sz="4000" b="1" i="1" dirty="0">
              <a:solidFill>
                <a:schemeClr val="bg1"/>
              </a:solidFill>
            </a:endParaRPr>
          </a:p>
          <a:p>
            <a:pPr>
              <a:lnSpc>
                <a:spcPct val="110000"/>
              </a:lnSpc>
              <a:spcAft>
                <a:spcPts val="600"/>
              </a:spcAft>
            </a:pPr>
            <a:r>
              <a:rPr lang="en-US" sz="4000" i="1" dirty="0">
                <a:solidFill>
                  <a:schemeClr val="bg1"/>
                </a:solidFill>
              </a:rPr>
              <a:t>	And no man </a:t>
            </a:r>
            <a:r>
              <a:rPr lang="en-US" sz="4000" i="1" dirty="0" err="1">
                <a:solidFill>
                  <a:schemeClr val="bg1"/>
                </a:solidFill>
              </a:rPr>
              <a:t>putteth</a:t>
            </a:r>
            <a:r>
              <a:rPr lang="en-US" sz="4000" i="1" dirty="0">
                <a:solidFill>
                  <a:schemeClr val="bg1"/>
                </a:solidFill>
              </a:rPr>
              <a:t> </a:t>
            </a:r>
            <a:r>
              <a:rPr lang="en-US" sz="4000" i="1" u="sng" dirty="0">
                <a:solidFill>
                  <a:schemeClr val="bg1"/>
                </a:solidFill>
              </a:rPr>
              <a:t>new wine</a:t>
            </a:r>
            <a:r>
              <a:rPr lang="en-US" sz="4000" i="1" dirty="0">
                <a:solidFill>
                  <a:schemeClr val="bg1"/>
                </a:solidFill>
              </a:rPr>
              <a:t> into old bottles; else the new wine will burst the bottles, and be spilled, and the bottles shall perish. 38 But new wine must be put into new bottles; and both are preserved.</a:t>
            </a:r>
          </a:p>
        </p:txBody>
      </p:sp>
      <p:pic>
        <p:nvPicPr>
          <p:cNvPr id="8" name="Picture 7">
            <a:extLst>
              <a:ext uri="{FF2B5EF4-FFF2-40B4-BE49-F238E27FC236}">
                <a16:creationId xmlns:a16="http://schemas.microsoft.com/office/drawing/2014/main" id="{1E99D86E-D0B3-EA93-6BCB-7E342BD12F55}"/>
              </a:ext>
            </a:extLst>
          </p:cNvPr>
          <p:cNvPicPr>
            <a:picLocks noChangeAspect="1"/>
          </p:cNvPicPr>
          <p:nvPr/>
        </p:nvPicPr>
        <p:blipFill>
          <a:blip r:embed="rId2"/>
          <a:stretch>
            <a:fillRect/>
          </a:stretch>
        </p:blipFill>
        <p:spPr>
          <a:xfrm>
            <a:off x="7306492" y="976160"/>
            <a:ext cx="4364590" cy="3269229"/>
          </a:xfrm>
          <a:prstGeom prst="rect">
            <a:avLst/>
          </a:prstGeom>
        </p:spPr>
      </p:pic>
      <p:sp>
        <p:nvSpPr>
          <p:cNvPr id="2" name="Date Placeholder 1">
            <a:extLst>
              <a:ext uri="{FF2B5EF4-FFF2-40B4-BE49-F238E27FC236}">
                <a16:creationId xmlns:a16="http://schemas.microsoft.com/office/drawing/2014/main" id="{6C32C4F2-544E-8F78-6C6A-3917C9A18790}"/>
              </a:ext>
            </a:extLst>
          </p:cNvPr>
          <p:cNvSpPr>
            <a:spLocks noGrp="1"/>
          </p:cNvSpPr>
          <p:nvPr>
            <p:ph type="dt" sz="half" idx="10"/>
          </p:nvPr>
        </p:nvSpPr>
        <p:spPr>
          <a:xfrm>
            <a:off x="521208" y="6419088"/>
            <a:ext cx="2743200" cy="365125"/>
          </a:xfrm>
        </p:spPr>
        <p:txBody>
          <a:bodyPr vert="horz" lIns="91440" tIns="45720" rIns="91440" bIns="45720" rtlCol="0" anchor="ctr">
            <a:normAutofit/>
          </a:bodyPr>
          <a:lstStyle/>
          <a:p>
            <a:pPr>
              <a:spcAft>
                <a:spcPts val="600"/>
              </a:spcAft>
            </a:pPr>
            <a:r>
              <a:rPr lang="en-US">
                <a:solidFill>
                  <a:schemeClr val="tx1"/>
                </a:solidFill>
                <a:latin typeface="+mn-lt"/>
              </a:rPr>
              <a:t>2-12-2023</a:t>
            </a:r>
          </a:p>
        </p:txBody>
      </p:sp>
      <p:sp>
        <p:nvSpPr>
          <p:cNvPr id="4" name="Slide Number Placeholder 3">
            <a:extLst>
              <a:ext uri="{FF2B5EF4-FFF2-40B4-BE49-F238E27FC236}">
                <a16:creationId xmlns:a16="http://schemas.microsoft.com/office/drawing/2014/main" id="{89E0188D-A3A8-29C8-CE5F-6F713B63D615}"/>
              </a:ext>
            </a:extLst>
          </p:cNvPr>
          <p:cNvSpPr>
            <a:spLocks noGrp="1"/>
          </p:cNvSpPr>
          <p:nvPr>
            <p:ph type="sldNum" sz="quarter" idx="12"/>
          </p:nvPr>
        </p:nvSpPr>
        <p:spPr>
          <a:xfrm>
            <a:off x="11457432" y="6419088"/>
            <a:ext cx="640080" cy="365125"/>
          </a:xfrm>
        </p:spPr>
        <p:txBody>
          <a:bodyPr vert="horz" lIns="91440" tIns="45720" rIns="91440" bIns="45720" rtlCol="0" anchor="ctr">
            <a:normAutofit/>
          </a:bodyPr>
          <a:lstStyle/>
          <a:p>
            <a:pPr>
              <a:spcAft>
                <a:spcPts val="600"/>
              </a:spcAft>
            </a:pPr>
            <a:fld id="{5B62FEA9-4F7B-4CB1-BC6A-C4E0A24432EA}" type="slidenum">
              <a:rPr lang="en-US" smtClean="0">
                <a:solidFill>
                  <a:schemeClr val="tx1"/>
                </a:solidFill>
                <a:latin typeface="+mn-lt"/>
              </a:rPr>
              <a:pPr>
                <a:spcAft>
                  <a:spcPts val="600"/>
                </a:spcAft>
              </a:pPr>
              <a:t>35</a:t>
            </a:fld>
            <a:endParaRPr lang="en-US">
              <a:solidFill>
                <a:schemeClr val="tx1"/>
              </a:solidFill>
              <a:latin typeface="+mn-lt"/>
            </a:endParaRPr>
          </a:p>
        </p:txBody>
      </p:sp>
    </p:spTree>
    <p:extLst>
      <p:ext uri="{BB962C8B-B14F-4D97-AF65-F5344CB8AC3E}">
        <p14:creationId xmlns:p14="http://schemas.microsoft.com/office/powerpoint/2010/main" val="942842221"/>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EE18D-F5EB-AAA2-06E5-D534A4A7C6A0}"/>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7A1936BF-54BF-6B8C-6416-87F5A120B9A8}"/>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3BC939A1-C83A-BDE3-9600-BE71E8F53CFE}"/>
              </a:ext>
            </a:extLst>
          </p:cNvPr>
          <p:cNvSpPr>
            <a:spLocks noGrp="1"/>
          </p:cNvSpPr>
          <p:nvPr>
            <p:ph type="sldNum" sz="quarter" idx="12"/>
          </p:nvPr>
        </p:nvSpPr>
        <p:spPr/>
        <p:txBody>
          <a:bodyPr/>
          <a:lstStyle/>
          <a:p>
            <a:fld id="{148CC95F-0247-41B6-91CF-DC97C76A7088}" type="slidenum">
              <a:rPr lang="en-US" smtClean="0"/>
              <a:pPr/>
              <a:t>36</a:t>
            </a:fld>
            <a:endParaRPr lang="en-US" dirty="0"/>
          </a:p>
        </p:txBody>
      </p:sp>
      <p:sp>
        <p:nvSpPr>
          <p:cNvPr id="6" name="TextBox 5">
            <a:extLst>
              <a:ext uri="{FF2B5EF4-FFF2-40B4-BE49-F238E27FC236}">
                <a16:creationId xmlns:a16="http://schemas.microsoft.com/office/drawing/2014/main" id="{836D744E-1D19-BCAD-F138-5D61DA6D2D00}"/>
              </a:ext>
            </a:extLst>
          </p:cNvPr>
          <p:cNvSpPr txBox="1"/>
          <p:nvPr/>
        </p:nvSpPr>
        <p:spPr>
          <a:xfrm>
            <a:off x="247650" y="87580"/>
            <a:ext cx="11849862" cy="6647974"/>
          </a:xfrm>
          <a:prstGeom prst="rect">
            <a:avLst/>
          </a:prstGeom>
          <a:noFill/>
        </p:spPr>
        <p:txBody>
          <a:bodyPr wrap="square">
            <a:spAutoFit/>
          </a:bodyPr>
          <a:lstStyle/>
          <a:p>
            <a:pPr algn="l">
              <a:spcAft>
                <a:spcPts val="900"/>
              </a:spcAft>
              <a:buFont typeface="Arial" panose="020B0604020202020204" pitchFamily="34" charset="0"/>
              <a:buChar char="•"/>
            </a:pPr>
            <a:r>
              <a:rPr lang="en-US" sz="4000" b="1" i="0" dirty="0">
                <a:solidFill>
                  <a:srgbClr val="E6E8F0"/>
                </a:solidFill>
                <a:effectLst/>
              </a:rPr>
              <a:t>New Wine = The Gospel Covenant:</a:t>
            </a:r>
            <a:r>
              <a:rPr lang="en-US" sz="4000" b="0" i="0" dirty="0">
                <a:solidFill>
                  <a:srgbClr val="E6E8F0"/>
                </a:solidFill>
                <a:effectLst/>
              </a:rPr>
              <a:t> </a:t>
            </a:r>
          </a:p>
          <a:p>
            <a:pPr algn="l">
              <a:spcAft>
                <a:spcPts val="900"/>
              </a:spcAft>
            </a:pPr>
            <a:r>
              <a:rPr lang="en-US" sz="4000" b="0" i="0" dirty="0">
                <a:solidFill>
                  <a:srgbClr val="E6E8F0"/>
                </a:solidFill>
                <a:effectLst/>
              </a:rPr>
              <a:t>Represents the new way of grace and spiritual freedom Jesus brought.</a:t>
            </a:r>
          </a:p>
          <a:p>
            <a:pPr algn="l">
              <a:spcAft>
                <a:spcPts val="900"/>
              </a:spcAft>
              <a:buFont typeface="Arial" panose="020B0604020202020204" pitchFamily="34" charset="0"/>
              <a:buChar char="•"/>
            </a:pPr>
            <a:r>
              <a:rPr lang="en-US" sz="4000" b="1" i="0" dirty="0">
                <a:solidFill>
                  <a:srgbClr val="E6E8F0"/>
                </a:solidFill>
                <a:effectLst/>
              </a:rPr>
              <a:t>Old Wineskins = Old Traditions/Legalism:</a:t>
            </a:r>
            <a:r>
              <a:rPr lang="en-US" sz="4000" b="0" i="0" dirty="0">
                <a:solidFill>
                  <a:srgbClr val="E6E8F0"/>
                </a:solidFill>
                <a:effectLst/>
              </a:rPr>
              <a:t> </a:t>
            </a:r>
          </a:p>
          <a:p>
            <a:pPr algn="l">
              <a:spcAft>
                <a:spcPts val="900"/>
              </a:spcAft>
            </a:pPr>
            <a:r>
              <a:rPr lang="en-US" sz="4000" b="0" i="0" dirty="0">
                <a:solidFill>
                  <a:srgbClr val="E6E8F0"/>
                </a:solidFill>
                <a:effectLst/>
              </a:rPr>
              <a:t>Represents the rigid religious structures, rituals (like mandated fasting) legalistic mindset of the Pharisees.</a:t>
            </a:r>
          </a:p>
          <a:p>
            <a:pPr algn="l">
              <a:spcAft>
                <a:spcPts val="900"/>
              </a:spcAft>
              <a:buFont typeface="Arial" panose="020B0604020202020204" pitchFamily="34" charset="0"/>
              <a:buChar char="•"/>
            </a:pPr>
            <a:r>
              <a:rPr lang="en-US" sz="4000" b="1" i="0" dirty="0">
                <a:solidFill>
                  <a:srgbClr val="E6E8F0"/>
                </a:solidFill>
                <a:effectLst/>
              </a:rPr>
              <a:t>The Lesson: </a:t>
            </a:r>
            <a:r>
              <a:rPr lang="en-US" sz="3800" b="0" i="0" dirty="0">
                <a:solidFill>
                  <a:srgbClr val="E6E8F0"/>
                </a:solidFill>
                <a:effectLst/>
              </a:rPr>
              <a:t>You cannot simply "patch up" [squeeze] Jesus’ transformative message into old, inflexible religious habits. A </a:t>
            </a:r>
            <a:r>
              <a:rPr lang="en-US" sz="3800" b="1" i="0" dirty="0">
                <a:solidFill>
                  <a:srgbClr val="E6E8F0"/>
                </a:solidFill>
                <a:effectLst/>
              </a:rPr>
              <a:t>new heart and mind</a:t>
            </a:r>
            <a:r>
              <a:rPr lang="en-US" sz="3800" b="0" i="0" dirty="0">
                <a:solidFill>
                  <a:srgbClr val="E6E8F0"/>
                </a:solidFill>
                <a:effectLst/>
              </a:rPr>
              <a:t> (a new wineskin) are required to receive and hold the new life He offers</a:t>
            </a:r>
            <a:r>
              <a:rPr lang="en-US" sz="4000" b="0" i="0" dirty="0">
                <a:solidFill>
                  <a:srgbClr val="E6E8F0"/>
                </a:solidFill>
                <a:effectLst/>
              </a:rPr>
              <a:t>. </a:t>
            </a:r>
          </a:p>
        </p:txBody>
      </p:sp>
    </p:spTree>
    <p:extLst>
      <p:ext uri="{BB962C8B-B14F-4D97-AF65-F5344CB8AC3E}">
        <p14:creationId xmlns:p14="http://schemas.microsoft.com/office/powerpoint/2010/main" val="93848905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5A6B7-F6A8-CF4B-222D-D5FA0152402D}"/>
              </a:ext>
            </a:extLst>
          </p:cNvPr>
          <p:cNvSpPr>
            <a:spLocks noGrp="1"/>
          </p:cNvSpPr>
          <p:nvPr>
            <p:ph type="dt" sz="half" idx="10"/>
          </p:nvPr>
        </p:nvSpPr>
        <p:spPr/>
        <p:txBody>
          <a:bodyPr/>
          <a:lstStyle/>
          <a:p>
            <a:r>
              <a:rPr lang="en-US"/>
              <a:t>2-12-2023</a:t>
            </a:r>
          </a:p>
        </p:txBody>
      </p:sp>
      <p:sp>
        <p:nvSpPr>
          <p:cNvPr id="3" name="Footer Placeholder 2">
            <a:extLst>
              <a:ext uri="{FF2B5EF4-FFF2-40B4-BE49-F238E27FC236}">
                <a16:creationId xmlns:a16="http://schemas.microsoft.com/office/drawing/2014/main" id="{945F2024-8E45-62A6-2072-A737E80DD513}"/>
              </a:ext>
            </a:extLst>
          </p:cNvPr>
          <p:cNvSpPr>
            <a:spLocks noGrp="1"/>
          </p:cNvSpPr>
          <p:nvPr>
            <p:ph type="ftr" sz="quarter" idx="11"/>
          </p:nvPr>
        </p:nvSpPr>
        <p:spPr/>
        <p:txBody>
          <a:bodyPr/>
          <a:lstStyle/>
          <a:p>
            <a:r>
              <a:rPr lang="en-US"/>
              <a:t>The Glorious Church Arising</a:t>
            </a:r>
          </a:p>
        </p:txBody>
      </p:sp>
      <p:sp>
        <p:nvSpPr>
          <p:cNvPr id="4" name="Slide Number Placeholder 3">
            <a:extLst>
              <a:ext uri="{FF2B5EF4-FFF2-40B4-BE49-F238E27FC236}">
                <a16:creationId xmlns:a16="http://schemas.microsoft.com/office/drawing/2014/main" id="{ACC16F38-98BB-763A-5586-6A0DE7E10696}"/>
              </a:ext>
            </a:extLst>
          </p:cNvPr>
          <p:cNvSpPr>
            <a:spLocks noGrp="1"/>
          </p:cNvSpPr>
          <p:nvPr>
            <p:ph type="sldNum" sz="quarter" idx="12"/>
          </p:nvPr>
        </p:nvSpPr>
        <p:spPr/>
        <p:txBody>
          <a:bodyPr/>
          <a:lstStyle/>
          <a:p>
            <a:fld id="{5B62FEA9-4F7B-4CB1-BC6A-C4E0A24432EA}" type="slidenum">
              <a:rPr lang="en-US" smtClean="0"/>
              <a:pPr/>
              <a:t>37</a:t>
            </a:fld>
            <a:endParaRPr lang="en-US"/>
          </a:p>
        </p:txBody>
      </p:sp>
      <p:sp>
        <p:nvSpPr>
          <p:cNvPr id="6" name="TextBox 5">
            <a:extLst>
              <a:ext uri="{FF2B5EF4-FFF2-40B4-BE49-F238E27FC236}">
                <a16:creationId xmlns:a16="http://schemas.microsoft.com/office/drawing/2014/main" id="{26F7CAEC-0043-2774-1FBA-1DDDBC772143}"/>
              </a:ext>
            </a:extLst>
          </p:cNvPr>
          <p:cNvSpPr txBox="1"/>
          <p:nvPr/>
        </p:nvSpPr>
        <p:spPr>
          <a:xfrm>
            <a:off x="94488" y="18540"/>
            <a:ext cx="12003024" cy="6801862"/>
          </a:xfrm>
          <a:prstGeom prst="rect">
            <a:avLst/>
          </a:prstGeom>
          <a:noFill/>
        </p:spPr>
        <p:txBody>
          <a:bodyPr wrap="square">
            <a:spAutoFit/>
          </a:bodyPr>
          <a:lstStyle/>
          <a:p>
            <a:r>
              <a:rPr lang="en-US" sz="4000" b="1" dirty="0">
                <a:solidFill>
                  <a:schemeClr val="bg1"/>
                </a:solidFill>
              </a:rPr>
              <a:t>WHAT.DOES.IT.TAKE.TO.MAKE.A.CHRISTIAN.LIFE</a:t>
            </a:r>
          </a:p>
          <a:p>
            <a:r>
              <a:rPr lang="en-US" sz="3200" dirty="0">
                <a:solidFill>
                  <a:schemeClr val="bg1"/>
                </a:solidFill>
              </a:rPr>
              <a:t>	16 (New wine in old bottles.) </a:t>
            </a:r>
            <a:r>
              <a:rPr lang="en-US" sz="3600" dirty="0">
                <a:solidFill>
                  <a:schemeClr val="bg1"/>
                </a:solidFill>
              </a:rPr>
              <a:t>Say, "</a:t>
            </a:r>
            <a:r>
              <a:rPr lang="en-US" sz="3600" i="1" dirty="0">
                <a:solidFill>
                  <a:schemeClr val="bg1"/>
                </a:solidFill>
              </a:rPr>
              <a:t>Now, our school teaches different, (denomination)" That old dry cowhide... </a:t>
            </a:r>
            <a:r>
              <a:rPr lang="en-US" sz="3600" dirty="0">
                <a:solidFill>
                  <a:schemeClr val="bg1"/>
                </a:solidFill>
              </a:rPr>
              <a:t>"</a:t>
            </a:r>
            <a:r>
              <a:rPr lang="en-US" sz="3600" i="1" dirty="0">
                <a:solidFill>
                  <a:schemeClr val="bg1"/>
                </a:solidFill>
              </a:rPr>
              <a:t>Our teachers, our pastors said these things are finished.</a:t>
            </a:r>
            <a:r>
              <a:rPr lang="en-US" sz="3600" dirty="0">
                <a:solidFill>
                  <a:schemeClr val="bg1"/>
                </a:solidFill>
              </a:rPr>
              <a:t>“ But if it's a new hide and got new life, it's flexible, it gives to the Word, and </a:t>
            </a:r>
            <a:r>
              <a:rPr lang="en-US" sz="3600" b="1" u="sng" dirty="0">
                <a:solidFill>
                  <a:schemeClr val="bg1"/>
                </a:solidFill>
              </a:rPr>
              <a:t>the Spirit supports the Word</a:t>
            </a:r>
            <a:r>
              <a:rPr lang="en-US" sz="3600" dirty="0">
                <a:solidFill>
                  <a:schemeClr val="bg1"/>
                </a:solidFill>
              </a:rPr>
              <a:t>, and when they come into the new bottle and say, "</a:t>
            </a:r>
            <a:r>
              <a:rPr lang="en-US" sz="3600" i="1" dirty="0">
                <a:solidFill>
                  <a:schemeClr val="bg1"/>
                </a:solidFill>
              </a:rPr>
              <a:t>Someone got healed of a cancer last evening</a:t>
            </a:r>
            <a:r>
              <a:rPr lang="en-US" sz="3600" dirty="0">
                <a:solidFill>
                  <a:schemeClr val="bg1"/>
                </a:solidFill>
              </a:rPr>
              <a:t>," the old hide says, "</a:t>
            </a:r>
            <a:r>
              <a:rPr lang="en-US" sz="3600" i="1" dirty="0">
                <a:solidFill>
                  <a:schemeClr val="bg1"/>
                </a:solidFill>
              </a:rPr>
              <a:t>Let’s see what the doctor says. Let’s see in a year from now. I just can't believe it</a:t>
            </a:r>
            <a:r>
              <a:rPr lang="en-US" sz="3600" dirty="0">
                <a:solidFill>
                  <a:schemeClr val="bg1"/>
                </a:solidFill>
              </a:rPr>
              <a:t>."</a:t>
            </a:r>
          </a:p>
          <a:p>
            <a:r>
              <a:rPr lang="en-US" sz="3600" dirty="0">
                <a:solidFill>
                  <a:schemeClr val="bg1"/>
                </a:solidFill>
              </a:rPr>
              <a:t>	But the new hide says, "Hallelujah to the Lamb," spreads out. Then both wine and bottle is kept. You can't put new wine in old bottles.						</a:t>
            </a:r>
            <a:r>
              <a:rPr lang="en-US" sz="3200" dirty="0">
                <a:solidFill>
                  <a:schemeClr val="bg1"/>
                </a:solidFill>
              </a:rPr>
              <a:t>57-0113</a:t>
            </a:r>
          </a:p>
        </p:txBody>
      </p:sp>
    </p:spTree>
    <p:extLst>
      <p:ext uri="{BB962C8B-B14F-4D97-AF65-F5344CB8AC3E}">
        <p14:creationId xmlns:p14="http://schemas.microsoft.com/office/powerpoint/2010/main" val="346938299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383"/>
        <p:cNvGrpSpPr/>
        <p:nvPr/>
      </p:nvGrpSpPr>
      <p:grpSpPr>
        <a:xfrm>
          <a:off x="0" y="0"/>
          <a:ext cx="0" cy="0"/>
          <a:chOff x="0" y="0"/>
          <a:chExt cx="0" cy="0"/>
        </a:xfrm>
      </p:grpSpPr>
      <p:sp>
        <p:nvSpPr>
          <p:cNvPr id="384" name="Google Shape;384;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385" name="Google Shape;385;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386" name="Google Shape;386;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387" name="Google Shape;387;p33"/>
          <p:cNvSpPr txBox="1"/>
          <p:nvPr/>
        </p:nvSpPr>
        <p:spPr>
          <a:xfrm>
            <a:off x="320843" y="136523"/>
            <a:ext cx="11542294" cy="46474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ndara"/>
                <a:ea typeface="Candara"/>
                <a:cs typeface="Candara"/>
                <a:sym typeface="Candara"/>
              </a:rPr>
              <a:t>DANIEL 3:16</a:t>
            </a:r>
            <a:endParaRPr/>
          </a:p>
          <a:p>
            <a:pPr marL="0" marR="0" lvl="0" indent="0" algn="l" rtl="0">
              <a:spcBef>
                <a:spcPts val="0"/>
              </a:spcBef>
              <a:spcAft>
                <a:spcPts val="0"/>
              </a:spcAft>
              <a:buNone/>
            </a:pPr>
            <a:r>
              <a:rPr lang="en-US" sz="3600" i="1">
                <a:solidFill>
                  <a:schemeClr val="lt1"/>
                </a:solidFill>
                <a:latin typeface="Candara"/>
                <a:ea typeface="Candara"/>
                <a:cs typeface="Candara"/>
                <a:sym typeface="Candara"/>
              </a:rPr>
              <a:t>	Shadrach, Meshach, and Abednego, answered and said to the king, O Nebuchadnezzar, we are not careful to answer thee in this matter. 17 If it be so, our God whom we serve is able to deliver us from the burning fiery furnace, and he will deliver us out of thine hand, O king. 18 But if not, be it known unto thee, O king, that we will not serve thy gods, nor worship the golden image which thou hast set up.</a:t>
            </a:r>
            <a:endParaRP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391"/>
        <p:cNvGrpSpPr/>
        <p:nvPr/>
      </p:nvGrpSpPr>
      <p:grpSpPr>
        <a:xfrm>
          <a:off x="0" y="0"/>
          <a:ext cx="0" cy="0"/>
          <a:chOff x="0" y="0"/>
          <a:chExt cx="0" cy="0"/>
        </a:xfrm>
      </p:grpSpPr>
      <p:sp>
        <p:nvSpPr>
          <p:cNvPr id="392" name="Google Shape;392;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393" name="Google Shape;393;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394" name="Google Shape;394;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395" name="Google Shape;395;p34"/>
          <p:cNvSpPr txBox="1"/>
          <p:nvPr/>
        </p:nvSpPr>
        <p:spPr>
          <a:xfrm>
            <a:off x="352925" y="232612"/>
            <a:ext cx="11606463" cy="60016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ndara"/>
                <a:ea typeface="Candara"/>
                <a:cs typeface="Candara"/>
                <a:sym typeface="Candara"/>
              </a:rPr>
              <a:t>DANIEL 3:28-29</a:t>
            </a:r>
            <a:endParaRPr dirty="0"/>
          </a:p>
          <a:p>
            <a:pPr marL="0" marR="0" lvl="0" indent="0" algn="l" rtl="0">
              <a:spcBef>
                <a:spcPts val="0"/>
              </a:spcBef>
              <a:spcAft>
                <a:spcPts val="0"/>
              </a:spcAft>
              <a:buNone/>
            </a:pPr>
            <a:r>
              <a:rPr lang="en-US" sz="3400" dirty="0">
                <a:solidFill>
                  <a:schemeClr val="lt1"/>
                </a:solidFill>
                <a:latin typeface="Candara"/>
                <a:ea typeface="Candara"/>
                <a:cs typeface="Candara"/>
                <a:sym typeface="Candara"/>
              </a:rPr>
              <a:t>	</a:t>
            </a:r>
            <a:r>
              <a:rPr lang="en-US" sz="3400" i="1" dirty="0">
                <a:solidFill>
                  <a:schemeClr val="lt1"/>
                </a:solidFill>
                <a:latin typeface="Candara"/>
                <a:ea typeface="Candara"/>
                <a:cs typeface="Candara"/>
                <a:sym typeface="Candara"/>
              </a:rPr>
              <a:t>Then Nebuchadnezzar </a:t>
            </a:r>
            <a:r>
              <a:rPr lang="en-US" sz="3400" i="1" dirty="0" err="1">
                <a:solidFill>
                  <a:schemeClr val="lt1"/>
                </a:solidFill>
                <a:latin typeface="Candara"/>
                <a:ea typeface="Candara"/>
                <a:cs typeface="Candara"/>
                <a:sym typeface="Candara"/>
              </a:rPr>
              <a:t>spake</a:t>
            </a:r>
            <a:r>
              <a:rPr lang="en-US" sz="3400" i="1" dirty="0">
                <a:solidFill>
                  <a:schemeClr val="lt1"/>
                </a:solidFill>
                <a:latin typeface="Candara"/>
                <a:ea typeface="Candara"/>
                <a:cs typeface="Candara"/>
                <a:sym typeface="Candara"/>
              </a:rPr>
              <a:t>, and said, Blessed be the God of Shadrach, Meshach, and Abednego, who hath sent his angel, and delivered his servants that trusted in him, and </a:t>
            </a:r>
            <a:r>
              <a:rPr lang="en-US" sz="3400" i="1" u="sng" dirty="0">
                <a:solidFill>
                  <a:schemeClr val="lt1"/>
                </a:solidFill>
                <a:latin typeface="Candara"/>
                <a:ea typeface="Candara"/>
                <a:cs typeface="Candara"/>
                <a:sym typeface="Candara"/>
              </a:rPr>
              <a:t>have changed the king's word</a:t>
            </a:r>
            <a:r>
              <a:rPr lang="en-US" sz="3400" i="1" dirty="0">
                <a:solidFill>
                  <a:schemeClr val="lt1"/>
                </a:solidFill>
                <a:latin typeface="Candara"/>
                <a:ea typeface="Candara"/>
                <a:cs typeface="Candara"/>
                <a:sym typeface="Candara"/>
              </a:rPr>
              <a:t>, and yielded their bodies, that they might not serve nor worship any god, except their own God. 29 Therefore I make a decree, That every people, nation, and language, which speak any thing amiss against the God of Shadrach, Meshach, and Abednego, shall be cut in pieces, and their houses shall be made a dunghill: because there is no other God that can deliver after this sort.</a:t>
            </a:r>
            <a:endParaRPr dirty="0"/>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30BD8-6ED6-1BD5-D5CE-56B9A343BA88}"/>
              </a:ext>
            </a:extLst>
          </p:cNvPr>
          <p:cNvSpPr>
            <a:spLocks noGrp="1"/>
          </p:cNvSpPr>
          <p:nvPr>
            <p:ph type="dt" sz="half" idx="10"/>
          </p:nvPr>
        </p:nvSpPr>
        <p:spPr/>
        <p:txBody>
          <a:bodyPr/>
          <a:lstStyle/>
          <a:p>
            <a:r>
              <a:rPr lang="en-US"/>
              <a:t>2/8/2026</a:t>
            </a:r>
          </a:p>
        </p:txBody>
      </p:sp>
      <p:sp>
        <p:nvSpPr>
          <p:cNvPr id="3" name="Footer Placeholder 2">
            <a:extLst>
              <a:ext uri="{FF2B5EF4-FFF2-40B4-BE49-F238E27FC236}">
                <a16:creationId xmlns:a16="http://schemas.microsoft.com/office/drawing/2014/main" id="{4676F5F9-0A16-58E5-D21B-3694D8419024}"/>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ABF504BE-7E89-EDDB-CB23-D0960B0D7ED0}"/>
              </a:ext>
            </a:extLst>
          </p:cNvPr>
          <p:cNvSpPr>
            <a:spLocks noGrp="1"/>
          </p:cNvSpPr>
          <p:nvPr>
            <p:ph type="sldNum" sz="quarter" idx="12"/>
          </p:nvPr>
        </p:nvSpPr>
        <p:spPr/>
        <p:txBody>
          <a:bodyPr/>
          <a:lstStyle/>
          <a:p>
            <a:fld id="{148CC95F-0247-41B6-91CF-DC97C76A7088}" type="slidenum">
              <a:rPr lang="en-US" smtClean="0"/>
              <a:t>4</a:t>
            </a:fld>
            <a:endParaRPr lang="en-US"/>
          </a:p>
        </p:txBody>
      </p:sp>
      <p:sp>
        <p:nvSpPr>
          <p:cNvPr id="6" name="TextBox 5">
            <a:extLst>
              <a:ext uri="{FF2B5EF4-FFF2-40B4-BE49-F238E27FC236}">
                <a16:creationId xmlns:a16="http://schemas.microsoft.com/office/drawing/2014/main" id="{AB5C1151-3E1F-18E0-921D-9D48328D976E}"/>
              </a:ext>
            </a:extLst>
          </p:cNvPr>
          <p:cNvSpPr txBox="1"/>
          <p:nvPr/>
        </p:nvSpPr>
        <p:spPr>
          <a:xfrm>
            <a:off x="180753" y="100584"/>
            <a:ext cx="11916759" cy="6247864"/>
          </a:xfrm>
          <a:prstGeom prst="rect">
            <a:avLst/>
          </a:prstGeom>
          <a:noFill/>
        </p:spPr>
        <p:txBody>
          <a:bodyPr wrap="square">
            <a:spAutoFit/>
          </a:bodyPr>
          <a:lstStyle/>
          <a:p>
            <a:pPr eaLnBrk="0" hangingPunct="0"/>
            <a:r>
              <a:rPr lang="en-US" altLang="en-US" sz="4000" dirty="0">
                <a:solidFill>
                  <a:schemeClr val="bg1"/>
                </a:solidFill>
                <a:latin typeface="Candara" panose="020E0502030303020204" pitchFamily="34" charset="0"/>
                <a:cs typeface="Times New Roman" panose="02020603050405020304" pitchFamily="18" charset="0"/>
              </a:rPr>
              <a:t>his intellectuals? But when he comes to be a new creature, </a:t>
            </a:r>
            <a:r>
              <a:rPr lang="en-US" altLang="en-US" sz="4000" b="1" dirty="0">
                <a:solidFill>
                  <a:schemeClr val="bg1"/>
                </a:solidFill>
                <a:latin typeface="Candara" panose="020E0502030303020204" pitchFamily="34" charset="0"/>
                <a:cs typeface="Times New Roman" panose="02020603050405020304" pitchFamily="18" charset="0"/>
              </a:rPr>
              <a:t>the old man</a:t>
            </a:r>
            <a:r>
              <a:rPr lang="en-US" altLang="en-US" sz="4000" dirty="0">
                <a:solidFill>
                  <a:schemeClr val="bg1"/>
                </a:solidFill>
                <a:latin typeface="Candara" panose="020E0502030303020204" pitchFamily="34" charset="0"/>
                <a:cs typeface="Times New Roman" panose="02020603050405020304" pitchFamily="18" charset="0"/>
              </a:rPr>
              <a:t> has passed out, and </a:t>
            </a:r>
            <a:r>
              <a:rPr lang="en-US" altLang="en-US" sz="4000" b="1" dirty="0">
                <a:solidFill>
                  <a:schemeClr val="bg1"/>
                </a:solidFill>
                <a:latin typeface="Candara" panose="020E0502030303020204" pitchFamily="34" charset="0"/>
                <a:cs typeface="Times New Roman" panose="02020603050405020304" pitchFamily="18" charset="0"/>
              </a:rPr>
              <a:t>the new Man</a:t>
            </a:r>
            <a:r>
              <a:rPr lang="en-US" altLang="en-US" sz="4000" dirty="0">
                <a:solidFill>
                  <a:schemeClr val="bg1"/>
                </a:solidFill>
                <a:latin typeface="Candara" panose="020E0502030303020204" pitchFamily="34" charset="0"/>
                <a:cs typeface="Times New Roman" panose="02020603050405020304" pitchFamily="18" charset="0"/>
              </a:rPr>
              <a:t>, Christ, takes </a:t>
            </a:r>
            <a:r>
              <a:rPr lang="en-US" altLang="en-US" sz="4000" u="sng" dirty="0">
                <a:solidFill>
                  <a:schemeClr val="bg1"/>
                </a:solidFill>
                <a:latin typeface="Candara" panose="020E0502030303020204" pitchFamily="34" charset="0"/>
                <a:cs typeface="Times New Roman" panose="02020603050405020304" pitchFamily="18" charset="0"/>
              </a:rPr>
              <a:t>His throne in the human heart</a:t>
            </a:r>
            <a:r>
              <a:rPr lang="en-US" altLang="en-US" sz="4000" dirty="0">
                <a:solidFill>
                  <a:schemeClr val="bg1"/>
                </a:solidFill>
                <a:latin typeface="Candara" panose="020E0502030303020204" pitchFamily="34" charset="0"/>
                <a:cs typeface="Times New Roman" panose="02020603050405020304" pitchFamily="18" charset="0"/>
              </a:rPr>
              <a:t>, then life looks different; he starts on a new road from his own selfish motives, till the big ideas to make himself something big, he starts right towards </a:t>
            </a:r>
            <a:r>
              <a:rPr lang="en-US" altLang="en-US" sz="4000" u="sng" dirty="0">
                <a:solidFill>
                  <a:schemeClr val="bg1"/>
                </a:solidFill>
                <a:latin typeface="Candara" panose="020E0502030303020204" pitchFamily="34" charset="0"/>
                <a:cs typeface="Times New Roman" panose="02020603050405020304" pitchFamily="18" charset="0"/>
              </a:rPr>
              <a:t>Calvary to recognize God</a:t>
            </a:r>
            <a:r>
              <a:rPr lang="en-US" altLang="en-US" sz="4000" dirty="0">
                <a:solidFill>
                  <a:schemeClr val="bg1"/>
                </a:solidFill>
                <a:latin typeface="Candara" panose="020E0502030303020204" pitchFamily="34" charset="0"/>
                <a:cs typeface="Times New Roman" panose="02020603050405020304" pitchFamily="18" charset="0"/>
              </a:rPr>
              <a:t>.*</a:t>
            </a:r>
          </a:p>
          <a:p>
            <a:pPr eaLnBrk="0" hangingPunct="0"/>
            <a:r>
              <a:rPr lang="en-US" altLang="en-US" sz="4000" dirty="0">
                <a:solidFill>
                  <a:schemeClr val="bg1"/>
                </a:solidFill>
                <a:latin typeface="Candara" panose="020E0502030303020204" pitchFamily="34" charset="0"/>
                <a:cs typeface="Times New Roman" panose="02020603050405020304" pitchFamily="18" charset="0"/>
              </a:rPr>
              <a:t>	Then his objective, motive, achievement, and all that he is, </a:t>
            </a:r>
            <a:r>
              <a:rPr lang="en-US" altLang="en-US" sz="4000" u="sng" dirty="0">
                <a:solidFill>
                  <a:schemeClr val="bg1"/>
                </a:solidFill>
                <a:latin typeface="Candara" panose="020E0502030303020204" pitchFamily="34" charset="0"/>
                <a:cs typeface="Times New Roman" panose="02020603050405020304" pitchFamily="18" charset="0"/>
              </a:rPr>
              <a:t>lays in the glory of the cross</a:t>
            </a:r>
            <a:r>
              <a:rPr lang="en-US" altLang="en-US" sz="4000" dirty="0">
                <a:solidFill>
                  <a:schemeClr val="bg1"/>
                </a:solidFill>
                <a:latin typeface="Candara" panose="020E0502030303020204" pitchFamily="34" charset="0"/>
                <a:cs typeface="Times New Roman" panose="02020603050405020304" pitchFamily="18" charset="0"/>
              </a:rPr>
              <a:t>, where Christ paid the price for human life. 					58-1221</a:t>
            </a:r>
            <a:endParaRPr lang="en-US" altLang="en-US" sz="4000" dirty="0">
              <a:solidFill>
                <a:schemeClr val="bg1"/>
              </a:solidFill>
              <a:latin typeface="Arial" panose="020B0604020202020204" pitchFamily="34" charset="0"/>
            </a:endParaRPr>
          </a:p>
        </p:txBody>
      </p:sp>
    </p:spTree>
    <p:extLst>
      <p:ext uri="{BB962C8B-B14F-4D97-AF65-F5344CB8AC3E}">
        <p14:creationId xmlns:p14="http://schemas.microsoft.com/office/powerpoint/2010/main" val="2957017195"/>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399"/>
        <p:cNvGrpSpPr/>
        <p:nvPr/>
      </p:nvGrpSpPr>
      <p:grpSpPr>
        <a:xfrm>
          <a:off x="0" y="0"/>
          <a:ext cx="0" cy="0"/>
          <a:chOff x="0" y="0"/>
          <a:chExt cx="0" cy="0"/>
        </a:xfrm>
      </p:grpSpPr>
      <p:sp>
        <p:nvSpPr>
          <p:cNvPr id="400" name="Google Shape;400;p3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401" name="Google Shape;401;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402" name="Google Shape;402;p3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403" name="Google Shape;403;p35"/>
          <p:cNvSpPr txBox="1"/>
          <p:nvPr/>
        </p:nvSpPr>
        <p:spPr>
          <a:xfrm>
            <a:off x="146649" y="136523"/>
            <a:ext cx="11775057" cy="52014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ndara"/>
                <a:ea typeface="Candara"/>
                <a:cs typeface="Candara"/>
                <a:sym typeface="Candara"/>
              </a:rPr>
              <a:t>I SAMUEL 14:12-13</a:t>
            </a:r>
            <a:endParaRPr/>
          </a:p>
          <a:p>
            <a:pPr marL="0" marR="0" lvl="0" indent="0" algn="l" rtl="0">
              <a:spcBef>
                <a:spcPts val="0"/>
              </a:spcBef>
              <a:spcAft>
                <a:spcPts val="0"/>
              </a:spcAft>
              <a:buNone/>
            </a:pPr>
            <a:r>
              <a:rPr lang="en-US" sz="3600" i="1">
                <a:solidFill>
                  <a:schemeClr val="lt1"/>
                </a:solidFill>
                <a:latin typeface="Candara"/>
                <a:ea typeface="Candara"/>
                <a:cs typeface="Candara"/>
                <a:sym typeface="Candara"/>
              </a:rPr>
              <a:t>	And the men of the garrison answered Jonathan and his armourbearer, and said, Come up to us, and we will shew you a thing. And Jonathan said unto his armourbearer, Come up after me: for the LORD hath delivered them into the hand of Israel. </a:t>
            </a:r>
            <a:endParaRPr/>
          </a:p>
          <a:p>
            <a:pPr marL="0" marR="0" lvl="0" indent="0" algn="l" rtl="0">
              <a:spcBef>
                <a:spcPts val="0"/>
              </a:spcBef>
              <a:spcAft>
                <a:spcPts val="0"/>
              </a:spcAft>
              <a:buNone/>
            </a:pPr>
            <a:r>
              <a:rPr lang="en-US" sz="3600" i="1">
                <a:solidFill>
                  <a:schemeClr val="lt1"/>
                </a:solidFill>
                <a:latin typeface="Candara"/>
                <a:ea typeface="Candara"/>
                <a:cs typeface="Candara"/>
                <a:sym typeface="Candara"/>
              </a:rPr>
              <a:t>	13 And Jonathan climbed up upon his hands and upon his feet, and his armourbearer after him: and they fell before Jonathan; and his armourbearer slew after him. </a:t>
            </a:r>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08" name="Google Shape;408;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409" name="Google Shape;409;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410" name="Google Shape;410;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411" name="Google Shape;411;p36"/>
          <p:cNvSpPr txBox="1"/>
          <p:nvPr/>
        </p:nvSpPr>
        <p:spPr>
          <a:xfrm>
            <a:off x="252663" y="288924"/>
            <a:ext cx="11686673" cy="39087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Candara"/>
                <a:ea typeface="Candara"/>
                <a:cs typeface="Candara"/>
                <a:sym typeface="Candara"/>
              </a:rPr>
              <a:t>I SAMUEL 14:22-23</a:t>
            </a:r>
            <a:endParaRPr/>
          </a:p>
          <a:p>
            <a:pPr marL="0" marR="0" lvl="0" indent="0" algn="l" rtl="0">
              <a:spcBef>
                <a:spcPts val="0"/>
              </a:spcBef>
              <a:spcAft>
                <a:spcPts val="0"/>
              </a:spcAft>
              <a:buNone/>
            </a:pPr>
            <a:r>
              <a:rPr lang="en-US" sz="4000" i="1">
                <a:solidFill>
                  <a:schemeClr val="lt1"/>
                </a:solidFill>
                <a:latin typeface="Candara"/>
                <a:ea typeface="Candara"/>
                <a:cs typeface="Candara"/>
                <a:sym typeface="Candara"/>
              </a:rPr>
              <a:t>	Likewise all the men of Israel which had hid themselves in mount Ephraim, when they heard that the Philistines fled, even they also followed hard after them in the battle. 23 So </a:t>
            </a:r>
            <a:r>
              <a:rPr lang="en-US" sz="4000" i="1" u="sng">
                <a:solidFill>
                  <a:schemeClr val="lt1"/>
                </a:solidFill>
                <a:latin typeface="Candara"/>
                <a:ea typeface="Candara"/>
                <a:cs typeface="Candara"/>
                <a:sym typeface="Candara"/>
              </a:rPr>
              <a:t>the LORD saved Israel</a:t>
            </a:r>
            <a:r>
              <a:rPr lang="en-US" sz="4000" i="1">
                <a:solidFill>
                  <a:schemeClr val="lt1"/>
                </a:solidFill>
                <a:latin typeface="Candara"/>
                <a:ea typeface="Candara"/>
                <a:cs typeface="Candara"/>
                <a:sym typeface="Candara"/>
              </a:rPr>
              <a:t> that day: and the battle passed over unto Bethaven.</a:t>
            </a:r>
            <a:endParaRP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15"/>
        <p:cNvGrpSpPr/>
        <p:nvPr/>
      </p:nvGrpSpPr>
      <p:grpSpPr>
        <a:xfrm>
          <a:off x="0" y="0"/>
          <a:ext cx="0" cy="0"/>
          <a:chOff x="0" y="0"/>
          <a:chExt cx="0" cy="0"/>
        </a:xfrm>
      </p:grpSpPr>
      <p:sp>
        <p:nvSpPr>
          <p:cNvPr id="416" name="Google Shape;416;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417" name="Google Shape;417;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418" name="Google Shape;418;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419" name="Google Shape;419;p37"/>
          <p:cNvSpPr txBox="1"/>
          <p:nvPr/>
        </p:nvSpPr>
        <p:spPr>
          <a:xfrm>
            <a:off x="288758" y="232611"/>
            <a:ext cx="11630526" cy="3956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Candara"/>
                <a:ea typeface="Candara"/>
                <a:cs typeface="Candara"/>
                <a:sym typeface="Candara"/>
              </a:rPr>
              <a:t>THE.PATRIARCH.ABRAHAM</a:t>
            </a:r>
            <a:endParaRPr/>
          </a:p>
          <a:p>
            <a:pPr marL="0" marR="0" lvl="0" indent="0" algn="l" rtl="0">
              <a:spcBef>
                <a:spcPts val="0"/>
              </a:spcBef>
              <a:spcAft>
                <a:spcPts val="0"/>
              </a:spcAft>
              <a:buNone/>
            </a:pPr>
            <a:r>
              <a:rPr lang="en-US" sz="4000">
                <a:solidFill>
                  <a:schemeClr val="lt1"/>
                </a:solidFill>
                <a:latin typeface="Candara"/>
                <a:ea typeface="Candara"/>
                <a:cs typeface="Candara"/>
                <a:sym typeface="Candara"/>
              </a:rPr>
              <a:t>	2 What a promise, because of obedience! </a:t>
            </a:r>
            <a:r>
              <a:rPr lang="en-US" sz="4000" b="1">
                <a:solidFill>
                  <a:schemeClr val="lt1"/>
                </a:solidFill>
                <a:latin typeface="Candara"/>
                <a:ea typeface="Candara"/>
                <a:cs typeface="Candara"/>
                <a:sym typeface="Candara"/>
              </a:rPr>
              <a:t>Obedience is what God wants</a:t>
            </a:r>
            <a:r>
              <a:rPr lang="en-US" sz="4000">
                <a:solidFill>
                  <a:schemeClr val="lt1"/>
                </a:solidFill>
                <a:latin typeface="Candara"/>
                <a:ea typeface="Candara"/>
                <a:cs typeface="Candara"/>
                <a:sym typeface="Candara"/>
              </a:rPr>
              <a:t>. It was once said, "</a:t>
            </a:r>
            <a:r>
              <a:rPr lang="en-US" sz="4000" i="1">
                <a:solidFill>
                  <a:schemeClr val="lt1"/>
                </a:solidFill>
                <a:latin typeface="Candara"/>
                <a:ea typeface="Candara"/>
                <a:cs typeface="Candara"/>
                <a:sym typeface="Candara"/>
              </a:rPr>
              <a:t>Obedience is better than sacrifice</a:t>
            </a:r>
            <a:r>
              <a:rPr lang="en-US" sz="4000">
                <a:solidFill>
                  <a:schemeClr val="lt1"/>
                </a:solidFill>
                <a:latin typeface="Candara"/>
                <a:ea typeface="Candara"/>
                <a:cs typeface="Candara"/>
                <a:sym typeface="Candara"/>
              </a:rPr>
              <a:t>." To obey the Lord is better than any sacrifice that you could do.</a:t>
            </a:r>
            <a:endParaRPr/>
          </a:p>
          <a:p>
            <a:pPr marL="0" marR="0" lvl="0" indent="0" algn="r" rtl="0">
              <a:spcBef>
                <a:spcPts val="0"/>
              </a:spcBef>
              <a:spcAft>
                <a:spcPts val="0"/>
              </a:spcAft>
              <a:buNone/>
            </a:pPr>
            <a:r>
              <a:rPr lang="en-US" sz="4000">
                <a:solidFill>
                  <a:schemeClr val="lt1"/>
                </a:solidFill>
                <a:latin typeface="Candara"/>
                <a:ea typeface="Candara"/>
                <a:cs typeface="Candara"/>
                <a:sym typeface="Candara"/>
              </a:rPr>
              <a:t>64-0207</a:t>
            </a:r>
            <a:endParaRPr/>
          </a:p>
        </p:txBody>
      </p:sp>
    </p:spTree>
    <p:extLst>
      <p:ext uri="{BB962C8B-B14F-4D97-AF65-F5344CB8AC3E}">
        <p14:creationId xmlns:p14="http://schemas.microsoft.com/office/powerpoint/2010/main" val="784915268"/>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9F514-CABA-0983-45E1-A2628C099877}"/>
              </a:ext>
            </a:extLst>
          </p:cNvPr>
          <p:cNvSpPr>
            <a:spLocks noGrp="1"/>
          </p:cNvSpPr>
          <p:nvPr>
            <p:ph type="dt" sz="half" idx="10"/>
          </p:nvPr>
        </p:nvSpPr>
        <p:spPr/>
        <p:txBody>
          <a:bodyPr/>
          <a:lstStyle/>
          <a:p>
            <a:r>
              <a:rPr lang="en-US"/>
              <a:t>2-12-2023</a:t>
            </a:r>
          </a:p>
        </p:txBody>
      </p:sp>
      <p:sp>
        <p:nvSpPr>
          <p:cNvPr id="3" name="Footer Placeholder 2">
            <a:extLst>
              <a:ext uri="{FF2B5EF4-FFF2-40B4-BE49-F238E27FC236}">
                <a16:creationId xmlns:a16="http://schemas.microsoft.com/office/drawing/2014/main" id="{086A37AF-414A-5B45-CFF6-CD77D3FF8145}"/>
              </a:ext>
            </a:extLst>
          </p:cNvPr>
          <p:cNvSpPr>
            <a:spLocks noGrp="1"/>
          </p:cNvSpPr>
          <p:nvPr>
            <p:ph type="ftr" sz="quarter" idx="11"/>
          </p:nvPr>
        </p:nvSpPr>
        <p:spPr/>
        <p:txBody>
          <a:bodyPr/>
          <a:lstStyle/>
          <a:p>
            <a:r>
              <a:rPr lang="en-US"/>
              <a:t>The Glorious Church Arising</a:t>
            </a:r>
          </a:p>
        </p:txBody>
      </p:sp>
      <p:sp>
        <p:nvSpPr>
          <p:cNvPr id="4" name="Slide Number Placeholder 3">
            <a:extLst>
              <a:ext uri="{FF2B5EF4-FFF2-40B4-BE49-F238E27FC236}">
                <a16:creationId xmlns:a16="http://schemas.microsoft.com/office/drawing/2014/main" id="{554D5A20-46CE-27CF-0959-A2220A5C64A1}"/>
              </a:ext>
            </a:extLst>
          </p:cNvPr>
          <p:cNvSpPr>
            <a:spLocks noGrp="1"/>
          </p:cNvSpPr>
          <p:nvPr>
            <p:ph type="sldNum" sz="quarter" idx="12"/>
          </p:nvPr>
        </p:nvSpPr>
        <p:spPr/>
        <p:txBody>
          <a:bodyPr/>
          <a:lstStyle/>
          <a:p>
            <a:fld id="{5B62FEA9-4F7B-4CB1-BC6A-C4E0A24432EA}" type="slidenum">
              <a:rPr lang="en-US" smtClean="0"/>
              <a:pPr/>
              <a:t>43</a:t>
            </a:fld>
            <a:endParaRPr lang="en-US"/>
          </a:p>
        </p:txBody>
      </p:sp>
      <p:sp>
        <p:nvSpPr>
          <p:cNvPr id="6" name="TextBox 5">
            <a:extLst>
              <a:ext uri="{FF2B5EF4-FFF2-40B4-BE49-F238E27FC236}">
                <a16:creationId xmlns:a16="http://schemas.microsoft.com/office/drawing/2014/main" id="{8ED81C7C-CC47-247B-81C7-917ABE5127DC}"/>
              </a:ext>
            </a:extLst>
          </p:cNvPr>
          <p:cNvSpPr txBox="1"/>
          <p:nvPr/>
        </p:nvSpPr>
        <p:spPr>
          <a:xfrm>
            <a:off x="119270" y="0"/>
            <a:ext cx="11936895" cy="6370975"/>
          </a:xfrm>
          <a:prstGeom prst="rect">
            <a:avLst/>
          </a:prstGeom>
          <a:noFill/>
        </p:spPr>
        <p:txBody>
          <a:bodyPr wrap="square">
            <a:spAutoFit/>
          </a:bodyPr>
          <a:lstStyle/>
          <a:p>
            <a:r>
              <a:rPr lang="en-US" sz="4800" b="1" dirty="0">
                <a:solidFill>
                  <a:schemeClr val="bg1"/>
                </a:solidFill>
              </a:rPr>
              <a:t>ESTHER 2:10</a:t>
            </a:r>
          </a:p>
          <a:p>
            <a:r>
              <a:rPr lang="en-US" sz="3600" i="1" dirty="0">
                <a:solidFill>
                  <a:schemeClr val="bg1"/>
                </a:solidFill>
              </a:rPr>
              <a:t>	 Esther had not shewed her people nor her kindred: for Mordecai had charged her that she should not shew it. 11 And Mordecai walked every day before the court of the women's house, to know how Esther did, and what should become of her. 12 Now when every maid's turn was come to go in to king Ahasuerus, after that she had been twelve months, according to the manner of the women, (for so were the days of their purifications accomplished, to wit, six months with oil of myrrh, and six months with sweet </a:t>
            </a:r>
            <a:r>
              <a:rPr lang="en-US" sz="3600" i="1" dirty="0" err="1">
                <a:solidFill>
                  <a:schemeClr val="bg1"/>
                </a:solidFill>
              </a:rPr>
              <a:t>odours</a:t>
            </a:r>
            <a:r>
              <a:rPr lang="en-US" sz="3600" i="1" dirty="0">
                <a:solidFill>
                  <a:schemeClr val="bg1"/>
                </a:solidFill>
              </a:rPr>
              <a:t>, and with other things for the purifying of the women;)</a:t>
            </a:r>
          </a:p>
        </p:txBody>
      </p:sp>
    </p:spTree>
    <p:extLst>
      <p:ext uri="{BB962C8B-B14F-4D97-AF65-F5344CB8AC3E}">
        <p14:creationId xmlns:p14="http://schemas.microsoft.com/office/powerpoint/2010/main" val="1227494225"/>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295"/>
        <p:cNvGrpSpPr/>
        <p:nvPr/>
      </p:nvGrpSpPr>
      <p:grpSpPr>
        <a:xfrm>
          <a:off x="0" y="0"/>
          <a:ext cx="0" cy="0"/>
          <a:chOff x="0" y="0"/>
          <a:chExt cx="0" cy="0"/>
        </a:xfrm>
      </p:grpSpPr>
      <p:sp>
        <p:nvSpPr>
          <p:cNvPr id="296" name="Google Shape;296;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297" name="Google Shape;297;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298" name="Google Shape;298;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299" name="Google Shape;299;p22"/>
          <p:cNvSpPr txBox="1"/>
          <p:nvPr/>
        </p:nvSpPr>
        <p:spPr>
          <a:xfrm>
            <a:off x="109330" y="-52320"/>
            <a:ext cx="11966713" cy="69864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JUDGES 20:1-3</a:t>
            </a:r>
            <a:endParaRPr sz="2000" dirty="0"/>
          </a:p>
          <a:p>
            <a:pPr marL="0" marR="0" lvl="0" indent="0" algn="l" rtl="0">
              <a:spcBef>
                <a:spcPts val="0"/>
              </a:spcBef>
              <a:spcAft>
                <a:spcPts val="0"/>
              </a:spcAft>
              <a:buNone/>
            </a:pPr>
            <a:r>
              <a:rPr lang="en-US" sz="4000" i="1" dirty="0">
                <a:solidFill>
                  <a:schemeClr val="lt1"/>
                </a:solidFill>
                <a:latin typeface="Candara"/>
                <a:ea typeface="Candara"/>
                <a:cs typeface="Candara"/>
                <a:sym typeface="Candara"/>
              </a:rPr>
              <a:t>	Then all the children of Israel went out, and the congregation was gathered together as one man, from Dan even to Beersheba, with the land of Gilead, unto the LORD in </a:t>
            </a:r>
            <a:r>
              <a:rPr lang="en-US" sz="4000" i="1" dirty="0" err="1">
                <a:solidFill>
                  <a:schemeClr val="lt1"/>
                </a:solidFill>
                <a:latin typeface="Candara"/>
                <a:ea typeface="Candara"/>
                <a:cs typeface="Candara"/>
                <a:sym typeface="Candara"/>
              </a:rPr>
              <a:t>Mizpeh</a:t>
            </a:r>
            <a:r>
              <a:rPr lang="en-US" sz="4000" i="1" dirty="0">
                <a:solidFill>
                  <a:schemeClr val="lt1"/>
                </a:solidFill>
                <a:latin typeface="Candara"/>
                <a:ea typeface="Candara"/>
                <a:cs typeface="Candara"/>
                <a:sym typeface="Candara"/>
              </a:rPr>
              <a:t>. 2 And the chief of all the people, even of all the tribes of Israel, presented themselves in the assembly of the people of God, four hundred thousand footmen that drew sword. 3 (Now the children of Benjamin heard that the children of Israel were gone up to </a:t>
            </a:r>
            <a:r>
              <a:rPr lang="en-US" sz="4000" i="1" dirty="0" err="1">
                <a:solidFill>
                  <a:schemeClr val="lt1"/>
                </a:solidFill>
                <a:latin typeface="Candara"/>
                <a:ea typeface="Candara"/>
                <a:cs typeface="Candara"/>
                <a:sym typeface="Candara"/>
              </a:rPr>
              <a:t>Mizpeh</a:t>
            </a:r>
            <a:r>
              <a:rPr lang="en-US" sz="4000" i="1" dirty="0">
                <a:solidFill>
                  <a:schemeClr val="lt1"/>
                </a:solidFill>
                <a:latin typeface="Candara"/>
                <a:ea typeface="Candara"/>
                <a:cs typeface="Candara"/>
                <a:sym typeface="Candara"/>
              </a:rPr>
              <a:t>.) Then said the children of Israel, Tell us, how was this wickedness?</a:t>
            </a:r>
            <a:endParaRPr sz="2000" dirty="0"/>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303"/>
        <p:cNvGrpSpPr/>
        <p:nvPr/>
      </p:nvGrpSpPr>
      <p:grpSpPr>
        <a:xfrm>
          <a:off x="0" y="0"/>
          <a:ext cx="0" cy="0"/>
          <a:chOff x="0" y="0"/>
          <a:chExt cx="0" cy="0"/>
        </a:xfrm>
      </p:grpSpPr>
      <p:sp>
        <p:nvSpPr>
          <p:cNvPr id="304" name="Google Shape;304;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305" name="Google Shape;305;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306" name="Google Shape;306;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307" name="Google Shape;307;p23"/>
          <p:cNvSpPr txBox="1"/>
          <p:nvPr/>
        </p:nvSpPr>
        <p:spPr>
          <a:xfrm>
            <a:off x="483079" y="215660"/>
            <a:ext cx="11179834" cy="58785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ndara"/>
                <a:ea typeface="Candara"/>
                <a:cs typeface="Candara"/>
                <a:sym typeface="Candara"/>
              </a:rPr>
              <a:t>JUDGES 20:15</a:t>
            </a:r>
            <a:r>
              <a:rPr lang="en-US" sz="4400" dirty="0">
                <a:solidFill>
                  <a:schemeClr val="lt1"/>
                </a:solidFill>
                <a:latin typeface="Candara"/>
                <a:ea typeface="Candara"/>
                <a:cs typeface="Candara"/>
                <a:sym typeface="Candara"/>
              </a:rPr>
              <a:t> (Men of Benjamin)</a:t>
            </a:r>
            <a:endParaRPr dirty="0"/>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a:t>
            </a:r>
            <a:r>
              <a:rPr lang="en-US" sz="3600" i="1" dirty="0">
                <a:solidFill>
                  <a:schemeClr val="lt1"/>
                </a:solidFill>
                <a:latin typeface="Candara"/>
                <a:ea typeface="Candara"/>
                <a:cs typeface="Candara"/>
                <a:sym typeface="Candara"/>
              </a:rPr>
              <a:t>And the children of Benjamin were numbered at that time out of the cities twenty and six thousand men that drew sword, beside the inhabitants of Gibeah, which were numbered seven hundred chosen men.</a:t>
            </a:r>
            <a:endParaRPr i="1" dirty="0"/>
          </a:p>
          <a:p>
            <a:pPr marL="0" marR="0" lvl="0" indent="0" algn="l" rtl="0">
              <a:spcBef>
                <a:spcPts val="0"/>
              </a:spcBef>
              <a:spcAft>
                <a:spcPts val="0"/>
              </a:spcAft>
              <a:buNone/>
            </a:pPr>
            <a:endParaRPr sz="3600" dirty="0">
              <a:solidFill>
                <a:schemeClr val="lt1"/>
              </a:solidFill>
              <a:latin typeface="Candara"/>
              <a:ea typeface="Candara"/>
              <a:cs typeface="Candara"/>
              <a:sym typeface="Candara"/>
            </a:endParaRPr>
          </a:p>
          <a:p>
            <a:pPr marL="0" marR="0" lvl="0" indent="0" algn="l" rtl="0">
              <a:spcBef>
                <a:spcPts val="0"/>
              </a:spcBef>
              <a:spcAft>
                <a:spcPts val="0"/>
              </a:spcAft>
              <a:buNone/>
            </a:pPr>
            <a:r>
              <a:rPr lang="en-US" sz="4400" b="1" dirty="0">
                <a:solidFill>
                  <a:schemeClr val="lt1"/>
                </a:solidFill>
                <a:latin typeface="Candara"/>
                <a:ea typeface="Candara"/>
                <a:cs typeface="Candara"/>
                <a:sym typeface="Candara"/>
              </a:rPr>
              <a:t>JUDGES 20:17 </a:t>
            </a:r>
            <a:r>
              <a:rPr lang="en-US" sz="4400" dirty="0">
                <a:solidFill>
                  <a:schemeClr val="lt1"/>
                </a:solidFill>
                <a:latin typeface="Candara"/>
                <a:ea typeface="Candara"/>
                <a:cs typeface="Candara"/>
                <a:sym typeface="Candara"/>
              </a:rPr>
              <a:t>(Men of Israel)</a:t>
            </a:r>
            <a:endParaRPr dirty="0"/>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a:t>
            </a:r>
            <a:r>
              <a:rPr lang="en-US" sz="3600" i="1" dirty="0">
                <a:solidFill>
                  <a:schemeClr val="lt1"/>
                </a:solidFill>
                <a:latin typeface="Candara"/>
                <a:ea typeface="Candara"/>
                <a:cs typeface="Candara"/>
                <a:sym typeface="Candara"/>
              </a:rPr>
              <a:t>And the men of Israel, beside Benjamin, were numbered four hundred thousand men that drew sword: all these were men of war.</a:t>
            </a:r>
            <a:endParaRPr i="1" dirty="0"/>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311"/>
        <p:cNvGrpSpPr/>
        <p:nvPr/>
      </p:nvGrpSpPr>
      <p:grpSpPr>
        <a:xfrm>
          <a:off x="0" y="0"/>
          <a:ext cx="0" cy="0"/>
          <a:chOff x="0" y="0"/>
          <a:chExt cx="0" cy="0"/>
        </a:xfrm>
      </p:grpSpPr>
      <p:sp>
        <p:nvSpPr>
          <p:cNvPr id="312" name="Google Shape;3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313" name="Google Shape;3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314" name="Google Shape;3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315" name="Google Shape;315;p24"/>
          <p:cNvSpPr txBox="1"/>
          <p:nvPr/>
        </p:nvSpPr>
        <p:spPr>
          <a:xfrm>
            <a:off x="406879" y="317678"/>
            <a:ext cx="11378242" cy="39087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JUDGES 20:18 (</a:t>
            </a:r>
            <a:r>
              <a:rPr lang="en-US" sz="4800" dirty="0">
                <a:solidFill>
                  <a:schemeClr val="lt1"/>
                </a:solidFill>
                <a:latin typeface="Candara"/>
                <a:ea typeface="Candara"/>
                <a:cs typeface="Candara"/>
                <a:sym typeface="Candara"/>
              </a:rPr>
              <a:t>1</a:t>
            </a:r>
            <a:r>
              <a:rPr lang="en-US" sz="4800" baseline="30000" dirty="0">
                <a:solidFill>
                  <a:schemeClr val="lt1"/>
                </a:solidFill>
                <a:latin typeface="Candara"/>
                <a:ea typeface="Candara"/>
                <a:cs typeface="Candara"/>
                <a:sym typeface="Candara"/>
              </a:rPr>
              <a:t>st</a:t>
            </a:r>
            <a:r>
              <a:rPr lang="en-US" sz="4800" dirty="0">
                <a:solidFill>
                  <a:schemeClr val="lt1"/>
                </a:solidFill>
                <a:latin typeface="Candara"/>
                <a:ea typeface="Candara"/>
                <a:cs typeface="Candara"/>
                <a:sym typeface="Candara"/>
              </a:rPr>
              <a:t> Day – 22,000)</a:t>
            </a:r>
            <a:endParaRPr sz="2000" dirty="0"/>
          </a:p>
          <a:p>
            <a:pPr marL="0" marR="0" lvl="0" indent="0" algn="l" rtl="0">
              <a:spcBef>
                <a:spcPts val="0"/>
              </a:spcBef>
              <a:spcAft>
                <a:spcPts val="0"/>
              </a:spcAft>
              <a:buNone/>
            </a:pPr>
            <a:r>
              <a:rPr lang="en-US" sz="4000" i="1" dirty="0">
                <a:solidFill>
                  <a:schemeClr val="lt1"/>
                </a:solidFill>
                <a:latin typeface="Candara"/>
                <a:ea typeface="Candara"/>
                <a:cs typeface="Candara"/>
                <a:sym typeface="Candara"/>
              </a:rPr>
              <a:t>	And the children of Israel arose, and went up to the house of God, and asked counsel of God, and said, Which of us shall go up first to the battle against the children of Benjamin? And the LORD said, Judah shall go up first.</a:t>
            </a:r>
            <a:endParaRPr sz="2000" dirty="0"/>
          </a:p>
        </p:txBody>
      </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sp>
        <p:nvSpPr>
          <p:cNvPr id="320" name="Google Shape;32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321" name="Google Shape;32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322" name="Google Shape;32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323" name="Google Shape;323;p25"/>
          <p:cNvSpPr txBox="1"/>
          <p:nvPr/>
        </p:nvSpPr>
        <p:spPr>
          <a:xfrm>
            <a:off x="569342" y="370936"/>
            <a:ext cx="11076317" cy="52014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ndara"/>
                <a:ea typeface="Candara"/>
                <a:cs typeface="Candara"/>
                <a:sym typeface="Candara"/>
              </a:rPr>
              <a:t>JUDGES 20:22-23 </a:t>
            </a:r>
            <a:r>
              <a:rPr lang="en-US" sz="4400" dirty="0">
                <a:solidFill>
                  <a:schemeClr val="lt1"/>
                </a:solidFill>
                <a:latin typeface="Candara"/>
                <a:ea typeface="Candara"/>
                <a:cs typeface="Candara"/>
                <a:sym typeface="Candara"/>
              </a:rPr>
              <a:t>(2</a:t>
            </a:r>
            <a:r>
              <a:rPr lang="en-US" sz="4400" baseline="30000" dirty="0">
                <a:solidFill>
                  <a:schemeClr val="lt1"/>
                </a:solidFill>
                <a:latin typeface="Candara"/>
                <a:ea typeface="Candara"/>
                <a:cs typeface="Candara"/>
                <a:sym typeface="Candara"/>
              </a:rPr>
              <a:t>nd</a:t>
            </a:r>
            <a:r>
              <a:rPr lang="en-US" sz="4400" dirty="0">
                <a:solidFill>
                  <a:schemeClr val="lt1"/>
                </a:solidFill>
                <a:latin typeface="Candara"/>
                <a:ea typeface="Candara"/>
                <a:cs typeface="Candara"/>
                <a:sym typeface="Candara"/>
              </a:rPr>
              <a:t> Day – 18,000)</a:t>
            </a:r>
            <a:endParaRPr dirty="0"/>
          </a:p>
          <a:p>
            <a:pPr marL="0" marR="0" lvl="0" indent="0" algn="l" rtl="0">
              <a:spcBef>
                <a:spcPts val="0"/>
              </a:spcBef>
              <a:spcAft>
                <a:spcPts val="0"/>
              </a:spcAft>
              <a:buNone/>
            </a:pPr>
            <a:r>
              <a:rPr lang="en-US" sz="3600" i="1" dirty="0">
                <a:solidFill>
                  <a:schemeClr val="lt1"/>
                </a:solidFill>
                <a:latin typeface="Candara"/>
                <a:ea typeface="Candara"/>
                <a:cs typeface="Candara"/>
                <a:sym typeface="Candara"/>
              </a:rPr>
              <a:t>	And the  people the men of Israel encouraged themselves, and set their battle again in array in the place where they put themselves in array the first day. 23 (And the children of Israel went up and wept before the LORD until even, and asked counsel of the LORD, saying, </a:t>
            </a:r>
            <a:r>
              <a:rPr lang="en-US" sz="3600" i="1" u="sng" dirty="0">
                <a:solidFill>
                  <a:schemeClr val="lt1"/>
                </a:solidFill>
                <a:latin typeface="Candara"/>
                <a:ea typeface="Candara"/>
                <a:cs typeface="Candara"/>
                <a:sym typeface="Candara"/>
              </a:rPr>
              <a:t>Shall I go up again to battle against the children of Benjamin my brother</a:t>
            </a:r>
            <a:r>
              <a:rPr lang="en-US" sz="3600" i="1" dirty="0">
                <a:solidFill>
                  <a:schemeClr val="lt1"/>
                </a:solidFill>
                <a:latin typeface="Candara"/>
                <a:ea typeface="Candara"/>
                <a:cs typeface="Candara"/>
                <a:sym typeface="Candara"/>
              </a:rPr>
              <a:t>? And the LORD said, Go up against him.)</a:t>
            </a:r>
            <a:endParaRPr dirty="0"/>
          </a:p>
          <a:p>
            <a:pPr marL="0" marR="0" lvl="0" indent="0" algn="l" rtl="0">
              <a:spcBef>
                <a:spcPts val="0"/>
              </a:spcBef>
              <a:spcAft>
                <a:spcPts val="0"/>
              </a:spcAft>
              <a:buNone/>
            </a:pPr>
            <a:endParaRPr sz="3600" i="1" dirty="0">
              <a:solidFill>
                <a:schemeClr val="lt1"/>
              </a:solidFill>
              <a:latin typeface="Candara"/>
              <a:ea typeface="Candara"/>
              <a:cs typeface="Candara"/>
              <a:sym typeface="Candara"/>
            </a:endParaRP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327"/>
        <p:cNvGrpSpPr/>
        <p:nvPr/>
      </p:nvGrpSpPr>
      <p:grpSpPr>
        <a:xfrm>
          <a:off x="0" y="0"/>
          <a:ext cx="0" cy="0"/>
          <a:chOff x="0" y="0"/>
          <a:chExt cx="0" cy="0"/>
        </a:xfrm>
      </p:grpSpPr>
      <p:sp>
        <p:nvSpPr>
          <p:cNvPr id="328" name="Google Shape;328;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329" name="Google Shape;329;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330" name="Google Shape;330;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
        <p:nvSpPr>
          <p:cNvPr id="331" name="Google Shape;331;p26"/>
          <p:cNvSpPr txBox="1"/>
          <p:nvPr/>
        </p:nvSpPr>
        <p:spPr>
          <a:xfrm>
            <a:off x="191219" y="-33487"/>
            <a:ext cx="11809562" cy="5816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JUDGES 20:26-28  (3</a:t>
            </a:r>
            <a:r>
              <a:rPr lang="en-US" sz="4800" b="1" baseline="30000" dirty="0">
                <a:solidFill>
                  <a:schemeClr val="lt1"/>
                </a:solidFill>
                <a:latin typeface="Candara"/>
                <a:ea typeface="Candara"/>
                <a:cs typeface="Candara"/>
                <a:sym typeface="Candara"/>
              </a:rPr>
              <a:t>rd</a:t>
            </a:r>
            <a:r>
              <a:rPr lang="en-US" sz="4800" b="1" dirty="0">
                <a:solidFill>
                  <a:schemeClr val="lt1"/>
                </a:solidFill>
                <a:latin typeface="Candara"/>
                <a:ea typeface="Candara"/>
                <a:cs typeface="Candara"/>
                <a:sym typeface="Candara"/>
              </a:rPr>
              <a:t> Day)</a:t>
            </a:r>
            <a:endParaRPr dirty="0"/>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a:t>
            </a:r>
            <a:r>
              <a:rPr lang="en-US" sz="3600" i="1" dirty="0">
                <a:solidFill>
                  <a:schemeClr val="lt1"/>
                </a:solidFill>
                <a:latin typeface="Candara"/>
                <a:ea typeface="Candara"/>
                <a:cs typeface="Candara"/>
                <a:sym typeface="Candara"/>
              </a:rPr>
              <a:t>Then all the children of Israel, and all the people, went up, and came unto the house of God, and wept, and sat there before the LORD, and fasted that day until even, and offered burnt offerings and peace offerings before the LORD. 27 And the children of Israel enquired of the LORD, (for the ark of the covenant of God was there in those days, 28 And Phinehas, the son of Eleazar, the son of Aaron, stood before it in those days,) saying, </a:t>
            </a:r>
            <a:r>
              <a:rPr lang="en-US" sz="3600" i="1" u="sng" dirty="0">
                <a:solidFill>
                  <a:schemeClr val="lt1"/>
                </a:solidFill>
                <a:latin typeface="Candara"/>
                <a:ea typeface="Candara"/>
                <a:cs typeface="Candara"/>
                <a:sym typeface="Candara"/>
              </a:rPr>
              <a:t>Shall I yet again go out to battle against the children of Benjamin my brother, or shall I cease</a:t>
            </a:r>
            <a:r>
              <a:rPr lang="en-US" sz="3600" i="1" dirty="0">
                <a:solidFill>
                  <a:schemeClr val="lt1"/>
                </a:solidFill>
                <a:latin typeface="Candara"/>
                <a:ea typeface="Candara"/>
                <a:cs typeface="Candara"/>
                <a:sym typeface="Candara"/>
              </a:rPr>
              <a:t>? </a:t>
            </a:r>
            <a:endParaRPr dirty="0"/>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A7CC7D-8C5A-F707-049C-93EC70405EAB}"/>
              </a:ext>
            </a:extLst>
          </p:cNvPr>
          <p:cNvSpPr>
            <a:spLocks noGrp="1"/>
          </p:cNvSpPr>
          <p:nvPr>
            <p:ph type="dt" sz="half" idx="10"/>
          </p:nvPr>
        </p:nvSpPr>
        <p:spPr/>
        <p:txBody>
          <a:bodyPr/>
          <a:lstStyle/>
          <a:p>
            <a:r>
              <a:rPr lang="en-US"/>
              <a:t>2-12-2023</a:t>
            </a:r>
          </a:p>
        </p:txBody>
      </p:sp>
      <p:sp>
        <p:nvSpPr>
          <p:cNvPr id="3" name="Footer Placeholder 2">
            <a:extLst>
              <a:ext uri="{FF2B5EF4-FFF2-40B4-BE49-F238E27FC236}">
                <a16:creationId xmlns:a16="http://schemas.microsoft.com/office/drawing/2014/main" id="{655F496A-5779-8D11-793D-5ABF8B5BA85E}"/>
              </a:ext>
            </a:extLst>
          </p:cNvPr>
          <p:cNvSpPr>
            <a:spLocks noGrp="1"/>
          </p:cNvSpPr>
          <p:nvPr>
            <p:ph type="ftr" sz="quarter" idx="11"/>
          </p:nvPr>
        </p:nvSpPr>
        <p:spPr/>
        <p:txBody>
          <a:bodyPr/>
          <a:lstStyle/>
          <a:p>
            <a:r>
              <a:rPr lang="en-US"/>
              <a:t>The Glorious Church Arising</a:t>
            </a:r>
          </a:p>
        </p:txBody>
      </p:sp>
      <p:sp>
        <p:nvSpPr>
          <p:cNvPr id="4" name="Slide Number Placeholder 3">
            <a:extLst>
              <a:ext uri="{FF2B5EF4-FFF2-40B4-BE49-F238E27FC236}">
                <a16:creationId xmlns:a16="http://schemas.microsoft.com/office/drawing/2014/main" id="{D3C1859E-93EC-608B-D9A3-8A4F0EE5A877}"/>
              </a:ext>
            </a:extLst>
          </p:cNvPr>
          <p:cNvSpPr>
            <a:spLocks noGrp="1"/>
          </p:cNvSpPr>
          <p:nvPr>
            <p:ph type="sldNum" sz="quarter" idx="12"/>
          </p:nvPr>
        </p:nvSpPr>
        <p:spPr/>
        <p:txBody>
          <a:bodyPr/>
          <a:lstStyle/>
          <a:p>
            <a:fld id="{5B62FEA9-4F7B-4CB1-BC6A-C4E0A24432EA}" type="slidenum">
              <a:rPr lang="en-US" smtClean="0"/>
              <a:pPr/>
              <a:t>49</a:t>
            </a:fld>
            <a:endParaRPr lang="en-US"/>
          </a:p>
        </p:txBody>
      </p:sp>
      <p:sp>
        <p:nvSpPr>
          <p:cNvPr id="6" name="TextBox 5">
            <a:extLst>
              <a:ext uri="{FF2B5EF4-FFF2-40B4-BE49-F238E27FC236}">
                <a16:creationId xmlns:a16="http://schemas.microsoft.com/office/drawing/2014/main" id="{11EA3514-D410-A669-A596-9E73DB419DA3}"/>
              </a:ext>
            </a:extLst>
          </p:cNvPr>
          <p:cNvSpPr txBox="1"/>
          <p:nvPr/>
        </p:nvSpPr>
        <p:spPr>
          <a:xfrm>
            <a:off x="337929" y="136523"/>
            <a:ext cx="11628783" cy="2369880"/>
          </a:xfrm>
          <a:prstGeom prst="rect">
            <a:avLst/>
          </a:prstGeom>
          <a:noFill/>
        </p:spPr>
        <p:txBody>
          <a:bodyPr wrap="square">
            <a:spAutoFit/>
          </a:bodyPr>
          <a:lstStyle/>
          <a:p>
            <a:r>
              <a:rPr lang="en-US" sz="6000" b="1" dirty="0">
                <a:solidFill>
                  <a:schemeClr val="lt1"/>
                </a:solidFill>
                <a:latin typeface="Candara"/>
                <a:ea typeface="Candara"/>
                <a:cs typeface="Candara"/>
                <a:sym typeface="Candara"/>
              </a:rPr>
              <a:t>Judges 20:29</a:t>
            </a:r>
          </a:p>
          <a:p>
            <a:r>
              <a:rPr lang="en-US" sz="4400" i="1" dirty="0">
                <a:solidFill>
                  <a:schemeClr val="lt1"/>
                </a:solidFill>
                <a:latin typeface="Candara"/>
                <a:ea typeface="Candara"/>
                <a:cs typeface="Candara"/>
                <a:sym typeface="Candara"/>
              </a:rPr>
              <a:t>	And the LORD said, Go up; for to morrow I will deliver them into thine hand.</a:t>
            </a:r>
            <a:endParaRPr lang="en-US" sz="4400" dirty="0"/>
          </a:p>
        </p:txBody>
      </p:sp>
      <p:sp>
        <p:nvSpPr>
          <p:cNvPr id="8" name="TextBox 7">
            <a:extLst>
              <a:ext uri="{FF2B5EF4-FFF2-40B4-BE49-F238E27FC236}">
                <a16:creationId xmlns:a16="http://schemas.microsoft.com/office/drawing/2014/main" id="{6AC9EC35-76BD-FEEB-3FF7-ACB6D9AD67E4}"/>
              </a:ext>
            </a:extLst>
          </p:cNvPr>
          <p:cNvSpPr txBox="1"/>
          <p:nvPr/>
        </p:nvSpPr>
        <p:spPr>
          <a:xfrm>
            <a:off x="407506" y="3150705"/>
            <a:ext cx="11161642" cy="2923877"/>
          </a:xfrm>
          <a:prstGeom prst="rect">
            <a:avLst/>
          </a:prstGeom>
          <a:noFill/>
        </p:spPr>
        <p:txBody>
          <a:bodyPr wrap="square">
            <a:spAutoFit/>
          </a:bodyPr>
          <a:lstStyle/>
          <a:p>
            <a:r>
              <a:rPr lang="en-US" sz="4000" b="1" dirty="0">
                <a:solidFill>
                  <a:schemeClr val="bg1"/>
                </a:solidFill>
              </a:rPr>
              <a:t>THE.PATRIARCH.ABRAHAM</a:t>
            </a:r>
          </a:p>
          <a:p>
            <a:r>
              <a:rPr lang="en-US" sz="3200" dirty="0">
                <a:solidFill>
                  <a:schemeClr val="bg1"/>
                </a:solidFill>
              </a:rPr>
              <a:t>	2 </a:t>
            </a:r>
            <a:r>
              <a:rPr lang="en-US" sz="3600" dirty="0">
                <a:solidFill>
                  <a:schemeClr val="bg1"/>
                </a:solidFill>
              </a:rPr>
              <a:t>What a promise, because of obedience! Obedience is what God wants. It was once said, "Obedience is better than sacrifice." To obey the Lord is better than any sacrifice that you could do.				</a:t>
            </a:r>
            <a:r>
              <a:rPr lang="en-US" sz="3200" dirty="0">
                <a:solidFill>
                  <a:schemeClr val="bg1"/>
                </a:solidFill>
              </a:rPr>
              <a:t>64-0207</a:t>
            </a:r>
          </a:p>
        </p:txBody>
      </p:sp>
    </p:spTree>
    <p:extLst>
      <p:ext uri="{BB962C8B-B14F-4D97-AF65-F5344CB8AC3E}">
        <p14:creationId xmlns:p14="http://schemas.microsoft.com/office/powerpoint/2010/main" val="2268534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C70A421-52C0-C6C3-919B-841E7AC1064B}"/>
              </a:ext>
            </a:extLst>
          </p:cNvPr>
          <p:cNvPicPr>
            <a:picLocks noChangeAspect="1"/>
          </p:cNvPicPr>
          <p:nvPr/>
        </p:nvPicPr>
        <p:blipFill>
          <a:blip r:embed="rId2" cstate="email">
            <a:extLst>
              <a:ext uri="{28A0092B-C50C-407E-A947-70E740481C1C}">
                <a14:useLocalDpi xmlns:a14="http://schemas.microsoft.com/office/drawing/2010/main" val="0"/>
              </a:ext>
            </a:extLst>
          </a:blip>
          <a:srcRect r="-1"/>
          <a:stretch>
            <a:fillRect/>
          </a:stretch>
        </p:blipFill>
        <p:spPr>
          <a:xfrm>
            <a:off x="20" y="10"/>
            <a:ext cx="12188932" cy="6857990"/>
          </a:xfrm>
          <a:prstGeom prst="rect">
            <a:avLst/>
          </a:prstGeom>
        </p:spPr>
      </p:pic>
      <p:sp>
        <p:nvSpPr>
          <p:cNvPr id="3" name="Date Placeholder 2">
            <a:extLst>
              <a:ext uri="{FF2B5EF4-FFF2-40B4-BE49-F238E27FC236}">
                <a16:creationId xmlns:a16="http://schemas.microsoft.com/office/drawing/2014/main" id="{214C60E3-A37D-B85E-D29D-08BF34F103CF}"/>
              </a:ext>
            </a:extLst>
          </p:cNvPr>
          <p:cNvSpPr>
            <a:spLocks noGrp="1"/>
          </p:cNvSpPr>
          <p:nvPr>
            <p:ph type="dt" sz="half" idx="10"/>
          </p:nvPr>
        </p:nvSpPr>
        <p:spPr/>
        <p:txBody>
          <a:bodyPr/>
          <a:lstStyle/>
          <a:p>
            <a:r>
              <a:rPr lang="en-US"/>
              <a:t>2/8/2026</a:t>
            </a:r>
          </a:p>
        </p:txBody>
      </p:sp>
      <p:sp>
        <p:nvSpPr>
          <p:cNvPr id="4" name="Footer Placeholder 3">
            <a:extLst>
              <a:ext uri="{FF2B5EF4-FFF2-40B4-BE49-F238E27FC236}">
                <a16:creationId xmlns:a16="http://schemas.microsoft.com/office/drawing/2014/main" id="{80673BEF-C684-2CE2-B4CD-294CB0BC6AE6}"/>
              </a:ext>
            </a:extLst>
          </p:cNvPr>
          <p:cNvSpPr>
            <a:spLocks noGrp="1"/>
          </p:cNvSpPr>
          <p:nvPr>
            <p:ph type="ftr" sz="quarter" idx="11"/>
          </p:nvPr>
        </p:nvSpPr>
        <p:spPr/>
        <p:txBody>
          <a:bodyPr/>
          <a:lstStyle/>
          <a:p>
            <a:r>
              <a:rPr lang="en-US"/>
              <a:t>The Spirit Controlled Church &amp; It's Members 5</a:t>
            </a:r>
          </a:p>
        </p:txBody>
      </p:sp>
      <p:sp>
        <p:nvSpPr>
          <p:cNvPr id="5" name="Slide Number Placeholder 4">
            <a:extLst>
              <a:ext uri="{FF2B5EF4-FFF2-40B4-BE49-F238E27FC236}">
                <a16:creationId xmlns:a16="http://schemas.microsoft.com/office/drawing/2014/main" id="{7B6A602E-0D87-9839-BFC2-59592228A633}"/>
              </a:ext>
            </a:extLst>
          </p:cNvPr>
          <p:cNvSpPr>
            <a:spLocks noGrp="1"/>
          </p:cNvSpPr>
          <p:nvPr>
            <p:ph type="sldNum" sz="quarter" idx="12"/>
          </p:nvPr>
        </p:nvSpPr>
        <p:spPr/>
        <p:txBody>
          <a:bodyPr/>
          <a:lstStyle/>
          <a:p>
            <a:fld id="{148CC95F-0247-41B6-91CF-DC97C76A7088}" type="slidenum">
              <a:rPr lang="en-US" smtClean="0"/>
              <a:t>5</a:t>
            </a:fld>
            <a:endParaRPr lang="en-US"/>
          </a:p>
        </p:txBody>
      </p:sp>
    </p:spTree>
    <p:extLst>
      <p:ext uri="{BB962C8B-B14F-4D97-AF65-F5344CB8AC3E}">
        <p14:creationId xmlns:p14="http://schemas.microsoft.com/office/powerpoint/2010/main" val="627164916"/>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351"/>
        <p:cNvGrpSpPr/>
        <p:nvPr/>
      </p:nvGrpSpPr>
      <p:grpSpPr>
        <a:xfrm>
          <a:off x="0" y="0"/>
          <a:ext cx="0" cy="0"/>
          <a:chOff x="0" y="0"/>
          <a:chExt cx="0" cy="0"/>
        </a:xfrm>
      </p:grpSpPr>
      <p:sp>
        <p:nvSpPr>
          <p:cNvPr id="352" name="Google Shape;352;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353" name="Google Shape;353;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354" name="Google Shape;354;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355" name="Google Shape;355;p29"/>
          <p:cNvSpPr txBox="1"/>
          <p:nvPr/>
        </p:nvSpPr>
        <p:spPr>
          <a:xfrm>
            <a:off x="776377" y="334766"/>
            <a:ext cx="10577423" cy="38472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ndara"/>
                <a:ea typeface="Candara"/>
                <a:cs typeface="Candara"/>
                <a:sym typeface="Candara"/>
              </a:rPr>
              <a:t>THREE.KINDS.OF.BELIEVERS</a:t>
            </a:r>
            <a:endParaRPr/>
          </a:p>
          <a:p>
            <a:pPr marL="0" marR="0" lvl="0" indent="0" algn="l" rtl="0">
              <a:spcBef>
                <a:spcPts val="0"/>
              </a:spcBef>
              <a:spcAft>
                <a:spcPts val="0"/>
              </a:spcAft>
              <a:buNone/>
            </a:pPr>
            <a:r>
              <a:rPr lang="en-US" sz="4000">
                <a:solidFill>
                  <a:schemeClr val="lt1"/>
                </a:solidFill>
                <a:latin typeface="Candara"/>
                <a:ea typeface="Candara"/>
                <a:cs typeface="Candara"/>
                <a:sym typeface="Candara"/>
              </a:rPr>
              <a:t>	89  And Abraham believed it. That's a believer. </a:t>
            </a:r>
            <a:r>
              <a:rPr lang="en-US" sz="4000" i="1">
                <a:solidFill>
                  <a:schemeClr val="lt1"/>
                </a:solidFill>
                <a:latin typeface="Candara"/>
                <a:ea typeface="Candara"/>
                <a:cs typeface="Candara"/>
                <a:sym typeface="Candara"/>
              </a:rPr>
              <a:t>"How you going to do it, Lord?" </a:t>
            </a:r>
            <a:r>
              <a:rPr lang="en-US" sz="4000">
                <a:solidFill>
                  <a:schemeClr val="lt1"/>
                </a:solidFill>
                <a:latin typeface="Candara"/>
                <a:ea typeface="Candara"/>
                <a:cs typeface="Candara"/>
                <a:sym typeface="Candara"/>
              </a:rPr>
              <a:t>he never asked the question. </a:t>
            </a:r>
            <a:endParaRPr/>
          </a:p>
          <a:p>
            <a:pPr marL="0" marR="0" lvl="0" indent="0" algn="l" rtl="0">
              <a:spcBef>
                <a:spcPts val="0"/>
              </a:spcBef>
              <a:spcAft>
                <a:spcPts val="0"/>
              </a:spcAft>
              <a:buNone/>
            </a:pPr>
            <a:r>
              <a:rPr lang="en-US" sz="4000">
                <a:solidFill>
                  <a:schemeClr val="lt1"/>
                </a:solidFill>
                <a:latin typeface="Candara"/>
                <a:ea typeface="Candara"/>
                <a:cs typeface="Candara"/>
                <a:sym typeface="Candara"/>
              </a:rPr>
              <a:t>	God said He would do it, and that settled it.</a:t>
            </a:r>
            <a:endParaRPr/>
          </a:p>
          <a:p>
            <a:pPr marL="0" marR="0" lvl="0" indent="0" algn="l" rtl="0">
              <a:spcBef>
                <a:spcPts val="0"/>
              </a:spcBef>
              <a:spcAft>
                <a:spcPts val="0"/>
              </a:spcAft>
              <a:buNone/>
            </a:pPr>
            <a:r>
              <a:rPr lang="en-US" sz="4000">
                <a:solidFill>
                  <a:schemeClr val="lt1"/>
                </a:solidFill>
                <a:latin typeface="Candara"/>
                <a:ea typeface="Candara"/>
                <a:cs typeface="Candara"/>
                <a:sym typeface="Candara"/>
              </a:rPr>
              <a:t>									63-1124</a:t>
            </a:r>
            <a:endParaRPr/>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359"/>
        <p:cNvGrpSpPr/>
        <p:nvPr/>
      </p:nvGrpSpPr>
      <p:grpSpPr>
        <a:xfrm>
          <a:off x="0" y="0"/>
          <a:ext cx="0" cy="0"/>
          <a:chOff x="0" y="0"/>
          <a:chExt cx="0" cy="0"/>
        </a:xfrm>
      </p:grpSpPr>
      <p:sp>
        <p:nvSpPr>
          <p:cNvPr id="360" name="Google Shape;360;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361" name="Google Shape;361;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362" name="Google Shape;362;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363" name="Google Shape;363;p30"/>
          <p:cNvSpPr txBox="1"/>
          <p:nvPr/>
        </p:nvSpPr>
        <p:spPr>
          <a:xfrm>
            <a:off x="163902" y="136523"/>
            <a:ext cx="11930332" cy="62478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ndara"/>
                <a:ea typeface="Candara"/>
                <a:cs typeface="Candara"/>
                <a:sym typeface="Candara"/>
              </a:rPr>
              <a:t>PERFECT.FAITH</a:t>
            </a:r>
            <a:endParaRPr dirty="0"/>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184 This is coming into that </a:t>
            </a:r>
            <a:r>
              <a:rPr lang="en-US" sz="3600" u="sng" dirty="0">
                <a:solidFill>
                  <a:schemeClr val="lt1"/>
                </a:solidFill>
                <a:latin typeface="Candara"/>
                <a:ea typeface="Candara"/>
                <a:cs typeface="Candara"/>
                <a:sym typeface="Candara"/>
              </a:rPr>
              <a:t>Third Pull</a:t>
            </a:r>
            <a:r>
              <a:rPr lang="en-US" sz="3600" dirty="0">
                <a:solidFill>
                  <a:schemeClr val="lt1"/>
                </a:solidFill>
                <a:latin typeface="Candara"/>
                <a:ea typeface="Candara"/>
                <a:cs typeface="Candara"/>
                <a:sym typeface="Candara"/>
              </a:rPr>
              <a:t>! And watch a perfect God, with a perfect heart, keep a perfect promise, by His Perfect Word... </a:t>
            </a:r>
            <a:endParaRPr dirty="0"/>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We're coming now to the perfection, </a:t>
            </a:r>
            <a:r>
              <a:rPr lang="en-US" sz="3600" u="sng" dirty="0">
                <a:solidFill>
                  <a:schemeClr val="lt1"/>
                </a:solidFill>
                <a:latin typeface="Candara"/>
                <a:ea typeface="Candara"/>
                <a:cs typeface="Candara"/>
                <a:sym typeface="Candara"/>
              </a:rPr>
              <a:t>because the people has to come to this in order for the Rapture</a:t>
            </a:r>
            <a:r>
              <a:rPr lang="en-US" sz="3600" dirty="0">
                <a:solidFill>
                  <a:schemeClr val="lt1"/>
                </a:solidFill>
                <a:latin typeface="Candara"/>
                <a:ea typeface="Candara"/>
                <a:cs typeface="Candara"/>
                <a:sym typeface="Candara"/>
              </a:rPr>
              <a:t>. That's what's holding it away right now, is waiting for that Church to come into that </a:t>
            </a:r>
            <a:r>
              <a:rPr lang="en-US" sz="3600" u="sng" dirty="0">
                <a:solidFill>
                  <a:schemeClr val="lt1"/>
                </a:solidFill>
                <a:latin typeface="Candara"/>
                <a:ea typeface="Candara"/>
                <a:cs typeface="Candara"/>
                <a:sym typeface="Candara"/>
              </a:rPr>
              <a:t>Perfect Raptured Faith</a:t>
            </a:r>
            <a:r>
              <a:rPr lang="en-US" sz="3600" dirty="0">
                <a:solidFill>
                  <a:schemeClr val="lt1"/>
                </a:solidFill>
                <a:latin typeface="Candara"/>
                <a:ea typeface="Candara"/>
                <a:cs typeface="Candara"/>
                <a:sym typeface="Candara"/>
              </a:rPr>
              <a:t>. Looking for it. It means a lot of shaving down for me, for you, but together we'll make it by the grace of God. 				</a:t>
            </a:r>
            <a:r>
              <a:rPr lang="en-US" sz="3200" dirty="0">
                <a:solidFill>
                  <a:schemeClr val="lt1"/>
                </a:solidFill>
                <a:latin typeface="Candara"/>
                <a:ea typeface="Candara"/>
                <a:cs typeface="Candara"/>
                <a:sym typeface="Candara"/>
              </a:rPr>
              <a:t>63-0825	</a:t>
            </a:r>
            <a:endParaRPr dirty="0"/>
          </a:p>
        </p:txBody>
      </p:sp>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375"/>
        <p:cNvGrpSpPr/>
        <p:nvPr/>
      </p:nvGrpSpPr>
      <p:grpSpPr>
        <a:xfrm>
          <a:off x="0" y="0"/>
          <a:ext cx="0" cy="0"/>
          <a:chOff x="0" y="0"/>
          <a:chExt cx="0" cy="0"/>
        </a:xfrm>
      </p:grpSpPr>
      <p:sp>
        <p:nvSpPr>
          <p:cNvPr id="376" name="Google Shape;376;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377" name="Google Shape;377;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378" name="Google Shape;378;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379" name="Google Shape;379;p32"/>
          <p:cNvSpPr txBox="1"/>
          <p:nvPr/>
        </p:nvSpPr>
        <p:spPr>
          <a:xfrm>
            <a:off x="264695" y="136523"/>
            <a:ext cx="11590421" cy="543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Candara"/>
                <a:ea typeface="Candara"/>
                <a:cs typeface="Candara"/>
                <a:sym typeface="Candara"/>
              </a:rPr>
              <a:t>GENESIS 22:17-19</a:t>
            </a:r>
            <a:endParaRPr/>
          </a:p>
          <a:p>
            <a:pPr marL="0" marR="0" lvl="0" indent="0" algn="l" rtl="0">
              <a:spcBef>
                <a:spcPts val="0"/>
              </a:spcBef>
              <a:spcAft>
                <a:spcPts val="0"/>
              </a:spcAft>
              <a:buNone/>
            </a:pPr>
            <a:r>
              <a:rPr lang="en-US" sz="3600" i="1">
                <a:solidFill>
                  <a:schemeClr val="lt1"/>
                </a:solidFill>
                <a:latin typeface="Candara"/>
                <a:ea typeface="Candara"/>
                <a:cs typeface="Candara"/>
                <a:sym typeface="Candara"/>
              </a:rPr>
              <a:t>	That in blessing I will bless thee, and in multiplying I will multiply thy seed as the stars of the heaven, and as the sand which is upon the sea shore; and thy seed shall possess the gate of his enemies; 18 And in thy seed shall all the nations of the earth be blessed; </a:t>
            </a:r>
            <a:r>
              <a:rPr lang="en-US" sz="3600" i="1" u="sng">
                <a:solidFill>
                  <a:schemeClr val="lt1"/>
                </a:solidFill>
                <a:latin typeface="Candara"/>
                <a:ea typeface="Candara"/>
                <a:cs typeface="Candara"/>
                <a:sym typeface="Candara"/>
              </a:rPr>
              <a:t>because thou hast obeyed my voice</a:t>
            </a:r>
            <a:r>
              <a:rPr lang="en-US" sz="3600" i="1">
                <a:solidFill>
                  <a:schemeClr val="lt1"/>
                </a:solidFill>
                <a:latin typeface="Candara"/>
                <a:ea typeface="Candara"/>
                <a:cs typeface="Candara"/>
                <a:sym typeface="Candara"/>
              </a:rPr>
              <a:t>. 19 So Abraham returned unto his young men, and they rose up and went together to Beersheba; and Abraham dwelt at Beersheba.</a:t>
            </a:r>
            <a:endParaRPr/>
          </a:p>
        </p:txBody>
      </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415"/>
        <p:cNvGrpSpPr/>
        <p:nvPr/>
      </p:nvGrpSpPr>
      <p:grpSpPr>
        <a:xfrm>
          <a:off x="0" y="0"/>
          <a:ext cx="0" cy="0"/>
          <a:chOff x="0" y="0"/>
          <a:chExt cx="0" cy="0"/>
        </a:xfrm>
      </p:grpSpPr>
      <p:sp>
        <p:nvSpPr>
          <p:cNvPr id="416" name="Google Shape;416;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2-12-2023</a:t>
            </a:r>
            <a:endParaRPr/>
          </a:p>
        </p:txBody>
      </p:sp>
      <p:sp>
        <p:nvSpPr>
          <p:cNvPr id="417" name="Google Shape;417;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Glorious Church Arising</a:t>
            </a:r>
            <a:endParaRPr/>
          </a:p>
        </p:txBody>
      </p:sp>
      <p:sp>
        <p:nvSpPr>
          <p:cNvPr id="418" name="Google Shape;418;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419" name="Google Shape;419;p37"/>
          <p:cNvSpPr txBox="1"/>
          <p:nvPr/>
        </p:nvSpPr>
        <p:spPr>
          <a:xfrm>
            <a:off x="288758" y="232611"/>
            <a:ext cx="11630526" cy="3956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Candara"/>
                <a:ea typeface="Candara"/>
                <a:cs typeface="Candara"/>
                <a:sym typeface="Candara"/>
              </a:rPr>
              <a:t>THE.PATRIARCH.ABRAHAM</a:t>
            </a:r>
            <a:endParaRPr/>
          </a:p>
          <a:p>
            <a:pPr marL="0" marR="0" lvl="0" indent="0" algn="l" rtl="0">
              <a:spcBef>
                <a:spcPts val="0"/>
              </a:spcBef>
              <a:spcAft>
                <a:spcPts val="0"/>
              </a:spcAft>
              <a:buNone/>
            </a:pPr>
            <a:r>
              <a:rPr lang="en-US" sz="4000">
                <a:solidFill>
                  <a:schemeClr val="lt1"/>
                </a:solidFill>
                <a:latin typeface="Candara"/>
                <a:ea typeface="Candara"/>
                <a:cs typeface="Candara"/>
                <a:sym typeface="Candara"/>
              </a:rPr>
              <a:t>	2 What a promise, because of obedience! </a:t>
            </a:r>
            <a:r>
              <a:rPr lang="en-US" sz="4000" b="1">
                <a:solidFill>
                  <a:schemeClr val="lt1"/>
                </a:solidFill>
                <a:latin typeface="Candara"/>
                <a:ea typeface="Candara"/>
                <a:cs typeface="Candara"/>
                <a:sym typeface="Candara"/>
              </a:rPr>
              <a:t>Obedience is what God wants</a:t>
            </a:r>
            <a:r>
              <a:rPr lang="en-US" sz="4000">
                <a:solidFill>
                  <a:schemeClr val="lt1"/>
                </a:solidFill>
                <a:latin typeface="Candara"/>
                <a:ea typeface="Candara"/>
                <a:cs typeface="Candara"/>
                <a:sym typeface="Candara"/>
              </a:rPr>
              <a:t>. It was once said, "</a:t>
            </a:r>
            <a:r>
              <a:rPr lang="en-US" sz="4000" i="1">
                <a:solidFill>
                  <a:schemeClr val="lt1"/>
                </a:solidFill>
                <a:latin typeface="Candara"/>
                <a:ea typeface="Candara"/>
                <a:cs typeface="Candara"/>
                <a:sym typeface="Candara"/>
              </a:rPr>
              <a:t>Obedience is better than sacrifice</a:t>
            </a:r>
            <a:r>
              <a:rPr lang="en-US" sz="4000">
                <a:solidFill>
                  <a:schemeClr val="lt1"/>
                </a:solidFill>
                <a:latin typeface="Candara"/>
                <a:ea typeface="Candara"/>
                <a:cs typeface="Candara"/>
                <a:sym typeface="Candara"/>
              </a:rPr>
              <a:t>." To obey the Lord is better than any sacrifice that you could do.</a:t>
            </a:r>
            <a:endParaRPr/>
          </a:p>
          <a:p>
            <a:pPr marL="0" marR="0" lvl="0" indent="0" algn="r" rtl="0">
              <a:spcBef>
                <a:spcPts val="0"/>
              </a:spcBef>
              <a:spcAft>
                <a:spcPts val="0"/>
              </a:spcAft>
              <a:buNone/>
            </a:pPr>
            <a:r>
              <a:rPr lang="en-US" sz="4000">
                <a:solidFill>
                  <a:schemeClr val="lt1"/>
                </a:solidFill>
                <a:latin typeface="Candara"/>
                <a:ea typeface="Candara"/>
                <a:cs typeface="Candara"/>
                <a:sym typeface="Candara"/>
              </a:rPr>
              <a:t>64-0207</a:t>
            </a:r>
            <a:endParaRPr/>
          </a:p>
        </p:txBody>
      </p:sp>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2/8/2026</a:t>
            </a:r>
          </a:p>
        </p:txBody>
      </p:sp>
      <p:sp>
        <p:nvSpPr>
          <p:cNvPr id="3" name="Footer Placeholder 2"/>
          <p:cNvSpPr>
            <a:spLocks noGrp="1"/>
          </p:cNvSpPr>
          <p:nvPr>
            <p:ph type="ftr" sz="quarter" idx="11"/>
          </p:nvPr>
        </p:nvSpPr>
        <p:spPr/>
        <p:txBody>
          <a:bodyPr/>
          <a:lstStyle/>
          <a:p>
            <a:r>
              <a:rPr lang="en-US"/>
              <a:t>The Spirit Controlled Church &amp; It's Members 5</a:t>
            </a:r>
          </a:p>
        </p:txBody>
      </p:sp>
      <p:sp>
        <p:nvSpPr>
          <p:cNvPr id="4" name="Slide Number Placeholder 3"/>
          <p:cNvSpPr>
            <a:spLocks noGrp="1"/>
          </p:cNvSpPr>
          <p:nvPr>
            <p:ph type="sldNum" sz="quarter" idx="12"/>
          </p:nvPr>
        </p:nvSpPr>
        <p:spPr/>
        <p:txBody>
          <a:bodyPr/>
          <a:lstStyle/>
          <a:p>
            <a:fld id="{AC4DAC86-D943-45DC-86D6-56CCD16C63DC}" type="slidenum">
              <a:rPr lang="en-US" smtClean="0"/>
              <a:pPr/>
              <a:t>54</a:t>
            </a:fld>
            <a:endParaRPr lang="en-US"/>
          </a:p>
        </p:txBody>
      </p:sp>
      <p:sp>
        <p:nvSpPr>
          <p:cNvPr id="5" name="Rectangle 4"/>
          <p:cNvSpPr/>
          <p:nvPr/>
        </p:nvSpPr>
        <p:spPr>
          <a:xfrm>
            <a:off x="618744" y="1646692"/>
            <a:ext cx="5847508" cy="4093428"/>
          </a:xfrm>
          <a:prstGeom prst="rect">
            <a:avLst/>
          </a:prstGeom>
        </p:spPr>
        <p:txBody>
          <a:bodyPr wrap="square">
            <a:spAutoFit/>
          </a:bodyPr>
          <a:lstStyle/>
          <a:p>
            <a:r>
              <a:rPr lang="en-US" sz="4400" b="1" dirty="0">
                <a:solidFill>
                  <a:schemeClr val="bg1"/>
                </a:solidFill>
              </a:rPr>
              <a:t>I JOHN 1:7</a:t>
            </a:r>
          </a:p>
          <a:p>
            <a:r>
              <a:rPr lang="en-US" sz="3600" dirty="0">
                <a:solidFill>
                  <a:schemeClr val="bg1"/>
                </a:solidFill>
              </a:rPr>
              <a:t>	</a:t>
            </a:r>
            <a:r>
              <a:rPr lang="en-US" sz="3600" i="1" dirty="0">
                <a:solidFill>
                  <a:schemeClr val="bg1"/>
                </a:solidFill>
              </a:rPr>
              <a:t>But if we walk in </a:t>
            </a:r>
            <a:r>
              <a:rPr lang="en-US" sz="3600" b="1" i="1" dirty="0">
                <a:solidFill>
                  <a:schemeClr val="bg1"/>
                </a:solidFill>
              </a:rPr>
              <a:t>the light</a:t>
            </a:r>
            <a:r>
              <a:rPr lang="en-US" sz="3600" i="1" dirty="0">
                <a:solidFill>
                  <a:schemeClr val="bg1"/>
                </a:solidFill>
              </a:rPr>
              <a:t>, as he is in the light, we have fellowship one with another, and the blood of Jesus Christ his Son </a:t>
            </a:r>
            <a:r>
              <a:rPr lang="en-US" sz="3600" i="1" dirty="0" err="1">
                <a:solidFill>
                  <a:schemeClr val="bg1"/>
                </a:solidFill>
              </a:rPr>
              <a:t>cleanseth</a:t>
            </a:r>
            <a:r>
              <a:rPr lang="en-US" sz="3600" i="1" dirty="0">
                <a:solidFill>
                  <a:schemeClr val="bg1"/>
                </a:solidFill>
              </a:rPr>
              <a:t> us from all sin. </a:t>
            </a:r>
          </a:p>
        </p:txBody>
      </p:sp>
      <p:pic>
        <p:nvPicPr>
          <p:cNvPr id="3076" name="Picture 4" descr="C:\Users\Barry\AppData\Local\Microsoft\Windows\Temporary Internet Files\Content.IE5\J897U39L\MP900426633[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2"/>
          <a:stretch/>
        </p:blipFill>
        <p:spPr bwMode="auto">
          <a:xfrm>
            <a:off x="6737446" y="0"/>
            <a:ext cx="3930555" cy="693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FE1352-5F72-4C68-8B3D-5D4721A3FD17}"/>
              </a:ext>
            </a:extLst>
          </p:cNvPr>
          <p:cNvSpPr txBox="1"/>
          <p:nvPr/>
        </p:nvSpPr>
        <p:spPr>
          <a:xfrm>
            <a:off x="76200" y="308756"/>
            <a:ext cx="6661246" cy="646331"/>
          </a:xfrm>
          <a:prstGeom prst="rect">
            <a:avLst/>
          </a:prstGeom>
          <a:noFill/>
        </p:spPr>
        <p:txBody>
          <a:bodyPr wrap="square">
            <a:spAutoFit/>
          </a:bodyPr>
          <a:lstStyle/>
          <a:p>
            <a:r>
              <a:rPr kumimoji="0" lang="en-US" sz="3600" b="0" i="1" u="none" strike="noStrike" kern="1200" cap="none" spc="-150" normalizeH="0" baseline="0" noProof="0" dirty="0">
                <a:ln>
                  <a:noFill/>
                </a:ln>
                <a:solidFill>
                  <a:prstClr val="white"/>
                </a:solidFill>
                <a:effectLst/>
                <a:uLnTx/>
                <a:uFillTx/>
                <a:latin typeface="Candara" panose="020E0502030303020204" pitchFamily="34" charset="0"/>
                <a:ea typeface="+mn-ea"/>
                <a:cs typeface="+mn-cs"/>
              </a:rPr>
              <a:t>“…at evening time it shall be light.”</a:t>
            </a:r>
            <a:endParaRPr lang="en-US" spc="-150" dirty="0"/>
          </a:p>
        </p:txBody>
      </p:sp>
    </p:spTree>
    <p:extLst>
      <p:ext uri="{BB962C8B-B14F-4D97-AF65-F5344CB8AC3E}">
        <p14:creationId xmlns:p14="http://schemas.microsoft.com/office/powerpoint/2010/main" val="12809401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F8E037-0F50-F19F-DF2A-BC9EC942B131}"/>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9B3F527A-23A0-C098-2E46-FE5E8F200EA4}"/>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9511A022-181D-045D-6280-3ED78A631AF3}"/>
              </a:ext>
            </a:extLst>
          </p:cNvPr>
          <p:cNvSpPr>
            <a:spLocks noGrp="1"/>
          </p:cNvSpPr>
          <p:nvPr>
            <p:ph type="sldNum" sz="quarter" idx="12"/>
          </p:nvPr>
        </p:nvSpPr>
        <p:spPr/>
        <p:txBody>
          <a:bodyPr/>
          <a:lstStyle/>
          <a:p>
            <a:fld id="{148CC95F-0247-41B6-91CF-DC97C76A7088}" type="slidenum">
              <a:rPr lang="en-US" smtClean="0"/>
              <a:pPr/>
              <a:t>6</a:t>
            </a:fld>
            <a:endParaRPr lang="en-US" dirty="0"/>
          </a:p>
        </p:txBody>
      </p:sp>
      <p:sp>
        <p:nvSpPr>
          <p:cNvPr id="6" name="TextBox 5">
            <a:extLst>
              <a:ext uri="{FF2B5EF4-FFF2-40B4-BE49-F238E27FC236}">
                <a16:creationId xmlns:a16="http://schemas.microsoft.com/office/drawing/2014/main" id="{F0054B3E-6E86-9595-A0A4-64D84F67D065}"/>
              </a:ext>
            </a:extLst>
          </p:cNvPr>
          <p:cNvSpPr txBox="1"/>
          <p:nvPr/>
        </p:nvSpPr>
        <p:spPr>
          <a:xfrm>
            <a:off x="177800" y="87580"/>
            <a:ext cx="11817350" cy="6924973"/>
          </a:xfrm>
          <a:prstGeom prst="rect">
            <a:avLst/>
          </a:prstGeom>
          <a:noFill/>
        </p:spPr>
        <p:txBody>
          <a:bodyPr wrap="square">
            <a:spAutoFit/>
          </a:bodyPr>
          <a:lstStyle/>
          <a:p>
            <a:r>
              <a:rPr lang="en-US" sz="4800" b="1" dirty="0">
                <a:solidFill>
                  <a:schemeClr val="bg1"/>
                </a:solidFill>
              </a:rPr>
              <a:t>PERFECT.FAITH</a:t>
            </a:r>
          </a:p>
          <a:p>
            <a:r>
              <a:rPr lang="en-US" sz="4000" dirty="0">
                <a:solidFill>
                  <a:schemeClr val="bg1"/>
                </a:solidFill>
              </a:rPr>
              <a:t>	112 Jesus lived in a world no one </a:t>
            </a:r>
            <a:r>
              <a:rPr lang="en-US" sz="4000" dirty="0" err="1">
                <a:solidFill>
                  <a:schemeClr val="bg1"/>
                </a:solidFill>
              </a:rPr>
              <a:t>knowed</a:t>
            </a:r>
            <a:r>
              <a:rPr lang="en-US" sz="4000" dirty="0">
                <a:solidFill>
                  <a:schemeClr val="bg1"/>
                </a:solidFill>
              </a:rPr>
              <a:t> about, </a:t>
            </a:r>
            <a:r>
              <a:rPr lang="en-US" sz="4000" b="1" dirty="0">
                <a:solidFill>
                  <a:schemeClr val="bg1"/>
                </a:solidFill>
              </a:rPr>
              <a:t>He was an odd Person</a:t>
            </a:r>
            <a:r>
              <a:rPr lang="en-US" sz="4000" dirty="0">
                <a:solidFill>
                  <a:schemeClr val="bg1"/>
                </a:solidFill>
              </a:rPr>
              <a:t>. He lived in a world of Perfect Faith in the Perfect God, in which He was... If we lived in a Perfect Faith of a Christian, we'd be a mystic to the world; people wouldn't understand you. You'd walk in the Spirit. What the Spirit said, you’d do. What </a:t>
            </a:r>
            <a:r>
              <a:rPr lang="en-US" sz="4000" spc="-150" dirty="0">
                <a:solidFill>
                  <a:schemeClr val="bg1"/>
                </a:solidFill>
              </a:rPr>
              <a:t>It forbid, you would not do. Jesus lived in a world that nobody else could touch… They wasn't in the world that He lived in. Now you're getting into Bride material.  </a:t>
            </a:r>
            <a:r>
              <a:rPr lang="en-US" sz="3600" dirty="0">
                <a:solidFill>
                  <a:schemeClr val="bg1"/>
                </a:solidFill>
              </a:rPr>
              <a:t>	</a:t>
            </a:r>
            <a:r>
              <a:rPr lang="en-US" sz="2800" dirty="0">
                <a:solidFill>
                  <a:schemeClr val="bg1"/>
                </a:solidFill>
              </a:rPr>
              <a:t>63-0825</a:t>
            </a:r>
            <a:r>
              <a:rPr lang="en-US" sz="3600" dirty="0">
                <a:solidFill>
                  <a:schemeClr val="bg1"/>
                </a:solidFill>
              </a:rPr>
              <a:t>										</a:t>
            </a:r>
          </a:p>
        </p:txBody>
      </p:sp>
    </p:spTree>
    <p:extLst>
      <p:ext uri="{BB962C8B-B14F-4D97-AF65-F5344CB8AC3E}">
        <p14:creationId xmlns:p14="http://schemas.microsoft.com/office/powerpoint/2010/main" val="312063502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45928C-E75A-5602-DE19-03A561C31EA3}"/>
              </a:ext>
            </a:extLst>
          </p:cNvPr>
          <p:cNvSpPr>
            <a:spLocks noGrp="1"/>
          </p:cNvSpPr>
          <p:nvPr>
            <p:ph type="dt" sz="half" idx="10"/>
          </p:nvPr>
        </p:nvSpPr>
        <p:spPr/>
        <p:txBody>
          <a:bodyPr/>
          <a:lstStyle/>
          <a:p>
            <a:r>
              <a:rPr lang="en-US"/>
              <a:t>2/8/2026</a:t>
            </a:r>
            <a:endParaRPr lang="en-US" dirty="0"/>
          </a:p>
        </p:txBody>
      </p:sp>
      <p:sp>
        <p:nvSpPr>
          <p:cNvPr id="3" name="Footer Placeholder 2">
            <a:extLst>
              <a:ext uri="{FF2B5EF4-FFF2-40B4-BE49-F238E27FC236}">
                <a16:creationId xmlns:a16="http://schemas.microsoft.com/office/drawing/2014/main" id="{03CFB9D5-F319-0C61-3A2D-432DED06BEEC}"/>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A15E8CB6-32DE-6690-ED7A-A64AEBD00FF0}"/>
              </a:ext>
            </a:extLst>
          </p:cNvPr>
          <p:cNvSpPr>
            <a:spLocks noGrp="1"/>
          </p:cNvSpPr>
          <p:nvPr>
            <p:ph type="sldNum" sz="quarter" idx="12"/>
          </p:nvPr>
        </p:nvSpPr>
        <p:spPr/>
        <p:txBody>
          <a:bodyPr/>
          <a:lstStyle/>
          <a:p>
            <a:fld id="{148CC95F-0247-41B6-91CF-DC97C76A7088}" type="slidenum">
              <a:rPr lang="en-US" smtClean="0"/>
              <a:pPr/>
              <a:t>7</a:t>
            </a:fld>
            <a:endParaRPr lang="en-US" dirty="0"/>
          </a:p>
        </p:txBody>
      </p:sp>
      <p:sp>
        <p:nvSpPr>
          <p:cNvPr id="6" name="TextBox 5">
            <a:extLst>
              <a:ext uri="{FF2B5EF4-FFF2-40B4-BE49-F238E27FC236}">
                <a16:creationId xmlns:a16="http://schemas.microsoft.com/office/drawing/2014/main" id="{6672CAF0-617F-F20F-9F8B-0F18DFD554C9}"/>
              </a:ext>
            </a:extLst>
          </p:cNvPr>
          <p:cNvSpPr txBox="1"/>
          <p:nvPr/>
        </p:nvSpPr>
        <p:spPr>
          <a:xfrm>
            <a:off x="205566" y="107565"/>
            <a:ext cx="6214283" cy="6617196"/>
          </a:xfrm>
          <a:prstGeom prst="rect">
            <a:avLst/>
          </a:prstGeom>
          <a:noFill/>
        </p:spPr>
        <p:txBody>
          <a:bodyPr wrap="square">
            <a:spAutoFit/>
          </a:bodyPr>
          <a:lstStyle/>
          <a:p>
            <a:r>
              <a:rPr lang="en-US" sz="4000" b="1" dirty="0">
                <a:solidFill>
                  <a:schemeClr val="bg1"/>
                </a:solidFill>
              </a:rPr>
              <a:t>ACTS 16:14</a:t>
            </a:r>
          </a:p>
          <a:p>
            <a:r>
              <a:rPr lang="en-US" sz="3200" i="1" dirty="0">
                <a:solidFill>
                  <a:schemeClr val="bg1"/>
                </a:solidFill>
              </a:rPr>
              <a:t>And a certain woman named </a:t>
            </a:r>
            <a:r>
              <a:rPr lang="en-US" sz="3200" b="1" i="1" dirty="0">
                <a:solidFill>
                  <a:schemeClr val="bg1"/>
                </a:solidFill>
              </a:rPr>
              <a:t>Lydia</a:t>
            </a:r>
            <a:r>
              <a:rPr lang="en-US" sz="3200" i="1" dirty="0">
                <a:solidFill>
                  <a:schemeClr val="bg1"/>
                </a:solidFill>
              </a:rPr>
              <a:t>, a seller of purple, of the city of Thyatira, which worshipped God, heard us: whose </a:t>
            </a:r>
            <a:r>
              <a:rPr lang="en-US" sz="3200" i="1" u="sng" dirty="0">
                <a:solidFill>
                  <a:schemeClr val="bg1"/>
                </a:solidFill>
              </a:rPr>
              <a:t>heart the Lord opened</a:t>
            </a:r>
            <a:r>
              <a:rPr lang="en-US" sz="3200" i="1" dirty="0">
                <a:solidFill>
                  <a:schemeClr val="bg1"/>
                </a:solidFill>
              </a:rPr>
              <a:t>, that she attended unto the things which were spoken of Paul. 15 And when she was baptized, and her household, she besought us, saying, If ye have judged me to be faithful to the Lord, come into my house, and abide there. And she constrained us. </a:t>
            </a:r>
          </a:p>
        </p:txBody>
      </p:sp>
      <p:sp>
        <p:nvSpPr>
          <p:cNvPr id="8" name="TextBox 7">
            <a:extLst>
              <a:ext uri="{FF2B5EF4-FFF2-40B4-BE49-F238E27FC236}">
                <a16:creationId xmlns:a16="http://schemas.microsoft.com/office/drawing/2014/main" id="{7527E34B-95E2-FFD7-B8A9-4C1537B2526C}"/>
              </a:ext>
            </a:extLst>
          </p:cNvPr>
          <p:cNvSpPr txBox="1"/>
          <p:nvPr/>
        </p:nvSpPr>
        <p:spPr>
          <a:xfrm>
            <a:off x="6603999" y="87580"/>
            <a:ext cx="5330825" cy="6124754"/>
          </a:xfrm>
          <a:prstGeom prst="rect">
            <a:avLst/>
          </a:prstGeom>
          <a:noFill/>
        </p:spPr>
        <p:txBody>
          <a:bodyPr wrap="square">
            <a:spAutoFit/>
          </a:bodyPr>
          <a:lstStyle/>
          <a:p>
            <a:r>
              <a:rPr lang="en-US" sz="4000" b="1" dirty="0">
                <a:solidFill>
                  <a:schemeClr val="bg1"/>
                </a:solidFill>
              </a:rPr>
              <a:t>ACTS 16:25</a:t>
            </a:r>
          </a:p>
          <a:p>
            <a:r>
              <a:rPr lang="en-US" sz="3200" i="1" dirty="0">
                <a:solidFill>
                  <a:schemeClr val="bg1"/>
                </a:solidFill>
              </a:rPr>
              <a:t>And at midnight Paul and Silas prayed, and sang praises unto God: and the prisoners heard them. 26 And suddenly there was a great earthquake, so that the foundations of the prison were shaken: and immediately all the doors were opened, and every one's bands were loosed. 27 And the </a:t>
            </a:r>
            <a:r>
              <a:rPr lang="en-US" sz="3200" b="1" i="1" dirty="0">
                <a:solidFill>
                  <a:schemeClr val="bg1"/>
                </a:solidFill>
              </a:rPr>
              <a:t>keeper of the prison</a:t>
            </a:r>
            <a:r>
              <a:rPr lang="en-US" sz="3200" i="1" dirty="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3034022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D44CE-D9DE-04FB-1326-9233D0837B4A}"/>
              </a:ext>
            </a:extLst>
          </p:cNvPr>
          <p:cNvSpPr>
            <a:spLocks noGrp="1"/>
          </p:cNvSpPr>
          <p:nvPr>
            <p:ph type="dt" sz="half" idx="10"/>
          </p:nvPr>
        </p:nvSpPr>
        <p:spPr/>
        <p:txBody>
          <a:bodyPr/>
          <a:lstStyle/>
          <a:p>
            <a:r>
              <a:rPr lang="en-US"/>
              <a:t>2/8/2026</a:t>
            </a:r>
          </a:p>
        </p:txBody>
      </p:sp>
      <p:sp>
        <p:nvSpPr>
          <p:cNvPr id="3" name="Footer Placeholder 2">
            <a:extLst>
              <a:ext uri="{FF2B5EF4-FFF2-40B4-BE49-F238E27FC236}">
                <a16:creationId xmlns:a16="http://schemas.microsoft.com/office/drawing/2014/main" id="{8EA83A73-8C03-6C61-024B-E9564FD0B955}"/>
              </a:ext>
            </a:extLst>
          </p:cNvPr>
          <p:cNvSpPr>
            <a:spLocks noGrp="1"/>
          </p:cNvSpPr>
          <p:nvPr>
            <p:ph type="ftr" sz="quarter" idx="11"/>
          </p:nvPr>
        </p:nvSpPr>
        <p:spPr/>
        <p:txBody>
          <a:bodyPr/>
          <a:lstStyle/>
          <a:p>
            <a:r>
              <a:rPr lang="en-US"/>
              <a:t>The Spirit Controlled Church &amp; It's Members 5</a:t>
            </a:r>
          </a:p>
        </p:txBody>
      </p:sp>
      <p:sp>
        <p:nvSpPr>
          <p:cNvPr id="4" name="Slide Number Placeholder 3">
            <a:extLst>
              <a:ext uri="{FF2B5EF4-FFF2-40B4-BE49-F238E27FC236}">
                <a16:creationId xmlns:a16="http://schemas.microsoft.com/office/drawing/2014/main" id="{249A34E1-D148-A792-AEC0-6E31139D8E30}"/>
              </a:ext>
            </a:extLst>
          </p:cNvPr>
          <p:cNvSpPr>
            <a:spLocks noGrp="1"/>
          </p:cNvSpPr>
          <p:nvPr>
            <p:ph type="sldNum" sz="quarter" idx="12"/>
          </p:nvPr>
        </p:nvSpPr>
        <p:spPr/>
        <p:txBody>
          <a:bodyPr/>
          <a:lstStyle/>
          <a:p>
            <a:fld id="{148CC95F-0247-41B6-91CF-DC97C76A7088}" type="slidenum">
              <a:rPr lang="en-US" smtClean="0"/>
              <a:t>8</a:t>
            </a:fld>
            <a:endParaRPr lang="en-US"/>
          </a:p>
        </p:txBody>
      </p:sp>
      <p:sp>
        <p:nvSpPr>
          <p:cNvPr id="6" name="TextBox 5">
            <a:extLst>
              <a:ext uri="{FF2B5EF4-FFF2-40B4-BE49-F238E27FC236}">
                <a16:creationId xmlns:a16="http://schemas.microsoft.com/office/drawing/2014/main" id="{79AB20B0-BDF3-54E4-D646-015005D640FE}"/>
              </a:ext>
            </a:extLst>
          </p:cNvPr>
          <p:cNvSpPr txBox="1"/>
          <p:nvPr/>
        </p:nvSpPr>
        <p:spPr>
          <a:xfrm>
            <a:off x="266700" y="-25400"/>
            <a:ext cx="11766550" cy="6463308"/>
          </a:xfrm>
          <a:prstGeom prst="rect">
            <a:avLst/>
          </a:prstGeom>
          <a:noFill/>
        </p:spPr>
        <p:txBody>
          <a:bodyPr wrap="square">
            <a:spAutoFit/>
          </a:bodyPr>
          <a:lstStyle/>
          <a:p>
            <a:r>
              <a:rPr lang="en-US" sz="5400" b="1" dirty="0">
                <a:solidFill>
                  <a:schemeClr val="bg1"/>
                </a:solidFill>
              </a:rPr>
              <a:t>ACTS 20:20-23</a:t>
            </a:r>
          </a:p>
          <a:p>
            <a:r>
              <a:rPr lang="en-US" sz="4000" i="1" dirty="0">
                <a:solidFill>
                  <a:schemeClr val="bg1"/>
                </a:solidFill>
              </a:rPr>
              <a:t>	And how I kept back nothing that was profitable unto you, but have shewed you, and have taught you </a:t>
            </a:r>
            <a:r>
              <a:rPr lang="en-US" sz="4000" i="1" dirty="0" err="1">
                <a:solidFill>
                  <a:schemeClr val="bg1"/>
                </a:solidFill>
              </a:rPr>
              <a:t>publickly</a:t>
            </a:r>
            <a:r>
              <a:rPr lang="en-US" sz="4000" i="1" dirty="0">
                <a:solidFill>
                  <a:schemeClr val="bg1"/>
                </a:solidFill>
              </a:rPr>
              <a:t>, and from house to house, 21 Testifying both to the Jews, and also to the Greeks, repentance toward God, and faith toward our Lord Jesus Christ. 22 And now, behold, I go </a:t>
            </a:r>
            <a:r>
              <a:rPr lang="en-US" sz="4000" b="1" i="1" u="sng" dirty="0">
                <a:solidFill>
                  <a:schemeClr val="bg1"/>
                </a:solidFill>
              </a:rPr>
              <a:t>bound in the spirit</a:t>
            </a:r>
            <a:r>
              <a:rPr lang="en-US" sz="4000" i="1" dirty="0">
                <a:solidFill>
                  <a:schemeClr val="bg1"/>
                </a:solidFill>
              </a:rPr>
              <a:t> unto Jerusalem, not knowing the things that shall befall me there: 23 Save that the Holy Ghost witnesseth in every city, saying that bonds and afflictions abide me. </a:t>
            </a:r>
          </a:p>
        </p:txBody>
      </p:sp>
    </p:spTree>
    <p:extLst>
      <p:ext uri="{BB962C8B-B14F-4D97-AF65-F5344CB8AC3E}">
        <p14:creationId xmlns:p14="http://schemas.microsoft.com/office/powerpoint/2010/main" val="3785435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984251-A50A-43E9-A657-425FB7BF5432}"/>
              </a:ext>
            </a:extLst>
          </p:cNvPr>
          <p:cNvSpPr>
            <a:spLocks noGrp="1"/>
          </p:cNvSpPr>
          <p:nvPr>
            <p:ph type="ftr" sz="quarter" idx="5"/>
          </p:nvPr>
        </p:nvSpPr>
        <p:spPr>
          <a:xfrm>
            <a:off x="3108960" y="6377941"/>
            <a:ext cx="4834890" cy="276999"/>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Spirit Controlled Church &amp; It's Members 5</a:t>
            </a:r>
            <a:endParaRPr lang="en-US" dirty="0"/>
          </a:p>
        </p:txBody>
      </p:sp>
      <p:sp>
        <p:nvSpPr>
          <p:cNvPr id="3" name="Date Placeholder 2">
            <a:extLst>
              <a:ext uri="{FF2B5EF4-FFF2-40B4-BE49-F238E27FC236}">
                <a16:creationId xmlns:a16="http://schemas.microsoft.com/office/drawing/2014/main" id="{3A574E66-A84C-485F-8E6B-C4AFE87AB2A9}"/>
              </a:ext>
            </a:extLst>
          </p:cNvPr>
          <p:cNvSpPr>
            <a:spLocks noGrp="1"/>
          </p:cNvSpPr>
          <p:nvPr>
            <p:ph type="dt" sz="half" idx="6"/>
          </p:nvPr>
        </p:nvSpPr>
        <p:spPr>
          <a:xfrm>
            <a:off x="457200" y="6377940"/>
            <a:ext cx="2103120" cy="276999"/>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2/8/2026</a:t>
            </a:r>
          </a:p>
        </p:txBody>
      </p:sp>
      <p:sp>
        <p:nvSpPr>
          <p:cNvPr id="4" name="Slide Number Placeholder 3">
            <a:extLst>
              <a:ext uri="{FF2B5EF4-FFF2-40B4-BE49-F238E27FC236}">
                <a16:creationId xmlns:a16="http://schemas.microsoft.com/office/drawing/2014/main" id="{9234E65E-850A-4FE6-9329-F164513AB162}"/>
              </a:ext>
            </a:extLst>
          </p:cNvPr>
          <p:cNvSpPr>
            <a:spLocks noGrp="1"/>
          </p:cNvSpPr>
          <p:nvPr>
            <p:ph type="sldNum" sz="quarter" idx="7"/>
          </p:nvPr>
        </p:nvSpPr>
        <p:spPr>
          <a:xfrm>
            <a:off x="6583680" y="6377940"/>
            <a:ext cx="2103120"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9</a:t>
            </a:fld>
            <a:endParaRPr lang="en-US"/>
          </a:p>
        </p:txBody>
      </p:sp>
      <p:sp>
        <p:nvSpPr>
          <p:cNvPr id="6" name="TextBox 5">
            <a:extLst>
              <a:ext uri="{FF2B5EF4-FFF2-40B4-BE49-F238E27FC236}">
                <a16:creationId xmlns:a16="http://schemas.microsoft.com/office/drawing/2014/main" id="{B7C744C9-D517-487B-98A8-37CFF56307B5}"/>
              </a:ext>
            </a:extLst>
          </p:cNvPr>
          <p:cNvSpPr txBox="1"/>
          <p:nvPr/>
        </p:nvSpPr>
        <p:spPr>
          <a:xfrm>
            <a:off x="223283" y="76201"/>
            <a:ext cx="11759610" cy="4832092"/>
          </a:xfrm>
          <a:prstGeom prst="rect">
            <a:avLst/>
          </a:prstGeom>
          <a:noFill/>
        </p:spPr>
        <p:txBody>
          <a:bodyPr wrap="square">
            <a:spAutoFit/>
          </a:bodyPr>
          <a:lstStyle/>
          <a:p>
            <a:r>
              <a:rPr lang="en-US" sz="4400" b="1" dirty="0">
                <a:solidFill>
                  <a:schemeClr val="bg1"/>
                </a:solidFill>
              </a:rPr>
              <a:t>JEHOVAH.JIREH.3</a:t>
            </a:r>
          </a:p>
          <a:p>
            <a:r>
              <a:rPr lang="en-US" sz="4400" dirty="0">
                <a:solidFill>
                  <a:schemeClr val="bg1"/>
                </a:solidFill>
              </a:rPr>
              <a:t>	10 Every Word is true… Enoch had faith enough, one day to take </a:t>
            </a:r>
            <a:r>
              <a:rPr lang="en-US" sz="4400" u="sng" dirty="0">
                <a:solidFill>
                  <a:schemeClr val="bg1"/>
                </a:solidFill>
              </a:rPr>
              <a:t>an afternoon stroll with God</a:t>
            </a:r>
            <a:r>
              <a:rPr lang="en-US" sz="4400" dirty="0">
                <a:solidFill>
                  <a:schemeClr val="bg1"/>
                </a:solidFill>
              </a:rPr>
              <a:t>, and just kept on walking, went up Home without dying. </a:t>
            </a:r>
          </a:p>
          <a:p>
            <a:r>
              <a:rPr lang="en-US" sz="4400" dirty="0">
                <a:solidFill>
                  <a:schemeClr val="bg1"/>
                </a:solidFill>
              </a:rPr>
              <a:t>	Now, I think the Church has got to come to that, to a Rapturing faith. 				64-0404 </a:t>
            </a:r>
          </a:p>
        </p:txBody>
      </p:sp>
    </p:spTree>
    <p:extLst>
      <p:ext uri="{BB962C8B-B14F-4D97-AF65-F5344CB8AC3E}">
        <p14:creationId xmlns:p14="http://schemas.microsoft.com/office/powerpoint/2010/main" val="329778590"/>
      </p:ext>
    </p:extLst>
  </p:cSld>
  <p:clrMapOvr>
    <a:masterClrMapping/>
  </p:clrMapOvr>
  <p:transition spd="slow">
    <p:push dir="u"/>
  </p:transition>
</p:sld>
</file>

<file path=ppt/theme/theme1.xml><?xml version="1.0" encoding="utf-8"?>
<a:theme xmlns:a="http://schemas.openxmlformats.org/drawingml/2006/main" name="Gestalt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4916</TotalTime>
  <Words>5537</Words>
  <Application>Microsoft Office PowerPoint</Application>
  <PresentationFormat>Widescreen</PresentationFormat>
  <Paragraphs>330</Paragraphs>
  <Slides>54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Aptos</vt:lpstr>
      <vt:lpstr>Arial</vt:lpstr>
      <vt:lpstr>Candara</vt:lpstr>
      <vt:lpstr>Eras Demi ITC</vt:lpstr>
      <vt:lpstr>Segoe UI</vt:lpstr>
      <vt:lpstr>Wingdings</vt:lpstr>
      <vt:lpstr>GestaltVTI</vt:lpstr>
      <vt:lpstr>The Spirit Controlled Church &amp; It’s Members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Glorious  Church</vt:lpstr>
      <vt:lpstr>PowerPoint Presentation</vt:lpstr>
      <vt:lpstr>PowerPoint Presentation</vt:lpstr>
      <vt:lpstr>PowerPoint Presentation</vt:lpstr>
      <vt:lpstr>PowerPoint Presentation</vt:lpstr>
      <vt:lpstr>PowerPoint Presentation</vt:lpstr>
      <vt:lpstr>PowerPoint Presentation</vt:lpstr>
      <vt:lpstr>Gentile Dispensation: From Early Church To the Bride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114</cp:revision>
  <dcterms:created xsi:type="dcterms:W3CDTF">2026-01-03T19:41:56Z</dcterms:created>
  <dcterms:modified xsi:type="dcterms:W3CDTF">2026-02-08T16:16:39Z</dcterms:modified>
</cp:coreProperties>
</file>