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39"/>
  </p:notesMasterIdLst>
  <p:sldIdLst>
    <p:sldId id="256" r:id="rId2"/>
    <p:sldId id="540" r:id="rId3"/>
    <p:sldId id="413" r:id="rId4"/>
    <p:sldId id="304" r:id="rId5"/>
    <p:sldId id="274" r:id="rId6"/>
    <p:sldId id="449" r:id="rId7"/>
    <p:sldId id="378" r:id="rId8"/>
    <p:sldId id="409" r:id="rId9"/>
    <p:sldId id="538" r:id="rId10"/>
    <p:sldId id="541" r:id="rId11"/>
    <p:sldId id="542" r:id="rId12"/>
    <p:sldId id="539" r:id="rId13"/>
    <p:sldId id="396" r:id="rId14"/>
    <p:sldId id="491" r:id="rId15"/>
    <p:sldId id="537" r:id="rId16"/>
    <p:sldId id="260" r:id="rId17"/>
    <p:sldId id="510" r:id="rId18"/>
    <p:sldId id="312" r:id="rId19"/>
    <p:sldId id="522" r:id="rId20"/>
    <p:sldId id="513" r:id="rId21"/>
    <p:sldId id="320" r:id="rId22"/>
    <p:sldId id="519" r:id="rId23"/>
    <p:sldId id="520" r:id="rId24"/>
    <p:sldId id="521" r:id="rId25"/>
    <p:sldId id="352" r:id="rId26"/>
    <p:sldId id="294" r:id="rId27"/>
    <p:sldId id="311" r:id="rId28"/>
    <p:sldId id="508" r:id="rId29"/>
    <p:sldId id="511" r:id="rId30"/>
    <p:sldId id="512" r:id="rId31"/>
    <p:sldId id="546" r:id="rId32"/>
    <p:sldId id="543" r:id="rId33"/>
    <p:sldId id="544" r:id="rId34"/>
    <p:sldId id="545" r:id="rId35"/>
    <p:sldId id="317" r:id="rId36"/>
    <p:sldId id="318" r:id="rId37"/>
    <p:sldId id="303" r:id="rId3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97" autoAdjust="0"/>
    <p:restoredTop sz="94660"/>
  </p:normalViewPr>
  <p:slideViewPr>
    <p:cSldViewPr>
      <p:cViewPr varScale="1">
        <p:scale>
          <a:sx n="58" d="100"/>
          <a:sy n="58" d="100"/>
        </p:scale>
        <p:origin x="90" y="318"/>
      </p:cViewPr>
      <p:guideLst>
        <p:guide orient="horz" pos="2160"/>
        <p:guide pos="3840"/>
      </p:guideLst>
    </p:cSldViewPr>
  </p:slideViewPr>
  <p:notesTextViewPr>
    <p:cViewPr>
      <p:scale>
        <a:sx n="100" d="100"/>
        <a:sy n="100" d="100"/>
      </p:scale>
      <p:origin x="0" y="0"/>
    </p:cViewPr>
  </p:notesTextViewPr>
  <p:sorterViewPr>
    <p:cViewPr>
      <p:scale>
        <a:sx n="90" d="100"/>
        <a:sy n="90" d="100"/>
      </p:scale>
      <p:origin x="0" y="-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ndara" panose="020E0502030303020204" pitchFamily="34" charset="0"/>
              </a:defRPr>
            </a:lvl1pPr>
          </a:lstStyle>
          <a:p>
            <a:endParaRPr lang="en-US" dirty="0"/>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DADB5835-A0EC-44A2-ABC9-950C6798A62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ndara" panose="020E0502030303020204" pitchFamily="34" charset="0"/>
        <a:ea typeface="+mn-ea"/>
        <a:cs typeface="Arial" charset="0"/>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YOUR MIC DOWN AN INCH</a:t>
            </a:r>
          </a:p>
        </p:txBody>
      </p:sp>
      <p:sp>
        <p:nvSpPr>
          <p:cNvPr id="4" name="Slide Number Placeholder 3"/>
          <p:cNvSpPr>
            <a:spLocks noGrp="1"/>
          </p:cNvSpPr>
          <p:nvPr>
            <p:ph type="sldNum" sz="quarter" idx="5"/>
          </p:nvPr>
        </p:nvSpPr>
        <p:spPr/>
        <p:txBody>
          <a:bodyPr/>
          <a:lstStyle/>
          <a:p>
            <a:fld id="{EDCDD43A-98B4-4825-81A4-2C6C83D0A108}" type="slidenum">
              <a:rPr lang="en-US" smtClean="0"/>
              <a:t>1</a:t>
            </a:fld>
            <a:endParaRPr lang="en-US" dirty="0"/>
          </a:p>
        </p:txBody>
      </p:sp>
    </p:spTree>
    <p:extLst>
      <p:ext uri="{BB962C8B-B14F-4D97-AF65-F5344CB8AC3E}">
        <p14:creationId xmlns:p14="http://schemas.microsoft.com/office/powerpoint/2010/main" val="137453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DD779-EBFB-41AB-AE97-814EB4476728}" type="slidenum">
              <a:rPr lang="en-US"/>
              <a:pPr/>
              <a:t>25</a:t>
            </a:fld>
            <a:endParaRPr lang="en-US" dirty="0"/>
          </a:p>
        </p:txBody>
      </p:sp>
      <p:sp>
        <p:nvSpPr>
          <p:cNvPr id="163842" name="Rectangle 2"/>
          <p:cNvSpPr>
            <a:spLocks noGrp="1" noRot="1" noChangeAspect="1" noChangeArrowheads="1" noTextEdit="1"/>
          </p:cNvSpPr>
          <p:nvPr>
            <p:ph type="sldImg"/>
          </p:nvPr>
        </p:nvSpPr>
        <p:spPr>
          <a:xfrm>
            <a:off x="381000" y="685800"/>
            <a:ext cx="6096000" cy="3429000"/>
          </a:xfrm>
          <a:ln/>
        </p:spPr>
      </p:sp>
      <p:sp>
        <p:nvSpPr>
          <p:cNvPr id="1638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268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1DA9692-37A4-4495-AFE0-34493CACCCDC}" type="slidenum">
              <a:rPr lang="en-US" smtClean="0"/>
              <a:pPr/>
              <a:t>26</a:t>
            </a:fld>
            <a:endParaRPr lang="en-US" dirty="0"/>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93700" y="692150"/>
            <a:ext cx="6070600" cy="3416300"/>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34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E873E24-44BE-4A8D-A522-5355A2978DCB}" type="slidenum">
              <a:rPr lang="en-US" smtClean="0"/>
              <a:pPr/>
              <a:t>37</a:t>
            </a:fld>
            <a:endParaRPr lang="en-US" dirty="0"/>
          </a:p>
        </p:txBody>
      </p:sp>
      <p:sp>
        <p:nvSpPr>
          <p:cNvPr id="122883" name="Rectangle 2"/>
          <p:cNvSpPr>
            <a:spLocks noGrp="1" noRot="1" noChangeAspect="1" noChangeArrowheads="1" noTextEdit="1"/>
          </p:cNvSpPr>
          <p:nvPr>
            <p:ph type="sldImg"/>
          </p:nvPr>
        </p:nvSpPr>
        <p:spPr>
          <a:xfrm>
            <a:off x="381000" y="685800"/>
            <a:ext cx="6096000" cy="3429000"/>
          </a:xfrm>
          <a:ln/>
        </p:spPr>
      </p:sp>
      <p:sp>
        <p:nvSpPr>
          <p:cNvPr id="1228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393700" y="692150"/>
            <a:ext cx="6070600" cy="3416300"/>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DB5835-A0EC-44A2-ABC9-950C6798A62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F1171-990B-4943-89E0-7AA8E3A85029}" type="slidenum">
              <a:rPr lang="en-US"/>
              <a:pPr/>
              <a:t>13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17CAE0-3C7D-4629-A353-D644BF430148}" type="slidenum">
              <a:rPr lang="en-US" smtClean="0"/>
              <a:pPr>
                <a:defRPr/>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0205709-4937-4C80-AE7F-DECB6649AED9}" type="slidenum">
              <a:rPr lang="en-US" smtClean="0"/>
              <a:pPr/>
              <a:t>16</a:t>
            </a:fld>
            <a:endParaRPr lang="en-US" dirty="0"/>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831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4AAF-D483-938C-5E06-058D7BA9F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BB490-8BE6-2A43-A913-C8CA9A887A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E84159-608A-3133-7593-823064CB00B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C8EE430-B07B-CD23-7995-E1BE6653E8A9}"/>
              </a:ext>
            </a:extLst>
          </p:cNvPr>
          <p:cNvSpPr>
            <a:spLocks noGrp="1"/>
          </p:cNvSpPr>
          <p:nvPr>
            <p:ph type="sldNum" sz="quarter" idx="10"/>
          </p:nvPr>
        </p:nvSpPr>
        <p:spPr/>
        <p:txBody>
          <a:bodyPr/>
          <a:lstStyle/>
          <a:p>
            <a:fld id="{DADB5835-A0EC-44A2-ABC9-950C6798A629}" type="slidenum">
              <a:rPr lang="en-US" smtClean="0"/>
              <a:pPr/>
              <a:t>20</a:t>
            </a:fld>
            <a:endParaRPr lang="en-US" dirty="0"/>
          </a:p>
        </p:txBody>
      </p:sp>
    </p:spTree>
    <p:extLst>
      <p:ext uri="{BB962C8B-B14F-4D97-AF65-F5344CB8AC3E}">
        <p14:creationId xmlns:p14="http://schemas.microsoft.com/office/powerpoint/2010/main" val="164759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DB5835-A0EC-44A2-ABC9-950C6798A629}" type="slidenum">
              <a:rPr lang="en-US" smtClean="0"/>
              <a:pPr/>
              <a:t>21</a:t>
            </a:fld>
            <a:endParaRPr lang="en-US" dirty="0"/>
          </a:p>
        </p:txBody>
      </p:sp>
    </p:spTree>
    <p:extLst>
      <p:ext uri="{BB962C8B-B14F-4D97-AF65-F5344CB8AC3E}">
        <p14:creationId xmlns:p14="http://schemas.microsoft.com/office/powerpoint/2010/main" val="422668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9810" name="Group 2"/>
          <p:cNvGrpSpPr>
            <a:grpSpLocks/>
          </p:cNvGrpSpPr>
          <p:nvPr/>
        </p:nvGrpSpPr>
        <p:grpSpPr bwMode="auto">
          <a:xfrm>
            <a:off x="5067300" y="1789114"/>
            <a:ext cx="7120467" cy="5056187"/>
            <a:chOff x="2394" y="1127"/>
            <a:chExt cx="3364" cy="3185"/>
          </a:xfrm>
        </p:grpSpPr>
        <p:sp>
          <p:nvSpPr>
            <p:cNvPr id="11981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1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4"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1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1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20"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1"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2"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9823"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24"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5"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6"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7"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8"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29"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0"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1"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9832"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3"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4"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983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3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9838"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39"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984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984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984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9843"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9844"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9845" name="Rectangle 37"/>
          <p:cNvSpPr>
            <a:spLocks noGrp="1" noChangeArrowheads="1"/>
          </p:cNvSpPr>
          <p:nvPr>
            <p:ph type="dt" sz="half" idx="2"/>
          </p:nvPr>
        </p:nvSpPr>
        <p:spPr/>
        <p:txBody>
          <a:bodyPr/>
          <a:lstStyle>
            <a:lvl1pPr>
              <a:defRPr/>
            </a:lvl1pPr>
          </a:lstStyle>
          <a:p>
            <a:r>
              <a:rPr lang="en-US"/>
              <a:t>2-4-2026</a:t>
            </a:r>
            <a:endParaRPr lang="en-US" dirty="0"/>
          </a:p>
        </p:txBody>
      </p:sp>
      <p:sp>
        <p:nvSpPr>
          <p:cNvPr id="119846" name="Rectangle 38"/>
          <p:cNvSpPr>
            <a:spLocks noGrp="1" noChangeArrowheads="1"/>
          </p:cNvSpPr>
          <p:nvPr>
            <p:ph type="ftr" sz="quarter" idx="3"/>
          </p:nvPr>
        </p:nvSpPr>
        <p:spPr/>
        <p:txBody>
          <a:bodyPr/>
          <a:lstStyle>
            <a:lvl1pPr>
              <a:defRPr/>
            </a:lvl1pPr>
          </a:lstStyle>
          <a:p>
            <a:r>
              <a:rPr lang="en-US"/>
              <a:t>Stewardship.3.HBT</a:t>
            </a:r>
            <a:endParaRPr lang="en-US" dirty="0"/>
          </a:p>
        </p:txBody>
      </p:sp>
      <p:sp>
        <p:nvSpPr>
          <p:cNvPr id="119847"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dirty="0"/>
              <a:t>Click to edit Master subtitle style</a:t>
            </a:r>
          </a:p>
        </p:txBody>
      </p:sp>
      <p:sp>
        <p:nvSpPr>
          <p:cNvPr id="119848"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dirty="0"/>
              <a:t>Click to edit Master title style</a:t>
            </a:r>
          </a:p>
        </p:txBody>
      </p:sp>
      <p:sp>
        <p:nvSpPr>
          <p:cNvPr id="119849" name="Rectangle 41"/>
          <p:cNvSpPr>
            <a:spLocks noGrp="1" noChangeArrowheads="1"/>
          </p:cNvSpPr>
          <p:nvPr>
            <p:ph type="sldNum" sz="quarter" idx="4"/>
          </p:nvPr>
        </p:nvSpPr>
        <p:spPr/>
        <p:txBody>
          <a:bodyPr/>
          <a:lstStyle>
            <a:lvl1pPr>
              <a:defRPr/>
            </a:lvl1pPr>
          </a:lstStyle>
          <a:p>
            <a:fld id="{4624A795-8862-4911-A11C-844D77BD67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2-4-2026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Stewardship.3.HBT</a:t>
            </a:r>
            <a:endParaRPr lang="en-US" dirty="0"/>
          </a:p>
        </p:txBody>
      </p:sp>
      <p:sp>
        <p:nvSpPr>
          <p:cNvPr id="6" name="Slide Number Placeholder 5"/>
          <p:cNvSpPr>
            <a:spLocks noGrp="1"/>
          </p:cNvSpPr>
          <p:nvPr>
            <p:ph type="sldNum" sz="quarter" idx="12"/>
          </p:nvPr>
        </p:nvSpPr>
        <p:spPr/>
        <p:txBody>
          <a:bodyPr/>
          <a:lstStyle>
            <a:lvl1pPr>
              <a:defRPr/>
            </a:lvl1pPr>
          </a:lstStyle>
          <a:p>
            <a:fld id="{96F672AB-F6D3-4EEC-BE39-641FCEE462C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2-4-2026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Stewardship.3.HBT</a:t>
            </a:r>
            <a:endParaRPr lang="en-US" dirty="0"/>
          </a:p>
        </p:txBody>
      </p:sp>
      <p:sp>
        <p:nvSpPr>
          <p:cNvPr id="6" name="Slide Number Placeholder 5"/>
          <p:cNvSpPr>
            <a:spLocks noGrp="1"/>
          </p:cNvSpPr>
          <p:nvPr>
            <p:ph type="sldNum" sz="quarter" idx="12"/>
          </p:nvPr>
        </p:nvSpPr>
        <p:spPr/>
        <p:txBody>
          <a:bodyPr/>
          <a:lstStyle>
            <a:lvl1pPr>
              <a:defRPr/>
            </a:lvl1pPr>
          </a:lstStyle>
          <a:p>
            <a:fld id="{FBE0E142-2A76-4C2E-A1EE-526F0677F29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edia Placeholder 3"/>
          <p:cNvSpPr>
            <a:spLocks noGrp="1"/>
          </p:cNvSpPr>
          <p:nvPr>
            <p:ph type="media" sz="half" idx="2"/>
          </p:nvPr>
        </p:nvSpPr>
        <p:spPr>
          <a:xfrm>
            <a:off x="6197600" y="1600201"/>
            <a:ext cx="5384800" cy="4530725"/>
          </a:xfrm>
        </p:spPr>
        <p:txBody>
          <a:bodyPr/>
          <a:lstStyle>
            <a:lvl1pPr>
              <a:defRPr/>
            </a:lvl1pPr>
          </a:lstStyle>
          <a:p>
            <a:endParaRPr lang="en-US" dirty="0"/>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a:t>2-4-2026</a:t>
            </a:r>
            <a:endParaRPr lang="en-US" dirty="0"/>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a:t>Stewardship.3.HBT</a:t>
            </a:r>
            <a:endParaRPr lang="en-US" dirty="0"/>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B0896D36-3097-4379-858B-CAEDC1E1F03A}"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78563"/>
            <a:ext cx="2844800" cy="457200"/>
          </a:xfrm>
        </p:spPr>
        <p:txBody>
          <a:bodyPr/>
          <a:lstStyle>
            <a:lvl1pPr>
              <a:defRPr/>
            </a:lvl1pPr>
          </a:lstStyle>
          <a:p>
            <a:r>
              <a:rPr lang="en-US"/>
              <a:t>2-4-2026</a:t>
            </a:r>
            <a:endParaRPr lang="en-US" dirty="0"/>
          </a:p>
        </p:txBody>
      </p:sp>
      <p:sp>
        <p:nvSpPr>
          <p:cNvPr id="4" name="Footer Placeholder 3"/>
          <p:cNvSpPr>
            <a:spLocks noGrp="1"/>
          </p:cNvSpPr>
          <p:nvPr>
            <p:ph type="ftr" sz="quarter" idx="11"/>
          </p:nvPr>
        </p:nvSpPr>
        <p:spPr>
          <a:xfrm>
            <a:off x="4165600" y="6278563"/>
            <a:ext cx="3860800" cy="457200"/>
          </a:xfrm>
        </p:spPr>
        <p:txBody>
          <a:bodyPr/>
          <a:lstStyle>
            <a:lvl1pPr>
              <a:defRPr/>
            </a:lvl1pPr>
          </a:lstStyle>
          <a:p>
            <a:r>
              <a:rPr lang="en-US"/>
              <a:t>Stewardship.3.HBT</a:t>
            </a:r>
            <a:endParaRPr lang="en-US" dirty="0"/>
          </a:p>
        </p:txBody>
      </p:sp>
      <p:sp>
        <p:nvSpPr>
          <p:cNvPr id="5" name="Slide Number Placeholder 4"/>
          <p:cNvSpPr>
            <a:spLocks noGrp="1"/>
          </p:cNvSpPr>
          <p:nvPr>
            <p:ph type="sldNum" sz="quarter" idx="12"/>
          </p:nvPr>
        </p:nvSpPr>
        <p:spPr>
          <a:xfrm>
            <a:off x="8737600" y="6278563"/>
            <a:ext cx="2844800" cy="457200"/>
          </a:xfrm>
        </p:spPr>
        <p:txBody>
          <a:bodyPr/>
          <a:lstStyle>
            <a:lvl1pPr>
              <a:defRPr/>
            </a:lvl1pPr>
          </a:lstStyle>
          <a:p>
            <a:fld id="{8730521F-29FC-41AD-A4E7-59CAB2D0834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7600" y="1600201"/>
            <a:ext cx="5384800" cy="4530725"/>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78563"/>
            <a:ext cx="2844800" cy="457200"/>
          </a:xfrm>
        </p:spPr>
        <p:txBody>
          <a:bodyPr/>
          <a:lstStyle>
            <a:lvl1pPr>
              <a:defRPr/>
            </a:lvl1pPr>
          </a:lstStyle>
          <a:p>
            <a:r>
              <a:rPr lang="en-US"/>
              <a:t>2-4-2026</a:t>
            </a:r>
            <a:endParaRPr lang="en-US" dirty="0"/>
          </a:p>
        </p:txBody>
      </p:sp>
      <p:sp>
        <p:nvSpPr>
          <p:cNvPr id="6" name="Footer Placeholder 5"/>
          <p:cNvSpPr>
            <a:spLocks noGrp="1"/>
          </p:cNvSpPr>
          <p:nvPr>
            <p:ph type="ftr" sz="quarter" idx="11"/>
          </p:nvPr>
        </p:nvSpPr>
        <p:spPr>
          <a:xfrm>
            <a:off x="4165600" y="6278563"/>
            <a:ext cx="3860800" cy="457200"/>
          </a:xfrm>
        </p:spPr>
        <p:txBody>
          <a:bodyPr/>
          <a:lstStyle>
            <a:lvl1pPr>
              <a:defRPr/>
            </a:lvl1pPr>
          </a:lstStyle>
          <a:p>
            <a:r>
              <a:rPr lang="en-US"/>
              <a:t>Stewardship.3.HBT</a:t>
            </a:r>
            <a:endParaRPr lang="en-US" dirty="0"/>
          </a:p>
        </p:txBody>
      </p:sp>
      <p:sp>
        <p:nvSpPr>
          <p:cNvPr id="7" name="Slide Number Placeholder 6"/>
          <p:cNvSpPr>
            <a:spLocks noGrp="1"/>
          </p:cNvSpPr>
          <p:nvPr>
            <p:ph type="sldNum" sz="quarter" idx="12"/>
          </p:nvPr>
        </p:nvSpPr>
        <p:spPr>
          <a:xfrm>
            <a:off x="8737600" y="6278563"/>
            <a:ext cx="2844800" cy="457200"/>
          </a:xfrm>
        </p:spPr>
        <p:txBody>
          <a:bodyPr/>
          <a:lstStyle>
            <a:lvl1pPr>
              <a:defRPr/>
            </a:lvl1pPr>
          </a:lstStyle>
          <a:p>
            <a:fld id="{0431050B-7CDB-40D7-8FFA-67994D40651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266700"/>
            <a:ext cx="10363200" cy="1104900"/>
          </a:xfrm>
        </p:spPr>
        <p:txBody>
          <a:bodyPr/>
          <a:lstStyle/>
          <a:p>
            <a:r>
              <a:rPr lang="en-US"/>
              <a:t>Click to edit Master title style</a:t>
            </a:r>
          </a:p>
        </p:txBody>
      </p:sp>
      <p:sp>
        <p:nvSpPr>
          <p:cNvPr id="3" name="ClipArt Placeholder 2"/>
          <p:cNvSpPr>
            <a:spLocks noGrp="1"/>
          </p:cNvSpPr>
          <p:nvPr>
            <p:ph type="clipArt" sz="half" idx="1"/>
          </p:nvPr>
        </p:nvSpPr>
        <p:spPr>
          <a:xfrm>
            <a:off x="1320801" y="1676400"/>
            <a:ext cx="5050367" cy="4114800"/>
          </a:xfrm>
        </p:spPr>
        <p:txBody>
          <a:bodyPr/>
          <a:lstStyle/>
          <a:p>
            <a:endParaRPr lang="en-US"/>
          </a:p>
        </p:txBody>
      </p:sp>
      <p:sp>
        <p:nvSpPr>
          <p:cNvPr id="4" name="Text Placeholder 3"/>
          <p:cNvSpPr>
            <a:spLocks noGrp="1"/>
          </p:cNvSpPr>
          <p:nvPr>
            <p:ph type="body" sz="half" idx="2"/>
          </p:nvPr>
        </p:nvSpPr>
        <p:spPr>
          <a:xfrm>
            <a:off x="6574367" y="1676400"/>
            <a:ext cx="50503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60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2-4-2026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Stewardship.3.HBT</a:t>
            </a:r>
            <a:endParaRPr lang="en-US" dirty="0"/>
          </a:p>
        </p:txBody>
      </p:sp>
      <p:sp>
        <p:nvSpPr>
          <p:cNvPr id="6" name="Slide Number Placeholder 5"/>
          <p:cNvSpPr>
            <a:spLocks noGrp="1"/>
          </p:cNvSpPr>
          <p:nvPr>
            <p:ph type="sldNum" sz="quarter" idx="12"/>
          </p:nvPr>
        </p:nvSpPr>
        <p:spPr/>
        <p:txBody>
          <a:bodyPr/>
          <a:lstStyle>
            <a:lvl1pPr>
              <a:defRPr/>
            </a:lvl1pPr>
          </a:lstStyle>
          <a:p>
            <a:fld id="{F9C51F4B-4E98-4A64-8628-9C70DC8DD52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t>2-4-2026</a:t>
            </a:r>
            <a:endParaRPr lang="en-US" dirty="0"/>
          </a:p>
        </p:txBody>
      </p:sp>
      <p:sp>
        <p:nvSpPr>
          <p:cNvPr id="5" name="Footer Placeholder 4"/>
          <p:cNvSpPr>
            <a:spLocks noGrp="1"/>
          </p:cNvSpPr>
          <p:nvPr>
            <p:ph type="ftr" sz="quarter" idx="11"/>
          </p:nvPr>
        </p:nvSpPr>
        <p:spPr/>
        <p:txBody>
          <a:bodyPr/>
          <a:lstStyle>
            <a:lvl1pPr>
              <a:defRPr/>
            </a:lvl1pPr>
          </a:lstStyle>
          <a:p>
            <a:r>
              <a:rPr lang="en-US"/>
              <a:t>Stewardship.3.HBT</a:t>
            </a:r>
            <a:endParaRPr lang="en-US" dirty="0"/>
          </a:p>
        </p:txBody>
      </p:sp>
      <p:sp>
        <p:nvSpPr>
          <p:cNvPr id="6" name="Slide Number Placeholder 5"/>
          <p:cNvSpPr>
            <a:spLocks noGrp="1"/>
          </p:cNvSpPr>
          <p:nvPr>
            <p:ph type="sldNum" sz="quarter" idx="12"/>
          </p:nvPr>
        </p:nvSpPr>
        <p:spPr/>
        <p:txBody>
          <a:bodyPr/>
          <a:lstStyle>
            <a:lvl1pPr>
              <a:defRPr/>
            </a:lvl1pPr>
          </a:lstStyle>
          <a:p>
            <a:fld id="{29557BCC-C04D-43E4-A3B9-0B866F584C6F}"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a:t>2-4-2026</a:t>
            </a:r>
            <a:endParaRPr lang="en-US" dirty="0"/>
          </a:p>
        </p:txBody>
      </p:sp>
      <p:sp>
        <p:nvSpPr>
          <p:cNvPr id="6" name="Footer Placeholder 5"/>
          <p:cNvSpPr>
            <a:spLocks noGrp="1"/>
          </p:cNvSpPr>
          <p:nvPr>
            <p:ph type="ftr" sz="quarter" idx="11"/>
          </p:nvPr>
        </p:nvSpPr>
        <p:spPr/>
        <p:txBody>
          <a:bodyPr/>
          <a:lstStyle>
            <a:lvl1pPr>
              <a:defRPr/>
            </a:lvl1pPr>
          </a:lstStyle>
          <a:p>
            <a:r>
              <a:rPr lang="en-US"/>
              <a:t>Stewardship.3.HBT</a:t>
            </a:r>
            <a:endParaRPr lang="en-US" dirty="0"/>
          </a:p>
        </p:txBody>
      </p:sp>
      <p:sp>
        <p:nvSpPr>
          <p:cNvPr id="7" name="Slide Number Placeholder 6"/>
          <p:cNvSpPr>
            <a:spLocks noGrp="1"/>
          </p:cNvSpPr>
          <p:nvPr>
            <p:ph type="sldNum" sz="quarter" idx="12"/>
          </p:nvPr>
        </p:nvSpPr>
        <p:spPr/>
        <p:txBody>
          <a:bodyPr/>
          <a:lstStyle>
            <a:lvl1pPr>
              <a:defRPr/>
            </a:lvl1pPr>
          </a:lstStyle>
          <a:p>
            <a:fld id="{771C5762-38F3-4441-86CE-E11BD2CC150C}"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a:t>2-4-2026</a:t>
            </a:r>
            <a:endParaRPr lang="en-US" dirty="0"/>
          </a:p>
        </p:txBody>
      </p:sp>
      <p:sp>
        <p:nvSpPr>
          <p:cNvPr id="8" name="Footer Placeholder 7"/>
          <p:cNvSpPr>
            <a:spLocks noGrp="1"/>
          </p:cNvSpPr>
          <p:nvPr>
            <p:ph type="ftr" sz="quarter" idx="11"/>
          </p:nvPr>
        </p:nvSpPr>
        <p:spPr/>
        <p:txBody>
          <a:bodyPr/>
          <a:lstStyle>
            <a:lvl1pPr>
              <a:defRPr/>
            </a:lvl1pPr>
          </a:lstStyle>
          <a:p>
            <a:r>
              <a:rPr lang="en-US"/>
              <a:t>Stewardship.3.HBT</a:t>
            </a:r>
            <a:endParaRPr lang="en-US" dirty="0"/>
          </a:p>
        </p:txBody>
      </p:sp>
      <p:sp>
        <p:nvSpPr>
          <p:cNvPr id="9" name="Slide Number Placeholder 8"/>
          <p:cNvSpPr>
            <a:spLocks noGrp="1"/>
          </p:cNvSpPr>
          <p:nvPr>
            <p:ph type="sldNum" sz="quarter" idx="12"/>
          </p:nvPr>
        </p:nvSpPr>
        <p:spPr/>
        <p:txBody>
          <a:bodyPr/>
          <a:lstStyle>
            <a:lvl1pPr>
              <a:defRPr/>
            </a:lvl1pPr>
          </a:lstStyle>
          <a:p>
            <a:fld id="{21D59DE1-9CF7-4DBD-BC79-0C143A76E5A7}"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a:t>2-4-2026</a:t>
            </a:r>
            <a:endParaRPr lang="en-US" dirty="0"/>
          </a:p>
        </p:txBody>
      </p:sp>
      <p:sp>
        <p:nvSpPr>
          <p:cNvPr id="4" name="Footer Placeholder 3"/>
          <p:cNvSpPr>
            <a:spLocks noGrp="1"/>
          </p:cNvSpPr>
          <p:nvPr>
            <p:ph type="ftr" sz="quarter" idx="11"/>
          </p:nvPr>
        </p:nvSpPr>
        <p:spPr/>
        <p:txBody>
          <a:bodyPr/>
          <a:lstStyle>
            <a:lvl1pPr>
              <a:defRPr/>
            </a:lvl1pPr>
          </a:lstStyle>
          <a:p>
            <a:r>
              <a:rPr lang="en-US"/>
              <a:t>Stewardship.3.HBT</a:t>
            </a:r>
            <a:endParaRPr lang="en-US" dirty="0"/>
          </a:p>
        </p:txBody>
      </p:sp>
      <p:sp>
        <p:nvSpPr>
          <p:cNvPr id="5" name="Slide Number Placeholder 4"/>
          <p:cNvSpPr>
            <a:spLocks noGrp="1"/>
          </p:cNvSpPr>
          <p:nvPr>
            <p:ph type="sldNum" sz="quarter" idx="12"/>
          </p:nvPr>
        </p:nvSpPr>
        <p:spPr/>
        <p:txBody>
          <a:bodyPr/>
          <a:lstStyle>
            <a:lvl1pPr>
              <a:defRPr/>
            </a:lvl1pPr>
          </a:lstStyle>
          <a:p>
            <a:fld id="{70B77E72-AD67-4DCD-AEE5-551277D92E35}"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2-4-2026</a:t>
            </a:r>
            <a:endParaRPr lang="en-US" dirty="0"/>
          </a:p>
        </p:txBody>
      </p:sp>
      <p:sp>
        <p:nvSpPr>
          <p:cNvPr id="3" name="Footer Placeholder 2"/>
          <p:cNvSpPr>
            <a:spLocks noGrp="1"/>
          </p:cNvSpPr>
          <p:nvPr>
            <p:ph type="ftr" sz="quarter" idx="11"/>
          </p:nvPr>
        </p:nvSpPr>
        <p:spPr/>
        <p:txBody>
          <a:bodyPr/>
          <a:lstStyle>
            <a:lvl1pPr>
              <a:defRPr/>
            </a:lvl1pPr>
          </a:lstStyle>
          <a:p>
            <a:r>
              <a:rPr lang="en-US"/>
              <a:t>Stewardship.3.HBT</a:t>
            </a:r>
            <a:endParaRPr lang="en-US" dirty="0"/>
          </a:p>
        </p:txBody>
      </p:sp>
      <p:sp>
        <p:nvSpPr>
          <p:cNvPr id="4" name="Slide Number Placeholder 3"/>
          <p:cNvSpPr>
            <a:spLocks noGrp="1"/>
          </p:cNvSpPr>
          <p:nvPr>
            <p:ph type="sldNum" sz="quarter" idx="12"/>
          </p:nvPr>
        </p:nvSpPr>
        <p:spPr/>
        <p:txBody>
          <a:bodyPr/>
          <a:lstStyle>
            <a:lvl1pPr>
              <a:defRPr/>
            </a:lvl1pPr>
          </a:lstStyle>
          <a:p>
            <a:fld id="{0C50C46B-D2D5-4439-A410-8FA3196FA121}"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a:t>2-4-2026</a:t>
            </a:r>
            <a:endParaRPr lang="en-US" dirty="0"/>
          </a:p>
        </p:txBody>
      </p:sp>
      <p:sp>
        <p:nvSpPr>
          <p:cNvPr id="6" name="Footer Placeholder 5"/>
          <p:cNvSpPr>
            <a:spLocks noGrp="1"/>
          </p:cNvSpPr>
          <p:nvPr>
            <p:ph type="ftr" sz="quarter" idx="11"/>
          </p:nvPr>
        </p:nvSpPr>
        <p:spPr/>
        <p:txBody>
          <a:bodyPr/>
          <a:lstStyle>
            <a:lvl1pPr>
              <a:defRPr/>
            </a:lvl1pPr>
          </a:lstStyle>
          <a:p>
            <a:r>
              <a:rPr lang="en-US"/>
              <a:t>Stewardship.3.HBT</a:t>
            </a:r>
            <a:endParaRPr lang="en-US" dirty="0"/>
          </a:p>
        </p:txBody>
      </p:sp>
      <p:sp>
        <p:nvSpPr>
          <p:cNvPr id="7" name="Slide Number Placeholder 6"/>
          <p:cNvSpPr>
            <a:spLocks noGrp="1"/>
          </p:cNvSpPr>
          <p:nvPr>
            <p:ph type="sldNum" sz="quarter" idx="12"/>
          </p:nvPr>
        </p:nvSpPr>
        <p:spPr/>
        <p:txBody>
          <a:bodyPr/>
          <a:lstStyle>
            <a:lvl1pPr>
              <a:defRPr/>
            </a:lvl1pPr>
          </a:lstStyle>
          <a:p>
            <a:fld id="{0558B69F-E707-45D0-A5E1-ED6574C19676}"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r>
              <a:rPr lang="en-US"/>
              <a:t>2-4-2026</a:t>
            </a:r>
            <a:endParaRPr lang="en-US" dirty="0"/>
          </a:p>
        </p:txBody>
      </p:sp>
      <p:sp>
        <p:nvSpPr>
          <p:cNvPr id="6" name="Footer Placeholder 5"/>
          <p:cNvSpPr>
            <a:spLocks noGrp="1"/>
          </p:cNvSpPr>
          <p:nvPr>
            <p:ph type="ftr" sz="quarter" idx="11"/>
          </p:nvPr>
        </p:nvSpPr>
        <p:spPr/>
        <p:txBody>
          <a:bodyPr/>
          <a:lstStyle>
            <a:lvl1pPr>
              <a:defRPr/>
            </a:lvl1pPr>
          </a:lstStyle>
          <a:p>
            <a:r>
              <a:rPr lang="en-US"/>
              <a:t>Stewardship.3.HBT</a:t>
            </a:r>
            <a:endParaRPr lang="en-US" dirty="0"/>
          </a:p>
        </p:txBody>
      </p:sp>
      <p:sp>
        <p:nvSpPr>
          <p:cNvPr id="7" name="Slide Number Placeholder 6"/>
          <p:cNvSpPr>
            <a:spLocks noGrp="1"/>
          </p:cNvSpPr>
          <p:nvPr>
            <p:ph type="sldNum" sz="quarter" idx="12"/>
          </p:nvPr>
        </p:nvSpPr>
        <p:spPr/>
        <p:txBody>
          <a:bodyPr/>
          <a:lstStyle>
            <a:lvl1pPr>
              <a:defRPr/>
            </a:lvl1pPr>
          </a:lstStyle>
          <a:p>
            <a:fld id="{2F26EBB6-4087-414B-BD1B-F8944DEF2FD3}" type="slidenum">
              <a:rPr lang="en-US" smtClean="0"/>
              <a:pPr/>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8786" name="Group 2"/>
          <p:cNvGrpSpPr>
            <a:grpSpLocks/>
          </p:cNvGrpSpPr>
          <p:nvPr/>
        </p:nvGrpSpPr>
        <p:grpSpPr bwMode="auto">
          <a:xfrm>
            <a:off x="5067300" y="1789114"/>
            <a:ext cx="7120467" cy="5056187"/>
            <a:chOff x="2394" y="1127"/>
            <a:chExt cx="3364" cy="3185"/>
          </a:xfrm>
        </p:grpSpPr>
        <p:sp>
          <p:nvSpPr>
            <p:cNvPr id="11878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8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78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79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79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dirty="0">
                <a:latin typeface="Candara" panose="020E0502030303020204" pitchFamily="34" charset="0"/>
              </a:endParaRPr>
            </a:p>
          </p:txBody>
        </p:sp>
        <p:sp>
          <p:nvSpPr>
            <p:cNvPr id="11879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sp>
          <p:nvSpPr>
            <p:cNvPr id="11880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0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dirty="0">
                <a:latin typeface="Candara" panose="020E0502030303020204" pitchFamily="34" charset="0"/>
              </a:endParaRPr>
            </a:p>
          </p:txBody>
        </p:sp>
        <p:sp>
          <p:nvSpPr>
            <p:cNvPr id="11881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dirty="0">
                <a:latin typeface="Candara" panose="020E0502030303020204" pitchFamily="34" charset="0"/>
              </a:endParaRPr>
            </a:p>
          </p:txBody>
        </p:sp>
        <p:sp>
          <p:nvSpPr>
            <p:cNvPr id="11881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dirty="0">
                <a:latin typeface="Candara" panose="020E0502030303020204" pitchFamily="34" charset="0"/>
              </a:endParaRPr>
            </a:p>
          </p:txBody>
        </p:sp>
        <p:sp>
          <p:nvSpPr>
            <p:cNvPr id="11881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dirty="0">
                <a:latin typeface="Candara" panose="020E0502030303020204" pitchFamily="34" charset="0"/>
              </a:endParaRPr>
            </a:p>
          </p:txBody>
        </p:sp>
        <p:sp>
          <p:nvSpPr>
            <p:cNvPr id="11881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dirty="0">
                <a:latin typeface="Candara" panose="020E0502030303020204" pitchFamily="34" charset="0"/>
              </a:endParaRPr>
            </a:p>
          </p:txBody>
        </p:sp>
        <p:sp>
          <p:nvSpPr>
            <p:cNvPr id="11881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dirty="0">
                <a:latin typeface="Candara" panose="020E0502030303020204" pitchFamily="34" charset="0"/>
              </a:endParaRPr>
            </a:p>
          </p:txBody>
        </p:sp>
        <p:sp>
          <p:nvSpPr>
            <p:cNvPr id="11881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dirty="0">
                <a:latin typeface="Candara" panose="020E0502030303020204" pitchFamily="34" charset="0"/>
              </a:endParaRPr>
            </a:p>
          </p:txBody>
        </p:sp>
        <p:sp>
          <p:nvSpPr>
            <p:cNvPr id="11882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dirty="0">
                <a:latin typeface="Candara" panose="020E0502030303020204" pitchFamily="34" charset="0"/>
              </a:endParaRPr>
            </a:p>
          </p:txBody>
        </p:sp>
      </p:grpSp>
      <p:sp>
        <p:nvSpPr>
          <p:cNvPr id="118821"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18822"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8823"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ndara" panose="020E0502030303020204" pitchFamily="34" charset="0"/>
              </a:defRPr>
            </a:lvl1pPr>
          </a:lstStyle>
          <a:p>
            <a:r>
              <a:rPr lang="en-US"/>
              <a:t>2-4-2026</a:t>
            </a:r>
            <a:endParaRPr lang="en-US" dirty="0"/>
          </a:p>
        </p:txBody>
      </p:sp>
      <p:sp>
        <p:nvSpPr>
          <p:cNvPr id="118824"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Candara" panose="020E0502030303020204" pitchFamily="34" charset="0"/>
              </a:defRPr>
            </a:lvl1pPr>
          </a:lstStyle>
          <a:p>
            <a:r>
              <a:rPr lang="en-US"/>
              <a:t>Stewardship.3.HBT</a:t>
            </a:r>
            <a:endParaRPr lang="en-US" dirty="0"/>
          </a:p>
        </p:txBody>
      </p:sp>
      <p:sp>
        <p:nvSpPr>
          <p:cNvPr id="118825"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ndara" panose="020E0502030303020204" pitchFamily="34" charset="0"/>
              </a:defRPr>
            </a:lvl1pPr>
          </a:lstStyle>
          <a:p>
            <a:fld id="{C82484E5-DFF6-451F-9A88-DDB0CC4D1001}"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Candara" panose="020E0502030303020204" pitchFamily="34" charset="0"/>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Candara" panose="020E0502030303020204" pitchFamily="34" charset="0"/>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Candara" panose="020E0502030303020204" pitchFamily="34" charset="0"/>
          <a:cs typeface="+mn-cs"/>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Candara" panose="020E0502030303020204" pitchFamily="34" charset="0"/>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Candara" panose="020E0502030303020204" pitchFamily="34" charset="0"/>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everydollar.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www.cnbc.com/markets/"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aeaweb.org/articles?id=10.1257/jep.32.1.31"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y oil paint art">
            <a:extLst>
              <a:ext uri="{FF2B5EF4-FFF2-40B4-BE49-F238E27FC236}">
                <a16:creationId xmlns:a16="http://schemas.microsoft.com/office/drawing/2014/main" id="{563C5CE9-B1E9-4EC9-D9FC-8F405E9B7B7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950" y="-5781"/>
            <a:ext cx="12191980" cy="6857990"/>
          </a:xfrm>
          <a:prstGeom prst="rect">
            <a:avLst/>
          </a:prstGeom>
        </p:spPr>
      </p:pic>
      <p:sp>
        <p:nvSpPr>
          <p:cNvPr id="2" name="Title 1">
            <a:extLst>
              <a:ext uri="{FF2B5EF4-FFF2-40B4-BE49-F238E27FC236}">
                <a16:creationId xmlns:a16="http://schemas.microsoft.com/office/drawing/2014/main" id="{E79D40D6-9509-AC5D-4C33-7AA5BC652847}"/>
              </a:ext>
            </a:extLst>
          </p:cNvPr>
          <p:cNvSpPr>
            <a:spLocks noGrp="1"/>
          </p:cNvSpPr>
          <p:nvPr>
            <p:ph type="ctrTitle" idx="4294967295"/>
          </p:nvPr>
        </p:nvSpPr>
        <p:spPr>
          <a:xfrm>
            <a:off x="4208463" y="-6350"/>
            <a:ext cx="7983537" cy="974725"/>
          </a:xfrm>
          <a:ln>
            <a:noFill/>
          </a:ln>
        </p:spPr>
        <p:txBody>
          <a:bodyPr anchor="ctr">
            <a:normAutofit fontScale="90000"/>
          </a:bodyPr>
          <a:lstStyle/>
          <a:p>
            <a:r>
              <a:rPr lang="en-US" sz="6000" b="1" dirty="0">
                <a:solidFill>
                  <a:srgbClr val="0070C0"/>
                </a:solidFill>
              </a:rPr>
              <a:t>Principles to Live by 8</a:t>
            </a:r>
          </a:p>
        </p:txBody>
      </p:sp>
      <p:pic>
        <p:nvPicPr>
          <p:cNvPr id="8" name="Picture 7">
            <a:extLst>
              <a:ext uri="{FF2B5EF4-FFF2-40B4-BE49-F238E27FC236}">
                <a16:creationId xmlns:a16="http://schemas.microsoft.com/office/drawing/2014/main" id="{955F5C98-6D25-DC19-B3F5-895FCC0BDCF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3506" y="381000"/>
            <a:ext cx="5382384" cy="4800600"/>
          </a:xfrm>
          <a:prstGeom prst="ellipse">
            <a:avLst/>
          </a:prstGeom>
          <a:ln>
            <a:noFill/>
          </a:ln>
          <a:effectLst>
            <a:softEdge rad="112500"/>
          </a:effectLst>
        </p:spPr>
      </p:pic>
      <p:sp>
        <p:nvSpPr>
          <p:cNvPr id="5" name="TextBox 4">
            <a:extLst>
              <a:ext uri="{FF2B5EF4-FFF2-40B4-BE49-F238E27FC236}">
                <a16:creationId xmlns:a16="http://schemas.microsoft.com/office/drawing/2014/main" id="{EED89AD7-EBB2-7519-6FA5-682D49DDA9B3}"/>
              </a:ext>
            </a:extLst>
          </p:cNvPr>
          <p:cNvSpPr txBox="1"/>
          <p:nvPr/>
        </p:nvSpPr>
        <p:spPr>
          <a:xfrm>
            <a:off x="5638800" y="979452"/>
            <a:ext cx="6324600" cy="3847207"/>
          </a:xfrm>
          <a:prstGeom prst="rect">
            <a:avLst/>
          </a:prstGeom>
          <a:noFill/>
        </p:spPr>
        <p:txBody>
          <a:bodyPr wrap="square">
            <a:spAutoFit/>
          </a:bodyPr>
          <a:lstStyle/>
          <a:p>
            <a:r>
              <a:rPr lang="en-US" sz="4400" b="1" dirty="0">
                <a:solidFill>
                  <a:srgbClr val="002060"/>
                </a:solidFill>
                <a:latin typeface="Candara" panose="020E0502030303020204" pitchFamily="34" charset="0"/>
              </a:rPr>
              <a:t>Stewardship: </a:t>
            </a:r>
            <a:r>
              <a:rPr lang="en-US" sz="4400" dirty="0">
                <a:solidFill>
                  <a:srgbClr val="002060"/>
                </a:solidFill>
                <a:latin typeface="Candara" panose="020E0502030303020204" pitchFamily="34" charset="0"/>
              </a:rPr>
              <a:t>Financial Responsibility According to the Bible</a:t>
            </a:r>
          </a:p>
          <a:p>
            <a:r>
              <a:rPr lang="en-US" sz="2800" b="1" dirty="0">
                <a:solidFill>
                  <a:srgbClr val="002060"/>
                </a:solidFill>
                <a:latin typeface="Candara" panose="020E0502030303020204" pitchFamily="34" charset="0"/>
              </a:rPr>
              <a:t> </a:t>
            </a:r>
          </a:p>
          <a:p>
            <a:r>
              <a:rPr lang="en-US" sz="2800" b="1" dirty="0">
                <a:solidFill>
                  <a:srgbClr val="002060"/>
                </a:solidFill>
                <a:latin typeface="Candara" panose="020E0502030303020204" pitchFamily="34" charset="0"/>
              </a:rPr>
              <a:t>PROVERBS 6:6-11</a:t>
            </a:r>
          </a:p>
          <a:p>
            <a:r>
              <a:rPr lang="en-US" sz="2800" i="1" dirty="0">
                <a:solidFill>
                  <a:srgbClr val="002060"/>
                </a:solidFill>
                <a:latin typeface="Candara" panose="020E0502030303020204" pitchFamily="34" charset="0"/>
              </a:rPr>
              <a:t>Go to the ant, thou sluggard; consider her ways, and be wise:</a:t>
            </a:r>
          </a:p>
        </p:txBody>
      </p:sp>
    </p:spTree>
    <p:extLst>
      <p:ext uri="{BB962C8B-B14F-4D97-AF65-F5344CB8AC3E}">
        <p14:creationId xmlns:p14="http://schemas.microsoft.com/office/powerpoint/2010/main" val="160702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A4D487-0DF2-90FA-9703-E348508BAD2F}"/>
              </a:ext>
            </a:extLst>
          </p:cNvPr>
          <p:cNvSpPr txBox="1"/>
          <p:nvPr/>
        </p:nvSpPr>
        <p:spPr bwMode="auto">
          <a:xfrm>
            <a:off x="228600" y="277812"/>
            <a:ext cx="117348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lnSpcReduction="10000"/>
          </a:bodyPr>
          <a:lstStyle/>
          <a:p>
            <a:pPr marL="342900" marR="0" lvl="0" indent="-342900" algn="ctr">
              <a:lnSpc>
                <a:spcPct val="90000"/>
              </a:lnSpc>
              <a:spcAft>
                <a:spcPts val="600"/>
              </a:spcAft>
              <a:buSzPts val="1000"/>
              <a:buFont typeface="Symbol" panose="05050102010706020507" pitchFamily="18" charset="2"/>
              <a:buChar char=""/>
              <a:tabLst>
                <a:tab pos="457200" algn="l"/>
              </a:tabLst>
            </a:pPr>
            <a:r>
              <a:rPr lang="en-US" sz="3600" b="1" kern="100" dirty="0">
                <a:solidFill>
                  <a:schemeClr val="tx2">
                    <a:lumMod val="20000"/>
                    <a:lumOff val="80000"/>
                  </a:schemeClr>
                </a:solidFill>
                <a:effectLst>
                  <a:outerShdw blurRad="38100" dist="38100" dir="2700000" algn="tl">
                    <a:srgbClr val="000000"/>
                  </a:outerShdw>
                </a:effectLst>
                <a:latin typeface="Candara" panose="020E0502030303020204" pitchFamily="34" charset="0"/>
                <a:ea typeface="+mj-ea"/>
                <a:cs typeface="+mj-cs"/>
              </a:rPr>
              <a:t>The Analogy:</a:t>
            </a:r>
            <a:r>
              <a:rPr lang="en-US" sz="3600" kern="100" dirty="0">
                <a:solidFill>
                  <a:schemeClr val="tx2">
                    <a:lumMod val="20000"/>
                    <a:lumOff val="80000"/>
                  </a:schemeClr>
                </a:solidFill>
                <a:effectLst>
                  <a:outerShdw blurRad="38100" dist="38100" dir="2700000" algn="tl">
                    <a:srgbClr val="000000"/>
                  </a:outerShdw>
                </a:effectLst>
                <a:latin typeface="Candara" panose="020E0502030303020204" pitchFamily="34" charset="0"/>
                <a:ea typeface="+mj-ea"/>
                <a:cs typeface="+mj-cs"/>
              </a:rPr>
              <a:t> Ants are known for carrying loads much larger than themselves, one grain at a time, to build massive, secure mounds.</a:t>
            </a:r>
          </a:p>
        </p:txBody>
      </p:sp>
      <p:pic>
        <p:nvPicPr>
          <p:cNvPr id="7" name="Picture 6">
            <a:extLst>
              <a:ext uri="{FF2B5EF4-FFF2-40B4-BE49-F238E27FC236}">
                <a16:creationId xmlns:a16="http://schemas.microsoft.com/office/drawing/2014/main" id="{323BF775-D790-7A11-E998-39BE5CE9F4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2446" y="1747837"/>
            <a:ext cx="7627107" cy="5110162"/>
          </a:xfrm>
          <a:prstGeom prst="rect">
            <a:avLst/>
          </a:prstGeom>
          <a:noFill/>
        </p:spPr>
      </p:pic>
      <p:sp>
        <p:nvSpPr>
          <p:cNvPr id="2" name="Date Placeholder 1">
            <a:extLst>
              <a:ext uri="{FF2B5EF4-FFF2-40B4-BE49-F238E27FC236}">
                <a16:creationId xmlns:a16="http://schemas.microsoft.com/office/drawing/2014/main" id="{3F25C1A6-C26A-4673-7FA3-E7DA5AA877D1}"/>
              </a:ext>
            </a:extLst>
          </p:cNvPr>
          <p:cNvSpPr>
            <a:spLocks noGrp="1"/>
          </p:cNvSpPr>
          <p:nvPr>
            <p:ph type="dt" sz="half" idx="10"/>
          </p:nvPr>
        </p:nvSpPr>
        <p:spPr>
          <a:xfrm>
            <a:off x="609600" y="6278563"/>
            <a:ext cx="2844800" cy="457200"/>
          </a:xfrm>
        </p:spPr>
        <p:txBody>
          <a:bodyPr vert="horz" wrap="square" lIns="91440" tIns="45720" rIns="91440" bIns="45720" numCol="1" anchor="b" anchorCtr="0" compatLnSpc="1">
            <a:prstTxWarp prst="textNoShape">
              <a:avLst/>
            </a:prstTxWarp>
            <a:normAutofit/>
          </a:bodyPr>
          <a:lstStyle/>
          <a:p>
            <a:pPr>
              <a:spcAft>
                <a:spcPts val="600"/>
              </a:spcAft>
            </a:pPr>
            <a:r>
              <a:rPr lang="en-US" kern="1200">
                <a:latin typeface="Candara" panose="020E0502030303020204" pitchFamily="34" charset="0"/>
                <a:ea typeface="+mn-ea"/>
                <a:cs typeface="Arial" charset="0"/>
              </a:rPr>
              <a:t>2-4-2026</a:t>
            </a:r>
          </a:p>
        </p:txBody>
      </p:sp>
      <p:sp>
        <p:nvSpPr>
          <p:cNvPr id="3" name="Footer Placeholder 2">
            <a:extLst>
              <a:ext uri="{FF2B5EF4-FFF2-40B4-BE49-F238E27FC236}">
                <a16:creationId xmlns:a16="http://schemas.microsoft.com/office/drawing/2014/main" id="{DDA38449-F505-B3C5-AE5B-5378F82FFE7F}"/>
              </a:ext>
            </a:extLst>
          </p:cNvPr>
          <p:cNvSpPr>
            <a:spLocks noGrp="1"/>
          </p:cNvSpPr>
          <p:nvPr>
            <p:ph type="ftr" sz="quarter" idx="11"/>
          </p:nvPr>
        </p:nvSpPr>
        <p:spPr>
          <a:xfrm>
            <a:off x="4165600" y="6278563"/>
            <a:ext cx="3860800" cy="457200"/>
          </a:xfrm>
        </p:spPr>
        <p:txBody>
          <a:bodyPr vert="horz" wrap="square" lIns="91440" tIns="45720" rIns="91440" bIns="45720" numCol="1" anchor="b" anchorCtr="0" compatLnSpc="1">
            <a:prstTxWarp prst="textNoShape">
              <a:avLst/>
            </a:prstTxWarp>
            <a:normAutofit/>
          </a:bodyPr>
          <a:lstStyle/>
          <a:p>
            <a:pPr>
              <a:spcAft>
                <a:spcPts val="600"/>
              </a:spcAft>
            </a:pPr>
            <a:r>
              <a:rPr lang="en-US" kern="1200">
                <a:latin typeface="Candara" panose="020E0502030303020204" pitchFamily="34" charset="0"/>
                <a:ea typeface="+mn-ea"/>
                <a:cs typeface="Arial" charset="0"/>
              </a:rPr>
              <a:t>Stewardship.3.HBT</a:t>
            </a:r>
          </a:p>
        </p:txBody>
      </p:sp>
      <p:sp>
        <p:nvSpPr>
          <p:cNvPr id="4" name="Slide Number Placeholder 3">
            <a:extLst>
              <a:ext uri="{FF2B5EF4-FFF2-40B4-BE49-F238E27FC236}">
                <a16:creationId xmlns:a16="http://schemas.microsoft.com/office/drawing/2014/main" id="{756B813D-B85E-24A0-4065-A845D397F390}"/>
              </a:ext>
            </a:extLst>
          </p:cNvPr>
          <p:cNvSpPr>
            <a:spLocks noGrp="1"/>
          </p:cNvSpPr>
          <p:nvPr>
            <p:ph type="sldNum" sz="quarter" idx="12"/>
          </p:nvPr>
        </p:nvSpPr>
        <p:spPr>
          <a:xfrm>
            <a:off x="8737600" y="6278563"/>
            <a:ext cx="2844800" cy="457200"/>
          </a:xfrm>
        </p:spPr>
        <p:txBody>
          <a:bodyPr vert="horz" wrap="square" lIns="91440" tIns="45720" rIns="91440" bIns="45720" numCol="1" anchor="b" anchorCtr="0" compatLnSpc="1">
            <a:prstTxWarp prst="textNoShape">
              <a:avLst/>
            </a:prstTxWarp>
            <a:normAutofit/>
          </a:bodyPr>
          <a:lstStyle/>
          <a:p>
            <a:pPr>
              <a:spcAft>
                <a:spcPts val="600"/>
              </a:spcAft>
            </a:pPr>
            <a:fld id="{0C50C46B-D2D5-4439-A410-8FA3196FA121}" type="slidenum">
              <a:rPr lang="en-US" smtClean="0"/>
              <a:pPr>
                <a:spcAft>
                  <a:spcPts val="600"/>
                </a:spcAft>
              </a:pPr>
              <a:t>10</a:t>
            </a:fld>
            <a:endParaRPr lang="en-US"/>
          </a:p>
        </p:txBody>
      </p:sp>
    </p:spTree>
    <p:extLst>
      <p:ext uri="{BB962C8B-B14F-4D97-AF65-F5344CB8AC3E}">
        <p14:creationId xmlns:p14="http://schemas.microsoft.com/office/powerpoint/2010/main" val="1260149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9F6B37-30B1-893F-C528-D2D4D536D4A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2399" y="122236"/>
            <a:ext cx="11873607" cy="6659564"/>
          </a:xfrm>
          <a:prstGeom prst="rect">
            <a:avLst/>
          </a:prstGeom>
          <a:noFill/>
        </p:spPr>
      </p:pic>
      <p:sp>
        <p:nvSpPr>
          <p:cNvPr id="2" name="Date Placeholder 1">
            <a:extLst>
              <a:ext uri="{FF2B5EF4-FFF2-40B4-BE49-F238E27FC236}">
                <a16:creationId xmlns:a16="http://schemas.microsoft.com/office/drawing/2014/main" id="{0AA24BD2-5CCF-F4B8-055C-045E2AEE8CE7}"/>
              </a:ext>
            </a:extLst>
          </p:cNvPr>
          <p:cNvSpPr>
            <a:spLocks noGrp="1"/>
          </p:cNvSpPr>
          <p:nvPr>
            <p:ph type="dt" sz="half" idx="10"/>
          </p:nvPr>
        </p:nvSpPr>
        <p:spPr>
          <a:xfrm>
            <a:off x="609600" y="6278563"/>
            <a:ext cx="2844800" cy="457200"/>
          </a:xfrm>
        </p:spPr>
        <p:txBody>
          <a:bodyPr wrap="square" anchor="b">
            <a:normAutofit/>
          </a:bodyPr>
          <a:lstStyle/>
          <a:p>
            <a:pPr>
              <a:spcAft>
                <a:spcPts val="600"/>
              </a:spcAft>
            </a:pPr>
            <a:r>
              <a:rPr lang="en-US"/>
              <a:t>2-4-2026</a:t>
            </a:r>
          </a:p>
        </p:txBody>
      </p:sp>
      <p:sp>
        <p:nvSpPr>
          <p:cNvPr id="3" name="Footer Placeholder 2">
            <a:extLst>
              <a:ext uri="{FF2B5EF4-FFF2-40B4-BE49-F238E27FC236}">
                <a16:creationId xmlns:a16="http://schemas.microsoft.com/office/drawing/2014/main" id="{EBE59C75-ACB7-F751-7D07-DC3E9725E5FB}"/>
              </a:ext>
            </a:extLst>
          </p:cNvPr>
          <p:cNvSpPr>
            <a:spLocks noGrp="1"/>
          </p:cNvSpPr>
          <p:nvPr>
            <p:ph type="ftr" sz="quarter" idx="11"/>
          </p:nvPr>
        </p:nvSpPr>
        <p:spPr>
          <a:xfrm>
            <a:off x="4165600" y="6278563"/>
            <a:ext cx="3860800" cy="457200"/>
          </a:xfrm>
        </p:spPr>
        <p:txBody>
          <a:bodyPr wrap="square" anchor="b">
            <a:normAutofit/>
          </a:bodyPr>
          <a:lstStyle/>
          <a:p>
            <a:pPr>
              <a:spcAft>
                <a:spcPts val="600"/>
              </a:spcAft>
            </a:pPr>
            <a:r>
              <a:rPr lang="en-US"/>
              <a:t>Stewardship.3.HBT</a:t>
            </a:r>
          </a:p>
        </p:txBody>
      </p:sp>
      <p:sp>
        <p:nvSpPr>
          <p:cNvPr id="4" name="Slide Number Placeholder 3">
            <a:extLst>
              <a:ext uri="{FF2B5EF4-FFF2-40B4-BE49-F238E27FC236}">
                <a16:creationId xmlns:a16="http://schemas.microsoft.com/office/drawing/2014/main" id="{33F728FA-CE3E-E4B1-266A-28FE8215BF53}"/>
              </a:ext>
            </a:extLst>
          </p:cNvPr>
          <p:cNvSpPr>
            <a:spLocks noGrp="1"/>
          </p:cNvSpPr>
          <p:nvPr>
            <p:ph type="sldNum" sz="quarter" idx="12"/>
          </p:nvPr>
        </p:nvSpPr>
        <p:spPr>
          <a:xfrm>
            <a:off x="8737600" y="6278563"/>
            <a:ext cx="2844800" cy="457200"/>
          </a:xfrm>
        </p:spPr>
        <p:txBody>
          <a:bodyPr wrap="square" anchor="b">
            <a:normAutofit/>
          </a:bodyPr>
          <a:lstStyle/>
          <a:p>
            <a:pPr>
              <a:spcAft>
                <a:spcPts val="600"/>
              </a:spcAft>
            </a:pPr>
            <a:fld id="{0C50C46B-D2D5-4439-A410-8FA3196FA121}" type="slidenum">
              <a:rPr lang="en-US" smtClean="0"/>
              <a:pPr>
                <a:spcAft>
                  <a:spcPts val="600"/>
                </a:spcAft>
              </a:pPr>
              <a:t>11</a:t>
            </a:fld>
            <a:endParaRPr lang="en-US"/>
          </a:p>
        </p:txBody>
      </p:sp>
    </p:spTree>
    <p:extLst>
      <p:ext uri="{BB962C8B-B14F-4D97-AF65-F5344CB8AC3E}">
        <p14:creationId xmlns:p14="http://schemas.microsoft.com/office/powerpoint/2010/main" val="2310841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E75DE5-A491-5B4C-5584-97322A1BEAD1}"/>
              </a:ext>
            </a:extLst>
          </p:cNvPr>
          <p:cNvSpPr>
            <a:spLocks noGrp="1"/>
          </p:cNvSpPr>
          <p:nvPr>
            <p:ph type="title"/>
          </p:nvPr>
        </p:nvSpPr>
        <p:spPr>
          <a:xfrm>
            <a:off x="609600" y="277813"/>
            <a:ext cx="10972800" cy="1143000"/>
          </a:xfrm>
        </p:spPr>
        <p:txBody>
          <a:bodyPr/>
          <a:lstStyle/>
          <a:p>
            <a:endParaRPr lang="en-US"/>
          </a:p>
        </p:txBody>
      </p:sp>
      <p:pic>
        <p:nvPicPr>
          <p:cNvPr id="6" name="Picture 5">
            <a:extLst>
              <a:ext uri="{FF2B5EF4-FFF2-40B4-BE49-F238E27FC236}">
                <a16:creationId xmlns:a16="http://schemas.microsoft.com/office/drawing/2014/main" id="{82452C3E-A865-9E96-53AE-DD6AA5411C9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2400" y="122237"/>
            <a:ext cx="5943600" cy="6421507"/>
          </a:xfrm>
          <a:prstGeom prst="rect">
            <a:avLst/>
          </a:prstGeom>
          <a:noFill/>
        </p:spPr>
      </p:pic>
      <p:sp>
        <p:nvSpPr>
          <p:cNvPr id="2" name="Date Placeholder 1">
            <a:extLst>
              <a:ext uri="{FF2B5EF4-FFF2-40B4-BE49-F238E27FC236}">
                <a16:creationId xmlns:a16="http://schemas.microsoft.com/office/drawing/2014/main" id="{56FE24D2-13B3-BA45-477C-9D9CD22BB02E}"/>
              </a:ext>
            </a:extLst>
          </p:cNvPr>
          <p:cNvSpPr>
            <a:spLocks noGrp="1"/>
          </p:cNvSpPr>
          <p:nvPr>
            <p:ph type="dt" sz="half" idx="10"/>
          </p:nvPr>
        </p:nvSpPr>
        <p:spPr>
          <a:xfrm>
            <a:off x="609600" y="6278563"/>
            <a:ext cx="2844800" cy="457200"/>
          </a:xfrm>
        </p:spPr>
        <p:txBody>
          <a:bodyPr wrap="square" anchor="b">
            <a:normAutofit/>
          </a:bodyPr>
          <a:lstStyle/>
          <a:p>
            <a:pPr>
              <a:spcAft>
                <a:spcPts val="600"/>
              </a:spcAft>
            </a:pPr>
            <a:r>
              <a:rPr lang="en-US"/>
              <a:t>2-4-2026</a:t>
            </a:r>
          </a:p>
        </p:txBody>
      </p:sp>
      <p:sp>
        <p:nvSpPr>
          <p:cNvPr id="3" name="Footer Placeholder 2">
            <a:extLst>
              <a:ext uri="{FF2B5EF4-FFF2-40B4-BE49-F238E27FC236}">
                <a16:creationId xmlns:a16="http://schemas.microsoft.com/office/drawing/2014/main" id="{67AEB8A2-54DD-5914-0D05-A1C158F7184E}"/>
              </a:ext>
            </a:extLst>
          </p:cNvPr>
          <p:cNvSpPr>
            <a:spLocks noGrp="1"/>
          </p:cNvSpPr>
          <p:nvPr>
            <p:ph type="ftr" sz="quarter" idx="11"/>
          </p:nvPr>
        </p:nvSpPr>
        <p:spPr>
          <a:xfrm>
            <a:off x="4165600" y="6278563"/>
            <a:ext cx="3860800" cy="457200"/>
          </a:xfrm>
        </p:spPr>
        <p:txBody>
          <a:bodyPr wrap="square" anchor="b">
            <a:normAutofit/>
          </a:bodyPr>
          <a:lstStyle/>
          <a:p>
            <a:pPr>
              <a:spcAft>
                <a:spcPts val="600"/>
              </a:spcAft>
            </a:pPr>
            <a:r>
              <a:rPr lang="en-US"/>
              <a:t>Stewardship.3.HBT</a:t>
            </a:r>
          </a:p>
        </p:txBody>
      </p:sp>
      <p:sp>
        <p:nvSpPr>
          <p:cNvPr id="4" name="Slide Number Placeholder 3">
            <a:extLst>
              <a:ext uri="{FF2B5EF4-FFF2-40B4-BE49-F238E27FC236}">
                <a16:creationId xmlns:a16="http://schemas.microsoft.com/office/drawing/2014/main" id="{5B95A4FB-47C4-F784-1093-6D7FFA0CAC66}"/>
              </a:ext>
            </a:extLst>
          </p:cNvPr>
          <p:cNvSpPr>
            <a:spLocks noGrp="1"/>
          </p:cNvSpPr>
          <p:nvPr>
            <p:ph type="sldNum" sz="quarter" idx="12"/>
          </p:nvPr>
        </p:nvSpPr>
        <p:spPr>
          <a:xfrm>
            <a:off x="8737600" y="6278563"/>
            <a:ext cx="2844800" cy="457200"/>
          </a:xfrm>
        </p:spPr>
        <p:txBody>
          <a:bodyPr wrap="square" anchor="b">
            <a:normAutofit/>
          </a:bodyPr>
          <a:lstStyle/>
          <a:p>
            <a:pPr>
              <a:spcAft>
                <a:spcPts val="600"/>
              </a:spcAft>
            </a:pPr>
            <a:fld id="{0C50C46B-D2D5-4439-A410-8FA3196FA121}" type="slidenum">
              <a:rPr lang="en-US" smtClean="0"/>
              <a:pPr>
                <a:spcAft>
                  <a:spcPts val="600"/>
                </a:spcAft>
              </a:pPr>
              <a:t>12</a:t>
            </a:fld>
            <a:endParaRPr lang="en-US"/>
          </a:p>
        </p:txBody>
      </p:sp>
      <p:sp>
        <p:nvSpPr>
          <p:cNvPr id="8" name="TextBox 7">
            <a:extLst>
              <a:ext uri="{FF2B5EF4-FFF2-40B4-BE49-F238E27FC236}">
                <a16:creationId xmlns:a16="http://schemas.microsoft.com/office/drawing/2014/main" id="{82598E2F-DD62-A6D5-EFF4-9C4877200D01}"/>
              </a:ext>
            </a:extLst>
          </p:cNvPr>
          <p:cNvSpPr txBox="1"/>
          <p:nvPr/>
        </p:nvSpPr>
        <p:spPr>
          <a:xfrm>
            <a:off x="6324600" y="122237"/>
            <a:ext cx="5867400" cy="6247864"/>
          </a:xfrm>
          <a:prstGeom prst="rect">
            <a:avLst/>
          </a:prstGeom>
          <a:solidFill>
            <a:schemeClr val="bg2"/>
          </a:solidFill>
        </p:spPr>
        <p:txBody>
          <a:bodyPr wrap="square">
            <a:spAutoFit/>
          </a:bodyPr>
          <a:lstStyle/>
          <a:p>
            <a:r>
              <a:rPr lang="en-US" sz="4000" b="1" dirty="0">
                <a:latin typeface="+mn-lt"/>
              </a:rPr>
              <a:t>PROVERBS 6:9</a:t>
            </a:r>
          </a:p>
          <a:p>
            <a:r>
              <a:rPr lang="en-US" sz="4000" i="1" dirty="0">
                <a:latin typeface="+mn-lt"/>
              </a:rPr>
              <a:t>How long wilt thou sleep, O sluggard? when wilt thou arise out of thy sleep? 10 Yet a little sleep, a little slumber, a little folding of the hands to sleep:11 So shall thy poverty come as one that </a:t>
            </a:r>
            <a:r>
              <a:rPr lang="en-US" sz="4000" i="1" dirty="0" err="1">
                <a:latin typeface="+mn-lt"/>
              </a:rPr>
              <a:t>travelleth</a:t>
            </a:r>
            <a:r>
              <a:rPr lang="en-US" sz="4000" i="1" dirty="0">
                <a:latin typeface="+mn-lt"/>
              </a:rPr>
              <a:t>, and thy want as an armed man.</a:t>
            </a:r>
          </a:p>
        </p:txBody>
      </p:sp>
    </p:spTree>
    <p:extLst>
      <p:ext uri="{BB962C8B-B14F-4D97-AF65-F5344CB8AC3E}">
        <p14:creationId xmlns:p14="http://schemas.microsoft.com/office/powerpoint/2010/main" val="1907356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10134600" cy="1143000"/>
          </a:xfrm>
        </p:spPr>
        <p:txBody>
          <a:bodyPr/>
          <a:lstStyle/>
          <a:p>
            <a:r>
              <a:rPr lang="en-US" sz="6000" b="1" dirty="0">
                <a:solidFill>
                  <a:schemeClr val="tx2">
                    <a:lumMod val="20000"/>
                    <a:lumOff val="80000"/>
                  </a:schemeClr>
                </a:solidFill>
                <a:latin typeface="+mj-lt"/>
                <a:ea typeface="Cambria" panose="02040503050406030204" pitchFamily="18" charset="0"/>
              </a:rPr>
              <a:t>There’s nothing wrong with…</a:t>
            </a:r>
          </a:p>
        </p:txBody>
      </p:sp>
      <p:sp>
        <p:nvSpPr>
          <p:cNvPr id="48131" name="Rectangle 3"/>
          <p:cNvSpPr>
            <a:spLocks noGrp="1" noChangeArrowheads="1"/>
          </p:cNvSpPr>
          <p:nvPr>
            <p:ph type="body" idx="1"/>
          </p:nvPr>
        </p:nvSpPr>
        <p:spPr>
          <a:xfrm>
            <a:off x="1524000" y="1600201"/>
            <a:ext cx="10363200" cy="4530725"/>
          </a:xfrm>
        </p:spPr>
        <p:txBody>
          <a:bodyPr/>
          <a:lstStyle/>
          <a:p>
            <a:pPr>
              <a:lnSpc>
                <a:spcPct val="90000"/>
              </a:lnSpc>
            </a:pPr>
            <a:r>
              <a:rPr lang="en-US" sz="5400" b="1" dirty="0">
                <a:latin typeface="+mn-lt"/>
                <a:ea typeface="Cambria" panose="02040503050406030204" pitchFamily="18" charset="0"/>
              </a:rPr>
              <a:t>Working hard!</a:t>
            </a:r>
          </a:p>
          <a:p>
            <a:pPr algn="r">
              <a:lnSpc>
                <a:spcPct val="90000"/>
              </a:lnSpc>
              <a:buFont typeface="Wingdings" pitchFamily="2" charset="2"/>
              <a:buNone/>
            </a:pPr>
            <a:r>
              <a:rPr lang="en-US" sz="4000" b="1" dirty="0">
                <a:latin typeface="+mn-lt"/>
                <a:ea typeface="Cambria" panose="02040503050406030204" pitchFamily="18" charset="0"/>
              </a:rPr>
              <a:t>		</a:t>
            </a:r>
            <a:r>
              <a:rPr lang="en-US" sz="4000" i="1" dirty="0">
                <a:latin typeface="+mn-lt"/>
                <a:ea typeface="Cambria" panose="02040503050406030204" pitchFamily="18" charset="0"/>
              </a:rPr>
              <a:t>Wealth gotten by vanity shall be diminished: but he that </a:t>
            </a:r>
            <a:r>
              <a:rPr lang="en-US" sz="4000" i="1" dirty="0" err="1">
                <a:latin typeface="+mn-lt"/>
                <a:ea typeface="Cambria" panose="02040503050406030204" pitchFamily="18" charset="0"/>
              </a:rPr>
              <a:t>gathereth</a:t>
            </a:r>
            <a:r>
              <a:rPr lang="en-US" sz="4000" i="1" dirty="0">
                <a:latin typeface="+mn-lt"/>
                <a:ea typeface="Cambria" panose="02040503050406030204" pitchFamily="18" charset="0"/>
              </a:rPr>
              <a:t> by </a:t>
            </a:r>
            <a:r>
              <a:rPr lang="en-US" sz="4000" i="1" dirty="0" err="1">
                <a:latin typeface="+mn-lt"/>
                <a:ea typeface="Cambria" panose="02040503050406030204" pitchFamily="18" charset="0"/>
              </a:rPr>
              <a:t>labour</a:t>
            </a:r>
            <a:r>
              <a:rPr lang="en-US" sz="4000" i="1" dirty="0">
                <a:latin typeface="+mn-lt"/>
                <a:ea typeface="Cambria" panose="02040503050406030204" pitchFamily="18" charset="0"/>
              </a:rPr>
              <a:t> shall increase.</a:t>
            </a:r>
            <a:r>
              <a:rPr lang="en-US" sz="4000" b="1" dirty="0">
                <a:latin typeface="+mn-lt"/>
                <a:ea typeface="Cambria" panose="02040503050406030204" pitchFamily="18" charset="0"/>
              </a:rPr>
              <a:t>				</a:t>
            </a:r>
            <a:r>
              <a:rPr lang="en-US" sz="2800" b="1" dirty="0">
                <a:latin typeface="+mn-lt"/>
                <a:ea typeface="Cambria" panose="02040503050406030204" pitchFamily="18" charset="0"/>
              </a:rPr>
              <a:t>PROVERBS 13:11</a:t>
            </a:r>
            <a:endParaRPr lang="en-US" sz="1200" b="1" dirty="0">
              <a:latin typeface="+mn-lt"/>
              <a:ea typeface="Cambria" panose="02040503050406030204" pitchFamily="18" charset="0"/>
            </a:endParaRPr>
          </a:p>
          <a:p>
            <a:pPr>
              <a:lnSpc>
                <a:spcPct val="90000"/>
              </a:lnSpc>
              <a:buFont typeface="Wingdings" pitchFamily="2" charset="2"/>
              <a:buNone/>
            </a:pPr>
            <a:endParaRPr lang="en-US" sz="1200" b="1" dirty="0">
              <a:latin typeface="+mn-lt"/>
              <a:ea typeface="Cambria" panose="02040503050406030204" pitchFamily="18" charset="0"/>
            </a:endParaRPr>
          </a:p>
          <a:p>
            <a:pPr>
              <a:lnSpc>
                <a:spcPct val="90000"/>
              </a:lnSpc>
            </a:pPr>
            <a:r>
              <a:rPr lang="en-US" sz="4800" b="1" dirty="0">
                <a:latin typeface="+mn-lt"/>
                <a:ea typeface="Cambria" panose="02040503050406030204" pitchFamily="18" charset="0"/>
              </a:rPr>
              <a:t>Refusing to give your children all they ask for.</a:t>
            </a:r>
          </a:p>
        </p:txBody>
      </p:sp>
      <p:sp>
        <p:nvSpPr>
          <p:cNvPr id="2" name="Date Placeholder 1">
            <a:extLst>
              <a:ext uri="{FF2B5EF4-FFF2-40B4-BE49-F238E27FC236}">
                <a16:creationId xmlns:a16="http://schemas.microsoft.com/office/drawing/2014/main" id="{15C29075-0DF3-4CCF-8D43-E019AFC32B58}"/>
              </a:ext>
            </a:extLst>
          </p:cNvPr>
          <p:cNvSpPr>
            <a:spLocks noGrp="1"/>
          </p:cNvSpPr>
          <p:nvPr>
            <p:ph type="dt" sz="half" idx="10"/>
          </p:nvPr>
        </p:nvSpPr>
        <p:spPr/>
        <p:txBody>
          <a:bodyPr/>
          <a:lstStyle/>
          <a:p>
            <a:r>
              <a:rPr lang="en-US"/>
              <a:t>2-03-2019</a:t>
            </a:r>
          </a:p>
        </p:txBody>
      </p:sp>
      <p:sp>
        <p:nvSpPr>
          <p:cNvPr id="3" name="Footer Placeholder 2">
            <a:extLst>
              <a:ext uri="{FF2B5EF4-FFF2-40B4-BE49-F238E27FC236}">
                <a16:creationId xmlns:a16="http://schemas.microsoft.com/office/drawing/2014/main" id="{8EDB2DBF-EA3E-4ED7-8902-319C2E9CCCBA}"/>
              </a:ext>
            </a:extLst>
          </p:cNvPr>
          <p:cNvSpPr>
            <a:spLocks noGrp="1"/>
          </p:cNvSpPr>
          <p:nvPr>
            <p:ph type="ftr" sz="quarter" idx="11"/>
          </p:nvPr>
        </p:nvSpPr>
        <p:spPr/>
        <p:txBody>
          <a:bodyPr/>
          <a:lstStyle/>
          <a:p>
            <a:r>
              <a:rPr lang="en-US"/>
              <a:t>My Part 2</a:t>
            </a:r>
          </a:p>
        </p:txBody>
      </p:sp>
      <p:sp>
        <p:nvSpPr>
          <p:cNvPr id="4" name="Slide Number Placeholder 3">
            <a:extLst>
              <a:ext uri="{FF2B5EF4-FFF2-40B4-BE49-F238E27FC236}">
                <a16:creationId xmlns:a16="http://schemas.microsoft.com/office/drawing/2014/main" id="{205B0221-3CCB-4A5D-885A-167EDBEABEDD}"/>
              </a:ext>
            </a:extLst>
          </p:cNvPr>
          <p:cNvSpPr>
            <a:spLocks noGrp="1"/>
          </p:cNvSpPr>
          <p:nvPr>
            <p:ph type="sldNum" sz="quarter" idx="12"/>
          </p:nvPr>
        </p:nvSpPr>
        <p:spPr/>
        <p:txBody>
          <a:bodyPr/>
          <a:lstStyle/>
          <a:p>
            <a:fld id="{F9C51F4B-4E98-4A64-8628-9C70DC8DD52C}" type="slidenum">
              <a:rPr lang="en-US" smtClean="0"/>
              <a:pPr/>
              <a:t>13</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3" end="3"/>
                                            </p:txEl>
                                          </p:spTgt>
                                        </p:tgtEl>
                                        <p:attrNameLst>
                                          <p:attrName>style.visibility</p:attrName>
                                        </p:attrNameLst>
                                      </p:cBhvr>
                                      <p:to>
                                        <p:strVal val="visible"/>
                                      </p:to>
                                    </p:set>
                                    <p:anim calcmode="lin" valueType="num">
                                      <p:cBhvr additive="base">
                                        <p:cTn id="7"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33400" y="122237"/>
            <a:ext cx="6335389" cy="1754326"/>
          </a:xfrm>
          <a:prstGeom prst="rect">
            <a:avLst/>
          </a:prstGeom>
          <a:noFill/>
          <a:ln w="9525">
            <a:noFill/>
            <a:miter lim="800000"/>
            <a:headEnd/>
            <a:tailEnd/>
          </a:ln>
        </p:spPr>
        <p:txBody>
          <a:bodyPr wrap="none">
            <a:spAutoFit/>
          </a:bodyPr>
          <a:lstStyle/>
          <a:p>
            <a:r>
              <a:rPr lang="en-US" sz="5400" b="1" dirty="0"/>
              <a:t>Why do We Need </a:t>
            </a:r>
          </a:p>
          <a:p>
            <a:r>
              <a:rPr lang="en-US" sz="5400" b="1" dirty="0"/>
              <a:t>to Be Concerned?</a:t>
            </a:r>
          </a:p>
        </p:txBody>
      </p:sp>
      <p:pic>
        <p:nvPicPr>
          <p:cNvPr id="136193" name="Picture 1" descr="C:\Documents and Settings\Barry Coffey\Local Settings\Temporary Internet Files\Content.IE5\AD8BD7M1\MCj0240395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50" y="2209800"/>
            <a:ext cx="1806550" cy="3176813"/>
          </a:xfrm>
          <a:prstGeom prst="rect">
            <a:avLst/>
          </a:prstGeom>
          <a:noFill/>
        </p:spPr>
      </p:pic>
      <p:sp>
        <p:nvSpPr>
          <p:cNvPr id="2" name="Date Placeholder 1">
            <a:extLst>
              <a:ext uri="{FF2B5EF4-FFF2-40B4-BE49-F238E27FC236}">
                <a16:creationId xmlns:a16="http://schemas.microsoft.com/office/drawing/2014/main" id="{D0A6799F-4F66-7585-FE75-369DBB61E7DA}"/>
              </a:ext>
            </a:extLst>
          </p:cNvPr>
          <p:cNvSpPr>
            <a:spLocks noGrp="1"/>
          </p:cNvSpPr>
          <p:nvPr>
            <p:ph type="dt" sz="half" idx="10"/>
          </p:nvPr>
        </p:nvSpPr>
        <p:spPr/>
        <p:txBody>
          <a:bodyPr/>
          <a:lstStyle/>
          <a:p>
            <a:pPr>
              <a:defRPr/>
            </a:pPr>
            <a:r>
              <a:rPr lang="en-US"/>
              <a:t>2-4-2026</a:t>
            </a:r>
            <a:endParaRPr lang="en-US" dirty="0"/>
          </a:p>
        </p:txBody>
      </p:sp>
      <p:sp>
        <p:nvSpPr>
          <p:cNvPr id="3" name="Footer Placeholder 2">
            <a:extLst>
              <a:ext uri="{FF2B5EF4-FFF2-40B4-BE49-F238E27FC236}">
                <a16:creationId xmlns:a16="http://schemas.microsoft.com/office/drawing/2014/main" id="{0B745A91-6C85-256E-3950-9DD4304487B5}"/>
              </a:ext>
            </a:extLst>
          </p:cNvPr>
          <p:cNvSpPr>
            <a:spLocks noGrp="1"/>
          </p:cNvSpPr>
          <p:nvPr>
            <p:ph type="ftr" sz="quarter" idx="11"/>
          </p:nvPr>
        </p:nvSpPr>
        <p:spPr/>
        <p:txBody>
          <a:bodyPr/>
          <a:lstStyle/>
          <a:p>
            <a:pPr>
              <a:defRPr/>
            </a:pPr>
            <a:r>
              <a:rPr lang="en-US"/>
              <a:t>Stewardship.3.HBT</a:t>
            </a:r>
            <a:endParaRPr lang="en-US" dirty="0"/>
          </a:p>
        </p:txBody>
      </p:sp>
      <p:sp>
        <p:nvSpPr>
          <p:cNvPr id="4" name="Slide Number Placeholder 3">
            <a:extLst>
              <a:ext uri="{FF2B5EF4-FFF2-40B4-BE49-F238E27FC236}">
                <a16:creationId xmlns:a16="http://schemas.microsoft.com/office/drawing/2014/main" id="{3A91C39D-7832-51D9-7506-EA03D4B22401}"/>
              </a:ext>
            </a:extLst>
          </p:cNvPr>
          <p:cNvSpPr>
            <a:spLocks noGrp="1"/>
          </p:cNvSpPr>
          <p:nvPr>
            <p:ph type="sldNum" sz="quarter" idx="12"/>
          </p:nvPr>
        </p:nvSpPr>
        <p:spPr/>
        <p:txBody>
          <a:bodyPr/>
          <a:lstStyle/>
          <a:p>
            <a:pPr>
              <a:defRPr/>
            </a:pPr>
            <a:fld id="{FD5A1D72-6791-4B7E-B036-0EB22B4894C2}" type="slidenum">
              <a:rPr lang="en-US" smtClean="0"/>
              <a:pPr>
                <a:defRPr/>
              </a:pPr>
              <a:t>14</a:t>
            </a:fld>
            <a:endParaRPr lang="en-US" dirty="0"/>
          </a:p>
        </p:txBody>
      </p:sp>
      <p:pic>
        <p:nvPicPr>
          <p:cNvPr id="7" name="Picture 6">
            <a:extLst>
              <a:ext uri="{FF2B5EF4-FFF2-40B4-BE49-F238E27FC236}">
                <a16:creationId xmlns:a16="http://schemas.microsoft.com/office/drawing/2014/main" id="{41958438-ACF1-C5A8-8FD0-E6D5A071EED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391400" y="0"/>
            <a:ext cx="4516083" cy="6742078"/>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182C7-D697-9DEB-9101-293E24A02836}"/>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06E568A0-D993-AB41-EA5A-13BDB21ADF04}"/>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1B1C2B12-081B-4750-2A3C-BAF92B1C3E81}"/>
              </a:ext>
            </a:extLst>
          </p:cNvPr>
          <p:cNvSpPr>
            <a:spLocks noGrp="1"/>
          </p:cNvSpPr>
          <p:nvPr>
            <p:ph type="sldNum" sz="quarter" idx="12"/>
          </p:nvPr>
        </p:nvSpPr>
        <p:spPr/>
        <p:txBody>
          <a:bodyPr/>
          <a:lstStyle/>
          <a:p>
            <a:fld id="{0C50C46B-D2D5-4439-A410-8FA3196FA121}" type="slidenum">
              <a:rPr lang="en-US" smtClean="0"/>
              <a:pPr/>
              <a:t>15</a:t>
            </a:fld>
            <a:endParaRPr lang="en-US" dirty="0"/>
          </a:p>
        </p:txBody>
      </p:sp>
      <p:sp>
        <p:nvSpPr>
          <p:cNvPr id="5" name="TextBox 4">
            <a:extLst>
              <a:ext uri="{FF2B5EF4-FFF2-40B4-BE49-F238E27FC236}">
                <a16:creationId xmlns:a16="http://schemas.microsoft.com/office/drawing/2014/main" id="{ED6C179B-8A56-ADDB-CE86-89F4B6FC4E93}"/>
              </a:ext>
            </a:extLst>
          </p:cNvPr>
          <p:cNvSpPr txBox="1"/>
          <p:nvPr/>
        </p:nvSpPr>
        <p:spPr>
          <a:xfrm>
            <a:off x="352858" y="144233"/>
            <a:ext cx="11486284" cy="3816429"/>
          </a:xfrm>
          <a:prstGeom prst="rect">
            <a:avLst/>
          </a:prstGeom>
          <a:noFill/>
        </p:spPr>
        <p:txBody>
          <a:bodyPr wrap="square" rtlCol="0">
            <a:spAutoFit/>
          </a:bodyPr>
          <a:lstStyle/>
          <a:p>
            <a:r>
              <a:rPr lang="en-US" sz="6600" b="1" dirty="0">
                <a:latin typeface="Candara" panose="020E0502030303020204" pitchFamily="34" charset="0"/>
              </a:rPr>
              <a:t>Why Don’t We React?</a:t>
            </a:r>
          </a:p>
          <a:p>
            <a:pPr marL="800100" lvl="1" indent="-342900">
              <a:buAutoNum type="arabicPeriod"/>
            </a:pPr>
            <a:r>
              <a:rPr lang="en-US" sz="4400" dirty="0">
                <a:latin typeface="Candara" panose="020E0502030303020204" pitchFamily="34" charset="0"/>
              </a:rPr>
              <a:t>Not Angry Enough</a:t>
            </a:r>
          </a:p>
          <a:p>
            <a:pPr marL="800100" lvl="1" indent="-342900">
              <a:buAutoNum type="arabicPeriod"/>
            </a:pPr>
            <a:r>
              <a:rPr lang="en-US" sz="4400" dirty="0">
                <a:latin typeface="Candara" panose="020E0502030303020204" pitchFamily="34" charset="0"/>
              </a:rPr>
              <a:t>We are Fooled by Marketers, Influencers 	and Media</a:t>
            </a:r>
          </a:p>
          <a:p>
            <a:pPr marL="800100" lvl="1" indent="-342900">
              <a:buAutoNum type="arabicPeriod"/>
            </a:pPr>
            <a:r>
              <a:rPr lang="en-US" sz="4400" dirty="0">
                <a:latin typeface="Candara" panose="020E0502030303020204" pitchFamily="34" charset="0"/>
              </a:rPr>
              <a:t>We Make Decisions Based on Image/Envy</a:t>
            </a:r>
          </a:p>
        </p:txBody>
      </p:sp>
      <p:sp>
        <p:nvSpPr>
          <p:cNvPr id="7" name="TextBox 6">
            <a:extLst>
              <a:ext uri="{FF2B5EF4-FFF2-40B4-BE49-F238E27FC236}">
                <a16:creationId xmlns:a16="http://schemas.microsoft.com/office/drawing/2014/main" id="{4204AF1F-F52C-DE8C-7600-A18BBB97428C}"/>
              </a:ext>
            </a:extLst>
          </p:cNvPr>
          <p:cNvSpPr txBox="1"/>
          <p:nvPr/>
        </p:nvSpPr>
        <p:spPr>
          <a:xfrm>
            <a:off x="76200" y="4191000"/>
            <a:ext cx="12039600" cy="2185214"/>
          </a:xfrm>
          <a:prstGeom prst="rect">
            <a:avLst/>
          </a:prstGeom>
          <a:noFill/>
        </p:spPr>
        <p:txBody>
          <a:bodyPr wrap="square">
            <a:spAutoFit/>
          </a:bodyPr>
          <a:lstStyle/>
          <a:p>
            <a:pPr algn="ctr"/>
            <a:r>
              <a:rPr lang="en-US" sz="4000" b="1" dirty="0">
                <a:latin typeface="Candara" panose="020E0502030303020204" pitchFamily="34" charset="0"/>
              </a:rPr>
              <a:t>JAMES 1:22</a:t>
            </a:r>
            <a:endParaRPr lang="en-US" sz="4000" b="1" i="1" dirty="0">
              <a:latin typeface="Candara" panose="020E0502030303020204" pitchFamily="34" charset="0"/>
            </a:endParaRPr>
          </a:p>
          <a:p>
            <a:pPr algn="ctr"/>
            <a:r>
              <a:rPr lang="en-US" sz="3200" i="1" dirty="0">
                <a:latin typeface="Candara" panose="020E0502030303020204" pitchFamily="34" charset="0"/>
              </a:rPr>
              <a:t>But be ye </a:t>
            </a:r>
            <a:r>
              <a:rPr lang="en-US" sz="3200" b="1" i="1" dirty="0">
                <a:latin typeface="Candara" panose="020E0502030303020204" pitchFamily="34" charset="0"/>
              </a:rPr>
              <a:t>doers of the word, and not hearers only</a:t>
            </a:r>
            <a:r>
              <a:rPr lang="en-US" sz="3200" i="1" dirty="0">
                <a:latin typeface="Candara" panose="020E0502030303020204" pitchFamily="34" charset="0"/>
              </a:rPr>
              <a:t>, deceiving your own selves. 23 For if any be a hearer of the word, and not a doer, he is like unto a man beholding his natural face in a glass…</a:t>
            </a:r>
          </a:p>
        </p:txBody>
      </p:sp>
    </p:spTree>
    <p:extLst>
      <p:ext uri="{BB962C8B-B14F-4D97-AF65-F5344CB8AC3E}">
        <p14:creationId xmlns:p14="http://schemas.microsoft.com/office/powerpoint/2010/main" val="332401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a:bodyPr>
          <a:lstStyle/>
          <a:p>
            <a:pPr eaLnBrk="1" hangingPunct="1">
              <a:buFont typeface="Wingdings" pitchFamily="2" charset="2"/>
              <a:buNone/>
              <a:defRPr/>
            </a:pPr>
            <a:r>
              <a:rPr lang="en-US" sz="5400" dirty="0">
                <a:latin typeface="Candara" panose="020E0502030303020204" pitchFamily="34" charset="0"/>
              </a:rPr>
              <a:t>“</a:t>
            </a:r>
            <a:r>
              <a:rPr lang="en-US" sz="6000" dirty="0">
                <a:latin typeface="Candara" panose="020E0502030303020204" pitchFamily="34" charset="0"/>
              </a:rPr>
              <a:t>We will loan you </a:t>
            </a:r>
          </a:p>
          <a:p>
            <a:pPr eaLnBrk="1" hangingPunct="1">
              <a:buFont typeface="Wingdings" pitchFamily="2" charset="2"/>
              <a:buNone/>
              <a:defRPr/>
            </a:pPr>
            <a:r>
              <a:rPr lang="en-US" sz="6000" dirty="0">
                <a:latin typeface="Candara" panose="020E0502030303020204" pitchFamily="34" charset="0"/>
              </a:rPr>
              <a:t>enough money to</a:t>
            </a:r>
          </a:p>
          <a:p>
            <a:pPr eaLnBrk="1" hangingPunct="1">
              <a:buFont typeface="Wingdings" pitchFamily="2" charset="2"/>
              <a:buNone/>
              <a:defRPr/>
            </a:pPr>
            <a:r>
              <a:rPr lang="en-US" sz="6000" dirty="0">
                <a:latin typeface="Candara" panose="020E0502030303020204" pitchFamily="34" charset="0"/>
              </a:rPr>
              <a:t>get completely </a:t>
            </a:r>
          </a:p>
          <a:p>
            <a:pPr eaLnBrk="1" hangingPunct="1">
              <a:buFont typeface="Wingdings" pitchFamily="2" charset="2"/>
              <a:buNone/>
              <a:defRPr/>
            </a:pPr>
            <a:r>
              <a:rPr lang="en-US" sz="6000" dirty="0">
                <a:latin typeface="Candara" panose="020E0502030303020204" pitchFamily="34" charset="0"/>
              </a:rPr>
              <a:t>out of debt!”</a:t>
            </a:r>
          </a:p>
        </p:txBody>
      </p:sp>
      <p:sp>
        <p:nvSpPr>
          <p:cNvPr id="6146" name="Rectangle 2"/>
          <p:cNvSpPr>
            <a:spLocks noGrp="1" noChangeArrowheads="1"/>
          </p:cNvSpPr>
          <p:nvPr>
            <p:ph type="title"/>
          </p:nvPr>
        </p:nvSpPr>
        <p:spPr/>
        <p:txBody>
          <a:bodyPr/>
          <a:lstStyle/>
          <a:p>
            <a:pPr eaLnBrk="1" hangingPunct="1">
              <a:defRPr/>
            </a:pPr>
            <a:r>
              <a:rPr lang="en-US" dirty="0">
                <a:solidFill>
                  <a:schemeClr val="tx1"/>
                </a:solidFill>
                <a:latin typeface="Arial Black" pitchFamily="34" charset="0"/>
              </a:rPr>
              <a:t>Sign in a Loan Office:</a:t>
            </a:r>
          </a:p>
        </p:txBody>
      </p:sp>
      <p:pic>
        <p:nvPicPr>
          <p:cNvPr id="14340" name="Picture 4" descr="j03169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527460"/>
            <a:ext cx="3505200" cy="4464334"/>
          </a:xfrm>
          <a:prstGeom prst="rect">
            <a:avLst/>
          </a:prstGeom>
          <a:noFill/>
          <a:ln w="9525">
            <a:noFill/>
            <a:miter lim="800000"/>
            <a:headEnd/>
            <a:tailEnd/>
          </a:ln>
        </p:spPr>
      </p:pic>
      <p:sp>
        <p:nvSpPr>
          <p:cNvPr id="2" name="Date Placeholder 1">
            <a:extLst>
              <a:ext uri="{FF2B5EF4-FFF2-40B4-BE49-F238E27FC236}">
                <a16:creationId xmlns:a16="http://schemas.microsoft.com/office/drawing/2014/main" id="{9FA7B810-81A1-04AB-B329-C1FAFA253280}"/>
              </a:ext>
            </a:extLst>
          </p:cNvPr>
          <p:cNvSpPr>
            <a:spLocks noGrp="1"/>
          </p:cNvSpPr>
          <p:nvPr>
            <p:ph type="dt" sz="half" idx="14"/>
          </p:nvPr>
        </p:nvSpPr>
        <p:spPr>
          <a:xfrm>
            <a:off x="7721600" y="6203667"/>
            <a:ext cx="3454400" cy="384048"/>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a:t>2-4-2026</a:t>
            </a:r>
            <a:endParaRPr lang="en-US" dirty="0"/>
          </a:p>
        </p:txBody>
      </p:sp>
      <p:sp>
        <p:nvSpPr>
          <p:cNvPr id="3" name="Footer Placeholder 2">
            <a:extLst>
              <a:ext uri="{FF2B5EF4-FFF2-40B4-BE49-F238E27FC236}">
                <a16:creationId xmlns:a16="http://schemas.microsoft.com/office/drawing/2014/main" id="{F01953B4-7F22-E9CF-DA2A-63E8FC12BF4A}"/>
              </a:ext>
            </a:extLst>
          </p:cNvPr>
          <p:cNvSpPr>
            <a:spLocks noGrp="1"/>
          </p:cNvSpPr>
          <p:nvPr>
            <p:ph type="ftr" sz="quarter" idx="16"/>
          </p:nvPr>
        </p:nvSpPr>
        <p:spPr>
          <a:xfrm>
            <a:off x="2844800" y="6203667"/>
            <a:ext cx="4775200" cy="384048"/>
          </a:xfrm>
          <a:prstGeom prst="rect">
            <a:avLst/>
          </a:prstGeom>
        </p:spPr>
        <p:txBody>
          <a:bodyPr vert="horz" anchor="ctr" anchorCtr="0"/>
          <a:lstStyle>
            <a:defPPr>
              <a:defRPr lang="en-US"/>
            </a:defPPr>
            <a:lvl1pPr algn="r"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a:t>Stewardship.3.HBT</a:t>
            </a:r>
            <a:endParaRPr lang="en-US" dirty="0"/>
          </a:p>
        </p:txBody>
      </p:sp>
      <p:sp>
        <p:nvSpPr>
          <p:cNvPr id="4" name="Slide Number Placeholder 3">
            <a:extLst>
              <a:ext uri="{FF2B5EF4-FFF2-40B4-BE49-F238E27FC236}">
                <a16:creationId xmlns:a16="http://schemas.microsoft.com/office/drawing/2014/main" id="{C95783AD-1E81-EBAB-5029-D7145E71804D}"/>
              </a:ext>
            </a:extLst>
          </p:cNvPr>
          <p:cNvSpPr>
            <a:spLocks noGrp="1"/>
          </p:cNvSpPr>
          <p:nvPr>
            <p:ph type="sldNum" sz="quarter" idx="15"/>
          </p:nvPr>
        </p:nvSpPr>
        <p:spPr>
          <a:xfrm>
            <a:off x="11214100" y="6181531"/>
            <a:ext cx="812800" cy="457200"/>
          </a:xfrm>
          <a:prstGeom prst="rect">
            <a:avLst/>
          </a:prstGeom>
          <a:noFill/>
        </p:spPr>
        <p:txBody>
          <a:bodyPr vert="horz" lIns="0" tIns="0" rIns="0" bIns="0" anchor="ctr" anchorCtr="0">
            <a:noAutofit/>
          </a:bodyPr>
          <a:lstStyle>
            <a:defPPr>
              <a:defRPr lang="en-US"/>
            </a:defPPr>
            <a:lvl1pPr algn="ctr" rtl="0" eaLnBrk="1" fontAlgn="base" latinLnBrk="0" hangingPunct="1">
              <a:spcBef>
                <a:spcPct val="0"/>
              </a:spcBef>
              <a:spcAft>
                <a:spcPct val="0"/>
              </a:spcAft>
              <a:defRPr kumimoji="0" sz="1600" kern="1200" baseline="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fld id="{2E801C49-B751-46EA-A9D1-5B674F6AA99F}" type="slidenum">
              <a:rPr lang="en-US" smtClean="0"/>
              <a:pPr>
                <a:defRPr/>
              </a:pPr>
              <a:t>16</a:t>
            </a:fld>
            <a:endParaRPr lang="en-US" dirty="0"/>
          </a:p>
        </p:txBody>
      </p:sp>
    </p:spTree>
    <p:extLst>
      <p:ext uri="{BB962C8B-B14F-4D97-AF65-F5344CB8AC3E}">
        <p14:creationId xmlns:p14="http://schemas.microsoft.com/office/powerpoint/2010/main" val="255131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C14E19-4745-C490-5BD8-7CFF759F72D1}"/>
              </a:ext>
            </a:extLst>
          </p:cNvPr>
          <p:cNvSpPr txBox="1"/>
          <p:nvPr/>
        </p:nvSpPr>
        <p:spPr bwMode="auto">
          <a:xfrm>
            <a:off x="152400" y="122237"/>
            <a:ext cx="5638800" cy="3992563"/>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noAutofit/>
          </a:bodyPr>
          <a:lstStyle/>
          <a:p>
            <a:pPr>
              <a:spcAft>
                <a:spcPts val="600"/>
              </a:spcAft>
            </a:pPr>
            <a:r>
              <a:rPr lang="en-US" sz="8000" b="1" dirty="0">
                <a:solidFill>
                  <a:schemeClr val="tx2"/>
                </a:solidFill>
                <a:effectLst>
                  <a:outerShdw blurRad="38100" dist="38100" dir="2700000" algn="tl">
                    <a:srgbClr val="000000"/>
                  </a:outerShdw>
                </a:effectLst>
                <a:latin typeface="Candara" panose="020E0502030303020204" pitchFamily="34" charset="0"/>
                <a:ea typeface="+mj-ea"/>
                <a:cs typeface="+mj-cs"/>
              </a:rPr>
              <a:t>Stay the Course!</a:t>
            </a:r>
          </a:p>
          <a:p>
            <a:pPr>
              <a:spcAft>
                <a:spcPts val="600"/>
              </a:spcAft>
            </a:pPr>
            <a:r>
              <a:rPr lang="en-US" sz="4800" b="1" dirty="0">
                <a:effectLst>
                  <a:outerShdw blurRad="38100" dist="38100" dir="2700000" algn="tl">
                    <a:srgbClr val="000000"/>
                  </a:outerShdw>
                </a:effectLst>
                <a:latin typeface="Candara" panose="020E0502030303020204" pitchFamily="34" charset="0"/>
                <a:ea typeface="+mj-ea"/>
                <a:cs typeface="+mj-cs"/>
              </a:rPr>
              <a:t>Stay with Proven Biblical Principles. </a:t>
            </a:r>
          </a:p>
        </p:txBody>
      </p:sp>
      <p:pic>
        <p:nvPicPr>
          <p:cNvPr id="2" name="Picture 1">
            <a:extLst>
              <a:ext uri="{FF2B5EF4-FFF2-40B4-BE49-F238E27FC236}">
                <a16:creationId xmlns:a16="http://schemas.microsoft.com/office/drawing/2014/main" id="{3437E745-1636-248F-898E-320F8A717B9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867400" y="273051"/>
            <a:ext cx="5931854" cy="4222749"/>
          </a:xfrm>
          <a:prstGeom prst="rect">
            <a:avLst/>
          </a:prstGeom>
          <a:noFill/>
        </p:spPr>
      </p:pic>
      <p:sp>
        <p:nvSpPr>
          <p:cNvPr id="3" name="Date Placeholder 2">
            <a:extLst>
              <a:ext uri="{FF2B5EF4-FFF2-40B4-BE49-F238E27FC236}">
                <a16:creationId xmlns:a16="http://schemas.microsoft.com/office/drawing/2014/main" id="{4C035599-2BCF-8AC3-2252-D187EFC5C7D7}"/>
              </a:ext>
            </a:extLst>
          </p:cNvPr>
          <p:cNvSpPr>
            <a:spLocks noGrp="1"/>
          </p:cNvSpPr>
          <p:nvPr>
            <p:ph type="dt" sz="half" idx="10"/>
          </p:nvPr>
        </p:nvSpPr>
        <p:spPr>
          <a:xfrm>
            <a:off x="609600" y="6278563"/>
            <a:ext cx="2844800" cy="457200"/>
          </a:xfrm>
        </p:spPr>
        <p:txBody>
          <a:bodyPr vert="horz" wrap="square" lIns="91440" tIns="45720" rIns="91440" bIns="45720" numCol="1" anchor="b" anchorCtr="0" compatLnSpc="1">
            <a:prstTxWarp prst="textNoShape">
              <a:avLst/>
            </a:prstTxWarp>
            <a:normAutofit/>
          </a:bodyPr>
          <a:lstStyle/>
          <a:p>
            <a:pPr>
              <a:spcAft>
                <a:spcPts val="600"/>
              </a:spcAft>
            </a:pPr>
            <a:r>
              <a:rPr lang="en-US" kern="1200">
                <a:latin typeface="Candara" panose="020E0502030303020204" pitchFamily="34" charset="0"/>
                <a:ea typeface="+mn-ea"/>
                <a:cs typeface="Arial" charset="0"/>
              </a:rPr>
              <a:t>2-4-2026</a:t>
            </a:r>
          </a:p>
        </p:txBody>
      </p:sp>
      <p:sp>
        <p:nvSpPr>
          <p:cNvPr id="5" name="Slide Number Placeholder 4">
            <a:extLst>
              <a:ext uri="{FF2B5EF4-FFF2-40B4-BE49-F238E27FC236}">
                <a16:creationId xmlns:a16="http://schemas.microsoft.com/office/drawing/2014/main" id="{6E1C724F-4D7A-A486-BD2A-B074AC0BBD6B}"/>
              </a:ext>
            </a:extLst>
          </p:cNvPr>
          <p:cNvSpPr>
            <a:spLocks noGrp="1"/>
          </p:cNvSpPr>
          <p:nvPr>
            <p:ph type="sldNum" sz="quarter" idx="12"/>
          </p:nvPr>
        </p:nvSpPr>
        <p:spPr>
          <a:xfrm>
            <a:off x="8737600" y="6278563"/>
            <a:ext cx="2844800" cy="457200"/>
          </a:xfrm>
        </p:spPr>
        <p:txBody>
          <a:bodyPr vert="horz" wrap="square" lIns="91440" tIns="45720" rIns="91440" bIns="45720" numCol="1" anchor="b" anchorCtr="0" compatLnSpc="1">
            <a:prstTxWarp prst="textNoShape">
              <a:avLst/>
            </a:prstTxWarp>
            <a:normAutofit/>
          </a:bodyPr>
          <a:lstStyle/>
          <a:p>
            <a:pPr>
              <a:spcAft>
                <a:spcPts val="600"/>
              </a:spcAft>
            </a:pPr>
            <a:fld id="{8730521F-29FC-41AD-A4E7-59CAB2D0834C}" type="slidenum">
              <a:rPr lang="en-US" smtClean="0"/>
              <a:pPr>
                <a:spcAft>
                  <a:spcPts val="600"/>
                </a:spcAft>
              </a:pPr>
              <a:t>17</a:t>
            </a:fld>
            <a:endParaRPr lang="en-US"/>
          </a:p>
        </p:txBody>
      </p:sp>
      <p:sp>
        <p:nvSpPr>
          <p:cNvPr id="8" name="TextBox 7">
            <a:extLst>
              <a:ext uri="{FF2B5EF4-FFF2-40B4-BE49-F238E27FC236}">
                <a16:creationId xmlns:a16="http://schemas.microsoft.com/office/drawing/2014/main" id="{FD6B5F63-6105-2116-F450-74A9AB85DAF0}"/>
              </a:ext>
            </a:extLst>
          </p:cNvPr>
          <p:cNvSpPr txBox="1"/>
          <p:nvPr/>
        </p:nvSpPr>
        <p:spPr>
          <a:xfrm>
            <a:off x="152400" y="4376625"/>
            <a:ext cx="11734800" cy="2308324"/>
          </a:xfrm>
          <a:prstGeom prst="rect">
            <a:avLst/>
          </a:prstGeom>
          <a:noFill/>
        </p:spPr>
        <p:txBody>
          <a:bodyPr wrap="square">
            <a:spAutoFit/>
          </a:bodyPr>
          <a:lstStyle/>
          <a:p>
            <a:r>
              <a:rPr lang="en-US" sz="3200" b="1" dirty="0"/>
              <a:t>Money Verses</a:t>
            </a:r>
          </a:p>
          <a:p>
            <a:r>
              <a:rPr lang="en-US" sz="2800" dirty="0"/>
              <a:t>16 out of 38 of Christ’s parables dealt with money. More is said NT about money than Heaven and hell combined; 5x more is said about money than prayer; and there are over 500 verses on both prayer and faith, there are over 2000 verses dealing with money and possessions.</a:t>
            </a:r>
          </a:p>
        </p:txBody>
      </p:sp>
    </p:spTree>
    <p:extLst>
      <p:ext uri="{BB962C8B-B14F-4D97-AF65-F5344CB8AC3E}">
        <p14:creationId xmlns:p14="http://schemas.microsoft.com/office/powerpoint/2010/main" val="402823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000"/>
                                        <p:tgtEl>
                                          <p:spTgt spid="8">
                                            <p:txEl>
                                              <p:pRg st="1" end="1"/>
                                            </p:txEl>
                                          </p:spTgt>
                                        </p:tgtEl>
                                      </p:cBhvr>
                                    </p:animEffect>
                                    <p:anim calcmode="lin" valueType="num">
                                      <p:cBhvr>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69ED97-622D-458A-A0DB-BB146A0F447C}"/>
              </a:ext>
            </a:extLst>
          </p:cNvPr>
          <p:cNvSpPr/>
          <p:nvPr/>
        </p:nvSpPr>
        <p:spPr>
          <a:xfrm>
            <a:off x="118872" y="76200"/>
            <a:ext cx="11969496" cy="6340197"/>
          </a:xfrm>
          <a:prstGeom prst="rect">
            <a:avLst/>
          </a:prstGeom>
        </p:spPr>
        <p:txBody>
          <a:bodyPr wrap="square">
            <a:spAutoFit/>
          </a:bodyPr>
          <a:lstStyle/>
          <a:p>
            <a:r>
              <a:rPr lang="en-US" sz="5400" b="1" dirty="0">
                <a:latin typeface="+mj-lt"/>
              </a:rPr>
              <a:t>PRESUMING</a:t>
            </a:r>
          </a:p>
          <a:p>
            <a:r>
              <a:rPr lang="en-US" sz="4400" dirty="0">
                <a:latin typeface="+mj-lt"/>
              </a:rPr>
              <a:t>	37 When you come to the end of the road, you'll say, "</a:t>
            </a:r>
            <a:r>
              <a:rPr lang="en-US" sz="4400" i="1" dirty="0">
                <a:latin typeface="+mj-lt"/>
              </a:rPr>
              <a:t>Praise God. I'm glad I took that old rugged way. Here I stand washed in the Blood of the Lamb</a:t>
            </a:r>
            <a:r>
              <a:rPr lang="en-US" sz="4400" dirty="0">
                <a:latin typeface="+mj-lt"/>
              </a:rPr>
              <a:t>." Don't palaver around them old creeds and things out there. Come on, get in the Way. </a:t>
            </a:r>
          </a:p>
          <a:p>
            <a:r>
              <a:rPr lang="en-US" sz="4400" b="1" dirty="0">
                <a:latin typeface="+mj-lt"/>
              </a:rPr>
              <a:t>	</a:t>
            </a:r>
            <a:r>
              <a:rPr lang="en-US" sz="4400" b="1" u="sng" dirty="0">
                <a:latin typeface="+mj-lt"/>
              </a:rPr>
              <a:t>God has a Way, a plan</a:t>
            </a:r>
            <a:r>
              <a:rPr lang="en-US" sz="4400" b="1" dirty="0">
                <a:latin typeface="+mj-lt"/>
              </a:rPr>
              <a:t>. It’s wrote here in the Bible. Let's stay with that.</a:t>
            </a:r>
          </a:p>
          <a:p>
            <a:pPr algn="r"/>
            <a:r>
              <a:rPr lang="en-US" sz="4400" dirty="0"/>
              <a:t>62-0408</a:t>
            </a:r>
            <a:endParaRPr lang="en-US" sz="4400" dirty="0">
              <a:latin typeface="+mj-lt"/>
            </a:endParaRPr>
          </a:p>
        </p:txBody>
      </p:sp>
    </p:spTree>
    <p:extLst>
      <p:ext uri="{BB962C8B-B14F-4D97-AF65-F5344CB8AC3E}">
        <p14:creationId xmlns:p14="http://schemas.microsoft.com/office/powerpoint/2010/main" val="54112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73E628-A6A3-9FF1-2C45-F008739D465D}"/>
              </a:ext>
            </a:extLst>
          </p:cNvPr>
          <p:cNvSpPr>
            <a:spLocks noGrp="1"/>
          </p:cNvSpPr>
          <p:nvPr>
            <p:ph type="dt" sz="half" idx="10"/>
          </p:nvPr>
        </p:nvSpPr>
        <p:spPr/>
        <p:txBody>
          <a:bodyPr/>
          <a:lstStyle/>
          <a:p>
            <a:r>
              <a:rPr lang="en-US"/>
              <a:t>2-4-2026</a:t>
            </a:r>
            <a:endParaRPr lang="en-US" dirty="0"/>
          </a:p>
        </p:txBody>
      </p:sp>
      <p:sp>
        <p:nvSpPr>
          <p:cNvPr id="5" name="Footer Placeholder 4">
            <a:extLst>
              <a:ext uri="{FF2B5EF4-FFF2-40B4-BE49-F238E27FC236}">
                <a16:creationId xmlns:a16="http://schemas.microsoft.com/office/drawing/2014/main" id="{D2668915-45BF-5BC1-82F3-DD625C98C365}"/>
              </a:ext>
            </a:extLst>
          </p:cNvPr>
          <p:cNvSpPr>
            <a:spLocks noGrp="1"/>
          </p:cNvSpPr>
          <p:nvPr>
            <p:ph type="ftr" sz="quarter" idx="11"/>
          </p:nvPr>
        </p:nvSpPr>
        <p:spPr/>
        <p:txBody>
          <a:bodyPr/>
          <a:lstStyle/>
          <a:p>
            <a:r>
              <a:rPr lang="en-US"/>
              <a:t>Stewardship.3.HBT</a:t>
            </a:r>
            <a:endParaRPr lang="en-US" dirty="0"/>
          </a:p>
        </p:txBody>
      </p:sp>
      <p:sp>
        <p:nvSpPr>
          <p:cNvPr id="6" name="Slide Number Placeholder 5">
            <a:extLst>
              <a:ext uri="{FF2B5EF4-FFF2-40B4-BE49-F238E27FC236}">
                <a16:creationId xmlns:a16="http://schemas.microsoft.com/office/drawing/2014/main" id="{D7A15DC4-CDB4-ECB9-1D80-905BAA56BAA1}"/>
              </a:ext>
            </a:extLst>
          </p:cNvPr>
          <p:cNvSpPr>
            <a:spLocks noGrp="1"/>
          </p:cNvSpPr>
          <p:nvPr>
            <p:ph type="sldNum" sz="quarter" idx="12"/>
          </p:nvPr>
        </p:nvSpPr>
        <p:spPr/>
        <p:txBody>
          <a:bodyPr/>
          <a:lstStyle/>
          <a:p>
            <a:fld id="{F9C51F4B-4E98-4A64-8628-9C70DC8DD52C}" type="slidenum">
              <a:rPr lang="en-US" smtClean="0"/>
              <a:pPr/>
              <a:t>19</a:t>
            </a:fld>
            <a:endParaRPr lang="en-US" dirty="0"/>
          </a:p>
        </p:txBody>
      </p:sp>
      <p:pic>
        <p:nvPicPr>
          <p:cNvPr id="7" name="Picture 6" descr="Shutterstock 408566386 E1469046919183">
            <a:extLst>
              <a:ext uri="{FF2B5EF4-FFF2-40B4-BE49-F238E27FC236}">
                <a16:creationId xmlns:a16="http://schemas.microsoft.com/office/drawing/2014/main" id="{D50ED917-E2D3-1A02-DDC6-9122A143DC7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76201"/>
            <a:ext cx="12039600" cy="6781800"/>
          </a:xfrm>
          <a:prstGeom prst="rect">
            <a:avLst/>
          </a:prstGeom>
          <a:noFill/>
          <a:ln>
            <a:noFill/>
          </a:ln>
        </p:spPr>
      </p:pic>
      <p:sp>
        <p:nvSpPr>
          <p:cNvPr id="9" name="TextBox 8">
            <a:extLst>
              <a:ext uri="{FF2B5EF4-FFF2-40B4-BE49-F238E27FC236}">
                <a16:creationId xmlns:a16="http://schemas.microsoft.com/office/drawing/2014/main" id="{EA56D5F9-C963-BC6D-DB18-58A2FE4B4E82}"/>
              </a:ext>
            </a:extLst>
          </p:cNvPr>
          <p:cNvSpPr txBox="1"/>
          <p:nvPr/>
        </p:nvSpPr>
        <p:spPr>
          <a:xfrm>
            <a:off x="838200" y="2057400"/>
            <a:ext cx="10439400" cy="2862322"/>
          </a:xfrm>
          <a:prstGeom prst="rect">
            <a:avLst/>
          </a:prstGeom>
          <a:noFill/>
        </p:spPr>
        <p:txBody>
          <a:bodyPr wrap="square">
            <a:spAutoFit/>
          </a:bodyPr>
          <a:lstStyle/>
          <a:p>
            <a:r>
              <a:rPr lang="en-US" sz="3600" b="1" dirty="0"/>
              <a:t>“I never would have been able to tithe the first million dollars I ever made if I had not tithed my first salary, which was $1.50 per week.”</a:t>
            </a:r>
          </a:p>
          <a:p>
            <a:r>
              <a:rPr lang="en-US" sz="3600" dirty="0"/>
              <a:t>					</a:t>
            </a:r>
            <a:r>
              <a:rPr lang="en-US" sz="3200" dirty="0"/>
              <a:t>John D. Rockefeller</a:t>
            </a:r>
            <a:endParaRPr lang="en-US" sz="3600" dirty="0"/>
          </a:p>
        </p:txBody>
      </p:sp>
    </p:spTree>
    <p:extLst>
      <p:ext uri="{BB962C8B-B14F-4D97-AF65-F5344CB8AC3E}">
        <p14:creationId xmlns:p14="http://schemas.microsoft.com/office/powerpoint/2010/main" val="20806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AAF90-EAEF-9D65-BD02-10D39ACA95C5}"/>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7B69F18D-DE23-3E9A-8D96-BBF1D575516A}"/>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78157BB6-F8B2-F128-EAC8-46C71BEAD677}"/>
              </a:ext>
            </a:extLst>
          </p:cNvPr>
          <p:cNvSpPr>
            <a:spLocks noGrp="1"/>
          </p:cNvSpPr>
          <p:nvPr>
            <p:ph type="sldNum" sz="quarter" idx="12"/>
          </p:nvPr>
        </p:nvSpPr>
        <p:spPr/>
        <p:txBody>
          <a:bodyPr/>
          <a:lstStyle/>
          <a:p>
            <a:fld id="{0C50C46B-D2D5-4439-A410-8FA3196FA121}" type="slidenum">
              <a:rPr lang="en-US" smtClean="0"/>
              <a:pPr/>
              <a:t>2</a:t>
            </a:fld>
            <a:endParaRPr lang="en-US" dirty="0"/>
          </a:p>
        </p:txBody>
      </p:sp>
      <p:sp>
        <p:nvSpPr>
          <p:cNvPr id="6" name="TextBox 5">
            <a:extLst>
              <a:ext uri="{FF2B5EF4-FFF2-40B4-BE49-F238E27FC236}">
                <a16:creationId xmlns:a16="http://schemas.microsoft.com/office/drawing/2014/main" id="{C11128ED-DE3A-74A5-90CD-2BB646A82A9B}"/>
              </a:ext>
            </a:extLst>
          </p:cNvPr>
          <p:cNvSpPr txBox="1"/>
          <p:nvPr/>
        </p:nvSpPr>
        <p:spPr>
          <a:xfrm>
            <a:off x="152400" y="152400"/>
            <a:ext cx="11963400" cy="6338709"/>
          </a:xfrm>
          <a:prstGeom prst="rect">
            <a:avLst/>
          </a:prstGeom>
          <a:noFill/>
        </p:spPr>
        <p:txBody>
          <a:bodyPr wrap="square">
            <a:spAutoFit/>
          </a:bodyPr>
          <a:lstStyle/>
          <a:p>
            <a:r>
              <a:rPr lang="en-US" sz="4000" b="1" dirty="0"/>
              <a:t>“Trump” Accounts </a:t>
            </a:r>
          </a:p>
          <a:p>
            <a:r>
              <a:rPr lang="en-US" sz="3600" dirty="0"/>
              <a:t>New, tax-advantaged investment accounts for children under 18, established by the </a:t>
            </a:r>
            <a:r>
              <a:rPr lang="en-US" sz="3600" dirty="0">
                <a:solidFill>
                  <a:srgbClr val="99C3FF"/>
                </a:solidFill>
                <a:latin typeface="Google Sans"/>
              </a:rPr>
              <a:t>Working Families Tax Cuts Act</a:t>
            </a:r>
            <a:r>
              <a:rPr lang="en-US" sz="3600" b="0" i="0" dirty="0">
                <a:solidFill>
                  <a:srgbClr val="E6E8F0"/>
                </a:solidFill>
                <a:effectLst/>
                <a:latin typeface="Google Sans"/>
              </a:rPr>
              <a:t>, which provide a $1,000 government-seeded, invested contribution for U.S. citizens born between 2025 and 2028. Parents or guardians can open these accounts via </a:t>
            </a:r>
            <a:r>
              <a:rPr lang="en-US" sz="3600" dirty="0">
                <a:solidFill>
                  <a:srgbClr val="99C3FF"/>
                </a:solidFill>
                <a:latin typeface="Google Sans"/>
              </a:rPr>
              <a:t>IRS Form 4547</a:t>
            </a:r>
            <a:r>
              <a:rPr lang="en-US" sz="3600" b="0" i="0" dirty="0">
                <a:solidFill>
                  <a:srgbClr val="E6E8F0"/>
                </a:solidFill>
                <a:effectLst/>
                <a:latin typeface="Google Sans"/>
              </a:rPr>
              <a:t> to help children accumulate wealth, allowing up to $5,000 in annual contribution.</a:t>
            </a:r>
          </a:p>
          <a:p>
            <a:endParaRPr lang="en-US" sz="3600" dirty="0">
              <a:solidFill>
                <a:srgbClr val="E6E8F0"/>
              </a:solidFill>
              <a:latin typeface="Google Sans"/>
            </a:endParaRPr>
          </a:p>
          <a:p>
            <a:r>
              <a:rPr lang="en-US" sz="3600" dirty="0"/>
              <a:t>https://www.fidelity.com/learning-center/personal-finance/trump-accounts</a:t>
            </a:r>
          </a:p>
        </p:txBody>
      </p:sp>
    </p:spTree>
    <p:extLst>
      <p:ext uri="{BB962C8B-B14F-4D97-AF65-F5344CB8AC3E}">
        <p14:creationId xmlns:p14="http://schemas.microsoft.com/office/powerpoint/2010/main" val="2552080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5337-8D0F-7A02-3BC8-61E1116E5BDC}"/>
            </a:ext>
          </a:extLst>
        </p:cNvPr>
        <p:cNvGrpSpPr/>
        <p:nvPr/>
      </p:nvGrpSpPr>
      <p:grpSpPr>
        <a:xfrm>
          <a:off x="0" y="0"/>
          <a:ext cx="0" cy="0"/>
          <a:chOff x="0" y="0"/>
          <a:chExt cx="0" cy="0"/>
        </a:xfrm>
      </p:grpSpPr>
      <p:pic>
        <p:nvPicPr>
          <p:cNvPr id="4" name="Picture 3" descr="gd49.gif">
            <a:extLst>
              <a:ext uri="{FF2B5EF4-FFF2-40B4-BE49-F238E27FC236}">
                <a16:creationId xmlns:a16="http://schemas.microsoft.com/office/drawing/2014/main" id="{2AACA178-A6E2-636B-0C5B-5A3E02B4D7B0}"/>
              </a:ext>
            </a:extLst>
          </p:cNvPr>
          <p:cNvPicPr>
            <a:picLocks noChangeAspect="1"/>
          </p:cNvPicPr>
          <p:nvPr/>
        </p:nvPicPr>
        <p:blipFill>
          <a:blip r:embed="rId3" cstate="email">
            <a:extLst>
              <a:ext uri="{28A0092B-C50C-407E-A947-70E740481C1C}">
                <a14:useLocalDpi xmlns:a14="http://schemas.microsoft.com/office/drawing/2010/main"/>
              </a:ext>
            </a:extLst>
          </a:blip>
          <a:srcRect l="16667" b="3157"/>
          <a:stretch>
            <a:fillRect/>
          </a:stretch>
        </p:blipFill>
        <p:spPr>
          <a:xfrm>
            <a:off x="152400" y="122237"/>
            <a:ext cx="5030098" cy="4531148"/>
          </a:xfrm>
          <a:prstGeom prst="rect">
            <a:avLst/>
          </a:prstGeom>
        </p:spPr>
      </p:pic>
      <p:sp>
        <p:nvSpPr>
          <p:cNvPr id="5" name="TextBox 4">
            <a:extLst>
              <a:ext uri="{FF2B5EF4-FFF2-40B4-BE49-F238E27FC236}">
                <a16:creationId xmlns:a16="http://schemas.microsoft.com/office/drawing/2014/main" id="{6F5A54BB-D891-101A-41A4-802E56D80669}"/>
              </a:ext>
            </a:extLst>
          </p:cNvPr>
          <p:cNvSpPr txBox="1"/>
          <p:nvPr/>
        </p:nvSpPr>
        <p:spPr>
          <a:xfrm>
            <a:off x="5334000" y="122237"/>
            <a:ext cx="6705600" cy="1446550"/>
          </a:xfrm>
          <a:prstGeom prst="rect">
            <a:avLst/>
          </a:prstGeom>
          <a:solidFill>
            <a:schemeClr val="accent4">
              <a:lumMod val="25000"/>
              <a:alpha val="80000"/>
            </a:schemeClr>
          </a:solidFill>
        </p:spPr>
        <p:txBody>
          <a:bodyPr wrap="square" rtlCol="0">
            <a:spAutoFit/>
          </a:bodyPr>
          <a:lstStyle/>
          <a:p>
            <a:r>
              <a:rPr lang="en-US" sz="4400" dirty="0">
                <a:solidFill>
                  <a:schemeClr val="tx1">
                    <a:lumMod val="95000"/>
                  </a:schemeClr>
                </a:solidFill>
                <a:latin typeface="Arial Black" pitchFamily="34" charset="0"/>
              </a:rPr>
              <a:t>Circumstances are Subject to Change!</a:t>
            </a:r>
          </a:p>
        </p:txBody>
      </p:sp>
      <p:sp>
        <p:nvSpPr>
          <p:cNvPr id="2" name="Date Placeholder 1">
            <a:extLst>
              <a:ext uri="{FF2B5EF4-FFF2-40B4-BE49-F238E27FC236}">
                <a16:creationId xmlns:a16="http://schemas.microsoft.com/office/drawing/2014/main" id="{6D7DC1C3-0904-2CBD-68CA-86A8C72EC8CC}"/>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CE25880F-FF48-9524-6F1C-6FBB460E440E}"/>
              </a:ext>
            </a:extLst>
          </p:cNvPr>
          <p:cNvSpPr>
            <a:spLocks noGrp="1"/>
          </p:cNvSpPr>
          <p:nvPr>
            <p:ph type="ftr" sz="quarter" idx="11"/>
          </p:nvPr>
        </p:nvSpPr>
        <p:spPr/>
        <p:txBody>
          <a:bodyPr/>
          <a:lstStyle/>
          <a:p>
            <a:r>
              <a:rPr lang="en-US"/>
              <a:t>Stewardship.3.HBT</a:t>
            </a:r>
            <a:endParaRPr lang="en-US" dirty="0"/>
          </a:p>
        </p:txBody>
      </p:sp>
      <p:sp>
        <p:nvSpPr>
          <p:cNvPr id="6" name="Slide Number Placeholder 5">
            <a:extLst>
              <a:ext uri="{FF2B5EF4-FFF2-40B4-BE49-F238E27FC236}">
                <a16:creationId xmlns:a16="http://schemas.microsoft.com/office/drawing/2014/main" id="{CAA15496-3DB3-9389-A0AE-BD84F47FA4E4}"/>
              </a:ext>
            </a:extLst>
          </p:cNvPr>
          <p:cNvSpPr>
            <a:spLocks noGrp="1"/>
          </p:cNvSpPr>
          <p:nvPr>
            <p:ph type="sldNum" sz="quarter" idx="12"/>
          </p:nvPr>
        </p:nvSpPr>
        <p:spPr/>
        <p:txBody>
          <a:bodyPr/>
          <a:lstStyle/>
          <a:p>
            <a:fld id="{0C50C46B-D2D5-4439-A410-8FA3196FA121}" type="slidenum">
              <a:rPr lang="en-US" smtClean="0"/>
              <a:pPr/>
              <a:t>20</a:t>
            </a:fld>
            <a:endParaRPr lang="en-US" dirty="0"/>
          </a:p>
        </p:txBody>
      </p:sp>
      <p:pic>
        <p:nvPicPr>
          <p:cNvPr id="7" name="Picture 6">
            <a:extLst>
              <a:ext uri="{FF2B5EF4-FFF2-40B4-BE49-F238E27FC236}">
                <a16:creationId xmlns:a16="http://schemas.microsoft.com/office/drawing/2014/main" id="{2FBA5B2D-454D-D4AF-9B9B-A66B15939C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0565" y="1730849"/>
            <a:ext cx="3410084" cy="4531149"/>
          </a:xfrm>
          <a:prstGeom prst="rect">
            <a:avLst/>
          </a:prstGeom>
        </p:spPr>
      </p:pic>
      <p:pic>
        <p:nvPicPr>
          <p:cNvPr id="9" name="Picture 8">
            <a:extLst>
              <a:ext uri="{FF2B5EF4-FFF2-40B4-BE49-F238E27FC236}">
                <a16:creationId xmlns:a16="http://schemas.microsoft.com/office/drawing/2014/main" id="{E7E5A693-C932-2573-C755-3A6C50184E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39200" y="1730849"/>
            <a:ext cx="3684259" cy="4648662"/>
          </a:xfrm>
          <a:prstGeom prst="rect">
            <a:avLst/>
          </a:prstGeom>
        </p:spPr>
      </p:pic>
    </p:spTree>
    <p:extLst>
      <p:ext uri="{BB962C8B-B14F-4D97-AF65-F5344CB8AC3E}">
        <p14:creationId xmlns:p14="http://schemas.microsoft.com/office/powerpoint/2010/main" val="319335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190500" y="258763"/>
            <a:ext cx="11811000" cy="6248400"/>
          </a:xfrm>
        </p:spPr>
        <p:txBody>
          <a:bodyPr/>
          <a:lstStyle/>
          <a:p>
            <a:pPr>
              <a:lnSpc>
                <a:spcPct val="80000"/>
              </a:lnSpc>
            </a:pPr>
            <a:r>
              <a:rPr lang="en-US" sz="4400" dirty="0"/>
              <a:t>The average job now lasts about 3.2 years.</a:t>
            </a:r>
            <a:br>
              <a:rPr lang="en-US" sz="4400" dirty="0"/>
            </a:br>
            <a:endParaRPr lang="en-US" sz="1600" dirty="0"/>
          </a:p>
          <a:p>
            <a:pPr>
              <a:lnSpc>
                <a:spcPct val="80000"/>
              </a:lnSpc>
            </a:pPr>
            <a:r>
              <a:rPr lang="en-US" sz="4400" dirty="0"/>
              <a:t>The average worker will therefore have 14-16 different jobs in a working lifetime.</a:t>
            </a:r>
          </a:p>
          <a:p>
            <a:pPr>
              <a:lnSpc>
                <a:spcPct val="80000"/>
              </a:lnSpc>
              <a:buFont typeface="Wingdings" pitchFamily="2" charset="2"/>
              <a:buNone/>
            </a:pPr>
            <a:endParaRPr lang="en-US" sz="1600" dirty="0"/>
          </a:p>
          <a:p>
            <a:pPr>
              <a:lnSpc>
                <a:spcPct val="80000"/>
              </a:lnSpc>
              <a:buFont typeface="Wingdings" pitchFamily="2" charset="2"/>
              <a:buNone/>
            </a:pPr>
            <a:endParaRPr lang="en-US" sz="1600" dirty="0"/>
          </a:p>
          <a:p>
            <a:pPr>
              <a:lnSpc>
                <a:spcPct val="80000"/>
              </a:lnSpc>
            </a:pPr>
            <a:r>
              <a:rPr lang="en-US" sz="4400" dirty="0"/>
              <a:t>Benefits will also decline, and they will be given based on need, rather than as an entitlement.</a:t>
            </a:r>
          </a:p>
        </p:txBody>
      </p:sp>
      <p:sp>
        <p:nvSpPr>
          <p:cNvPr id="2" name="Date Placeholder 1">
            <a:extLst>
              <a:ext uri="{FF2B5EF4-FFF2-40B4-BE49-F238E27FC236}">
                <a16:creationId xmlns:a16="http://schemas.microsoft.com/office/drawing/2014/main" id="{A0737672-1EA1-E8D6-5CF2-38E013D973DE}"/>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9CFB4D9A-CA3A-1B81-D62B-0437D1950CD0}"/>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EEED35AD-12BF-53AD-063E-DA7B92A76E48}"/>
              </a:ext>
            </a:extLst>
          </p:cNvPr>
          <p:cNvSpPr>
            <a:spLocks noGrp="1"/>
          </p:cNvSpPr>
          <p:nvPr>
            <p:ph type="sldNum" sz="quarter" idx="12"/>
          </p:nvPr>
        </p:nvSpPr>
        <p:spPr/>
        <p:txBody>
          <a:bodyPr/>
          <a:lstStyle/>
          <a:p>
            <a:fld id="{F9C51F4B-4E98-4A64-8628-9C70DC8DD52C}" type="slidenum">
              <a:rPr lang="en-US" smtClean="0"/>
              <a:pPr/>
              <a:t>21</a:t>
            </a:fld>
            <a:endParaRPr lang="en-US" dirty="0"/>
          </a:p>
        </p:txBody>
      </p:sp>
      <p:sp>
        <p:nvSpPr>
          <p:cNvPr id="5" name="Rectangle 1">
            <a:extLst>
              <a:ext uri="{FF2B5EF4-FFF2-40B4-BE49-F238E27FC236}">
                <a16:creationId xmlns:a16="http://schemas.microsoft.com/office/drawing/2014/main" id="{199E5433-FBD8-F7D5-36C3-DB46181CC9AD}"/>
              </a:ext>
            </a:extLst>
          </p:cNvPr>
          <p:cNvSpPr>
            <a:spLocks noChangeArrowheads="1"/>
          </p:cNvSpPr>
          <p:nvPr/>
        </p:nvSpPr>
        <p:spPr bwMode="auto">
          <a:xfrm>
            <a:off x="228337" y="2426891"/>
            <a:ext cx="11772900" cy="4308872"/>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E6E8F0"/>
                </a:solidFill>
                <a:effectLst/>
                <a:latin typeface="+mj-lt"/>
              </a:rPr>
              <a:t>Social Security Official Changes in 2026</a:t>
            </a:r>
            <a:endParaRPr kumimoji="0" lang="en-US" altLang="en-US" sz="4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a:ln>
                  <a:noFill/>
                </a:ln>
                <a:solidFill>
                  <a:srgbClr val="E6E8F0"/>
                </a:solidFill>
                <a:effectLst/>
                <a:latin typeface="+mj-lt"/>
              </a:rPr>
              <a:t>For anyone born in </a:t>
            </a:r>
            <a:r>
              <a:rPr kumimoji="0" lang="en-US" altLang="en-US" sz="4000" b="1" i="0" u="none" strike="noStrike" cap="none" normalizeH="0" baseline="0" dirty="0">
                <a:ln>
                  <a:noFill/>
                </a:ln>
                <a:solidFill>
                  <a:srgbClr val="E6E8F0"/>
                </a:solidFill>
                <a:effectLst/>
                <a:latin typeface="+mj-lt"/>
              </a:rPr>
              <a:t>1960 or later</a:t>
            </a:r>
            <a:r>
              <a:rPr kumimoji="0" lang="en-US" altLang="en-US" sz="4000" b="0" i="0" u="none" strike="noStrike" cap="none" normalizeH="0" baseline="0" dirty="0">
                <a:ln>
                  <a:noFill/>
                </a:ln>
                <a:solidFill>
                  <a:srgbClr val="E6E8F0"/>
                </a:solidFill>
                <a:effectLst/>
                <a:latin typeface="+mj-lt"/>
              </a:rPr>
              <a:t>, the full retirement 	age is now officially </a:t>
            </a:r>
            <a:r>
              <a:rPr kumimoji="0" lang="en-US" altLang="en-US" sz="4000" b="1" i="0" u="none" strike="noStrike" cap="none" normalizeH="0" baseline="0" dirty="0">
                <a:ln>
                  <a:noFill/>
                </a:ln>
                <a:solidFill>
                  <a:srgbClr val="E6E8F0"/>
                </a:solidFill>
                <a:effectLst/>
                <a:latin typeface="+mj-lt"/>
              </a:rPr>
              <a:t>67</a:t>
            </a:r>
            <a:r>
              <a:rPr kumimoji="0" lang="en-US" altLang="en-US" sz="4000" b="0" i="0" u="none" strike="noStrike" cap="none" normalizeH="0" baseline="0" dirty="0">
                <a:ln>
                  <a:noFill/>
                </a:ln>
                <a:solidFill>
                  <a:srgbClr val="E6E8F0"/>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rgbClr val="E6E8F0"/>
                </a:solidFill>
                <a:effectLst/>
                <a:latin typeface="+mj-lt"/>
              </a:rPr>
              <a:t>Impact on Benefits:</a:t>
            </a:r>
            <a:r>
              <a:rPr kumimoji="0" lang="en-US" altLang="en-US" sz="4000" b="0" i="0" u="none" strike="noStrike" cap="none" normalizeH="0" baseline="0" dirty="0">
                <a:ln>
                  <a:noFill/>
                </a:ln>
                <a:solidFill>
                  <a:srgbClr val="E6E8F0"/>
                </a:solidFill>
                <a:effectLst/>
                <a:latin typeface="+mj-lt"/>
              </a:rPr>
              <a:t> While you can still claim benefits 	at </a:t>
            </a:r>
            <a:r>
              <a:rPr kumimoji="0" lang="en-US" altLang="en-US" sz="4000" b="1" i="0" u="none" strike="noStrike" cap="none" normalizeH="0" baseline="0" dirty="0">
                <a:ln>
                  <a:noFill/>
                </a:ln>
                <a:solidFill>
                  <a:srgbClr val="E6E8F0"/>
                </a:solidFill>
                <a:effectLst/>
                <a:latin typeface="+mj-lt"/>
              </a:rPr>
              <a:t>62</a:t>
            </a:r>
            <a:r>
              <a:rPr kumimoji="0" lang="en-US" altLang="en-US" sz="4000" b="0" i="0" u="none" strike="noStrike" cap="none" normalizeH="0" baseline="0" dirty="0">
                <a:ln>
                  <a:noFill/>
                </a:ln>
                <a:solidFill>
                  <a:srgbClr val="E6E8F0"/>
                </a:solidFill>
                <a:effectLst/>
                <a:latin typeface="+mj-lt"/>
              </a:rPr>
              <a:t>, doing so now results in a permanent 	reduction of approximately </a:t>
            </a:r>
            <a:r>
              <a:rPr kumimoji="0" lang="en-US" altLang="en-US" sz="4000" b="1" i="0" u="none" strike="noStrike" cap="none" normalizeH="0" baseline="0" dirty="0">
                <a:ln>
                  <a:noFill/>
                </a:ln>
                <a:solidFill>
                  <a:srgbClr val="E6E8F0"/>
                </a:solidFill>
                <a:effectLst/>
                <a:latin typeface="+mj-lt"/>
              </a:rPr>
              <a:t>30%</a:t>
            </a:r>
            <a:r>
              <a:rPr kumimoji="0" lang="en-US" altLang="en-US" sz="4000" b="0" i="0" u="none" strike="noStrike" cap="none" normalizeH="0" baseline="0" dirty="0">
                <a:ln>
                  <a:noFill/>
                </a:ln>
                <a:solidFill>
                  <a:srgbClr val="E6E8F0"/>
                </a:solidFill>
                <a:effectLst/>
                <a:latin typeface="+mj-lt"/>
              </a:rPr>
              <a:t> compared to 	waiting until age 67. </a:t>
            </a:r>
          </a:p>
        </p:txBody>
      </p:sp>
    </p:spTree>
    <p:extLst>
      <p:ext uri="{BB962C8B-B14F-4D97-AF65-F5344CB8AC3E}">
        <p14:creationId xmlns:p14="http://schemas.microsoft.com/office/powerpoint/2010/main" val="2596350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514009-178F-EF3B-30BB-667FACE028A4}"/>
              </a:ext>
            </a:extLst>
          </p:cNvPr>
          <p:cNvSpPr>
            <a:spLocks noGrp="1"/>
          </p:cNvSpPr>
          <p:nvPr>
            <p:ph type="dt" sz="half" idx="10"/>
          </p:nvPr>
        </p:nvSpPr>
        <p:spPr/>
        <p:txBody>
          <a:bodyPr/>
          <a:lstStyle/>
          <a:p>
            <a:r>
              <a:rPr lang="en-US"/>
              <a:t>2-4-2026</a:t>
            </a:r>
            <a:endParaRPr lang="en-US" dirty="0"/>
          </a:p>
        </p:txBody>
      </p:sp>
      <p:sp>
        <p:nvSpPr>
          <p:cNvPr id="5" name="Footer Placeholder 4">
            <a:extLst>
              <a:ext uri="{FF2B5EF4-FFF2-40B4-BE49-F238E27FC236}">
                <a16:creationId xmlns:a16="http://schemas.microsoft.com/office/drawing/2014/main" id="{225B3A33-8FFE-AA15-E54D-6A3CD7533282}"/>
              </a:ext>
            </a:extLst>
          </p:cNvPr>
          <p:cNvSpPr>
            <a:spLocks noGrp="1"/>
          </p:cNvSpPr>
          <p:nvPr>
            <p:ph type="ftr" sz="quarter" idx="11"/>
          </p:nvPr>
        </p:nvSpPr>
        <p:spPr/>
        <p:txBody>
          <a:bodyPr/>
          <a:lstStyle/>
          <a:p>
            <a:r>
              <a:rPr lang="en-US"/>
              <a:t>Stewardship.3.HBT</a:t>
            </a:r>
            <a:endParaRPr lang="en-US" dirty="0"/>
          </a:p>
        </p:txBody>
      </p:sp>
      <p:sp>
        <p:nvSpPr>
          <p:cNvPr id="6" name="Slide Number Placeholder 5">
            <a:extLst>
              <a:ext uri="{FF2B5EF4-FFF2-40B4-BE49-F238E27FC236}">
                <a16:creationId xmlns:a16="http://schemas.microsoft.com/office/drawing/2014/main" id="{9ADB8B74-7F8C-7907-CF8F-6B15D4AF0C9D}"/>
              </a:ext>
            </a:extLst>
          </p:cNvPr>
          <p:cNvSpPr>
            <a:spLocks noGrp="1"/>
          </p:cNvSpPr>
          <p:nvPr>
            <p:ph type="sldNum" sz="quarter" idx="12"/>
          </p:nvPr>
        </p:nvSpPr>
        <p:spPr/>
        <p:txBody>
          <a:bodyPr/>
          <a:lstStyle/>
          <a:p>
            <a:fld id="{F9C51F4B-4E98-4A64-8628-9C70DC8DD52C}" type="slidenum">
              <a:rPr lang="en-US" smtClean="0"/>
              <a:pPr/>
              <a:t>22</a:t>
            </a:fld>
            <a:endParaRPr lang="en-US" dirty="0"/>
          </a:p>
        </p:txBody>
      </p:sp>
      <p:sp>
        <p:nvSpPr>
          <p:cNvPr id="7" name="Rectangle 1">
            <a:extLst>
              <a:ext uri="{FF2B5EF4-FFF2-40B4-BE49-F238E27FC236}">
                <a16:creationId xmlns:a16="http://schemas.microsoft.com/office/drawing/2014/main" id="{8C21D182-A43A-2839-7FC0-69AAD5B6FD7D}"/>
              </a:ext>
            </a:extLst>
          </p:cNvPr>
          <p:cNvSpPr>
            <a:spLocks noChangeArrowheads="1"/>
          </p:cNvSpPr>
          <p:nvPr/>
        </p:nvSpPr>
        <p:spPr bwMode="auto">
          <a:xfrm>
            <a:off x="114300" y="91459"/>
            <a:ext cx="11963400" cy="6032421"/>
          </a:xfrm>
          <a:prstGeom prst="rect">
            <a:avLst/>
          </a:prstGeom>
          <a:solidFill>
            <a:srgbClr val="1012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i="1" dirty="0">
                <a:latin typeface="Candara" panose="020E0502030303020204" pitchFamily="34" charset="0"/>
              </a:rPr>
              <a:t>“Bro. Barry, Should I make financial decisions based on envy or the influence of Social Media? I just want to be like everyone else.”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4400" b="1" dirty="0">
                <a:latin typeface="Candara" panose="020E0502030303020204" pitchFamily="34" charset="0"/>
              </a:rPr>
              <a:t>The "Curated Reality" Trap: </a:t>
            </a:r>
          </a:p>
          <a:p>
            <a:pPr marL="0" marR="0" lvl="0" indent="0" algn="l" defTabSz="914400" rtl="0" eaLnBrk="0" fontAlgn="base" latinLnBrk="0" hangingPunct="0">
              <a:lnSpc>
                <a:spcPct val="100000"/>
              </a:lnSpc>
              <a:spcBef>
                <a:spcPct val="0"/>
              </a:spcBef>
              <a:spcAft>
                <a:spcPct val="0"/>
              </a:spcAft>
              <a:buClrTx/>
              <a:buSzTx/>
              <a:tabLst/>
            </a:pPr>
            <a:r>
              <a:rPr lang="en-US" altLang="en-US" sz="3600" dirty="0">
                <a:latin typeface="Candara" panose="020E0502030303020204" pitchFamily="34" charset="0"/>
              </a:rPr>
              <a:t>	Social media often showcases only the "highlight reels" of others' lives, such as expensive vacations and luxury items. These depictions rarely include the associated debt, envy or external financial help (like family support) that make such lifestyles possible.</a:t>
            </a:r>
          </a:p>
        </p:txBody>
      </p:sp>
    </p:spTree>
    <p:extLst>
      <p:ext uri="{BB962C8B-B14F-4D97-AF65-F5344CB8AC3E}">
        <p14:creationId xmlns:p14="http://schemas.microsoft.com/office/powerpoint/2010/main" val="3549067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2A34A-78CB-CAEE-F27B-5306E5907290}"/>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29B6EDA8-C4DD-701C-3A8C-AB8D3637E5C2}"/>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DF36CFDD-B659-4334-11EB-CA8D60242008}"/>
              </a:ext>
            </a:extLst>
          </p:cNvPr>
          <p:cNvSpPr>
            <a:spLocks noGrp="1"/>
          </p:cNvSpPr>
          <p:nvPr>
            <p:ph type="sldNum" sz="quarter" idx="12"/>
          </p:nvPr>
        </p:nvSpPr>
        <p:spPr/>
        <p:txBody>
          <a:bodyPr/>
          <a:lstStyle/>
          <a:p>
            <a:fld id="{0C50C46B-D2D5-4439-A410-8FA3196FA121}" type="slidenum">
              <a:rPr lang="en-US" smtClean="0"/>
              <a:pPr/>
              <a:t>23</a:t>
            </a:fld>
            <a:endParaRPr lang="en-US" dirty="0"/>
          </a:p>
        </p:txBody>
      </p:sp>
      <p:sp>
        <p:nvSpPr>
          <p:cNvPr id="6" name="TextBox 5">
            <a:extLst>
              <a:ext uri="{FF2B5EF4-FFF2-40B4-BE49-F238E27FC236}">
                <a16:creationId xmlns:a16="http://schemas.microsoft.com/office/drawing/2014/main" id="{24F4004D-7539-FEEB-DBCF-8A1F3A3610A4}"/>
              </a:ext>
            </a:extLst>
          </p:cNvPr>
          <p:cNvSpPr txBox="1"/>
          <p:nvPr/>
        </p:nvSpPr>
        <p:spPr>
          <a:xfrm>
            <a:off x="152400" y="122237"/>
            <a:ext cx="11887200" cy="6063198"/>
          </a:xfrm>
          <a:prstGeom prst="rect">
            <a:avLst/>
          </a:prstGeom>
          <a:solidFill>
            <a:srgbClr val="00113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4000" b="1" dirty="0">
                <a:latin typeface="Candara" panose="020E0502030303020204" pitchFamily="34" charset="0"/>
              </a:rPr>
              <a:t>Lifestyle Inflation and Envy: </a:t>
            </a:r>
            <a:r>
              <a:rPr lang="en-US" altLang="en-US" sz="3600" dirty="0">
                <a:latin typeface="Candara" panose="020E0502030303020204" pitchFamily="34" charset="0"/>
              </a:rPr>
              <a:t>Constant upward social comparison can make individuals feel financially behind even when they are stable. This envy often triggers "</a:t>
            </a:r>
            <a:r>
              <a:rPr lang="en-US" altLang="en-US" sz="3600" i="1" dirty="0">
                <a:latin typeface="Candara" panose="020E0502030303020204" pitchFamily="34" charset="0"/>
              </a:rPr>
              <a:t>conspicuous consumption</a:t>
            </a:r>
            <a:r>
              <a:rPr lang="en-US" altLang="en-US" sz="3600" dirty="0">
                <a:latin typeface="Candara" panose="020E0502030303020204" pitchFamily="34" charset="0"/>
              </a:rPr>
              <a:t>"—spending on luxury items primarily to display wealth or status to others.</a:t>
            </a: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4000" b="1" dirty="0">
                <a:latin typeface="Candara" panose="020E0502030303020204" pitchFamily="34" charset="0"/>
              </a:rPr>
              <a:t>FOMO &amp; Impulsive Spending: </a:t>
            </a:r>
            <a:r>
              <a:rPr lang="en-US" altLang="en-US" sz="3600" dirty="0">
                <a:latin typeface="Candara" panose="020E0502030303020204" pitchFamily="34" charset="0"/>
              </a:rPr>
              <a:t>The "fear of missing out" (FOMO) is amplified on social media, leading to impulsive purchases of trendy items or "must-have" products promoted by influencers. These influencers are often paid to promote these items.</a:t>
            </a:r>
          </a:p>
        </p:txBody>
      </p:sp>
    </p:spTree>
    <p:extLst>
      <p:ext uri="{BB962C8B-B14F-4D97-AF65-F5344CB8AC3E}">
        <p14:creationId xmlns:p14="http://schemas.microsoft.com/office/powerpoint/2010/main" val="3504454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4F287-3334-B897-7E86-9F410B4C121E}"/>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96008EED-57CF-9A84-D20F-180665A880D8}"/>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0D1DE662-1922-8C4C-81A0-D5F6877AC0C2}"/>
              </a:ext>
            </a:extLst>
          </p:cNvPr>
          <p:cNvSpPr>
            <a:spLocks noGrp="1"/>
          </p:cNvSpPr>
          <p:nvPr>
            <p:ph type="sldNum" sz="quarter" idx="12"/>
          </p:nvPr>
        </p:nvSpPr>
        <p:spPr/>
        <p:txBody>
          <a:bodyPr/>
          <a:lstStyle/>
          <a:p>
            <a:fld id="{0C50C46B-D2D5-4439-A410-8FA3196FA121}" type="slidenum">
              <a:rPr lang="en-US" smtClean="0"/>
              <a:pPr/>
              <a:t>24</a:t>
            </a:fld>
            <a:endParaRPr lang="en-US" dirty="0"/>
          </a:p>
        </p:txBody>
      </p:sp>
      <p:sp>
        <p:nvSpPr>
          <p:cNvPr id="6" name="TextBox 5">
            <a:extLst>
              <a:ext uri="{FF2B5EF4-FFF2-40B4-BE49-F238E27FC236}">
                <a16:creationId xmlns:a16="http://schemas.microsoft.com/office/drawing/2014/main" id="{E62B7C2F-5078-4459-575C-C4CB65C72814}"/>
              </a:ext>
            </a:extLst>
          </p:cNvPr>
          <p:cNvSpPr txBox="1"/>
          <p:nvPr/>
        </p:nvSpPr>
        <p:spPr>
          <a:xfrm>
            <a:off x="152400" y="122237"/>
            <a:ext cx="11887200" cy="6555641"/>
          </a:xfrm>
          <a:prstGeom prst="rect">
            <a:avLst/>
          </a:prstGeom>
          <a:solidFill>
            <a:srgbClr val="00113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4000" b="1" dirty="0">
                <a:latin typeface="Candara" panose="020E0502030303020204" pitchFamily="34" charset="0"/>
              </a:rPr>
              <a:t>Unreliable Financial Advice: </a:t>
            </a:r>
            <a:r>
              <a:rPr lang="en-US" altLang="en-US" sz="3600" dirty="0">
                <a:latin typeface="Candara" panose="020E0502030303020204" pitchFamily="34" charset="0"/>
              </a:rPr>
              <a:t>Many "influencers" lack professional qualifications, certifications, or Biblical knowledge. Their advice is often generic, self-serving (gaining commissions), or may even promote high-risk scams and volatile investments like certain stocks or crypto.</a:t>
            </a: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dirty="0">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4000" b="1" dirty="0">
                <a:latin typeface="Candara" panose="020E0502030303020204" pitchFamily="34" charset="0"/>
              </a:rPr>
              <a:t>Neglect of Personal Goals: </a:t>
            </a:r>
            <a:r>
              <a:rPr lang="en-US" altLang="en-US" sz="3600" dirty="0">
                <a:latin typeface="Candara" panose="020E0502030303020204" pitchFamily="34" charset="0"/>
              </a:rPr>
              <a:t>Basing decisions on </a:t>
            </a:r>
            <a:r>
              <a:rPr lang="en-US" altLang="en-US" sz="3600" u="sng" dirty="0">
                <a:latin typeface="Candara" panose="020E0502030303020204" pitchFamily="34" charset="0"/>
              </a:rPr>
              <a:t>external feedback</a:t>
            </a:r>
            <a:r>
              <a:rPr lang="en-US" altLang="en-US" sz="3600" dirty="0">
                <a:latin typeface="Candara" panose="020E0502030303020204" pitchFamily="34" charset="0"/>
              </a:rPr>
              <a:t> shifts focus away from personal values and long-term financial health (emergency funds, retirement). Research suggests those who spend over 3 </a:t>
            </a:r>
            <a:r>
              <a:rPr lang="en-US" altLang="en-US" sz="3600" dirty="0" err="1">
                <a:latin typeface="Candara" panose="020E0502030303020204" pitchFamily="34" charset="0"/>
              </a:rPr>
              <a:t>hrs</a:t>
            </a:r>
            <a:r>
              <a:rPr lang="en-US" altLang="en-US" sz="3600" dirty="0">
                <a:latin typeface="Candara" panose="020E0502030303020204" pitchFamily="34" charset="0"/>
              </a:rPr>
              <a:t>/day on social media are more prone to making irrational financial decisions. </a:t>
            </a:r>
          </a:p>
        </p:txBody>
      </p:sp>
    </p:spTree>
    <p:extLst>
      <p:ext uri="{BB962C8B-B14F-4D97-AF65-F5344CB8AC3E}">
        <p14:creationId xmlns:p14="http://schemas.microsoft.com/office/powerpoint/2010/main" val="2652814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304800"/>
            <a:ext cx="8839200" cy="6543330"/>
          </a:xfrm>
          <a:prstGeom prst="rect">
            <a:avLst/>
          </a:prstGeom>
          <a:noFill/>
          <a:ln w="9525">
            <a:noFill/>
            <a:miter lim="800000"/>
            <a:headEnd/>
            <a:tailEnd/>
          </a:ln>
          <a:effectLst/>
        </p:spPr>
        <p:txBody>
          <a:bodyPr wrap="square">
            <a:spAutoFit/>
          </a:bodyPr>
          <a:lstStyle/>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The Biblical Rules</a:t>
            </a:r>
          </a:p>
          <a:p>
            <a:pPr marL="342900" indent="-342900" algn="ctr" eaLnBrk="0" hangingPunct="0"/>
            <a:r>
              <a:rPr lang="en-US" sz="7200" b="1" dirty="0">
                <a:effectLst>
                  <a:outerShdw blurRad="38100" dist="38100" dir="2700000" algn="tl">
                    <a:srgbClr val="000000"/>
                  </a:outerShdw>
                </a:effectLst>
                <a:latin typeface="Candara" panose="020E0502030303020204" pitchFamily="34" charset="0"/>
              </a:rPr>
              <a:t>Have Not Changed!</a:t>
            </a:r>
          </a:p>
          <a:p>
            <a:pPr marL="342900" indent="-342900" algn="ctr" eaLnBrk="0" hangingPunct="0"/>
            <a:endParaRPr lang="en-US" sz="4800" dirty="0">
              <a:latin typeface="Candara" panose="020E0502030303020204" pitchFamily="34" charset="0"/>
            </a:endParaRPr>
          </a:p>
          <a:p>
            <a:pPr marL="342900" indent="-342900" algn="ctr">
              <a:spcBef>
                <a:spcPct val="20000"/>
              </a:spcBef>
              <a:buClr>
                <a:schemeClr val="hlink"/>
              </a:buClr>
              <a:buSzPct val="65000"/>
            </a:pPr>
            <a:r>
              <a:rPr lang="en-US" sz="3600" b="1" dirty="0">
                <a:effectLst>
                  <a:outerShdw blurRad="38100" dist="38100" dir="2700000" algn="tl">
                    <a:srgbClr val="000000"/>
                  </a:outerShdw>
                </a:effectLst>
                <a:latin typeface="Candara" panose="020E0502030303020204" pitchFamily="34" charset="0"/>
              </a:rPr>
              <a:t>A prudent man </a:t>
            </a:r>
            <a:r>
              <a:rPr lang="en-US" sz="3600" b="1" dirty="0" err="1">
                <a:effectLst>
                  <a:outerShdw blurRad="38100" dist="38100" dir="2700000" algn="tl">
                    <a:srgbClr val="000000"/>
                  </a:outerShdw>
                </a:effectLst>
                <a:latin typeface="Candara" panose="020E0502030303020204" pitchFamily="34" charset="0"/>
              </a:rPr>
              <a:t>foreseeth</a:t>
            </a:r>
            <a:r>
              <a:rPr lang="en-US" sz="3600" b="1" dirty="0">
                <a:effectLst>
                  <a:outerShdw blurRad="38100" dist="38100" dir="2700000" algn="tl">
                    <a:srgbClr val="000000"/>
                  </a:outerShdw>
                </a:effectLst>
                <a:latin typeface="Candara" panose="020E0502030303020204" pitchFamily="34" charset="0"/>
              </a:rPr>
              <a:t> the evil, and </a:t>
            </a:r>
            <a:r>
              <a:rPr lang="en-US" sz="3600" b="1" dirty="0" err="1">
                <a:effectLst>
                  <a:outerShdw blurRad="38100" dist="38100" dir="2700000" algn="tl">
                    <a:srgbClr val="000000"/>
                  </a:outerShdw>
                </a:effectLst>
                <a:latin typeface="Candara" panose="020E0502030303020204" pitchFamily="34" charset="0"/>
              </a:rPr>
              <a:t>hideth</a:t>
            </a:r>
            <a:r>
              <a:rPr lang="en-US" sz="3600" b="1" dirty="0">
                <a:effectLst>
                  <a:outerShdw blurRad="38100" dist="38100" dir="2700000" algn="tl">
                    <a:srgbClr val="000000"/>
                  </a:outerShdw>
                </a:effectLst>
                <a:latin typeface="Candara" panose="020E0502030303020204" pitchFamily="34" charset="0"/>
              </a:rPr>
              <a:t> himself: but the simple pass on, and are punished.</a:t>
            </a:r>
          </a:p>
          <a:p>
            <a:pPr marL="342900" indent="-342900" algn="ctr" eaLnBrk="0" hangingPunct="0"/>
            <a:endParaRPr lang="en-US" sz="3600" b="1" dirty="0">
              <a:latin typeface="Candara" panose="020E0502030303020204" pitchFamily="34" charset="0"/>
            </a:endParaRPr>
          </a:p>
          <a:p>
            <a:pPr marL="342900" indent="-342900" algn="ctr" eaLnBrk="0" hangingPunct="0"/>
            <a:r>
              <a:rPr lang="en-US" sz="2000" dirty="0">
                <a:latin typeface="Candara" panose="020E0502030303020204" pitchFamily="34" charset="0"/>
              </a:rPr>
              <a:t>PROVERBS 22:3</a:t>
            </a:r>
          </a:p>
          <a:p>
            <a:pPr marL="342900" indent="-342900" algn="ctr" eaLnBrk="0" hangingPunct="0"/>
            <a:endParaRPr lang="en-US" sz="2000" dirty="0">
              <a:latin typeface="Candara" panose="020E0502030303020204" pitchFamily="34" charset="0"/>
            </a:endParaRPr>
          </a:p>
          <a:p>
            <a:pPr marL="342900" indent="-342900" eaLnBrk="0" hangingPunct="0"/>
            <a:endParaRPr lang="en-US" sz="3600" dirty="0">
              <a:latin typeface="Candara" panose="020E0502030303020204" pitchFamily="34" charset="0"/>
            </a:endParaRPr>
          </a:p>
        </p:txBody>
      </p:sp>
      <p:sp>
        <p:nvSpPr>
          <p:cNvPr id="2" name="Date Placeholder 1">
            <a:extLst>
              <a:ext uri="{FF2B5EF4-FFF2-40B4-BE49-F238E27FC236}">
                <a16:creationId xmlns:a16="http://schemas.microsoft.com/office/drawing/2014/main" id="{CDCE329D-09D9-F3D5-AD09-7771F0B1D031}"/>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D1FA5DC8-EEDA-AB91-9C47-E5B6D215C74D}"/>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8672F511-8A42-9541-8F6C-0499B993EE25}"/>
              </a:ext>
            </a:extLst>
          </p:cNvPr>
          <p:cNvSpPr>
            <a:spLocks noGrp="1"/>
          </p:cNvSpPr>
          <p:nvPr>
            <p:ph type="sldNum" sz="quarter" idx="12"/>
          </p:nvPr>
        </p:nvSpPr>
        <p:spPr/>
        <p:txBody>
          <a:bodyPr/>
          <a:lstStyle/>
          <a:p>
            <a:fld id="{0C50C46B-D2D5-4439-A410-8FA3196FA121}" type="slidenum">
              <a:rPr lang="en-US" smtClean="0"/>
              <a:pPr/>
              <a:t>25</a:t>
            </a:fld>
            <a:endParaRPr lang="en-US" dirty="0"/>
          </a:p>
        </p:txBody>
      </p:sp>
    </p:spTree>
    <p:extLst>
      <p:ext uri="{BB962C8B-B14F-4D97-AF65-F5344CB8AC3E}">
        <p14:creationId xmlns:p14="http://schemas.microsoft.com/office/powerpoint/2010/main" val="87712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9D587-D34D-B11B-FB38-80E8279066DE}"/>
              </a:ext>
            </a:extLst>
          </p:cNvPr>
          <p:cNvSpPr>
            <a:spLocks noGrp="1"/>
          </p:cNvSpPr>
          <p:nvPr>
            <p:ph type="dt" sz="half" idx="10"/>
          </p:nvPr>
        </p:nvSpPr>
        <p:spPr/>
        <p:txBody>
          <a:bodyPr/>
          <a:lstStyle/>
          <a:p>
            <a:pPr>
              <a:defRPr/>
            </a:pPr>
            <a:r>
              <a:rPr lang="en-US"/>
              <a:t>2-4-2026</a:t>
            </a:r>
            <a:endParaRPr lang="en-US" dirty="0"/>
          </a:p>
        </p:txBody>
      </p:sp>
      <p:sp>
        <p:nvSpPr>
          <p:cNvPr id="3" name="Footer Placeholder 2">
            <a:extLst>
              <a:ext uri="{FF2B5EF4-FFF2-40B4-BE49-F238E27FC236}">
                <a16:creationId xmlns:a16="http://schemas.microsoft.com/office/drawing/2014/main" id="{BABC5B41-07B3-53EB-19ED-D4490B75DDA2}"/>
              </a:ext>
            </a:extLst>
          </p:cNvPr>
          <p:cNvSpPr>
            <a:spLocks noGrp="1"/>
          </p:cNvSpPr>
          <p:nvPr>
            <p:ph type="ftr" sz="quarter" idx="11"/>
          </p:nvPr>
        </p:nvSpPr>
        <p:spPr/>
        <p:txBody>
          <a:bodyPr/>
          <a:lstStyle/>
          <a:p>
            <a:pPr>
              <a:defRPr/>
            </a:pPr>
            <a:r>
              <a:rPr lang="en-US"/>
              <a:t>Stewardship.3.HBT</a:t>
            </a:r>
            <a:endParaRPr lang="en-US" dirty="0"/>
          </a:p>
        </p:txBody>
      </p:sp>
      <p:sp>
        <p:nvSpPr>
          <p:cNvPr id="4" name="Slide Number Placeholder 3">
            <a:extLst>
              <a:ext uri="{FF2B5EF4-FFF2-40B4-BE49-F238E27FC236}">
                <a16:creationId xmlns:a16="http://schemas.microsoft.com/office/drawing/2014/main" id="{249D8B46-5D24-931A-1E14-F2E856A99CAF}"/>
              </a:ext>
            </a:extLst>
          </p:cNvPr>
          <p:cNvSpPr>
            <a:spLocks noGrp="1"/>
          </p:cNvSpPr>
          <p:nvPr>
            <p:ph type="sldNum" sz="quarter" idx="12"/>
          </p:nvPr>
        </p:nvSpPr>
        <p:spPr/>
        <p:txBody>
          <a:bodyPr/>
          <a:lstStyle/>
          <a:p>
            <a:pPr>
              <a:defRPr/>
            </a:pPr>
            <a:fld id="{FD5A1D72-6791-4B7E-B036-0EB22B4894C2}" type="slidenum">
              <a:rPr lang="en-US" smtClean="0"/>
              <a:pPr>
                <a:defRPr/>
              </a:pPr>
              <a:t>26</a:t>
            </a:fld>
            <a:endParaRPr lang="en-US" dirty="0"/>
          </a:p>
        </p:txBody>
      </p:sp>
      <p:sp>
        <p:nvSpPr>
          <p:cNvPr id="6" name="TextBox 5">
            <a:extLst>
              <a:ext uri="{FF2B5EF4-FFF2-40B4-BE49-F238E27FC236}">
                <a16:creationId xmlns:a16="http://schemas.microsoft.com/office/drawing/2014/main" id="{3643C43A-E51B-0FD8-627B-5BB58FCE7D94}"/>
              </a:ext>
            </a:extLst>
          </p:cNvPr>
          <p:cNvSpPr txBox="1"/>
          <p:nvPr/>
        </p:nvSpPr>
        <p:spPr>
          <a:xfrm>
            <a:off x="304800" y="228600"/>
            <a:ext cx="11734800" cy="4339650"/>
          </a:xfrm>
          <a:prstGeom prst="rect">
            <a:avLst/>
          </a:prstGeom>
          <a:noFill/>
        </p:spPr>
        <p:txBody>
          <a:bodyPr wrap="square">
            <a:spAutoFit/>
          </a:bodyPr>
          <a:lstStyle/>
          <a:p>
            <a:pPr marL="742950" indent="-742950">
              <a:buAutoNum type="arabicPeriod"/>
            </a:pPr>
            <a:r>
              <a:rPr lang="en-US" sz="4800" b="1" dirty="0">
                <a:latin typeface="Candara" panose="020E0502030303020204" pitchFamily="34" charset="0"/>
              </a:rPr>
              <a:t>Put God First: Tithe </a:t>
            </a:r>
            <a:r>
              <a:rPr lang="en-US" sz="4000" i="1" dirty="0">
                <a:latin typeface="Candara" panose="020E0502030303020204" pitchFamily="34" charset="0"/>
              </a:rPr>
              <a:t>Mal. 3:8-11</a:t>
            </a:r>
          </a:p>
          <a:p>
            <a:pPr marL="742950" indent="-742950">
              <a:buAutoNum type="arabicPeriod"/>
            </a:pPr>
            <a:r>
              <a:rPr lang="en-US" sz="4800" b="1" dirty="0">
                <a:latin typeface="Candara" panose="020E0502030303020204" pitchFamily="34" charset="0"/>
              </a:rPr>
              <a:t>Develop an Emergency Fund: (Save)</a:t>
            </a:r>
            <a:endParaRPr lang="en-US" sz="4800" dirty="0">
              <a:latin typeface="Candara" panose="020E0502030303020204" pitchFamily="34" charset="0"/>
            </a:endParaRPr>
          </a:p>
          <a:p>
            <a:r>
              <a:rPr lang="en-US" sz="4800" b="1" dirty="0">
                <a:latin typeface="Candara" panose="020E0502030303020204" pitchFamily="34" charset="0"/>
              </a:rPr>
              <a:t>3. Commit to a Budget (</a:t>
            </a:r>
            <a:r>
              <a:rPr lang="en-US" sz="4400" dirty="0">
                <a:latin typeface="Candara" panose="020E0502030303020204" pitchFamily="34" charset="0"/>
              </a:rPr>
              <a:t>Luke 14:28-29)</a:t>
            </a:r>
          </a:p>
          <a:p>
            <a:r>
              <a:rPr lang="en-US" sz="4400" dirty="0">
                <a:latin typeface="Candara" panose="020E0502030303020204" pitchFamily="34" charset="0"/>
              </a:rPr>
              <a:t>		</a:t>
            </a:r>
            <a:r>
              <a:rPr lang="en-US" sz="4400" dirty="0">
                <a:latin typeface="Candara" panose="020E0502030303020204" pitchFamily="34" charset="0"/>
                <a:hlinkClick r:id="rId3"/>
              </a:rPr>
              <a:t>www.everydollar.com</a:t>
            </a:r>
            <a:endParaRPr lang="en-US" sz="4400" dirty="0">
              <a:latin typeface="Candara" panose="020E0502030303020204" pitchFamily="34" charset="0"/>
            </a:endParaRPr>
          </a:p>
          <a:p>
            <a:r>
              <a:rPr lang="en-US" sz="4400" b="1" dirty="0">
                <a:latin typeface="Candara" panose="020E0502030303020204" pitchFamily="34" charset="0"/>
              </a:rPr>
              <a:t>4. Automate your Saving!</a:t>
            </a:r>
          </a:p>
          <a:p>
            <a:endParaRPr lang="en-US" sz="4400" dirty="0">
              <a:latin typeface="Candara" panose="020E0502030303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648" y="266700"/>
            <a:ext cx="9281160" cy="1295400"/>
          </a:xfrm>
          <a:noFill/>
          <a:ln/>
        </p:spPr>
        <p:txBody>
          <a:bodyPr>
            <a:normAutofit/>
          </a:bodyPr>
          <a:lstStyle/>
          <a:p>
            <a:r>
              <a:rPr lang="en-US" sz="6600" dirty="0">
                <a:solidFill>
                  <a:schemeClr val="tx1"/>
                </a:solidFill>
              </a:rPr>
              <a:t>Why Do You Need a Plan?</a:t>
            </a:r>
          </a:p>
        </p:txBody>
      </p:sp>
      <p:pic>
        <p:nvPicPr>
          <p:cNvPr id="6" name="ClipArt Placeholder 5" descr="j0399495.jpg"/>
          <p:cNvPicPr>
            <a:picLocks noGrp="1" noChangeAspect="1"/>
          </p:cNvPicPr>
          <p:nvPr>
            <p:ph type="clipArt" sz="half" idx="1"/>
          </p:nvPr>
        </p:nvPicPr>
        <p:blipFill>
          <a:blip r:embed="rId3" cstate="email">
            <a:extLst>
              <a:ext uri="{28A0092B-C50C-407E-A947-70E740481C1C}">
                <a14:useLocalDpi xmlns:a14="http://schemas.microsoft.com/office/drawing/2010/main"/>
              </a:ext>
            </a:extLst>
          </a:blip>
          <a:stretch>
            <a:fillRect/>
          </a:stretch>
        </p:blipFill>
        <p:spPr>
          <a:xfrm>
            <a:off x="612648" y="1637090"/>
            <a:ext cx="3962400" cy="4954210"/>
          </a:xfrm>
        </p:spPr>
      </p:pic>
      <p:sp>
        <p:nvSpPr>
          <p:cNvPr id="6147" name="Rectangle 3"/>
          <p:cNvSpPr>
            <a:spLocks noGrp="1" noChangeArrowheads="1"/>
          </p:cNvSpPr>
          <p:nvPr>
            <p:ph type="body" sz="half" idx="2"/>
          </p:nvPr>
        </p:nvSpPr>
        <p:spPr>
          <a:xfrm>
            <a:off x="4818888" y="1637090"/>
            <a:ext cx="7214616" cy="4954210"/>
          </a:xfrm>
          <a:noFill/>
          <a:ln/>
        </p:spPr>
        <p:txBody>
          <a:bodyPr>
            <a:normAutofit/>
          </a:bodyPr>
          <a:lstStyle/>
          <a:p>
            <a:pPr marL="0" indent="0">
              <a:buNone/>
            </a:pPr>
            <a:r>
              <a:rPr lang="en-US" sz="4000" dirty="0">
                <a:solidFill>
                  <a:schemeClr val="tx1"/>
                </a:solidFill>
              </a:rPr>
              <a:t>1. For most people it is easier to spend than save.</a:t>
            </a:r>
          </a:p>
          <a:p>
            <a:pPr marL="0" indent="0">
              <a:buNone/>
            </a:pPr>
            <a:r>
              <a:rPr lang="en-US" sz="4000" dirty="0">
                <a:solidFill>
                  <a:schemeClr val="tx1"/>
                </a:solidFill>
              </a:rPr>
              <a:t>2. To track expenses, so you don’t spend more than you think you’re spending.</a:t>
            </a:r>
          </a:p>
          <a:p>
            <a:pPr marL="0" indent="0">
              <a:buNone/>
            </a:pPr>
            <a:r>
              <a:rPr lang="en-US" sz="4000" dirty="0">
                <a:solidFill>
                  <a:schemeClr val="tx1"/>
                </a:solidFill>
              </a:rPr>
              <a:t>3. To retire someday.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2" end="2"/>
                                            </p:txEl>
                                          </p:spTgt>
                                        </p:tgtEl>
                                        <p:attrNameLst>
                                          <p:attrName>style.visibility</p:attrName>
                                        </p:attrNameLst>
                                      </p:cBhvr>
                                      <p:to>
                                        <p:strVal val="visible"/>
                                      </p:to>
                                    </p:set>
                                    <p:animEffect transition="in" filter="fade">
                                      <p:cBhvr>
                                        <p:cTn id="14" dur="1000"/>
                                        <p:tgtEl>
                                          <p:spTgt spid="6147">
                                            <p:txEl>
                                              <p:pRg st="2" end="2"/>
                                            </p:txEl>
                                          </p:spTgt>
                                        </p:tgtEl>
                                      </p:cBhvr>
                                    </p:animEffect>
                                    <p:anim calcmode="lin" valueType="num">
                                      <p:cBhvr>
                                        <p:cTn id="15"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1A806D-0812-E19A-4C0B-E2BA44F2C0B2}"/>
              </a:ext>
            </a:extLst>
          </p:cNvPr>
          <p:cNvSpPr>
            <a:spLocks noGrp="1"/>
          </p:cNvSpPr>
          <p:nvPr>
            <p:ph type="dt" sz="half" idx="10"/>
          </p:nvPr>
        </p:nvSpPr>
        <p:spPr/>
        <p:txBody>
          <a:bodyPr/>
          <a:lstStyle/>
          <a:p>
            <a:r>
              <a:rPr lang="en-US"/>
              <a:t>2-4-2026</a:t>
            </a:r>
            <a:endParaRPr lang="en-US" dirty="0"/>
          </a:p>
        </p:txBody>
      </p:sp>
      <p:sp>
        <p:nvSpPr>
          <p:cNvPr id="4" name="Footer Placeholder 3">
            <a:extLst>
              <a:ext uri="{FF2B5EF4-FFF2-40B4-BE49-F238E27FC236}">
                <a16:creationId xmlns:a16="http://schemas.microsoft.com/office/drawing/2014/main" id="{87409085-5350-D032-C39B-003DCF51D595}"/>
              </a:ext>
            </a:extLst>
          </p:cNvPr>
          <p:cNvSpPr>
            <a:spLocks noGrp="1"/>
          </p:cNvSpPr>
          <p:nvPr>
            <p:ph type="ftr" sz="quarter" idx="11"/>
          </p:nvPr>
        </p:nvSpPr>
        <p:spPr/>
        <p:txBody>
          <a:bodyPr/>
          <a:lstStyle/>
          <a:p>
            <a:r>
              <a:rPr lang="en-US"/>
              <a:t>Stewardship.3.HBT</a:t>
            </a:r>
            <a:endParaRPr lang="en-US" dirty="0"/>
          </a:p>
        </p:txBody>
      </p:sp>
      <p:sp>
        <p:nvSpPr>
          <p:cNvPr id="5" name="Slide Number Placeholder 4">
            <a:extLst>
              <a:ext uri="{FF2B5EF4-FFF2-40B4-BE49-F238E27FC236}">
                <a16:creationId xmlns:a16="http://schemas.microsoft.com/office/drawing/2014/main" id="{98E06829-6D18-FF27-0C9C-1C6F513AE279}"/>
              </a:ext>
            </a:extLst>
          </p:cNvPr>
          <p:cNvSpPr>
            <a:spLocks noGrp="1"/>
          </p:cNvSpPr>
          <p:nvPr>
            <p:ph type="sldNum" sz="quarter" idx="12"/>
          </p:nvPr>
        </p:nvSpPr>
        <p:spPr/>
        <p:txBody>
          <a:bodyPr/>
          <a:lstStyle/>
          <a:p>
            <a:fld id="{8730521F-29FC-41AD-A4E7-59CAB2D0834C}" type="slidenum">
              <a:rPr lang="en-US" smtClean="0"/>
              <a:pPr/>
              <a:t>28</a:t>
            </a:fld>
            <a:endParaRPr lang="en-US" dirty="0"/>
          </a:p>
        </p:txBody>
      </p:sp>
      <p:sp>
        <p:nvSpPr>
          <p:cNvPr id="7" name="TextBox 6">
            <a:extLst>
              <a:ext uri="{FF2B5EF4-FFF2-40B4-BE49-F238E27FC236}">
                <a16:creationId xmlns:a16="http://schemas.microsoft.com/office/drawing/2014/main" id="{C3CA4C91-43CB-7330-D0A6-74CC518DA9F7}"/>
              </a:ext>
            </a:extLst>
          </p:cNvPr>
          <p:cNvSpPr txBox="1"/>
          <p:nvPr/>
        </p:nvSpPr>
        <p:spPr>
          <a:xfrm>
            <a:off x="304800" y="122237"/>
            <a:ext cx="11734800" cy="1600438"/>
          </a:xfrm>
          <a:prstGeom prst="rect">
            <a:avLst/>
          </a:prstGeom>
          <a:noFill/>
        </p:spPr>
        <p:txBody>
          <a:bodyPr wrap="square">
            <a:spAutoFit/>
          </a:bodyPr>
          <a:lstStyle/>
          <a:p>
            <a:pPr>
              <a:buNone/>
            </a:pPr>
            <a:r>
              <a:rPr lang="en-US" sz="4000" dirty="0">
                <a:hlinkClick r:id="rId2"/>
              </a:rPr>
              <a:t>Markets</a:t>
            </a:r>
            <a:r>
              <a:rPr lang="en-US" sz="4000" dirty="0"/>
              <a:t>: [Gov’t] Says U.S. To Ban Large Investors From Buying Homes</a:t>
            </a:r>
          </a:p>
          <a:p>
            <a:pPr algn="l">
              <a:spcAft>
                <a:spcPts val="1275"/>
              </a:spcAft>
              <a:buNone/>
            </a:pPr>
            <a:r>
              <a:rPr lang="en-US" dirty="0"/>
              <a:t>Published Wed, Jan 7 20261:00 PM </a:t>
            </a:r>
            <a:r>
              <a:rPr lang="en-US" dirty="0" err="1"/>
              <a:t>ESTUpdated</a:t>
            </a:r>
            <a:r>
              <a:rPr lang="en-US" dirty="0"/>
              <a:t> Wed, Jan 7 20267:04 PM EST</a:t>
            </a:r>
          </a:p>
        </p:txBody>
      </p:sp>
      <p:sp>
        <p:nvSpPr>
          <p:cNvPr id="9" name="TextBox 8">
            <a:extLst>
              <a:ext uri="{FF2B5EF4-FFF2-40B4-BE49-F238E27FC236}">
                <a16:creationId xmlns:a16="http://schemas.microsoft.com/office/drawing/2014/main" id="{F23DD23B-BDF4-8221-CBAD-E2F89F1AEDCC}"/>
              </a:ext>
            </a:extLst>
          </p:cNvPr>
          <p:cNvSpPr txBox="1"/>
          <p:nvPr/>
        </p:nvSpPr>
        <p:spPr>
          <a:xfrm>
            <a:off x="838200" y="1905000"/>
            <a:ext cx="11125200" cy="4553605"/>
          </a:xfrm>
          <a:prstGeom prst="rect">
            <a:avLst/>
          </a:prstGeom>
          <a:noFill/>
        </p:spPr>
        <p:txBody>
          <a:bodyPr wrap="square">
            <a:spAutoFit/>
          </a:bodyPr>
          <a:lstStyle/>
          <a:p>
            <a:r>
              <a:rPr lang="en-US" sz="4000" b="0" i="0" dirty="0">
                <a:effectLst/>
                <a:latin typeface="Candara" panose="020E0502030303020204" pitchFamily="34" charset="0"/>
              </a:rPr>
              <a:t>“Private equity giants, real estate investment trusts and other large institutional investors have amassed sizable portfolios of single-family rental homes over the past decade. Many have argued that these investments have reduced housing supply for would-be homeowners and helped drive up prices.”</a:t>
            </a:r>
            <a:endParaRPr lang="en-US" sz="4000" dirty="0"/>
          </a:p>
        </p:txBody>
      </p:sp>
    </p:spTree>
    <p:extLst>
      <p:ext uri="{BB962C8B-B14F-4D97-AF65-F5344CB8AC3E}">
        <p14:creationId xmlns:p14="http://schemas.microsoft.com/office/powerpoint/2010/main" val="358202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929F1-1B21-1B46-3518-FA7396BE1AA3}"/>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0A5138A2-F8DD-7F49-89AB-3E98C2A97454}"/>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428119BF-24E3-37AB-588C-604019DBAE98}"/>
              </a:ext>
            </a:extLst>
          </p:cNvPr>
          <p:cNvSpPr>
            <a:spLocks noGrp="1"/>
          </p:cNvSpPr>
          <p:nvPr>
            <p:ph type="sldNum" sz="quarter" idx="12"/>
          </p:nvPr>
        </p:nvSpPr>
        <p:spPr/>
        <p:txBody>
          <a:bodyPr/>
          <a:lstStyle/>
          <a:p>
            <a:fld id="{0C50C46B-D2D5-4439-A410-8FA3196FA121}" type="slidenum">
              <a:rPr lang="en-US" smtClean="0"/>
              <a:pPr/>
              <a:t>29</a:t>
            </a:fld>
            <a:endParaRPr lang="en-US" dirty="0"/>
          </a:p>
        </p:txBody>
      </p:sp>
      <p:sp>
        <p:nvSpPr>
          <p:cNvPr id="6" name="TextBox 5">
            <a:extLst>
              <a:ext uri="{FF2B5EF4-FFF2-40B4-BE49-F238E27FC236}">
                <a16:creationId xmlns:a16="http://schemas.microsoft.com/office/drawing/2014/main" id="{46F3EC23-AF56-8302-0910-132D93B28FB7}"/>
              </a:ext>
            </a:extLst>
          </p:cNvPr>
          <p:cNvSpPr txBox="1"/>
          <p:nvPr/>
        </p:nvSpPr>
        <p:spPr>
          <a:xfrm>
            <a:off x="304800" y="228600"/>
            <a:ext cx="11658600" cy="5016758"/>
          </a:xfrm>
          <a:prstGeom prst="rect">
            <a:avLst/>
          </a:prstGeom>
          <a:noFill/>
        </p:spPr>
        <p:txBody>
          <a:bodyPr wrap="square">
            <a:spAutoFit/>
          </a:bodyPr>
          <a:lstStyle/>
          <a:p>
            <a:r>
              <a:rPr lang="en-US" sz="4000" dirty="0">
                <a:latin typeface="Candara" panose="020E0502030303020204" pitchFamily="34" charset="0"/>
              </a:rPr>
              <a:t>	“Institutional investors target geographic areas with strong rental price growth and young adult population growth. </a:t>
            </a:r>
          </a:p>
          <a:p>
            <a:r>
              <a:rPr lang="en-US" sz="4000" dirty="0">
                <a:latin typeface="Candara" panose="020E0502030303020204" pitchFamily="34" charset="0"/>
              </a:rPr>
              <a:t>	As a result, the buy-to-rent homes they own are concentrated in cities in the South and Southwest like Atlanta, Charlotte, and Phoenix. Outside a small handful of cities, institutional ownership is less than 1% of SFHs.”</a:t>
            </a:r>
          </a:p>
        </p:txBody>
      </p:sp>
      <p:sp>
        <p:nvSpPr>
          <p:cNvPr id="8" name="TextBox 7">
            <a:extLst>
              <a:ext uri="{FF2B5EF4-FFF2-40B4-BE49-F238E27FC236}">
                <a16:creationId xmlns:a16="http://schemas.microsoft.com/office/drawing/2014/main" id="{7FD3D959-6408-0613-19CB-AE3DAEDB7D71}"/>
              </a:ext>
            </a:extLst>
          </p:cNvPr>
          <p:cNvSpPr txBox="1"/>
          <p:nvPr/>
        </p:nvSpPr>
        <p:spPr>
          <a:xfrm>
            <a:off x="381000" y="5311181"/>
            <a:ext cx="10668000" cy="307777"/>
          </a:xfrm>
          <a:prstGeom prst="rect">
            <a:avLst/>
          </a:prstGeom>
          <a:noFill/>
        </p:spPr>
        <p:txBody>
          <a:bodyPr wrap="square">
            <a:spAutoFit/>
          </a:bodyPr>
          <a:lstStyle/>
          <a:p>
            <a:r>
              <a:rPr lang="en-US" sz="1400" dirty="0"/>
              <a:t>https://insights.som.yale.edu/insights/will-banning-corporate-homebuyers-make-housing-more-affordable</a:t>
            </a:r>
          </a:p>
        </p:txBody>
      </p:sp>
    </p:spTree>
    <p:extLst>
      <p:ext uri="{BB962C8B-B14F-4D97-AF65-F5344CB8AC3E}">
        <p14:creationId xmlns:p14="http://schemas.microsoft.com/office/powerpoint/2010/main" val="2425139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F470F-22EB-402E-846C-EB2796500E3B}"/>
              </a:ext>
            </a:extLst>
          </p:cNvPr>
          <p:cNvSpPr>
            <a:spLocks noGrp="1"/>
          </p:cNvSpPr>
          <p:nvPr>
            <p:ph type="dt" sz="half" idx="10"/>
          </p:nvPr>
        </p:nvSpPr>
        <p:spPr/>
        <p:txBody>
          <a:bodyPr/>
          <a:lstStyle/>
          <a:p>
            <a:r>
              <a:rPr lang="en-US"/>
              <a:t>2-03-2019</a:t>
            </a:r>
          </a:p>
        </p:txBody>
      </p:sp>
      <p:sp>
        <p:nvSpPr>
          <p:cNvPr id="3" name="Footer Placeholder 2">
            <a:extLst>
              <a:ext uri="{FF2B5EF4-FFF2-40B4-BE49-F238E27FC236}">
                <a16:creationId xmlns:a16="http://schemas.microsoft.com/office/drawing/2014/main" id="{9BB07CFF-A4F9-416C-ADC4-717015D28237}"/>
              </a:ext>
            </a:extLst>
          </p:cNvPr>
          <p:cNvSpPr>
            <a:spLocks noGrp="1"/>
          </p:cNvSpPr>
          <p:nvPr>
            <p:ph type="ftr" sz="quarter" idx="11"/>
          </p:nvPr>
        </p:nvSpPr>
        <p:spPr/>
        <p:txBody>
          <a:bodyPr/>
          <a:lstStyle/>
          <a:p>
            <a:r>
              <a:rPr lang="en-US"/>
              <a:t>My Part 2</a:t>
            </a:r>
          </a:p>
        </p:txBody>
      </p:sp>
      <p:sp>
        <p:nvSpPr>
          <p:cNvPr id="4" name="Slide Number Placeholder 3">
            <a:extLst>
              <a:ext uri="{FF2B5EF4-FFF2-40B4-BE49-F238E27FC236}">
                <a16:creationId xmlns:a16="http://schemas.microsoft.com/office/drawing/2014/main" id="{B417D568-B499-4A94-BAF3-8EA6BD780EE6}"/>
              </a:ext>
            </a:extLst>
          </p:cNvPr>
          <p:cNvSpPr>
            <a:spLocks noGrp="1"/>
          </p:cNvSpPr>
          <p:nvPr>
            <p:ph type="sldNum" sz="quarter" idx="12"/>
          </p:nvPr>
        </p:nvSpPr>
        <p:spPr/>
        <p:txBody>
          <a:bodyPr/>
          <a:lstStyle/>
          <a:p>
            <a:fld id="{0C50C46B-D2D5-4439-A410-8FA3196FA121}" type="slidenum">
              <a:rPr lang="en-US" smtClean="0"/>
              <a:pPr/>
              <a:t>3</a:t>
            </a:fld>
            <a:endParaRPr lang="en-US"/>
          </a:p>
        </p:txBody>
      </p:sp>
      <p:sp>
        <p:nvSpPr>
          <p:cNvPr id="5" name="Rectangle 4">
            <a:extLst>
              <a:ext uri="{FF2B5EF4-FFF2-40B4-BE49-F238E27FC236}">
                <a16:creationId xmlns:a16="http://schemas.microsoft.com/office/drawing/2014/main" id="{0EEDC8BD-E052-43CA-A471-038B93B3A980}"/>
              </a:ext>
            </a:extLst>
          </p:cNvPr>
          <p:cNvSpPr/>
          <p:nvPr/>
        </p:nvSpPr>
        <p:spPr>
          <a:xfrm>
            <a:off x="1981200" y="122237"/>
            <a:ext cx="8229600" cy="6986528"/>
          </a:xfrm>
          <a:prstGeom prst="rect">
            <a:avLst/>
          </a:prstGeom>
        </p:spPr>
        <p:txBody>
          <a:bodyPr wrap="square">
            <a:spAutoFit/>
          </a:bodyPr>
          <a:lstStyle/>
          <a:p>
            <a:pPr algn="ctr">
              <a:spcBef>
                <a:spcPts val="0"/>
              </a:spcBef>
              <a:spcAft>
                <a:spcPts val="0"/>
              </a:spcAft>
            </a:pPr>
            <a:r>
              <a:rPr lang="en-US" sz="4400" dirty="0">
                <a:solidFill>
                  <a:srgbClr val="CCECFF"/>
                </a:solidFill>
                <a:latin typeface="Cambria" panose="02040503050406030204" pitchFamily="18" charset="0"/>
                <a:ea typeface="Cambria" panose="02040503050406030204" pitchFamily="18" charset="0"/>
              </a:rPr>
              <a:t>The average American worker will earn about $2,000,000 in an average working lifetime. </a:t>
            </a:r>
            <a:br>
              <a:rPr lang="en-US" sz="4000" dirty="0">
                <a:solidFill>
                  <a:srgbClr val="CCECFF"/>
                </a:solidFill>
                <a:latin typeface="Cambria" panose="02040503050406030204" pitchFamily="18" charset="0"/>
                <a:ea typeface="Cambria" panose="02040503050406030204" pitchFamily="18" charset="0"/>
              </a:rPr>
            </a:br>
            <a:endParaRPr lang="en-US" sz="4000" dirty="0">
              <a:solidFill>
                <a:srgbClr val="CCECFF"/>
              </a:solidFill>
              <a:latin typeface="Cambria" panose="02040503050406030204" pitchFamily="18" charset="0"/>
              <a:ea typeface="Cambria" panose="02040503050406030204" pitchFamily="18" charset="0"/>
            </a:endParaRPr>
          </a:p>
          <a:p>
            <a:pPr algn="ctr">
              <a:spcBef>
                <a:spcPts val="0"/>
              </a:spcBef>
              <a:spcAft>
                <a:spcPts val="0"/>
              </a:spcAft>
            </a:pPr>
            <a:endParaRPr lang="en-US" sz="4000" dirty="0">
              <a:solidFill>
                <a:srgbClr val="CCECFF"/>
              </a:solidFill>
              <a:latin typeface="Cambria" panose="02040503050406030204" pitchFamily="18" charset="0"/>
              <a:ea typeface="Cambria" panose="02040503050406030204" pitchFamily="18" charset="0"/>
            </a:endParaRPr>
          </a:p>
          <a:p>
            <a:pPr algn="ctr">
              <a:spcBef>
                <a:spcPts val="0"/>
              </a:spcBef>
              <a:spcAft>
                <a:spcPts val="0"/>
              </a:spcAft>
            </a:pPr>
            <a:endParaRPr lang="en-US" sz="4000" dirty="0">
              <a:solidFill>
                <a:srgbClr val="CCECFF"/>
              </a:solidFill>
              <a:latin typeface="Cambria" panose="02040503050406030204" pitchFamily="18" charset="0"/>
              <a:ea typeface="Cambria" panose="02040503050406030204" pitchFamily="18" charset="0"/>
            </a:endParaRPr>
          </a:p>
          <a:p>
            <a:pPr algn="ctr">
              <a:spcBef>
                <a:spcPts val="0"/>
              </a:spcBef>
              <a:spcAft>
                <a:spcPts val="0"/>
              </a:spcAft>
            </a:pPr>
            <a:br>
              <a:rPr lang="en-US" sz="3600" dirty="0">
                <a:solidFill>
                  <a:srgbClr val="CCECFF"/>
                </a:solidFill>
                <a:latin typeface="Cambria" panose="02040503050406030204" pitchFamily="18" charset="0"/>
                <a:ea typeface="Cambria" panose="02040503050406030204" pitchFamily="18" charset="0"/>
              </a:rPr>
            </a:br>
            <a:r>
              <a:rPr lang="en-US" sz="4400" dirty="0">
                <a:latin typeface="Cambria" panose="02040503050406030204" pitchFamily="18" charset="0"/>
                <a:ea typeface="Cambria" panose="02040503050406030204" pitchFamily="18" charset="0"/>
              </a:rPr>
              <a:t>None of us plan to fail,</a:t>
            </a:r>
            <a:br>
              <a:rPr lang="en-US" sz="4400" dirty="0">
                <a:latin typeface="Cambria" panose="02040503050406030204" pitchFamily="18" charset="0"/>
                <a:ea typeface="Cambria" panose="02040503050406030204" pitchFamily="18" charset="0"/>
              </a:rPr>
            </a:br>
            <a:r>
              <a:rPr lang="en-US" sz="4400" dirty="0">
                <a:latin typeface="Cambria" panose="02040503050406030204" pitchFamily="18" charset="0"/>
                <a:ea typeface="Cambria" panose="02040503050406030204" pitchFamily="18" charset="0"/>
              </a:rPr>
              <a:t>but we often fail to plan!</a:t>
            </a:r>
          </a:p>
          <a:p>
            <a:br>
              <a:rPr lang="en-US"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8368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0ECA0-78C3-FAF0-B016-0A5CB1AB1029}"/>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76208477-A6C3-FDC8-9A55-BFDABDF92791}"/>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7D95FCF8-9BE9-60A5-A370-77E9747C7AEE}"/>
              </a:ext>
            </a:extLst>
          </p:cNvPr>
          <p:cNvSpPr>
            <a:spLocks noGrp="1"/>
          </p:cNvSpPr>
          <p:nvPr>
            <p:ph type="sldNum" sz="quarter" idx="12"/>
          </p:nvPr>
        </p:nvSpPr>
        <p:spPr/>
        <p:txBody>
          <a:bodyPr/>
          <a:lstStyle/>
          <a:p>
            <a:fld id="{0C50C46B-D2D5-4439-A410-8FA3196FA121}" type="slidenum">
              <a:rPr lang="en-US" smtClean="0"/>
              <a:pPr/>
              <a:t>30</a:t>
            </a:fld>
            <a:endParaRPr lang="en-US" dirty="0"/>
          </a:p>
        </p:txBody>
      </p:sp>
      <p:sp>
        <p:nvSpPr>
          <p:cNvPr id="6" name="TextBox 5">
            <a:extLst>
              <a:ext uri="{FF2B5EF4-FFF2-40B4-BE49-F238E27FC236}">
                <a16:creationId xmlns:a16="http://schemas.microsoft.com/office/drawing/2014/main" id="{84E8C78F-7805-D6BA-0799-BED54FE09D7D}"/>
              </a:ext>
            </a:extLst>
          </p:cNvPr>
          <p:cNvSpPr txBox="1"/>
          <p:nvPr/>
        </p:nvSpPr>
        <p:spPr>
          <a:xfrm>
            <a:off x="228600" y="62091"/>
            <a:ext cx="11811000" cy="6186309"/>
          </a:xfrm>
          <a:prstGeom prst="rect">
            <a:avLst/>
          </a:prstGeom>
          <a:noFill/>
        </p:spPr>
        <p:txBody>
          <a:bodyPr wrap="square">
            <a:spAutoFit/>
          </a:bodyPr>
          <a:lstStyle/>
          <a:p>
            <a:r>
              <a:rPr lang="en-US" sz="3600" b="0" i="0" dirty="0">
                <a:effectLst/>
                <a:latin typeface="YaleDesign"/>
              </a:rPr>
              <a:t>	“Any form of down payment assistance [</a:t>
            </a:r>
            <a:r>
              <a:rPr lang="en-US" sz="3600" b="0" i="0" dirty="0" err="1">
                <a:effectLst/>
                <a:latin typeface="YaleDesign"/>
              </a:rPr>
              <a:t>Eg.</a:t>
            </a:r>
            <a:r>
              <a:rPr lang="en-US" sz="3600" b="0" i="0" dirty="0">
                <a:effectLst/>
                <a:latin typeface="YaleDesign"/>
              </a:rPr>
              <a:t> 401’s] will subsidize purchases for current buyers at the cost of higher house prices in the near future. An additional concern with allowing prospective homebuyers to withdraw early from their 401(k) without penalty is that borrowers may be left with </a:t>
            </a:r>
            <a:r>
              <a:rPr lang="en-US" sz="3600" b="1" i="0" dirty="0">
                <a:effectLst/>
                <a:latin typeface="YaleDesign"/>
              </a:rPr>
              <a:t>reduced resources in retirement </a:t>
            </a:r>
            <a:r>
              <a:rPr lang="en-US" sz="3600" b="0" i="0" dirty="0">
                <a:effectLst/>
                <a:latin typeface="YaleDesign"/>
              </a:rPr>
              <a:t>if the appreciation in their housing wealth is lower than that of the stock market over the same investment horizon, which depends on people’s ability to hold onto their home </a:t>
            </a:r>
            <a:r>
              <a:rPr lang="en-US" sz="3600" b="0" i="0" dirty="0">
                <a:effectLst/>
                <a:latin typeface="YaleDesign"/>
                <a:hlinkClick r:id="rId2">
                  <a:extLst>
                    <a:ext uri="{A12FA001-AC4F-418D-AE19-62706E023703}">
                      <ahyp:hlinkClr xmlns:ahyp="http://schemas.microsoft.com/office/drawing/2018/hyperlinkcolor" val="tx"/>
                    </a:ext>
                  </a:extLst>
                </a:hlinkClick>
              </a:rPr>
              <a:t>in the event of a market crash</a:t>
            </a:r>
            <a:r>
              <a:rPr lang="en-US" sz="3600" b="0" i="0" dirty="0">
                <a:effectLst/>
                <a:latin typeface="YaleDesign"/>
              </a:rPr>
              <a:t>. In contrast to having a diversified portfolio, owning a home ties your fortunes to those of a local economy.”</a:t>
            </a:r>
            <a:endParaRPr lang="en-US" sz="3600" dirty="0"/>
          </a:p>
        </p:txBody>
      </p:sp>
    </p:spTree>
    <p:extLst>
      <p:ext uri="{BB962C8B-B14F-4D97-AF65-F5344CB8AC3E}">
        <p14:creationId xmlns:p14="http://schemas.microsoft.com/office/powerpoint/2010/main" val="3498167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E7F19-A5B2-663F-4179-AAAD22F9F484}"/>
              </a:ext>
            </a:extLst>
          </p:cNvPr>
          <p:cNvSpPr>
            <a:spLocks noGrp="1"/>
          </p:cNvSpPr>
          <p:nvPr>
            <p:ph type="dt" sz="half" idx="10"/>
          </p:nvPr>
        </p:nvSpPr>
        <p:spPr/>
        <p:txBody>
          <a:bodyPr wrap="square" anchor="b">
            <a:normAutofit/>
          </a:bodyPr>
          <a:lstStyle/>
          <a:p>
            <a:pPr>
              <a:spcAft>
                <a:spcPts val="600"/>
              </a:spcAft>
            </a:pPr>
            <a:r>
              <a:rPr lang="en-US"/>
              <a:t>2-4-2026</a:t>
            </a:r>
          </a:p>
        </p:txBody>
      </p:sp>
      <p:sp>
        <p:nvSpPr>
          <p:cNvPr id="3" name="Footer Placeholder 2">
            <a:extLst>
              <a:ext uri="{FF2B5EF4-FFF2-40B4-BE49-F238E27FC236}">
                <a16:creationId xmlns:a16="http://schemas.microsoft.com/office/drawing/2014/main" id="{C6A616E3-9D77-6542-5498-8978BCA66BC8}"/>
              </a:ext>
            </a:extLst>
          </p:cNvPr>
          <p:cNvSpPr>
            <a:spLocks noGrp="1"/>
          </p:cNvSpPr>
          <p:nvPr>
            <p:ph type="ftr" sz="quarter" idx="11"/>
          </p:nvPr>
        </p:nvSpPr>
        <p:spPr/>
        <p:txBody>
          <a:bodyPr wrap="square" anchor="b">
            <a:normAutofit/>
          </a:bodyPr>
          <a:lstStyle/>
          <a:p>
            <a:pPr>
              <a:spcAft>
                <a:spcPts val="600"/>
              </a:spcAft>
            </a:pPr>
            <a:r>
              <a:rPr lang="en-US"/>
              <a:t>Stewardship.3.HBT</a:t>
            </a:r>
          </a:p>
        </p:txBody>
      </p:sp>
      <p:sp>
        <p:nvSpPr>
          <p:cNvPr id="4" name="Slide Number Placeholder 3">
            <a:extLst>
              <a:ext uri="{FF2B5EF4-FFF2-40B4-BE49-F238E27FC236}">
                <a16:creationId xmlns:a16="http://schemas.microsoft.com/office/drawing/2014/main" id="{473CEDC1-A9FE-C5CB-470E-DE6A7DCB5E06}"/>
              </a:ext>
            </a:extLst>
          </p:cNvPr>
          <p:cNvSpPr>
            <a:spLocks noGrp="1"/>
          </p:cNvSpPr>
          <p:nvPr>
            <p:ph type="sldNum" sz="quarter" idx="12"/>
          </p:nvPr>
        </p:nvSpPr>
        <p:spPr/>
        <p:txBody>
          <a:bodyPr wrap="square" anchor="b">
            <a:normAutofit/>
          </a:bodyPr>
          <a:lstStyle/>
          <a:p>
            <a:pPr>
              <a:spcAft>
                <a:spcPts val="600"/>
              </a:spcAft>
            </a:pPr>
            <a:fld id="{0C50C46B-D2D5-4439-A410-8FA3196FA121}" type="slidenum">
              <a:rPr lang="en-US" smtClean="0"/>
              <a:pPr>
                <a:spcAft>
                  <a:spcPts val="600"/>
                </a:spcAft>
              </a:pPr>
              <a:t>31</a:t>
            </a:fld>
            <a:endParaRPr lang="en-US"/>
          </a:p>
        </p:txBody>
      </p:sp>
      <p:pic>
        <p:nvPicPr>
          <p:cNvPr id="6" name="Picture 5">
            <a:extLst>
              <a:ext uri="{FF2B5EF4-FFF2-40B4-BE49-F238E27FC236}">
                <a16:creationId xmlns:a16="http://schemas.microsoft.com/office/drawing/2014/main" id="{A8294F5F-16C2-1EB6-E9E2-2FE0F16B97E7}"/>
              </a:ext>
            </a:extLst>
          </p:cNvPr>
          <p:cNvPicPr>
            <a:picLocks noChangeAspect="1"/>
          </p:cNvPicPr>
          <p:nvPr/>
        </p:nvPicPr>
        <p:blipFill>
          <a:blip r:embed="rId2"/>
          <a:stretch>
            <a:fillRect/>
          </a:stretch>
        </p:blipFill>
        <p:spPr>
          <a:xfrm>
            <a:off x="304800" y="228600"/>
            <a:ext cx="4271963" cy="4271963"/>
          </a:xfrm>
          <a:prstGeom prst="rect">
            <a:avLst/>
          </a:prstGeom>
        </p:spPr>
      </p:pic>
      <p:sp>
        <p:nvSpPr>
          <p:cNvPr id="8" name="TextBox 7">
            <a:extLst>
              <a:ext uri="{FF2B5EF4-FFF2-40B4-BE49-F238E27FC236}">
                <a16:creationId xmlns:a16="http://schemas.microsoft.com/office/drawing/2014/main" id="{5D65758D-D736-461F-A1B5-D1246D9AD15A}"/>
              </a:ext>
            </a:extLst>
          </p:cNvPr>
          <p:cNvSpPr txBox="1"/>
          <p:nvPr/>
        </p:nvSpPr>
        <p:spPr>
          <a:xfrm>
            <a:off x="4724400" y="122237"/>
            <a:ext cx="7315200" cy="6309420"/>
          </a:xfrm>
          <a:prstGeom prst="rect">
            <a:avLst/>
          </a:prstGeom>
          <a:noFill/>
        </p:spPr>
        <p:txBody>
          <a:bodyPr wrap="square">
            <a:spAutoFit/>
          </a:bodyPr>
          <a:lstStyle/>
          <a:p>
            <a:r>
              <a:rPr lang="en-US" sz="4800" b="1" dirty="0">
                <a:latin typeface="+mj-lt"/>
              </a:rPr>
              <a:t>PROVERBS 6:1-11</a:t>
            </a:r>
          </a:p>
          <a:p>
            <a:r>
              <a:rPr lang="en-US" sz="3600" i="1" dirty="0">
                <a:latin typeface="+mj-lt"/>
              </a:rPr>
              <a:t>My son, if thou be surety for thy friend, if thou hast stricken thy hand with a stranger, 2 Thou art snared with the words of thy mouth, thou art taken with the words of thy mouth. 3 Do this now, my son, and deliver thyself, when thou art come into the hand of thy friend; go, humble thyself, and make sure thy friend. </a:t>
            </a:r>
          </a:p>
        </p:txBody>
      </p:sp>
    </p:spTree>
    <p:extLst>
      <p:ext uri="{BB962C8B-B14F-4D97-AF65-F5344CB8AC3E}">
        <p14:creationId xmlns:p14="http://schemas.microsoft.com/office/powerpoint/2010/main" val="2274550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BDED0-1E04-EE3B-E361-1070C0D80ACE}"/>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761CEC11-89FF-D64F-FE98-21BE2DE87724}"/>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07BB0326-3BB3-DFF3-B161-C212ED2936EF}"/>
              </a:ext>
            </a:extLst>
          </p:cNvPr>
          <p:cNvSpPr>
            <a:spLocks noGrp="1"/>
          </p:cNvSpPr>
          <p:nvPr>
            <p:ph type="sldNum" sz="quarter" idx="12"/>
          </p:nvPr>
        </p:nvSpPr>
        <p:spPr/>
        <p:txBody>
          <a:bodyPr/>
          <a:lstStyle/>
          <a:p>
            <a:fld id="{0C50C46B-D2D5-4439-A410-8FA3196FA121}" type="slidenum">
              <a:rPr lang="en-US" smtClean="0"/>
              <a:pPr/>
              <a:t>32</a:t>
            </a:fld>
            <a:endParaRPr lang="en-US" dirty="0"/>
          </a:p>
        </p:txBody>
      </p:sp>
      <p:sp>
        <p:nvSpPr>
          <p:cNvPr id="6" name="TextBox 5">
            <a:extLst>
              <a:ext uri="{FF2B5EF4-FFF2-40B4-BE49-F238E27FC236}">
                <a16:creationId xmlns:a16="http://schemas.microsoft.com/office/drawing/2014/main" id="{18E9B79E-EBD1-3D15-202F-16EB029B8BB4}"/>
              </a:ext>
            </a:extLst>
          </p:cNvPr>
          <p:cNvSpPr txBox="1"/>
          <p:nvPr/>
        </p:nvSpPr>
        <p:spPr>
          <a:xfrm>
            <a:off x="76200" y="26276"/>
            <a:ext cx="12039600" cy="6863417"/>
          </a:xfrm>
          <a:prstGeom prst="rect">
            <a:avLst/>
          </a:prstGeom>
          <a:noFill/>
        </p:spPr>
        <p:txBody>
          <a:bodyPr wrap="square">
            <a:spAutoFit/>
          </a:bodyPr>
          <a:lstStyle/>
          <a:p>
            <a:r>
              <a:rPr lang="en-US" sz="4000" i="1" dirty="0">
                <a:latin typeface="+mn-lt"/>
              </a:rPr>
              <a:t>4 Give not sleep to thine eyes, nor slumber to thine eyelids. 5 Deliver thyself as a roe from the hand of the hunter, and as a bird from the hand of the fowler. 6 Go to the ant, thou sluggard; consider her ways, and be wise: 7 Which having no guide, overseer, or ruler, 8 </a:t>
            </a:r>
            <a:r>
              <a:rPr lang="en-US" sz="4000" i="1" dirty="0" err="1">
                <a:latin typeface="+mn-lt"/>
              </a:rPr>
              <a:t>Provideth</a:t>
            </a:r>
            <a:r>
              <a:rPr lang="en-US" sz="4000" i="1" dirty="0">
                <a:latin typeface="+mn-lt"/>
              </a:rPr>
              <a:t> her meat in the summer, and </a:t>
            </a:r>
            <a:r>
              <a:rPr lang="en-US" sz="4000" i="1" dirty="0" err="1">
                <a:latin typeface="+mn-lt"/>
              </a:rPr>
              <a:t>gathereth</a:t>
            </a:r>
            <a:r>
              <a:rPr lang="en-US" sz="4000" i="1" dirty="0">
                <a:latin typeface="+mn-lt"/>
              </a:rPr>
              <a:t> her food in the harvest. 9 How long wilt thou sleep, O sluggard? when wilt thou arise out of thy sleep? 10 Yet a little sleep, a little slumber, a little folding of the hands to sleep: 11 So shall thy poverty come as one that </a:t>
            </a:r>
            <a:r>
              <a:rPr lang="en-US" sz="4000" i="1" dirty="0" err="1">
                <a:latin typeface="+mn-lt"/>
              </a:rPr>
              <a:t>travelleth</a:t>
            </a:r>
            <a:r>
              <a:rPr lang="en-US" sz="4000" i="1" dirty="0">
                <a:latin typeface="+mn-lt"/>
              </a:rPr>
              <a:t>, and thy want as an armed man.</a:t>
            </a:r>
          </a:p>
        </p:txBody>
      </p:sp>
    </p:spTree>
    <p:extLst>
      <p:ext uri="{BB962C8B-B14F-4D97-AF65-F5344CB8AC3E}">
        <p14:creationId xmlns:p14="http://schemas.microsoft.com/office/powerpoint/2010/main" val="172366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6FE43-52C6-66CD-1F6D-4F319C103748}"/>
              </a:ext>
            </a:extLst>
          </p:cNvPr>
          <p:cNvSpPr>
            <a:spLocks noGrp="1"/>
          </p:cNvSpPr>
          <p:nvPr>
            <p:ph type="dt" sz="half" idx="10"/>
          </p:nvPr>
        </p:nvSpPr>
        <p:spPr/>
        <p:txBody>
          <a:bodyPr/>
          <a:lstStyle/>
          <a:p>
            <a:r>
              <a:rPr lang="en-US"/>
              <a:t>2-4-2026</a:t>
            </a:r>
            <a:endParaRPr lang="en-US" dirty="0"/>
          </a:p>
        </p:txBody>
      </p:sp>
      <p:sp>
        <p:nvSpPr>
          <p:cNvPr id="3" name="Footer Placeholder 2">
            <a:extLst>
              <a:ext uri="{FF2B5EF4-FFF2-40B4-BE49-F238E27FC236}">
                <a16:creationId xmlns:a16="http://schemas.microsoft.com/office/drawing/2014/main" id="{55777FA6-A070-B452-6B55-51DB6F0FB1B8}"/>
              </a:ext>
            </a:extLst>
          </p:cNvPr>
          <p:cNvSpPr>
            <a:spLocks noGrp="1"/>
          </p:cNvSpPr>
          <p:nvPr>
            <p:ph type="ftr" sz="quarter" idx="11"/>
          </p:nvPr>
        </p:nvSpPr>
        <p:spPr/>
        <p:txBody>
          <a:bodyPr/>
          <a:lstStyle/>
          <a:p>
            <a:r>
              <a:rPr lang="en-US"/>
              <a:t>Stewardship.3.HBT</a:t>
            </a:r>
            <a:endParaRPr lang="en-US" dirty="0"/>
          </a:p>
        </p:txBody>
      </p:sp>
      <p:sp>
        <p:nvSpPr>
          <p:cNvPr id="4" name="Slide Number Placeholder 3">
            <a:extLst>
              <a:ext uri="{FF2B5EF4-FFF2-40B4-BE49-F238E27FC236}">
                <a16:creationId xmlns:a16="http://schemas.microsoft.com/office/drawing/2014/main" id="{FE05E625-9611-28C5-276F-6EBBA9FDB67D}"/>
              </a:ext>
            </a:extLst>
          </p:cNvPr>
          <p:cNvSpPr>
            <a:spLocks noGrp="1"/>
          </p:cNvSpPr>
          <p:nvPr>
            <p:ph type="sldNum" sz="quarter" idx="12"/>
          </p:nvPr>
        </p:nvSpPr>
        <p:spPr/>
        <p:txBody>
          <a:bodyPr/>
          <a:lstStyle/>
          <a:p>
            <a:fld id="{0C50C46B-D2D5-4439-A410-8FA3196FA121}" type="slidenum">
              <a:rPr lang="en-US" smtClean="0"/>
              <a:pPr/>
              <a:t>33</a:t>
            </a:fld>
            <a:endParaRPr lang="en-US" dirty="0"/>
          </a:p>
        </p:txBody>
      </p:sp>
      <p:sp>
        <p:nvSpPr>
          <p:cNvPr id="6" name="TextBox 5">
            <a:extLst>
              <a:ext uri="{FF2B5EF4-FFF2-40B4-BE49-F238E27FC236}">
                <a16:creationId xmlns:a16="http://schemas.microsoft.com/office/drawing/2014/main" id="{99B3E514-6459-0024-5565-BAB1CE61CE86}"/>
              </a:ext>
            </a:extLst>
          </p:cNvPr>
          <p:cNvSpPr txBox="1"/>
          <p:nvPr/>
        </p:nvSpPr>
        <p:spPr>
          <a:xfrm>
            <a:off x="228600" y="122237"/>
            <a:ext cx="11811000" cy="6463308"/>
          </a:xfrm>
          <a:prstGeom prst="rect">
            <a:avLst/>
          </a:prstGeom>
          <a:noFill/>
        </p:spPr>
        <p:txBody>
          <a:bodyPr wrap="square">
            <a:spAutoFit/>
          </a:bodyPr>
          <a:lstStyle/>
          <a:p>
            <a:r>
              <a:rPr lang="en-US" sz="5400" b="1" dirty="0">
                <a:solidFill>
                  <a:schemeClr val="tx2">
                    <a:lumMod val="20000"/>
                    <a:lumOff val="80000"/>
                  </a:schemeClr>
                </a:solidFill>
                <a:effectLst/>
                <a:latin typeface="+mn-lt"/>
              </a:rPr>
              <a:t>Proverbs 6:1-5</a:t>
            </a:r>
          </a:p>
          <a:p>
            <a:r>
              <a:rPr lang="en-US" sz="4000" b="0" i="1" dirty="0">
                <a:solidFill>
                  <a:schemeClr val="tx2">
                    <a:lumMod val="20000"/>
                    <a:lumOff val="80000"/>
                  </a:schemeClr>
                </a:solidFill>
                <a:effectLst/>
                <a:latin typeface="+mn-lt"/>
              </a:rPr>
              <a:t>	My child, if you have put up security for a friend’s debt or agreed to guarantee the debt of a stranger</a:t>
            </a:r>
            <a:r>
              <a:rPr lang="en-US" sz="4000" i="1" dirty="0">
                <a:solidFill>
                  <a:schemeClr val="tx2">
                    <a:lumMod val="20000"/>
                    <a:lumOff val="80000"/>
                  </a:schemeClr>
                </a:solidFill>
                <a:latin typeface="+mn-lt"/>
              </a:rPr>
              <a:t> - </a:t>
            </a:r>
            <a:r>
              <a:rPr lang="en-US" sz="4000" b="0" i="1" dirty="0">
                <a:solidFill>
                  <a:schemeClr val="tx2">
                    <a:lumMod val="20000"/>
                    <a:lumOff val="80000"/>
                  </a:schemeClr>
                </a:solidFill>
                <a:effectLst/>
                <a:latin typeface="+mn-lt"/>
              </a:rPr>
              <a:t>if you have trapped yourself by your agreement and are caught by what you said</a:t>
            </a:r>
            <a:r>
              <a:rPr lang="en-US" sz="4000" i="1" dirty="0">
                <a:solidFill>
                  <a:schemeClr val="tx2">
                    <a:lumMod val="20000"/>
                    <a:lumOff val="80000"/>
                  </a:schemeClr>
                </a:solidFill>
                <a:latin typeface="+mn-lt"/>
              </a:rPr>
              <a:t> -</a:t>
            </a:r>
            <a:r>
              <a:rPr lang="en-US" sz="4000" b="0" i="1" dirty="0">
                <a:solidFill>
                  <a:schemeClr val="tx2">
                    <a:lumMod val="20000"/>
                    <a:lumOff val="80000"/>
                  </a:schemeClr>
                </a:solidFill>
                <a:effectLst/>
                <a:latin typeface="+mn-lt"/>
              </a:rPr>
              <a:t> </a:t>
            </a:r>
            <a:r>
              <a:rPr lang="en-US" sz="4000" b="1" i="1" baseline="30000" dirty="0">
                <a:solidFill>
                  <a:schemeClr val="tx2">
                    <a:lumMod val="20000"/>
                    <a:lumOff val="80000"/>
                  </a:schemeClr>
                </a:solidFill>
                <a:effectLst/>
                <a:latin typeface="+mn-lt"/>
              </a:rPr>
              <a:t>3 </a:t>
            </a:r>
            <a:r>
              <a:rPr lang="en-US" sz="4000" b="0" i="1" dirty="0">
                <a:solidFill>
                  <a:schemeClr val="tx2">
                    <a:lumMod val="20000"/>
                    <a:lumOff val="80000"/>
                  </a:schemeClr>
                </a:solidFill>
                <a:effectLst/>
                <a:latin typeface="+mn-lt"/>
              </a:rPr>
              <a:t>follow my advice and save yourself, for you have placed yourself at your friend’s mercy. Now swallow your pride; go and beg to have your name erased. </a:t>
            </a:r>
            <a:r>
              <a:rPr lang="en-US" sz="4000" b="1" i="1" baseline="30000" dirty="0">
                <a:solidFill>
                  <a:schemeClr val="tx2">
                    <a:lumMod val="20000"/>
                    <a:lumOff val="80000"/>
                  </a:schemeClr>
                </a:solidFill>
                <a:effectLst/>
                <a:latin typeface="+mn-lt"/>
              </a:rPr>
              <a:t>4 </a:t>
            </a:r>
            <a:r>
              <a:rPr lang="en-US" sz="4000" b="0" i="1" dirty="0">
                <a:solidFill>
                  <a:schemeClr val="tx2">
                    <a:lumMod val="20000"/>
                    <a:lumOff val="80000"/>
                  </a:schemeClr>
                </a:solidFill>
                <a:effectLst/>
                <a:latin typeface="+mn-lt"/>
              </a:rPr>
              <a:t>Don’t put it off; do it now! Don’t rest until you do. </a:t>
            </a:r>
            <a:r>
              <a:rPr lang="en-US" sz="4000" b="1" i="1" baseline="30000" dirty="0">
                <a:solidFill>
                  <a:schemeClr val="tx2">
                    <a:lumMod val="20000"/>
                    <a:lumOff val="80000"/>
                  </a:schemeClr>
                </a:solidFill>
                <a:effectLst/>
                <a:latin typeface="+mn-lt"/>
              </a:rPr>
              <a:t>5 </a:t>
            </a:r>
            <a:r>
              <a:rPr lang="en-US" sz="4000" b="0" i="1" dirty="0">
                <a:solidFill>
                  <a:schemeClr val="tx2">
                    <a:lumMod val="20000"/>
                    <a:lumOff val="80000"/>
                  </a:schemeClr>
                </a:solidFill>
                <a:effectLst/>
                <a:latin typeface="+mn-lt"/>
              </a:rPr>
              <a:t>Save yourself like a gazelle escaping from a hunter, like a bird fleeing from a net.</a:t>
            </a:r>
            <a:endParaRPr lang="en-US" sz="3200" i="1" dirty="0">
              <a:solidFill>
                <a:schemeClr val="tx2">
                  <a:lumMod val="20000"/>
                  <a:lumOff val="80000"/>
                </a:schemeClr>
              </a:solidFill>
              <a:latin typeface="+mn-lt"/>
            </a:endParaRPr>
          </a:p>
        </p:txBody>
      </p:sp>
    </p:spTree>
    <p:extLst>
      <p:ext uri="{BB962C8B-B14F-4D97-AF65-F5344CB8AC3E}">
        <p14:creationId xmlns:p14="http://schemas.microsoft.com/office/powerpoint/2010/main" val="3995386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8600" y="518319"/>
            <a:ext cx="5181600" cy="1143000"/>
          </a:xfrm>
        </p:spPr>
        <p:txBody>
          <a:bodyPr>
            <a:noAutofit/>
          </a:bodyPr>
          <a:lstStyle/>
          <a:p>
            <a:pPr eaLnBrk="1" hangingPunct="1">
              <a:defRPr/>
            </a:pPr>
            <a:r>
              <a:rPr lang="en-US" sz="5400" dirty="0">
                <a:latin typeface="Arial Black" pitchFamily="34" charset="0"/>
              </a:rPr>
              <a:t>Laptops for Balances </a:t>
            </a:r>
            <a:br>
              <a:rPr lang="en-US" sz="5400" dirty="0">
                <a:latin typeface="Arial Black" pitchFamily="34" charset="0"/>
              </a:rPr>
            </a:br>
            <a:endParaRPr lang="en-US" sz="2000" dirty="0">
              <a:latin typeface="Arial Black" pitchFamily="34" charset="0"/>
            </a:endParaRPr>
          </a:p>
        </p:txBody>
      </p:sp>
      <p:pic>
        <p:nvPicPr>
          <p:cNvPr id="32772" name="Picture 4" descr="visa"/>
          <p:cNvPicPr>
            <a:picLocks noGrp="1" noChangeAspect="1" noChangeArrowheads="1"/>
          </p:cNvPicPr>
          <p:nvPr>
            <p:ph sz="half" idx="1"/>
          </p:nvPr>
        </p:nvPicPr>
        <p:blipFill>
          <a:blip r:embed="rId3"/>
          <a:srcRect/>
          <a:stretch>
            <a:fillRect/>
          </a:stretch>
        </p:blipFill>
        <p:spPr>
          <a:xfrm>
            <a:off x="6629400" y="122236"/>
            <a:ext cx="5334000" cy="2925763"/>
          </a:xfrm>
          <a:noFill/>
        </p:spPr>
      </p:pic>
      <p:sp>
        <p:nvSpPr>
          <p:cNvPr id="177155" name="Rectangle 3"/>
          <p:cNvSpPr>
            <a:spLocks noGrp="1" noChangeArrowheads="1"/>
          </p:cNvSpPr>
          <p:nvPr>
            <p:ph type="body" sz="half" idx="2"/>
          </p:nvPr>
        </p:nvSpPr>
        <p:spPr>
          <a:xfrm>
            <a:off x="152400" y="1828800"/>
            <a:ext cx="11836399" cy="5029200"/>
          </a:xfrm>
        </p:spPr>
        <p:txBody>
          <a:bodyPr>
            <a:normAutofit fontScale="92500"/>
          </a:bodyPr>
          <a:lstStyle/>
          <a:p>
            <a:pPr eaLnBrk="1" hangingPunct="1">
              <a:buFont typeface="Wingdings" pitchFamily="2" charset="2"/>
              <a:buNone/>
              <a:defRPr/>
            </a:pPr>
            <a:r>
              <a:rPr lang="en-US" sz="3600" dirty="0">
                <a:latin typeface="+mn-lt"/>
              </a:rPr>
              <a:t>Universal Savings Bank is offering </a:t>
            </a:r>
          </a:p>
          <a:p>
            <a:pPr eaLnBrk="1" hangingPunct="1">
              <a:buFont typeface="Wingdings" pitchFamily="2" charset="2"/>
              <a:buNone/>
              <a:defRPr/>
            </a:pPr>
            <a:r>
              <a:rPr lang="en-US" sz="3600" dirty="0">
                <a:latin typeface="+mn-lt"/>
              </a:rPr>
              <a:t>brand new laptop computers in ex-</a:t>
            </a:r>
          </a:p>
          <a:p>
            <a:pPr eaLnBrk="1" hangingPunct="1">
              <a:buFont typeface="Wingdings" pitchFamily="2" charset="2"/>
              <a:buNone/>
              <a:defRPr/>
            </a:pPr>
            <a:r>
              <a:rPr lang="en-US" sz="3600" dirty="0">
                <a:latin typeface="+mn-lt"/>
              </a:rPr>
              <a:t>change for transferring a balance of at least $5,000 from</a:t>
            </a:r>
          </a:p>
          <a:p>
            <a:pPr eaLnBrk="1" hangingPunct="1">
              <a:buFont typeface="Wingdings" pitchFamily="2" charset="2"/>
              <a:buNone/>
              <a:defRPr/>
            </a:pPr>
            <a:r>
              <a:rPr lang="en-US" sz="3600" dirty="0">
                <a:latin typeface="+mn-lt"/>
              </a:rPr>
              <a:t>other credit cards. The </a:t>
            </a:r>
            <a:r>
              <a:rPr lang="en-US" sz="3600" b="1" dirty="0">
                <a:latin typeface="+mn-lt"/>
              </a:rPr>
              <a:t>"Upfront Rewards VISA Platinum“</a:t>
            </a:r>
          </a:p>
          <a:p>
            <a:pPr eaLnBrk="1" hangingPunct="1">
              <a:buFont typeface="Wingdings" pitchFamily="2" charset="2"/>
              <a:buNone/>
              <a:defRPr/>
            </a:pPr>
            <a:r>
              <a:rPr lang="en-US" sz="3600" dirty="0">
                <a:latin typeface="+mn-lt"/>
              </a:rPr>
              <a:t>also requires cardholders to maintain a balance of at least</a:t>
            </a:r>
          </a:p>
          <a:p>
            <a:pPr eaLnBrk="1" hangingPunct="1">
              <a:buFont typeface="Wingdings" pitchFamily="2" charset="2"/>
              <a:buNone/>
              <a:defRPr/>
            </a:pPr>
            <a:r>
              <a:rPr lang="en-US" sz="3600" dirty="0">
                <a:latin typeface="+mn-lt"/>
              </a:rPr>
              <a:t>$3,500 on the card for at least </a:t>
            </a:r>
            <a:r>
              <a:rPr lang="en-US" sz="3600" u="sng" dirty="0">
                <a:latin typeface="+mn-lt"/>
              </a:rPr>
              <a:t>18 months.</a:t>
            </a:r>
            <a:r>
              <a:rPr lang="en-US" sz="3600" dirty="0">
                <a:latin typeface="+mn-lt"/>
              </a:rPr>
              <a:t> Those who do not have</a:t>
            </a:r>
          </a:p>
          <a:p>
            <a:pPr eaLnBrk="1" hangingPunct="1">
              <a:buFont typeface="Wingdings" pitchFamily="2" charset="2"/>
              <a:buNone/>
              <a:defRPr/>
            </a:pPr>
            <a:r>
              <a:rPr lang="en-US" sz="3600" dirty="0">
                <a:latin typeface="+mn-lt"/>
              </a:rPr>
              <a:t>$5,000 to transfer can request a cash advance up to $2,500 to</a:t>
            </a:r>
          </a:p>
          <a:p>
            <a:pPr eaLnBrk="1" hangingPunct="1">
              <a:buFont typeface="Wingdings" pitchFamily="2" charset="2"/>
              <a:buNone/>
              <a:defRPr/>
            </a:pPr>
            <a:r>
              <a:rPr lang="en-US" sz="3600" dirty="0">
                <a:latin typeface="+mn-lt"/>
              </a:rPr>
              <a:t>bring their initial balance up to $5,000. (Current APR is 9.99%). </a:t>
            </a:r>
          </a:p>
        </p:txBody>
      </p:sp>
      <p:sp>
        <p:nvSpPr>
          <p:cNvPr id="2" name="Date Placeholder 1">
            <a:extLst>
              <a:ext uri="{FF2B5EF4-FFF2-40B4-BE49-F238E27FC236}">
                <a16:creationId xmlns:a16="http://schemas.microsoft.com/office/drawing/2014/main" id="{B266FA08-F434-46CC-B74F-1574040ABB80}"/>
              </a:ext>
            </a:extLst>
          </p:cNvPr>
          <p:cNvSpPr>
            <a:spLocks noGrp="1"/>
          </p:cNvSpPr>
          <p:nvPr>
            <p:ph type="dt" sz="half" idx="10"/>
          </p:nvPr>
        </p:nvSpPr>
        <p:spPr/>
        <p:txBody>
          <a:bodyPr/>
          <a:lstStyle/>
          <a:p>
            <a:pPr>
              <a:defRPr/>
            </a:pPr>
            <a:r>
              <a:rPr lang="en-US"/>
              <a:t>1-31-2018</a:t>
            </a:r>
          </a:p>
        </p:txBody>
      </p:sp>
      <p:sp>
        <p:nvSpPr>
          <p:cNvPr id="3" name="Footer Placeholder 2">
            <a:extLst>
              <a:ext uri="{FF2B5EF4-FFF2-40B4-BE49-F238E27FC236}">
                <a16:creationId xmlns:a16="http://schemas.microsoft.com/office/drawing/2014/main" id="{6ED4316F-128A-4C69-ACE4-1408115D4E6F}"/>
              </a:ext>
            </a:extLst>
          </p:cNvPr>
          <p:cNvSpPr>
            <a:spLocks noGrp="1"/>
          </p:cNvSpPr>
          <p:nvPr>
            <p:ph type="ftr" sz="quarter" idx="11"/>
          </p:nvPr>
        </p:nvSpPr>
        <p:spPr/>
        <p:txBody>
          <a:bodyPr/>
          <a:lstStyle/>
          <a:p>
            <a:pPr>
              <a:defRPr/>
            </a:pPr>
            <a:r>
              <a:rPr lang="en-US"/>
              <a:t>The Power to Become</a:t>
            </a:r>
          </a:p>
        </p:txBody>
      </p:sp>
      <p:sp>
        <p:nvSpPr>
          <p:cNvPr id="4" name="Slide Number Placeholder 3">
            <a:extLst>
              <a:ext uri="{FF2B5EF4-FFF2-40B4-BE49-F238E27FC236}">
                <a16:creationId xmlns:a16="http://schemas.microsoft.com/office/drawing/2014/main" id="{811A4D3A-C9D5-43CA-8F06-347F33A43A37}"/>
              </a:ext>
            </a:extLst>
          </p:cNvPr>
          <p:cNvSpPr>
            <a:spLocks noGrp="1"/>
          </p:cNvSpPr>
          <p:nvPr>
            <p:ph type="sldNum" sz="quarter" idx="12"/>
          </p:nvPr>
        </p:nvSpPr>
        <p:spPr/>
        <p:txBody>
          <a:bodyPr/>
          <a:lstStyle/>
          <a:p>
            <a:pPr>
              <a:defRPr/>
            </a:pPr>
            <a:fld id="{B2F36415-44CC-41F2-85E2-2170FF94E010}"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idx="1"/>
          </p:nvPr>
        </p:nvSpPr>
        <p:spPr>
          <a:xfrm>
            <a:off x="304800" y="990600"/>
            <a:ext cx="11734800" cy="4572000"/>
          </a:xfrm>
        </p:spPr>
        <p:txBody>
          <a:bodyPr>
            <a:noAutofit/>
          </a:bodyPr>
          <a:lstStyle/>
          <a:p>
            <a:pPr algn="ctr" eaLnBrk="1" hangingPunct="1">
              <a:defRPr/>
            </a:pPr>
            <a:r>
              <a:rPr lang="en-US" sz="4800" dirty="0">
                <a:latin typeface="Cambria" pitchFamily="18" charset="0"/>
              </a:rPr>
              <a:t>$5000 x 9.9% x $100.00 per month</a:t>
            </a:r>
          </a:p>
          <a:p>
            <a:pPr algn="ctr" eaLnBrk="1" hangingPunct="1">
              <a:buFont typeface="Wingdings" pitchFamily="2" charset="2"/>
              <a:buNone/>
              <a:defRPr/>
            </a:pPr>
            <a:r>
              <a:rPr lang="en-US" sz="4800" dirty="0">
                <a:latin typeface="Cambria" pitchFamily="18" charset="0"/>
              </a:rPr>
              <a:t>	64.74 months</a:t>
            </a:r>
          </a:p>
          <a:p>
            <a:pPr algn="ctr" eaLnBrk="1" hangingPunct="1">
              <a:buFont typeface="Wingdings" pitchFamily="2" charset="2"/>
              <a:buNone/>
              <a:defRPr/>
            </a:pPr>
            <a:r>
              <a:rPr lang="en-US" sz="4800" b="1" dirty="0">
                <a:latin typeface="Cambria" pitchFamily="18" charset="0"/>
              </a:rPr>
              <a:t>	</a:t>
            </a:r>
            <a:r>
              <a:rPr lang="en-US" sz="6000" b="1" dirty="0">
                <a:latin typeface="Cambria" pitchFamily="18" charset="0"/>
              </a:rPr>
              <a:t>$6,474.00</a:t>
            </a:r>
            <a:endParaRPr lang="en-US" sz="4800" b="1" dirty="0">
              <a:latin typeface="Cambria" pitchFamily="18" charset="0"/>
            </a:endParaRPr>
          </a:p>
          <a:p>
            <a:pPr algn="ctr" eaLnBrk="1" hangingPunct="1">
              <a:buFont typeface="Wingdings" pitchFamily="2" charset="2"/>
              <a:buNone/>
              <a:defRPr/>
            </a:pPr>
            <a:r>
              <a:rPr lang="en-US" sz="4000" dirty="0">
                <a:latin typeface="Cambria" pitchFamily="18" charset="0"/>
              </a:rPr>
              <a:t>(provided there are no further purchases!)</a:t>
            </a:r>
          </a:p>
          <a:p>
            <a:pPr algn="ctr" eaLnBrk="1" hangingPunct="1">
              <a:buFont typeface="Wingdings" pitchFamily="2" charset="2"/>
              <a:buNone/>
              <a:defRPr/>
            </a:pPr>
            <a:r>
              <a:rPr lang="en-US" sz="4800" dirty="0">
                <a:latin typeface="Cambria" pitchFamily="18" charset="0"/>
              </a:rPr>
              <a:t>Remember the Laptop’s original cost </a:t>
            </a:r>
          </a:p>
          <a:p>
            <a:pPr algn="ctr" eaLnBrk="1" hangingPunct="1">
              <a:buFont typeface="Wingdings" pitchFamily="2" charset="2"/>
              <a:buNone/>
              <a:defRPr/>
            </a:pPr>
            <a:r>
              <a:rPr lang="en-US" sz="4800" dirty="0">
                <a:latin typeface="Cambria" pitchFamily="18" charset="0"/>
              </a:rPr>
              <a:t>is approximately $800 to $900</a:t>
            </a:r>
          </a:p>
        </p:txBody>
      </p:sp>
      <p:sp>
        <p:nvSpPr>
          <p:cNvPr id="186370" name="Rectangle 2"/>
          <p:cNvSpPr>
            <a:spLocks noGrp="1" noChangeArrowheads="1"/>
          </p:cNvSpPr>
          <p:nvPr>
            <p:ph type="title"/>
          </p:nvPr>
        </p:nvSpPr>
        <p:spPr>
          <a:xfrm>
            <a:off x="1143000" y="76200"/>
            <a:ext cx="10439400" cy="838200"/>
          </a:xfrm>
        </p:spPr>
        <p:txBody>
          <a:bodyPr>
            <a:normAutofit fontScale="90000"/>
          </a:bodyPr>
          <a:lstStyle/>
          <a:p>
            <a:pPr eaLnBrk="1" hangingPunct="1">
              <a:defRPr/>
            </a:pPr>
            <a:r>
              <a:rPr lang="en-US" sz="5400" b="1" dirty="0">
                <a:latin typeface="Arial Black" pitchFamily="34" charset="0"/>
              </a:rPr>
              <a:t>Laptop for Balances!</a:t>
            </a:r>
          </a:p>
        </p:txBody>
      </p:sp>
      <p:sp>
        <p:nvSpPr>
          <p:cNvPr id="2" name="Date Placeholder 1">
            <a:extLst>
              <a:ext uri="{FF2B5EF4-FFF2-40B4-BE49-F238E27FC236}">
                <a16:creationId xmlns:a16="http://schemas.microsoft.com/office/drawing/2014/main" id="{EBAEAE6B-DD4A-49FD-AB80-A4D8923B0BC4}"/>
              </a:ext>
            </a:extLst>
          </p:cNvPr>
          <p:cNvSpPr>
            <a:spLocks noGrp="1"/>
          </p:cNvSpPr>
          <p:nvPr>
            <p:ph type="dt" sz="half" idx="14"/>
          </p:nvPr>
        </p:nvSpPr>
        <p:spPr>
          <a:xfrm>
            <a:off x="5791200" y="6203667"/>
            <a:ext cx="2590800" cy="384048"/>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a:t>1-31-2018</a:t>
            </a:r>
          </a:p>
        </p:txBody>
      </p:sp>
      <p:sp>
        <p:nvSpPr>
          <p:cNvPr id="3" name="Footer Placeholder 2">
            <a:extLst>
              <a:ext uri="{FF2B5EF4-FFF2-40B4-BE49-F238E27FC236}">
                <a16:creationId xmlns:a16="http://schemas.microsoft.com/office/drawing/2014/main" id="{22780C7D-42B1-4E07-BA0B-B829D2DF6291}"/>
              </a:ext>
            </a:extLst>
          </p:cNvPr>
          <p:cNvSpPr>
            <a:spLocks noGrp="1"/>
          </p:cNvSpPr>
          <p:nvPr>
            <p:ph type="ftr" sz="quarter" idx="16"/>
          </p:nvPr>
        </p:nvSpPr>
        <p:spPr>
          <a:xfrm>
            <a:off x="2133600" y="6203667"/>
            <a:ext cx="3581400" cy="384048"/>
          </a:xfrm>
          <a:prstGeom prst="rect">
            <a:avLst/>
          </a:prstGeom>
        </p:spPr>
        <p:txBody>
          <a:bodyPr vert="horz" anchor="ctr" anchorCtr="0"/>
          <a:lstStyle>
            <a:defPPr>
              <a:defRPr lang="en-US"/>
            </a:defPPr>
            <a:lvl1pPr algn="r" rtl="0" eaLnBrk="1" fontAlgn="base" latinLnBrk="0" hangingPunct="1">
              <a:spcBef>
                <a:spcPct val="0"/>
              </a:spcBef>
              <a:spcAft>
                <a:spcPct val="0"/>
              </a:spcAft>
              <a:defRPr kumimoji="0" sz="1200" kern="120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r>
              <a:rPr lang="en-US"/>
              <a:t>The Power to Become</a:t>
            </a:r>
          </a:p>
        </p:txBody>
      </p:sp>
      <p:sp>
        <p:nvSpPr>
          <p:cNvPr id="4" name="Slide Number Placeholder 3">
            <a:extLst>
              <a:ext uri="{FF2B5EF4-FFF2-40B4-BE49-F238E27FC236}">
                <a16:creationId xmlns:a16="http://schemas.microsoft.com/office/drawing/2014/main" id="{20927957-A623-4360-B55D-6328E41F6009}"/>
              </a:ext>
            </a:extLst>
          </p:cNvPr>
          <p:cNvSpPr>
            <a:spLocks noGrp="1"/>
          </p:cNvSpPr>
          <p:nvPr>
            <p:ph type="sldNum" sz="quarter" idx="15"/>
          </p:nvPr>
        </p:nvSpPr>
        <p:spPr>
          <a:xfrm>
            <a:off x="8410575" y="6181531"/>
            <a:ext cx="609600" cy="457200"/>
          </a:xfrm>
          <a:prstGeom prst="rect">
            <a:avLst/>
          </a:prstGeom>
          <a:noFill/>
        </p:spPr>
        <p:txBody>
          <a:bodyPr vert="horz" lIns="0" tIns="0" rIns="0" bIns="0" anchor="ctr" anchorCtr="0">
            <a:noAutofit/>
          </a:bodyPr>
          <a:lstStyle>
            <a:defPPr>
              <a:defRPr lang="en-US"/>
            </a:defPPr>
            <a:lvl1pPr algn="ctr" rtl="0" eaLnBrk="1" fontAlgn="base" latinLnBrk="0" hangingPunct="1">
              <a:spcBef>
                <a:spcPct val="0"/>
              </a:spcBef>
              <a:spcAft>
                <a:spcPct val="0"/>
              </a:spcAft>
              <a:defRPr kumimoji="0" sz="1600" kern="1200" baseline="0">
                <a:solidFill>
                  <a:schemeClr val="tx2"/>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defRPr/>
            </a:pPr>
            <a:fld id="{2E801C49-B751-46EA-A9D1-5B674F6AA99F}"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subTitle" idx="1"/>
          </p:nvPr>
        </p:nvSpPr>
        <p:spPr>
          <a:xfrm>
            <a:off x="304800" y="1219200"/>
            <a:ext cx="11658600" cy="3962400"/>
          </a:xfrm>
        </p:spPr>
        <p:txBody>
          <a:bodyPr/>
          <a:lstStyle/>
          <a:p>
            <a:pPr eaLnBrk="1" hangingPunct="1">
              <a:lnSpc>
                <a:spcPct val="90000"/>
              </a:lnSpc>
              <a:defRPr/>
            </a:pPr>
            <a:r>
              <a:rPr lang="en-US" sz="4400" dirty="0">
                <a:latin typeface="Cambria" panose="02040503050406030204" pitchFamily="18" charset="0"/>
              </a:rPr>
              <a:t>$5000 x 9.9% x $50.00 per month</a:t>
            </a:r>
          </a:p>
          <a:p>
            <a:pPr eaLnBrk="1" hangingPunct="1">
              <a:lnSpc>
                <a:spcPct val="90000"/>
              </a:lnSpc>
              <a:defRPr/>
            </a:pPr>
            <a:r>
              <a:rPr lang="en-US" sz="4400" dirty="0">
                <a:latin typeface="Cambria" panose="02040503050406030204" pitchFamily="18" charset="0"/>
              </a:rPr>
              <a:t>212 months</a:t>
            </a:r>
          </a:p>
          <a:p>
            <a:pPr eaLnBrk="1" hangingPunct="1">
              <a:lnSpc>
                <a:spcPct val="90000"/>
              </a:lnSpc>
              <a:defRPr/>
            </a:pPr>
            <a:r>
              <a:rPr lang="en-US" sz="6000" b="1" dirty="0">
                <a:latin typeface="Cambria" panose="02040503050406030204" pitchFamily="18" charset="0"/>
              </a:rPr>
              <a:t>$10,600.00</a:t>
            </a:r>
          </a:p>
          <a:p>
            <a:pPr eaLnBrk="1" hangingPunct="1">
              <a:lnSpc>
                <a:spcPct val="90000"/>
              </a:lnSpc>
              <a:defRPr/>
            </a:pPr>
            <a:r>
              <a:rPr lang="en-US" sz="4000" dirty="0">
                <a:latin typeface="Cambria" panose="02040503050406030204" pitchFamily="18" charset="0"/>
              </a:rPr>
              <a:t>(provided there are no further purchases!)</a:t>
            </a:r>
          </a:p>
          <a:p>
            <a:pPr eaLnBrk="1" hangingPunct="1">
              <a:lnSpc>
                <a:spcPct val="90000"/>
              </a:lnSpc>
              <a:defRPr/>
            </a:pPr>
            <a:endParaRPr lang="en-US" sz="4400" dirty="0">
              <a:latin typeface="Cambria" panose="02040503050406030204" pitchFamily="18" charset="0"/>
            </a:endParaRPr>
          </a:p>
          <a:p>
            <a:pPr eaLnBrk="1" hangingPunct="1">
              <a:lnSpc>
                <a:spcPct val="90000"/>
              </a:lnSpc>
              <a:defRPr/>
            </a:pPr>
            <a:r>
              <a:rPr lang="en-US" sz="4400" dirty="0">
                <a:latin typeface="Cambria" panose="02040503050406030204" pitchFamily="18" charset="0"/>
              </a:rPr>
              <a:t>Remember the Laptop’s original cost </a:t>
            </a:r>
          </a:p>
          <a:p>
            <a:pPr eaLnBrk="1" hangingPunct="1">
              <a:lnSpc>
                <a:spcPct val="90000"/>
              </a:lnSpc>
              <a:defRPr/>
            </a:pPr>
            <a:r>
              <a:rPr lang="en-US" sz="4400" dirty="0">
                <a:latin typeface="Cambria" panose="02040503050406030204" pitchFamily="18" charset="0"/>
              </a:rPr>
              <a:t>is approximately $800 to $900</a:t>
            </a:r>
          </a:p>
          <a:p>
            <a:pPr eaLnBrk="1" hangingPunct="1">
              <a:lnSpc>
                <a:spcPct val="90000"/>
              </a:lnSpc>
              <a:defRPr/>
            </a:pPr>
            <a:endParaRPr lang="en-US" sz="4400" dirty="0">
              <a:latin typeface="Cambria" panose="02040503050406030204" pitchFamily="18" charset="0"/>
            </a:endParaRPr>
          </a:p>
        </p:txBody>
      </p:sp>
      <p:sp>
        <p:nvSpPr>
          <p:cNvPr id="187394" name="Rectangle 2"/>
          <p:cNvSpPr>
            <a:spLocks noGrp="1" noChangeArrowheads="1"/>
          </p:cNvSpPr>
          <p:nvPr>
            <p:ph type="ctrTitle"/>
          </p:nvPr>
        </p:nvSpPr>
        <p:spPr>
          <a:xfrm>
            <a:off x="609600" y="228600"/>
            <a:ext cx="11277600" cy="685800"/>
          </a:xfrm>
        </p:spPr>
        <p:txBody>
          <a:bodyPr/>
          <a:lstStyle/>
          <a:p>
            <a:pPr eaLnBrk="1" hangingPunct="1">
              <a:defRPr/>
            </a:pPr>
            <a:r>
              <a:rPr lang="en-US" dirty="0">
                <a:solidFill>
                  <a:schemeClr val="tx1"/>
                </a:solidFill>
                <a:latin typeface="Arial Black" pitchFamily="34" charset="0"/>
              </a:rPr>
              <a:t>Laptop for Balances!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457200" y="228600"/>
            <a:ext cx="10896600" cy="4800600"/>
          </a:xfrm>
        </p:spPr>
        <p:txBody>
          <a:bodyPr>
            <a:normAutofit/>
          </a:bodyPr>
          <a:lstStyle/>
          <a:p>
            <a:pPr eaLnBrk="1" hangingPunct="1">
              <a:defRPr/>
            </a:pPr>
            <a:r>
              <a:rPr lang="en-US" b="1" dirty="0">
                <a:solidFill>
                  <a:schemeClr val="tx1"/>
                </a:solidFill>
                <a:latin typeface="Candara" panose="020E0502030303020204" pitchFamily="34" charset="0"/>
              </a:rPr>
              <a:t>A good man </a:t>
            </a:r>
            <a:r>
              <a:rPr lang="en-US" b="1" dirty="0" err="1">
                <a:solidFill>
                  <a:schemeClr val="tx1"/>
                </a:solidFill>
                <a:latin typeface="Candara" panose="020E0502030303020204" pitchFamily="34" charset="0"/>
              </a:rPr>
              <a:t>leaveth</a:t>
            </a:r>
            <a:r>
              <a:rPr lang="en-US" b="1" dirty="0">
                <a:solidFill>
                  <a:schemeClr val="tx1"/>
                </a:solidFill>
                <a:latin typeface="Candara" panose="020E0502030303020204" pitchFamily="34" charset="0"/>
              </a:rPr>
              <a:t> an inheritance to his children's children: and the wealth of the sinner is laid up for the just.</a:t>
            </a:r>
            <a:br>
              <a:rPr lang="en-US" dirty="0">
                <a:solidFill>
                  <a:schemeClr val="tx1"/>
                </a:solidFill>
                <a:latin typeface="Candara" panose="020E0502030303020204" pitchFamily="34" charset="0"/>
              </a:rPr>
            </a:br>
            <a:br>
              <a:rPr lang="en-US" dirty="0">
                <a:solidFill>
                  <a:schemeClr val="tx1"/>
                </a:solidFill>
                <a:latin typeface="Candara" panose="020E0502030303020204" pitchFamily="34" charset="0"/>
              </a:rPr>
            </a:br>
            <a:r>
              <a:rPr lang="en-US" sz="3200" dirty="0">
                <a:solidFill>
                  <a:schemeClr val="tx1"/>
                </a:solidFill>
                <a:latin typeface="Candara" panose="020E0502030303020204" pitchFamily="34" charset="0"/>
              </a:rPr>
              <a:t>PROVERBS 13:22</a:t>
            </a:r>
            <a:endParaRPr lang="en-US" dirty="0">
              <a:solidFill>
                <a:schemeClr val="tx1"/>
              </a:solidFill>
              <a:latin typeface="Candara" panose="020E0502030303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D4E1D-080E-400D-F2A7-0786468CA05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22" y="10"/>
            <a:ext cx="6096000" cy="6857990"/>
          </a:xfrm>
          <a:prstGeom prst="rect">
            <a:avLst/>
          </a:prstGeom>
        </p:spPr>
      </p:pic>
      <p:sp>
        <p:nvSpPr>
          <p:cNvPr id="2" name="Rectangle 1"/>
          <p:cNvSpPr/>
          <p:nvPr/>
        </p:nvSpPr>
        <p:spPr>
          <a:xfrm>
            <a:off x="6369269" y="199698"/>
            <a:ext cx="5591503" cy="6358758"/>
          </a:xfrm>
          <a:prstGeom prst="rect">
            <a:avLst/>
          </a:prstGeom>
        </p:spPr>
        <p:txBody>
          <a:bodyPr vert="horz" lIns="91440" tIns="45720" rIns="91440" bIns="45720" rtlCol="0" anchor="t">
            <a:normAutofit/>
          </a:bodyPr>
          <a:lstStyle/>
          <a:p>
            <a:pPr defTabSz="457200">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lumMod val="20000"/>
                    <a:lumOff val="80000"/>
                  </a:schemeClr>
                </a:solidFill>
                <a:effectLst>
                  <a:outerShdw blurRad="9525" dist="25400" dir="14640000" algn="tl" rotWithShape="0">
                    <a:schemeClr val="bg1">
                      <a:alpha val="30000"/>
                    </a:schemeClr>
                  </a:outerShdw>
                </a:effectLst>
                <a:latin typeface="+mn-lt"/>
              </a:rPr>
              <a:t>	The direction of our lives should not be determined by our finances. </a:t>
            </a:r>
          </a:p>
          <a:p>
            <a:pPr defTabSz="457200">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lumMod val="20000"/>
                    <a:lumOff val="80000"/>
                  </a:schemeClr>
                </a:solidFill>
                <a:effectLst>
                  <a:outerShdw blurRad="9525" dist="25400" dir="14640000" algn="tl" rotWithShape="0">
                    <a:schemeClr val="bg1">
                      <a:alpha val="30000"/>
                    </a:schemeClr>
                  </a:outerShdw>
                </a:effectLst>
                <a:latin typeface="+mn-lt"/>
              </a:rPr>
              <a:t>	Rather we should learn about our position in order to create </a:t>
            </a:r>
            <a:r>
              <a:rPr lang="en-US" sz="3600" b="1" u="sng" dirty="0">
                <a:ln>
                  <a:solidFill>
                    <a:schemeClr val="bg1">
                      <a:lumMod val="75000"/>
                      <a:lumOff val="25000"/>
                      <a:alpha val="10000"/>
                    </a:schemeClr>
                  </a:solidFill>
                </a:ln>
                <a:solidFill>
                  <a:schemeClr val="tx2">
                    <a:lumMod val="20000"/>
                    <a:lumOff val="80000"/>
                  </a:schemeClr>
                </a:solidFill>
                <a:effectLst>
                  <a:outerShdw blurRad="9525" dist="25400" dir="14640000" algn="tl" rotWithShape="0">
                    <a:schemeClr val="bg1">
                      <a:alpha val="30000"/>
                    </a:schemeClr>
                  </a:outerShdw>
                </a:effectLst>
                <a:latin typeface="+mn-lt"/>
              </a:rPr>
              <a:t>a plan</a:t>
            </a:r>
            <a:r>
              <a:rPr lang="en-US" sz="3600" b="1" dirty="0">
                <a:ln>
                  <a:solidFill>
                    <a:schemeClr val="bg1">
                      <a:lumMod val="75000"/>
                      <a:lumOff val="25000"/>
                      <a:alpha val="10000"/>
                    </a:schemeClr>
                  </a:solidFill>
                </a:ln>
                <a:solidFill>
                  <a:schemeClr val="tx2">
                    <a:lumMod val="20000"/>
                    <a:lumOff val="80000"/>
                  </a:schemeClr>
                </a:solidFill>
                <a:effectLst>
                  <a:outerShdw blurRad="9525" dist="25400" dir="14640000" algn="tl" rotWithShape="0">
                    <a:schemeClr val="bg1">
                      <a:alpha val="30000"/>
                    </a:schemeClr>
                  </a:outerShdw>
                </a:effectLst>
                <a:latin typeface="+mn-lt"/>
              </a:rPr>
              <a:t> </a:t>
            </a:r>
            <a:r>
              <a:rPr lang="en-US" sz="3600" dirty="0">
                <a:ln>
                  <a:solidFill>
                    <a:schemeClr val="bg1">
                      <a:lumMod val="75000"/>
                      <a:lumOff val="25000"/>
                      <a:alpha val="10000"/>
                    </a:schemeClr>
                  </a:solidFill>
                </a:ln>
                <a:solidFill>
                  <a:schemeClr val="tx2">
                    <a:lumMod val="20000"/>
                    <a:lumOff val="80000"/>
                  </a:schemeClr>
                </a:solidFill>
                <a:effectLst>
                  <a:outerShdw blurRad="9525" dist="25400" dir="14640000" algn="tl" rotWithShape="0">
                    <a:schemeClr val="bg1">
                      <a:alpha val="30000"/>
                    </a:schemeClr>
                  </a:outerShdw>
                </a:effectLst>
                <a:latin typeface="+mn-lt"/>
              </a:rPr>
              <a:t>that supports the direction we take in our lives.</a:t>
            </a:r>
          </a:p>
          <a:p>
            <a:pPr defTabSz="457200">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solidFill>
                  <a:schemeClr val="tx2">
                    <a:lumMod val="20000"/>
                    <a:lumOff val="80000"/>
                  </a:schemeClr>
                </a:solidFill>
                <a:effectLst>
                  <a:outerShdw blurRad="9525" dist="25400" dir="14640000" algn="tl" rotWithShape="0">
                    <a:schemeClr val="bg1">
                      <a:alpha val="30000"/>
                    </a:schemeClr>
                  </a:outerShdw>
                </a:effectLst>
                <a:latin typeface="+mn-lt"/>
              </a:rPr>
              <a:t>	And helps us in times of adversity.</a:t>
            </a:r>
          </a:p>
          <a:p>
            <a:pPr defTabSz="457200">
              <a:spcBef>
                <a:spcPct val="20000"/>
              </a:spcBef>
              <a:spcAft>
                <a:spcPts val="600"/>
              </a:spcAft>
              <a:buClr>
                <a:schemeClr val="tx2"/>
              </a:buClr>
              <a:buSzPct val="70000"/>
              <a:buFont typeface="Wingdings 2" charset="2"/>
            </a:pPr>
            <a:endPar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76200"/>
            <a:ext cx="9296400" cy="1143000"/>
          </a:xfrm>
          <a:noFill/>
          <a:ln/>
        </p:spPr>
        <p:txBody>
          <a:bodyPr>
            <a:normAutofit/>
          </a:bodyPr>
          <a:lstStyle/>
          <a:p>
            <a:pPr algn="ctr"/>
            <a:r>
              <a:rPr lang="en-US" sz="6600" i="1" spc="-150" dirty="0">
                <a:solidFill>
                  <a:schemeClr val="tx1"/>
                </a:solidFill>
              </a:rPr>
              <a:t>Life Cycle of Planning</a:t>
            </a:r>
          </a:p>
        </p:txBody>
      </p:sp>
      <p:sp>
        <p:nvSpPr>
          <p:cNvPr id="24579" name="Rectangle 3"/>
          <p:cNvSpPr>
            <a:spLocks noGrp="1" noChangeArrowheads="1"/>
          </p:cNvSpPr>
          <p:nvPr>
            <p:ph idx="1"/>
          </p:nvPr>
        </p:nvSpPr>
        <p:spPr>
          <a:xfrm>
            <a:off x="722376" y="1371600"/>
            <a:ext cx="11183112" cy="4114800"/>
          </a:xfrm>
          <a:noFill/>
          <a:ln/>
        </p:spPr>
        <p:txBody>
          <a:bodyPr>
            <a:normAutofit/>
          </a:bodyPr>
          <a:lstStyle/>
          <a:p>
            <a:pPr marL="0" indent="0">
              <a:buNone/>
            </a:pPr>
            <a:r>
              <a:rPr lang="en-US" sz="4400" b="1" dirty="0">
                <a:solidFill>
                  <a:schemeClr val="tx1"/>
                </a:solidFill>
              </a:rPr>
              <a:t>Stage 1:  </a:t>
            </a:r>
            <a:r>
              <a:rPr lang="en-US" sz="4400" dirty="0">
                <a:solidFill>
                  <a:schemeClr val="tx1"/>
                </a:solidFill>
              </a:rPr>
              <a:t>The Early Years -- A Time of Wealth 	Accumulation</a:t>
            </a:r>
            <a:endParaRPr lang="en-US" sz="4400" b="1" dirty="0">
              <a:solidFill>
                <a:schemeClr val="tx1"/>
              </a:solidFill>
            </a:endParaRPr>
          </a:p>
          <a:p>
            <a:pPr marL="0" indent="0">
              <a:buNone/>
            </a:pPr>
            <a:r>
              <a:rPr lang="en-US" sz="4400" b="1" dirty="0">
                <a:solidFill>
                  <a:schemeClr val="tx1"/>
                </a:solidFill>
              </a:rPr>
              <a:t>Stage 2:  </a:t>
            </a:r>
            <a:r>
              <a:rPr lang="en-US" sz="4400" dirty="0">
                <a:solidFill>
                  <a:schemeClr val="tx1"/>
                </a:solidFill>
              </a:rPr>
              <a:t>Approaching Retirement -- The 	Golden Years</a:t>
            </a:r>
          </a:p>
          <a:p>
            <a:pPr marL="0" indent="0">
              <a:buNone/>
            </a:pPr>
            <a:r>
              <a:rPr lang="en-US" sz="4400" b="1" dirty="0">
                <a:solidFill>
                  <a:schemeClr val="tx1"/>
                </a:solidFill>
              </a:rPr>
              <a:t>Stage 3: </a:t>
            </a:r>
            <a:r>
              <a:rPr lang="en-US" sz="4400" dirty="0">
                <a:solidFill>
                  <a:schemeClr val="tx1"/>
                </a:solidFill>
              </a:rPr>
              <a:t> The Retirement Years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F159E-AD7D-48D4-B83B-048D4A695467}"/>
              </a:ext>
            </a:extLst>
          </p:cNvPr>
          <p:cNvSpPr>
            <a:spLocks noGrp="1"/>
          </p:cNvSpPr>
          <p:nvPr>
            <p:ph type="dt" sz="half" idx="10"/>
          </p:nvPr>
        </p:nvSpPr>
        <p:spPr/>
        <p:txBody>
          <a:bodyPr/>
          <a:lstStyle/>
          <a:p>
            <a:r>
              <a:rPr lang="en-US"/>
              <a:t>2-03-2019</a:t>
            </a:r>
          </a:p>
        </p:txBody>
      </p:sp>
      <p:sp>
        <p:nvSpPr>
          <p:cNvPr id="3" name="Footer Placeholder 2">
            <a:extLst>
              <a:ext uri="{FF2B5EF4-FFF2-40B4-BE49-F238E27FC236}">
                <a16:creationId xmlns:a16="http://schemas.microsoft.com/office/drawing/2014/main" id="{9E250CF3-D803-4D37-B025-F0D016AF5AFE}"/>
              </a:ext>
            </a:extLst>
          </p:cNvPr>
          <p:cNvSpPr>
            <a:spLocks noGrp="1"/>
          </p:cNvSpPr>
          <p:nvPr>
            <p:ph type="ftr" sz="quarter" idx="11"/>
          </p:nvPr>
        </p:nvSpPr>
        <p:spPr/>
        <p:txBody>
          <a:bodyPr/>
          <a:lstStyle/>
          <a:p>
            <a:r>
              <a:rPr lang="en-US"/>
              <a:t>My Part 2</a:t>
            </a:r>
          </a:p>
        </p:txBody>
      </p:sp>
      <p:sp>
        <p:nvSpPr>
          <p:cNvPr id="4" name="Slide Number Placeholder 3">
            <a:extLst>
              <a:ext uri="{FF2B5EF4-FFF2-40B4-BE49-F238E27FC236}">
                <a16:creationId xmlns:a16="http://schemas.microsoft.com/office/drawing/2014/main" id="{AD6EB8DB-5471-45E4-9ED2-E15F8E759D34}"/>
              </a:ext>
            </a:extLst>
          </p:cNvPr>
          <p:cNvSpPr>
            <a:spLocks noGrp="1"/>
          </p:cNvSpPr>
          <p:nvPr>
            <p:ph type="sldNum" sz="quarter" idx="12"/>
          </p:nvPr>
        </p:nvSpPr>
        <p:spPr/>
        <p:txBody>
          <a:bodyPr/>
          <a:lstStyle/>
          <a:p>
            <a:fld id="{0C50C46B-D2D5-4439-A410-8FA3196FA121}" type="slidenum">
              <a:rPr lang="en-US" smtClean="0"/>
              <a:pPr/>
              <a:t>6</a:t>
            </a:fld>
            <a:endParaRPr lang="en-US"/>
          </a:p>
        </p:txBody>
      </p:sp>
      <p:sp>
        <p:nvSpPr>
          <p:cNvPr id="5" name="TextBox 4">
            <a:extLst>
              <a:ext uri="{FF2B5EF4-FFF2-40B4-BE49-F238E27FC236}">
                <a16:creationId xmlns:a16="http://schemas.microsoft.com/office/drawing/2014/main" id="{55B6CA34-459C-47BA-A6B8-57EB47704C78}"/>
              </a:ext>
            </a:extLst>
          </p:cNvPr>
          <p:cNvSpPr txBox="1"/>
          <p:nvPr/>
        </p:nvSpPr>
        <p:spPr>
          <a:xfrm>
            <a:off x="152400" y="145885"/>
            <a:ext cx="11887200" cy="7232749"/>
          </a:xfrm>
          <a:prstGeom prst="rect">
            <a:avLst/>
          </a:prstGeom>
          <a:noFill/>
        </p:spPr>
        <p:txBody>
          <a:bodyPr wrap="square" rtlCol="0">
            <a:spAutoFit/>
          </a:bodyPr>
          <a:lstStyle/>
          <a:p>
            <a:r>
              <a:rPr lang="en-US" sz="6000" i="1" dirty="0">
                <a:solidFill>
                  <a:srgbClr val="FFFF00"/>
                </a:solidFill>
                <a:latin typeface="+mn-lt"/>
                <a:ea typeface="Cambria" panose="02040503050406030204" pitchFamily="18" charset="0"/>
              </a:rPr>
              <a:t>No Virtue in Poverty!</a:t>
            </a:r>
            <a:endParaRPr lang="en-US" sz="3600" dirty="0">
              <a:solidFill>
                <a:srgbClr val="FFFF00"/>
              </a:solidFill>
              <a:latin typeface="+mn-lt"/>
              <a:ea typeface="Cambria" panose="02040503050406030204" pitchFamily="18" charset="0"/>
            </a:endParaRPr>
          </a:p>
          <a:p>
            <a:r>
              <a:rPr lang="en-US" sz="4400" b="1" dirty="0">
                <a:latin typeface="+mn-lt"/>
                <a:ea typeface="Cambria" panose="02040503050406030204" pitchFamily="18" charset="0"/>
              </a:rPr>
              <a:t>LEVITICUS 25:35-38</a:t>
            </a:r>
          </a:p>
          <a:p>
            <a:r>
              <a:rPr lang="en-US" sz="3600" i="1" dirty="0">
                <a:latin typeface="+mn-lt"/>
                <a:ea typeface="Cambria" panose="02040503050406030204" pitchFamily="18" charset="0"/>
              </a:rPr>
              <a:t>	And if thy brother be waxen poor, and fallen in decay with thee; then thou shalt relieve him: yea, though he be a stranger, or a sojourner; that he may live with thee. 36 Take thou no usury of him, or increase: but fear thy God; that thy brother may live with thee. 37 Thou shalt not give him thy money upon usury, nor lend him thy victuals for increase. 38 I am the LORD your God, which brought you forth out of the land of Egypt, to give you the land of Canaan, and to be your God.</a:t>
            </a:r>
          </a:p>
          <a:p>
            <a:endParaRPr lang="en-US" sz="3600" i="1" dirty="0">
              <a:latin typeface="+mn-lt"/>
              <a:ea typeface="Cambria" panose="02040503050406030204" pitchFamily="18" charset="0"/>
            </a:endParaRPr>
          </a:p>
        </p:txBody>
      </p:sp>
    </p:spTree>
    <p:extLst>
      <p:ext uri="{BB962C8B-B14F-4D97-AF65-F5344CB8AC3E}">
        <p14:creationId xmlns:p14="http://schemas.microsoft.com/office/powerpoint/2010/main" val="3626350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2238"/>
            <a:ext cx="11887200" cy="5724644"/>
          </a:xfrm>
          <a:prstGeom prst="rect">
            <a:avLst/>
          </a:prstGeom>
        </p:spPr>
        <p:txBody>
          <a:bodyPr wrap="square">
            <a:spAutoFit/>
          </a:bodyPr>
          <a:lstStyle/>
          <a:p>
            <a:r>
              <a:rPr lang="en-US" sz="6000" b="1" dirty="0">
                <a:solidFill>
                  <a:schemeClr val="tx2">
                    <a:lumMod val="20000"/>
                    <a:lumOff val="80000"/>
                  </a:schemeClr>
                </a:solidFill>
                <a:latin typeface="+mj-lt"/>
              </a:rPr>
              <a:t>INVESTMENTS</a:t>
            </a:r>
          </a:p>
          <a:p>
            <a:r>
              <a:rPr lang="en-US" sz="4000" dirty="0">
                <a:solidFill>
                  <a:schemeClr val="tx2">
                    <a:lumMod val="20000"/>
                    <a:lumOff val="80000"/>
                  </a:schemeClr>
                </a:solidFill>
                <a:latin typeface="+mj-lt"/>
              </a:rPr>
              <a:t>	</a:t>
            </a:r>
            <a:r>
              <a:rPr lang="en-US" sz="3800" dirty="0">
                <a:solidFill>
                  <a:schemeClr val="tx2">
                    <a:lumMod val="20000"/>
                    <a:lumOff val="80000"/>
                  </a:schemeClr>
                </a:solidFill>
                <a:latin typeface="+mj-lt"/>
              </a:rPr>
              <a:t>47 Good businessman, know better than </a:t>
            </a:r>
            <a:r>
              <a:rPr lang="en-US" sz="3800" b="1" dirty="0">
                <a:solidFill>
                  <a:schemeClr val="tx2">
                    <a:lumMod val="20000"/>
                    <a:lumOff val="80000"/>
                  </a:schemeClr>
                </a:solidFill>
                <a:latin typeface="+mj-lt"/>
              </a:rPr>
              <a:t>gamble</a:t>
            </a:r>
            <a:r>
              <a:rPr lang="en-US" sz="3800" dirty="0">
                <a:solidFill>
                  <a:schemeClr val="tx2">
                    <a:lumMod val="20000"/>
                    <a:lumOff val="80000"/>
                  </a:schemeClr>
                </a:solidFill>
                <a:latin typeface="+mj-lt"/>
              </a:rPr>
              <a:t>. Don't gamble; you're going to lose. You can't win, gambling. You're a pauper one time, a rich man the next, then back a pauper again. Gambling is a disease. It's just an evil spirit. And it gets onto people, sometime, in mild form.  There's a pattern laid down, a definite thing, it doesn't belong in any certain group of people. It's God's Word. Don't gamble on That. Don't take chances. </a:t>
            </a:r>
          </a:p>
        </p:txBody>
      </p:sp>
      <p:sp>
        <p:nvSpPr>
          <p:cNvPr id="3" name="Date Placeholder 2">
            <a:extLst>
              <a:ext uri="{FF2B5EF4-FFF2-40B4-BE49-F238E27FC236}">
                <a16:creationId xmlns:a16="http://schemas.microsoft.com/office/drawing/2014/main" id="{63845CC0-A1B8-421A-B106-1DC593ED0478}"/>
              </a:ext>
            </a:extLst>
          </p:cNvPr>
          <p:cNvSpPr>
            <a:spLocks noGrp="1"/>
          </p:cNvSpPr>
          <p:nvPr>
            <p:ph type="dt" sz="half" idx="10"/>
          </p:nvPr>
        </p:nvSpPr>
        <p:spPr/>
        <p:txBody>
          <a:bodyPr/>
          <a:lstStyle/>
          <a:p>
            <a:r>
              <a:rPr lang="en-US"/>
              <a:t>2-03-2019</a:t>
            </a:r>
          </a:p>
        </p:txBody>
      </p:sp>
      <p:sp>
        <p:nvSpPr>
          <p:cNvPr id="4" name="Footer Placeholder 3">
            <a:extLst>
              <a:ext uri="{FF2B5EF4-FFF2-40B4-BE49-F238E27FC236}">
                <a16:creationId xmlns:a16="http://schemas.microsoft.com/office/drawing/2014/main" id="{FAE85688-6F2F-45DE-9E9B-DD4B0CF3FDD4}"/>
              </a:ext>
            </a:extLst>
          </p:cNvPr>
          <p:cNvSpPr>
            <a:spLocks noGrp="1"/>
          </p:cNvSpPr>
          <p:nvPr>
            <p:ph type="ftr" sz="quarter" idx="11"/>
          </p:nvPr>
        </p:nvSpPr>
        <p:spPr/>
        <p:txBody>
          <a:bodyPr/>
          <a:lstStyle/>
          <a:p>
            <a:r>
              <a:rPr lang="en-US"/>
              <a:t>My Part 2</a:t>
            </a:r>
          </a:p>
        </p:txBody>
      </p:sp>
      <p:sp>
        <p:nvSpPr>
          <p:cNvPr id="5" name="Slide Number Placeholder 4">
            <a:extLst>
              <a:ext uri="{FF2B5EF4-FFF2-40B4-BE49-F238E27FC236}">
                <a16:creationId xmlns:a16="http://schemas.microsoft.com/office/drawing/2014/main" id="{F32E41AD-C3F9-4EBD-A09A-08CF86225040}"/>
              </a:ext>
            </a:extLst>
          </p:cNvPr>
          <p:cNvSpPr>
            <a:spLocks noGrp="1"/>
          </p:cNvSpPr>
          <p:nvPr>
            <p:ph type="sldNum" sz="quarter" idx="12"/>
          </p:nvPr>
        </p:nvSpPr>
        <p:spPr/>
        <p:txBody>
          <a:bodyPr/>
          <a:lstStyle/>
          <a:p>
            <a:fld id="{0C50C46B-D2D5-4439-A410-8FA3196FA121}" type="slidenum">
              <a:rPr lang="en-US" smtClean="0"/>
              <a:pPr/>
              <a:t>7</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D462B-24D7-41A0-B6EC-2249DC3FBDE3}"/>
              </a:ext>
            </a:extLst>
          </p:cNvPr>
          <p:cNvSpPr>
            <a:spLocks noGrp="1"/>
          </p:cNvSpPr>
          <p:nvPr>
            <p:ph type="dt" sz="half" idx="10"/>
          </p:nvPr>
        </p:nvSpPr>
        <p:spPr/>
        <p:txBody>
          <a:bodyPr/>
          <a:lstStyle/>
          <a:p>
            <a:r>
              <a:rPr lang="en-US"/>
              <a:t>2-03-2019</a:t>
            </a:r>
          </a:p>
        </p:txBody>
      </p:sp>
      <p:sp>
        <p:nvSpPr>
          <p:cNvPr id="3" name="Footer Placeholder 2">
            <a:extLst>
              <a:ext uri="{FF2B5EF4-FFF2-40B4-BE49-F238E27FC236}">
                <a16:creationId xmlns:a16="http://schemas.microsoft.com/office/drawing/2014/main" id="{1F166EFC-AC8C-44F4-B0C6-4A07C139EE66}"/>
              </a:ext>
            </a:extLst>
          </p:cNvPr>
          <p:cNvSpPr>
            <a:spLocks noGrp="1"/>
          </p:cNvSpPr>
          <p:nvPr>
            <p:ph type="ftr" sz="quarter" idx="11"/>
          </p:nvPr>
        </p:nvSpPr>
        <p:spPr/>
        <p:txBody>
          <a:bodyPr/>
          <a:lstStyle/>
          <a:p>
            <a:r>
              <a:rPr lang="en-US"/>
              <a:t>My Part 2</a:t>
            </a:r>
          </a:p>
        </p:txBody>
      </p:sp>
      <p:sp>
        <p:nvSpPr>
          <p:cNvPr id="4" name="Slide Number Placeholder 3">
            <a:extLst>
              <a:ext uri="{FF2B5EF4-FFF2-40B4-BE49-F238E27FC236}">
                <a16:creationId xmlns:a16="http://schemas.microsoft.com/office/drawing/2014/main" id="{0773BEA3-A57B-4FA2-9BBE-B343CB83AA8C}"/>
              </a:ext>
            </a:extLst>
          </p:cNvPr>
          <p:cNvSpPr>
            <a:spLocks noGrp="1"/>
          </p:cNvSpPr>
          <p:nvPr>
            <p:ph type="sldNum" sz="quarter" idx="12"/>
          </p:nvPr>
        </p:nvSpPr>
        <p:spPr/>
        <p:txBody>
          <a:bodyPr/>
          <a:lstStyle/>
          <a:p>
            <a:fld id="{0C50C46B-D2D5-4439-A410-8FA3196FA121}" type="slidenum">
              <a:rPr lang="en-US" smtClean="0"/>
              <a:pPr/>
              <a:t>8</a:t>
            </a:fld>
            <a:endParaRPr lang="en-US"/>
          </a:p>
        </p:txBody>
      </p:sp>
      <p:sp>
        <p:nvSpPr>
          <p:cNvPr id="5" name="Rectangle 4">
            <a:extLst>
              <a:ext uri="{FF2B5EF4-FFF2-40B4-BE49-F238E27FC236}">
                <a16:creationId xmlns:a16="http://schemas.microsoft.com/office/drawing/2014/main" id="{0A3648A8-A217-4701-97C3-58B864177A9D}"/>
              </a:ext>
            </a:extLst>
          </p:cNvPr>
          <p:cNvSpPr/>
          <p:nvPr/>
        </p:nvSpPr>
        <p:spPr>
          <a:xfrm>
            <a:off x="228600" y="122238"/>
            <a:ext cx="11658600" cy="3785652"/>
          </a:xfrm>
          <a:prstGeom prst="rect">
            <a:avLst/>
          </a:prstGeom>
        </p:spPr>
        <p:txBody>
          <a:bodyPr wrap="square">
            <a:spAutoFit/>
          </a:bodyPr>
          <a:lstStyle/>
          <a:p>
            <a:r>
              <a:rPr lang="en-US" sz="4000" dirty="0">
                <a:solidFill>
                  <a:schemeClr val="tx2">
                    <a:lumMod val="20000"/>
                    <a:lumOff val="80000"/>
                  </a:schemeClr>
                </a:solidFill>
                <a:latin typeface="+mn-lt"/>
              </a:rPr>
              <a:t>	And another thing I notice… A man get a hold of a little money, and then he'll try to invest it in some kind of a get-rich-overnight, some unidentified business. You'll lose the shirt off your back... </a:t>
            </a:r>
            <a:r>
              <a:rPr lang="en-US" sz="4000" b="1" dirty="0">
                <a:solidFill>
                  <a:schemeClr val="tx2">
                    <a:lumMod val="20000"/>
                    <a:lumOff val="80000"/>
                  </a:schemeClr>
                </a:solidFill>
                <a:latin typeface="+mn-lt"/>
              </a:rPr>
              <a:t>Don't you try that. It never pays off.</a:t>
            </a:r>
            <a:endParaRPr lang="en-US" sz="4000" dirty="0">
              <a:solidFill>
                <a:schemeClr val="tx2">
                  <a:lumMod val="20000"/>
                  <a:lumOff val="80000"/>
                </a:schemeClr>
              </a:solidFill>
              <a:latin typeface="+mn-lt"/>
            </a:endParaRPr>
          </a:p>
          <a:p>
            <a:pPr algn="r"/>
            <a:r>
              <a:rPr lang="en-US" sz="4000" dirty="0">
                <a:solidFill>
                  <a:schemeClr val="tx2">
                    <a:lumMod val="20000"/>
                    <a:lumOff val="80000"/>
                  </a:schemeClr>
                </a:solidFill>
                <a:latin typeface="+mn-lt"/>
              </a:rPr>
              <a:t>63-0126</a:t>
            </a:r>
          </a:p>
        </p:txBody>
      </p:sp>
    </p:spTree>
    <p:extLst>
      <p:ext uri="{BB962C8B-B14F-4D97-AF65-F5344CB8AC3E}">
        <p14:creationId xmlns:p14="http://schemas.microsoft.com/office/powerpoint/2010/main" val="243465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1CA7BB-7EAF-15A7-92E5-48ADD4F48124}"/>
              </a:ext>
            </a:extLst>
          </p:cNvPr>
          <p:cNvSpPr>
            <a:spLocks noGrp="1"/>
          </p:cNvSpPr>
          <p:nvPr>
            <p:ph type="dt" sz="half" idx="10"/>
          </p:nvPr>
        </p:nvSpPr>
        <p:spPr/>
        <p:txBody>
          <a:bodyPr/>
          <a:lstStyle/>
          <a:p>
            <a:r>
              <a:rPr lang="en-US"/>
              <a:t>2-4-2026</a:t>
            </a:r>
            <a:endParaRPr lang="en-US" dirty="0"/>
          </a:p>
        </p:txBody>
      </p:sp>
      <p:sp>
        <p:nvSpPr>
          <p:cNvPr id="5" name="Footer Placeholder 4">
            <a:extLst>
              <a:ext uri="{FF2B5EF4-FFF2-40B4-BE49-F238E27FC236}">
                <a16:creationId xmlns:a16="http://schemas.microsoft.com/office/drawing/2014/main" id="{F732D4FB-8F92-7C74-F57E-850E08F03935}"/>
              </a:ext>
            </a:extLst>
          </p:cNvPr>
          <p:cNvSpPr>
            <a:spLocks noGrp="1"/>
          </p:cNvSpPr>
          <p:nvPr>
            <p:ph type="ftr" sz="quarter" idx="11"/>
          </p:nvPr>
        </p:nvSpPr>
        <p:spPr/>
        <p:txBody>
          <a:bodyPr/>
          <a:lstStyle/>
          <a:p>
            <a:r>
              <a:rPr lang="en-US"/>
              <a:t>Stewardship.3.HBT</a:t>
            </a:r>
            <a:endParaRPr lang="en-US" dirty="0"/>
          </a:p>
        </p:txBody>
      </p:sp>
      <p:sp>
        <p:nvSpPr>
          <p:cNvPr id="6" name="Slide Number Placeholder 5">
            <a:extLst>
              <a:ext uri="{FF2B5EF4-FFF2-40B4-BE49-F238E27FC236}">
                <a16:creationId xmlns:a16="http://schemas.microsoft.com/office/drawing/2014/main" id="{2BF47527-8824-B562-D663-1F9A18D9F5C0}"/>
              </a:ext>
            </a:extLst>
          </p:cNvPr>
          <p:cNvSpPr>
            <a:spLocks noGrp="1"/>
          </p:cNvSpPr>
          <p:nvPr>
            <p:ph type="sldNum" sz="quarter" idx="12"/>
          </p:nvPr>
        </p:nvSpPr>
        <p:spPr/>
        <p:txBody>
          <a:bodyPr/>
          <a:lstStyle/>
          <a:p>
            <a:fld id="{F9C51F4B-4E98-4A64-8628-9C70DC8DD52C}" type="slidenum">
              <a:rPr lang="en-US" smtClean="0"/>
              <a:pPr/>
              <a:t>9</a:t>
            </a:fld>
            <a:endParaRPr lang="en-US" dirty="0"/>
          </a:p>
        </p:txBody>
      </p:sp>
      <p:sp>
        <p:nvSpPr>
          <p:cNvPr id="9" name="TextBox 8">
            <a:extLst>
              <a:ext uri="{FF2B5EF4-FFF2-40B4-BE49-F238E27FC236}">
                <a16:creationId xmlns:a16="http://schemas.microsoft.com/office/drawing/2014/main" id="{A0DFCE08-8C88-39DE-45ED-80205612D942}"/>
              </a:ext>
            </a:extLst>
          </p:cNvPr>
          <p:cNvSpPr txBox="1"/>
          <p:nvPr/>
        </p:nvSpPr>
        <p:spPr>
          <a:xfrm>
            <a:off x="406400" y="457200"/>
            <a:ext cx="6096000" cy="4647426"/>
          </a:xfrm>
          <a:prstGeom prst="rect">
            <a:avLst/>
          </a:prstGeom>
          <a:noFill/>
        </p:spPr>
        <p:txBody>
          <a:bodyPr wrap="square">
            <a:spAutoFit/>
          </a:bodyPr>
          <a:lstStyle/>
          <a:p>
            <a:r>
              <a:rPr lang="en-US" sz="4400" b="1" dirty="0"/>
              <a:t>The Lesson: </a:t>
            </a:r>
          </a:p>
          <a:p>
            <a:r>
              <a:rPr lang="en-US" sz="3600" dirty="0"/>
              <a:t>Stewardship is an </a:t>
            </a:r>
          </a:p>
          <a:p>
            <a:r>
              <a:rPr lang="en-US" sz="3600" u="sng" dirty="0"/>
              <a:t>internal conviction</a:t>
            </a:r>
            <a:r>
              <a:rPr lang="en-US" sz="3600" dirty="0"/>
              <a:t>, </a:t>
            </a:r>
            <a:r>
              <a:rPr lang="en-US" sz="3600" u="sng" dirty="0"/>
              <a:t>not </a:t>
            </a:r>
          </a:p>
          <a:p>
            <a:r>
              <a:rPr lang="en-US" sz="3600" u="sng" dirty="0"/>
              <a:t>just a response to supervision</a:t>
            </a:r>
            <a:r>
              <a:rPr lang="en-US" sz="3600" dirty="0"/>
              <a:t>. A wise </a:t>
            </a:r>
          </a:p>
          <a:p>
            <a:r>
              <a:rPr lang="en-US" sz="3600" dirty="0"/>
              <a:t>person works diligently </a:t>
            </a:r>
          </a:p>
          <a:p>
            <a:r>
              <a:rPr lang="en-US" sz="3600" dirty="0"/>
              <a:t>even when no one is watching.</a:t>
            </a:r>
          </a:p>
        </p:txBody>
      </p:sp>
      <p:pic>
        <p:nvPicPr>
          <p:cNvPr id="2" name="Picture 1">
            <a:extLst>
              <a:ext uri="{FF2B5EF4-FFF2-40B4-BE49-F238E27FC236}">
                <a16:creationId xmlns:a16="http://schemas.microsoft.com/office/drawing/2014/main" id="{47EF1AE0-CD1A-E7EF-85EA-16F9474F83D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34273" y="304800"/>
            <a:ext cx="6629127" cy="6096000"/>
          </a:xfrm>
          <a:prstGeom prst="rect">
            <a:avLst/>
          </a:prstGeom>
        </p:spPr>
      </p:pic>
    </p:spTree>
    <p:extLst>
      <p:ext uri="{BB962C8B-B14F-4D97-AF65-F5344CB8AC3E}">
        <p14:creationId xmlns:p14="http://schemas.microsoft.com/office/powerpoint/2010/main" val="381612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3772</TotalTime>
  <Words>2449</Words>
  <Application>Microsoft Office PowerPoint</Application>
  <PresentationFormat>Widescreen</PresentationFormat>
  <Paragraphs>239</Paragraphs>
  <Slides>37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Black</vt:lpstr>
      <vt:lpstr>Cambria</vt:lpstr>
      <vt:lpstr>Candara</vt:lpstr>
      <vt:lpstr>Google Sans</vt:lpstr>
      <vt:lpstr>Symbol</vt:lpstr>
      <vt:lpstr>Tahoma</vt:lpstr>
      <vt:lpstr>Wingdings</vt:lpstr>
      <vt:lpstr>Wingdings 2</vt:lpstr>
      <vt:lpstr>YaleDesign</vt:lpstr>
      <vt:lpstr>Balance</vt:lpstr>
      <vt:lpstr>Principles to Live by 8</vt:lpstr>
      <vt:lpstr>PowerPoint Presentation</vt:lpstr>
      <vt:lpstr>PowerPoint Presentation</vt:lpstr>
      <vt:lpstr>PowerPoint Presentation</vt:lpstr>
      <vt:lpstr>Life Cycle of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There’s nothing wrong with…</vt:lpstr>
      <vt:lpstr>PowerPoint Presentation</vt:lpstr>
      <vt:lpstr>PowerPoint Presentation</vt:lpstr>
      <vt:lpstr>Sign in a Loan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You Need a Plan?</vt:lpstr>
      <vt:lpstr>PowerPoint Presentation</vt:lpstr>
      <vt:lpstr>PowerPoint Presentation</vt:lpstr>
      <vt:lpstr>PowerPoint Presentation</vt:lpstr>
      <vt:lpstr>PowerPoint Presentation</vt:lpstr>
      <vt:lpstr>PowerPoint Presentation</vt:lpstr>
      <vt:lpstr>PowerPoint Presentation</vt:lpstr>
      <vt:lpstr>Laptops for Balances  </vt:lpstr>
      <vt:lpstr>Laptop for Balances!</vt:lpstr>
      <vt:lpstr>Laptop for Balances!</vt:lpstr>
      <vt:lpstr>A good man leaveth an inheritance to his children's children: and the wealth of the sinner is laid up for the just.  PROVERBS 13:22</vt:lpstr>
    </vt:vector>
  </TitlesOfParts>
  <Company>CHRISTIAN FELLOWSHIP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BARRY COFFEY</dc:creator>
  <cp:lastModifiedBy>HBT Media</cp:lastModifiedBy>
  <cp:revision>284</cp:revision>
  <dcterms:created xsi:type="dcterms:W3CDTF">2004-11-14T08:53:46Z</dcterms:created>
  <dcterms:modified xsi:type="dcterms:W3CDTF">2026-02-05T01:53:13Z</dcterms:modified>
</cp:coreProperties>
</file>