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51"/>
  </p:notesMasterIdLst>
  <p:sldIdLst>
    <p:sldId id="256" r:id="rId2"/>
    <p:sldId id="539" r:id="rId3"/>
    <p:sldId id="383" r:id="rId4"/>
    <p:sldId id="353" r:id="rId5"/>
    <p:sldId id="351" r:id="rId6"/>
    <p:sldId id="491" r:id="rId7"/>
    <p:sldId id="537" r:id="rId8"/>
    <p:sldId id="538" r:id="rId9"/>
    <p:sldId id="495" r:id="rId10"/>
    <p:sldId id="534" r:id="rId11"/>
    <p:sldId id="498" r:id="rId12"/>
    <p:sldId id="506" r:id="rId13"/>
    <p:sldId id="510" r:id="rId14"/>
    <p:sldId id="535" r:id="rId15"/>
    <p:sldId id="522" r:id="rId16"/>
    <p:sldId id="523" r:id="rId17"/>
    <p:sldId id="524" r:id="rId18"/>
    <p:sldId id="525" r:id="rId19"/>
    <p:sldId id="526" r:id="rId20"/>
    <p:sldId id="527" r:id="rId21"/>
    <p:sldId id="528" r:id="rId22"/>
    <p:sldId id="507" r:id="rId23"/>
    <p:sldId id="516" r:id="rId24"/>
    <p:sldId id="517" r:id="rId25"/>
    <p:sldId id="529" r:id="rId26"/>
    <p:sldId id="530" r:id="rId27"/>
    <p:sldId id="531" r:id="rId28"/>
    <p:sldId id="532" r:id="rId29"/>
    <p:sldId id="533" r:id="rId30"/>
    <p:sldId id="337" r:id="rId31"/>
    <p:sldId id="513" r:id="rId32"/>
    <p:sldId id="514" r:id="rId33"/>
    <p:sldId id="518" r:id="rId34"/>
    <p:sldId id="515" r:id="rId35"/>
    <p:sldId id="320" r:id="rId36"/>
    <p:sldId id="519" r:id="rId37"/>
    <p:sldId id="520" r:id="rId38"/>
    <p:sldId id="521" r:id="rId39"/>
    <p:sldId id="352" r:id="rId40"/>
    <p:sldId id="294" r:id="rId41"/>
    <p:sldId id="508" r:id="rId42"/>
    <p:sldId id="511" r:id="rId43"/>
    <p:sldId id="512" r:id="rId44"/>
    <p:sldId id="410" r:id="rId45"/>
    <p:sldId id="500" r:id="rId46"/>
    <p:sldId id="303" r:id="rId47"/>
    <p:sldId id="345" r:id="rId48"/>
    <p:sldId id="346" r:id="rId49"/>
    <p:sldId id="260" r:id="rId5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1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097" autoAdjust="0"/>
    <p:restoredTop sz="94660"/>
  </p:normalViewPr>
  <p:slideViewPr>
    <p:cSldViewPr>
      <p:cViewPr varScale="1">
        <p:scale>
          <a:sx n="102" d="100"/>
          <a:sy n="102" d="100"/>
        </p:scale>
        <p:origin x="156" y="318"/>
      </p:cViewPr>
      <p:guideLst>
        <p:guide orient="horz" pos="2160"/>
        <p:guide pos="3840"/>
      </p:guideLst>
    </p:cSldViewPr>
  </p:slideViewPr>
  <p:notesTextViewPr>
    <p:cViewPr>
      <p:scale>
        <a:sx n="100" d="100"/>
        <a:sy n="100" d="100"/>
      </p:scale>
      <p:origin x="0" y="0"/>
    </p:cViewPr>
  </p:notesTextViewPr>
  <p:sorterViewPr>
    <p:cViewPr>
      <p:scale>
        <a:sx n="90" d="100"/>
        <a:sy n="90" d="100"/>
      </p:scale>
      <p:origin x="0" y="-37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ndara" panose="020E0502030303020204" pitchFamily="34" charset="0"/>
              </a:defRPr>
            </a:lvl1pPr>
          </a:lstStyle>
          <a:p>
            <a:endParaRPr lang="en-US" dirty="0"/>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ndara" panose="020E0502030303020204" pitchFamily="34" charset="0"/>
              </a:defRPr>
            </a:lvl1pPr>
          </a:lstStyle>
          <a:p>
            <a:endParaRPr lang="en-US" dirty="0"/>
          </a:p>
        </p:txBody>
      </p:sp>
      <p:sp>
        <p:nvSpPr>
          <p:cNvPr id="2253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ndara" panose="020E0502030303020204" pitchFamily="34" charset="0"/>
              </a:defRPr>
            </a:lvl1pPr>
          </a:lstStyle>
          <a:p>
            <a:endParaRPr lang="en-US" dirty="0"/>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ndara" panose="020E0502030303020204" pitchFamily="34" charset="0"/>
              </a:defRPr>
            </a:lvl1pPr>
          </a:lstStyle>
          <a:p>
            <a:fld id="{DADB5835-A0EC-44A2-ABC9-950C6798A62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ndara" panose="020E0502030303020204" pitchFamily="34" charset="0"/>
        <a:ea typeface="+mn-ea"/>
        <a:cs typeface="Arial" charset="0"/>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MOVE YOUR MIC DOWN AN INCH</a:t>
            </a:r>
          </a:p>
        </p:txBody>
      </p:sp>
      <p:sp>
        <p:nvSpPr>
          <p:cNvPr id="4" name="Slide Number Placeholder 3"/>
          <p:cNvSpPr>
            <a:spLocks noGrp="1"/>
          </p:cNvSpPr>
          <p:nvPr>
            <p:ph type="sldNum" sz="quarter" idx="5"/>
          </p:nvPr>
        </p:nvSpPr>
        <p:spPr/>
        <p:txBody>
          <a:bodyPr/>
          <a:lstStyle/>
          <a:p>
            <a:fld id="{EDCDD43A-98B4-4825-81A4-2C6C83D0A108}" type="slidenum">
              <a:rPr lang="en-US" smtClean="0"/>
              <a:t>1</a:t>
            </a:fld>
            <a:endParaRPr lang="en-US" dirty="0"/>
          </a:p>
        </p:txBody>
      </p:sp>
    </p:spTree>
    <p:extLst>
      <p:ext uri="{BB962C8B-B14F-4D97-AF65-F5344CB8AC3E}">
        <p14:creationId xmlns:p14="http://schemas.microsoft.com/office/powerpoint/2010/main" val="1374536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6E873E24-44BE-4A8D-A522-5355A2978DCB}" type="slidenum">
              <a:rPr lang="en-US" smtClean="0"/>
              <a:pPr/>
              <a:t>46</a:t>
            </a:fld>
            <a:endParaRPr lang="en-US" dirty="0"/>
          </a:p>
        </p:txBody>
      </p:sp>
      <p:sp>
        <p:nvSpPr>
          <p:cNvPr id="122883" name="Rectangle 2"/>
          <p:cNvSpPr>
            <a:spLocks noGrp="1" noRot="1" noChangeAspect="1" noChangeArrowheads="1" noTextEdit="1"/>
          </p:cNvSpPr>
          <p:nvPr>
            <p:ph type="sldImg"/>
          </p:nvPr>
        </p:nvSpPr>
        <p:spPr>
          <a:xfrm>
            <a:off x="381000" y="685800"/>
            <a:ext cx="6096000" cy="3429000"/>
          </a:xfrm>
          <a:ln/>
        </p:spPr>
      </p:sp>
      <p:sp>
        <p:nvSpPr>
          <p:cNvPr id="12288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DB5835-A0EC-44A2-ABC9-950C6798A629}" type="slidenum">
              <a:rPr lang="en-US" smtClean="0"/>
              <a:pPr/>
              <a:t>47</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DB5835-A0EC-44A2-ABC9-950C6798A629}" type="slidenum">
              <a:rPr lang="en-US" smtClean="0"/>
              <a:pPr/>
              <a:t>48</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30205709-4937-4C80-AE7F-DECB6649AED9}" type="slidenum">
              <a:rPr lang="en-US" smtClean="0"/>
              <a:pPr/>
              <a:t>49</a:t>
            </a:fld>
            <a:endParaRPr lang="en-US" dirty="0"/>
          </a:p>
        </p:txBody>
      </p:sp>
      <p:sp>
        <p:nvSpPr>
          <p:cNvPr id="86019" name="Rectangle 2"/>
          <p:cNvSpPr>
            <a:spLocks noGrp="1" noRot="1" noChangeAspect="1" noChangeArrowheads="1" noTextEdit="1"/>
          </p:cNvSpPr>
          <p:nvPr>
            <p:ph type="sldImg"/>
          </p:nvPr>
        </p:nvSpPr>
        <p:spPr>
          <a:xfrm>
            <a:off x="381000" y="685800"/>
            <a:ext cx="6096000" cy="3429000"/>
          </a:xfrm>
          <a:ln/>
        </p:spPr>
      </p:sp>
      <p:sp>
        <p:nvSpPr>
          <p:cNvPr id="8602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48316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DB5835-A0EC-44A2-ABC9-950C6798A629}"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E17CAE0-3C7D-4629-A353-D644BF430148}" type="slidenum">
              <a:rPr lang="en-US" smtClean="0"/>
              <a:pPr>
                <a:defRPr/>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19C81-9954-2A87-6BE7-23E08B7F1C9E}"/>
            </a:ext>
          </a:extLst>
        </p:cNvPr>
        <p:cNvGrpSpPr/>
        <p:nvPr/>
      </p:nvGrpSpPr>
      <p:grpSpPr>
        <a:xfrm>
          <a:off x="0" y="0"/>
          <a:ext cx="0" cy="0"/>
          <a:chOff x="0" y="0"/>
          <a:chExt cx="0" cy="0"/>
        </a:xfrm>
      </p:grpSpPr>
      <p:sp>
        <p:nvSpPr>
          <p:cNvPr id="114690" name="Rectangle 7">
            <a:extLst>
              <a:ext uri="{FF2B5EF4-FFF2-40B4-BE49-F238E27FC236}">
                <a16:creationId xmlns:a16="http://schemas.microsoft.com/office/drawing/2014/main" id="{C0071C30-48A7-6DE9-C0B6-D436EDC5B549}"/>
              </a:ext>
            </a:extLst>
          </p:cNvPr>
          <p:cNvSpPr>
            <a:spLocks noGrp="1" noChangeArrowheads="1"/>
          </p:cNvSpPr>
          <p:nvPr>
            <p:ph type="sldNum" sz="quarter" idx="5"/>
          </p:nvPr>
        </p:nvSpPr>
        <p:spPr>
          <a:noFill/>
        </p:spPr>
        <p:txBody>
          <a:bodyPr/>
          <a:lstStyle/>
          <a:p>
            <a:fld id="{61DA9692-37A4-4495-AFE0-34493CACCCDC}" type="slidenum">
              <a:rPr lang="en-US" smtClean="0"/>
              <a:pPr/>
              <a:t>14</a:t>
            </a:fld>
            <a:endParaRPr lang="en-US" dirty="0"/>
          </a:p>
        </p:txBody>
      </p:sp>
      <p:sp>
        <p:nvSpPr>
          <p:cNvPr id="114691" name="Rectangle 2">
            <a:extLst>
              <a:ext uri="{FF2B5EF4-FFF2-40B4-BE49-F238E27FC236}">
                <a16:creationId xmlns:a16="http://schemas.microsoft.com/office/drawing/2014/main" id="{91B80600-AE52-6D52-A385-5BC2365BB550}"/>
              </a:ext>
            </a:extLst>
          </p:cNvPr>
          <p:cNvSpPr>
            <a:spLocks noGrp="1" noRot="1" noChangeAspect="1" noChangeArrowheads="1" noTextEdit="1"/>
          </p:cNvSpPr>
          <p:nvPr>
            <p:ph type="sldImg"/>
          </p:nvPr>
        </p:nvSpPr>
        <p:spPr>
          <a:xfrm>
            <a:off x="381000" y="685800"/>
            <a:ext cx="6096000" cy="3429000"/>
          </a:xfrm>
          <a:ln/>
        </p:spPr>
      </p:sp>
      <p:sp>
        <p:nvSpPr>
          <p:cNvPr id="114692" name="Rectangle 3">
            <a:extLst>
              <a:ext uri="{FF2B5EF4-FFF2-40B4-BE49-F238E27FC236}">
                <a16:creationId xmlns:a16="http://schemas.microsoft.com/office/drawing/2014/main" id="{C86CE104-E964-BDDC-4280-34D02E241BE6}"/>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884609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DB5835-A0EC-44A2-ABC9-950C6798A629}" type="slidenum">
              <a:rPr lang="en-US" smtClean="0"/>
              <a:pPr/>
              <a:t>30</a:t>
            </a:fld>
            <a:endParaRPr lang="en-US" dirty="0"/>
          </a:p>
        </p:txBody>
      </p:sp>
    </p:spTree>
    <p:extLst>
      <p:ext uri="{BB962C8B-B14F-4D97-AF65-F5344CB8AC3E}">
        <p14:creationId xmlns:p14="http://schemas.microsoft.com/office/powerpoint/2010/main" val="3873746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74AAF-D483-938C-5E06-058D7BA9F8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0BB490-8BE6-2A43-A913-C8CA9A887AE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5E84159-608A-3133-7593-823064CB00B8}"/>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CC8EE430-B07B-CD23-7995-E1BE6653E8A9}"/>
              </a:ext>
            </a:extLst>
          </p:cNvPr>
          <p:cNvSpPr>
            <a:spLocks noGrp="1"/>
          </p:cNvSpPr>
          <p:nvPr>
            <p:ph type="sldNum" sz="quarter" idx="10"/>
          </p:nvPr>
        </p:nvSpPr>
        <p:spPr/>
        <p:txBody>
          <a:bodyPr/>
          <a:lstStyle/>
          <a:p>
            <a:fld id="{DADB5835-A0EC-44A2-ABC9-950C6798A629}" type="slidenum">
              <a:rPr lang="en-US" smtClean="0"/>
              <a:pPr/>
              <a:t>31</a:t>
            </a:fld>
            <a:endParaRPr lang="en-US" dirty="0"/>
          </a:p>
        </p:txBody>
      </p:sp>
    </p:spTree>
    <p:extLst>
      <p:ext uri="{BB962C8B-B14F-4D97-AF65-F5344CB8AC3E}">
        <p14:creationId xmlns:p14="http://schemas.microsoft.com/office/powerpoint/2010/main" val="1647594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DB5835-A0EC-44A2-ABC9-950C6798A629}" type="slidenum">
              <a:rPr lang="en-US" smtClean="0"/>
              <a:pPr/>
              <a:t>35</a:t>
            </a:fld>
            <a:endParaRPr lang="en-US" dirty="0"/>
          </a:p>
        </p:txBody>
      </p:sp>
    </p:spTree>
    <p:extLst>
      <p:ext uri="{BB962C8B-B14F-4D97-AF65-F5344CB8AC3E}">
        <p14:creationId xmlns:p14="http://schemas.microsoft.com/office/powerpoint/2010/main" val="4226684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BDD779-EBFB-41AB-AE97-814EB4476728}" type="slidenum">
              <a:rPr lang="en-US"/>
              <a:pPr/>
              <a:t>39</a:t>
            </a:fld>
            <a:endParaRPr lang="en-US" dirty="0"/>
          </a:p>
        </p:txBody>
      </p:sp>
      <p:sp>
        <p:nvSpPr>
          <p:cNvPr id="163842" name="Rectangle 2"/>
          <p:cNvSpPr>
            <a:spLocks noGrp="1" noRot="1" noChangeAspect="1" noChangeArrowheads="1" noTextEdit="1"/>
          </p:cNvSpPr>
          <p:nvPr>
            <p:ph type="sldImg"/>
          </p:nvPr>
        </p:nvSpPr>
        <p:spPr>
          <a:xfrm>
            <a:off x="381000" y="685800"/>
            <a:ext cx="6096000" cy="3429000"/>
          </a:xfrm>
          <a:ln/>
        </p:spPr>
      </p:sp>
      <p:sp>
        <p:nvSpPr>
          <p:cNvPr id="1638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62686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61DA9692-37A4-4495-AFE0-34493CACCCDC}" type="slidenum">
              <a:rPr lang="en-US" smtClean="0"/>
              <a:pPr/>
              <a:t>40</a:t>
            </a:fld>
            <a:endParaRPr lang="en-US" dirty="0"/>
          </a:p>
        </p:txBody>
      </p:sp>
      <p:sp>
        <p:nvSpPr>
          <p:cNvPr id="114691" name="Rectangle 2"/>
          <p:cNvSpPr>
            <a:spLocks noGrp="1" noRot="1" noChangeAspect="1" noChangeArrowheads="1" noTextEdit="1"/>
          </p:cNvSpPr>
          <p:nvPr>
            <p:ph type="sldImg"/>
          </p:nvPr>
        </p:nvSpPr>
        <p:spPr>
          <a:xfrm>
            <a:off x="381000" y="685800"/>
            <a:ext cx="6096000" cy="3429000"/>
          </a:xfrm>
          <a:ln/>
        </p:spPr>
      </p:sp>
      <p:sp>
        <p:nvSpPr>
          <p:cNvPr id="11469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9810" name="Group 2"/>
          <p:cNvGrpSpPr>
            <a:grpSpLocks/>
          </p:cNvGrpSpPr>
          <p:nvPr/>
        </p:nvGrpSpPr>
        <p:grpSpPr bwMode="auto">
          <a:xfrm>
            <a:off x="5067300" y="1789114"/>
            <a:ext cx="7120467" cy="5056187"/>
            <a:chOff x="2394" y="1127"/>
            <a:chExt cx="3364" cy="3185"/>
          </a:xfrm>
        </p:grpSpPr>
        <p:sp>
          <p:nvSpPr>
            <p:cNvPr id="119811"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9812"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dirty="0">
                <a:latin typeface="Candara" panose="020E0502030303020204" pitchFamily="34" charset="0"/>
              </a:endParaRPr>
            </a:p>
          </p:txBody>
        </p:sp>
        <p:sp>
          <p:nvSpPr>
            <p:cNvPr id="119813"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9814"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15"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9816"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9817"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9818"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9819"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9820"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21"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22"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endParaRPr lang="en-US" dirty="0">
                <a:latin typeface="Candara" panose="020E0502030303020204" pitchFamily="34" charset="0"/>
              </a:endParaRPr>
            </a:p>
          </p:txBody>
        </p:sp>
        <p:sp>
          <p:nvSpPr>
            <p:cNvPr id="119823"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dirty="0">
                <a:latin typeface="Candara" panose="020E0502030303020204" pitchFamily="34" charset="0"/>
              </a:endParaRPr>
            </a:p>
          </p:txBody>
        </p:sp>
        <p:sp>
          <p:nvSpPr>
            <p:cNvPr id="119824"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25"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26"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27"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28"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29"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30"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31"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dirty="0">
                <a:latin typeface="Candara" panose="020E0502030303020204" pitchFamily="34" charset="0"/>
              </a:endParaRPr>
            </a:p>
          </p:txBody>
        </p:sp>
        <p:sp>
          <p:nvSpPr>
            <p:cNvPr id="119832"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33"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34"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35"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endParaRPr lang="en-US" dirty="0">
                <a:latin typeface="Candara" panose="020E0502030303020204" pitchFamily="34" charset="0"/>
              </a:endParaRPr>
            </a:p>
          </p:txBody>
        </p:sp>
        <p:sp>
          <p:nvSpPr>
            <p:cNvPr id="119836"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dirty="0">
                <a:latin typeface="Candara" panose="020E0502030303020204" pitchFamily="34" charset="0"/>
              </a:endParaRPr>
            </a:p>
          </p:txBody>
        </p:sp>
        <p:sp>
          <p:nvSpPr>
            <p:cNvPr id="119837"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endParaRPr lang="en-US" dirty="0">
                <a:latin typeface="Candara" panose="020E0502030303020204" pitchFamily="34" charset="0"/>
              </a:endParaRPr>
            </a:p>
          </p:txBody>
        </p:sp>
        <p:sp>
          <p:nvSpPr>
            <p:cNvPr id="119838"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39"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40"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endParaRPr lang="en-US" dirty="0">
                <a:latin typeface="Candara" panose="020E0502030303020204" pitchFamily="34" charset="0"/>
              </a:endParaRPr>
            </a:p>
          </p:txBody>
        </p:sp>
        <p:sp>
          <p:nvSpPr>
            <p:cNvPr id="119841"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9842"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dirty="0">
                <a:latin typeface="Candara" panose="020E0502030303020204" pitchFamily="34" charset="0"/>
              </a:endParaRPr>
            </a:p>
          </p:txBody>
        </p:sp>
        <p:sp>
          <p:nvSpPr>
            <p:cNvPr id="119843"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n-US" dirty="0">
                <a:latin typeface="Candara" panose="020E0502030303020204" pitchFamily="34" charset="0"/>
              </a:endParaRPr>
            </a:p>
          </p:txBody>
        </p:sp>
        <p:sp>
          <p:nvSpPr>
            <p:cNvPr id="119844"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dirty="0">
                <a:latin typeface="Candara" panose="020E0502030303020204" pitchFamily="34" charset="0"/>
              </a:endParaRPr>
            </a:p>
          </p:txBody>
        </p:sp>
      </p:grpSp>
      <p:sp>
        <p:nvSpPr>
          <p:cNvPr id="119845" name="Rectangle 37"/>
          <p:cNvSpPr>
            <a:spLocks noGrp="1" noChangeArrowheads="1"/>
          </p:cNvSpPr>
          <p:nvPr>
            <p:ph type="dt" sz="half" idx="2"/>
          </p:nvPr>
        </p:nvSpPr>
        <p:spPr/>
        <p:txBody>
          <a:bodyPr/>
          <a:lstStyle>
            <a:lvl1pPr>
              <a:defRPr/>
            </a:lvl1pPr>
          </a:lstStyle>
          <a:p>
            <a:r>
              <a:rPr lang="en-US" dirty="0"/>
              <a:t>1-28-2026</a:t>
            </a:r>
          </a:p>
        </p:txBody>
      </p:sp>
      <p:sp>
        <p:nvSpPr>
          <p:cNvPr id="119846" name="Rectangle 38"/>
          <p:cNvSpPr>
            <a:spLocks noGrp="1" noChangeArrowheads="1"/>
          </p:cNvSpPr>
          <p:nvPr>
            <p:ph type="ftr" sz="quarter" idx="3"/>
          </p:nvPr>
        </p:nvSpPr>
        <p:spPr/>
        <p:txBody>
          <a:bodyPr/>
          <a:lstStyle>
            <a:lvl1pPr>
              <a:defRPr/>
            </a:lvl1pPr>
          </a:lstStyle>
          <a:p>
            <a:r>
              <a:rPr lang="en-US" dirty="0"/>
              <a:t>Stewardship.2.HBT</a:t>
            </a:r>
          </a:p>
        </p:txBody>
      </p:sp>
      <p:sp>
        <p:nvSpPr>
          <p:cNvPr id="119847" name="Rectangle 39"/>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r>
              <a:rPr lang="en-US" dirty="0"/>
              <a:t>Click to edit Master subtitle style</a:t>
            </a:r>
          </a:p>
        </p:txBody>
      </p:sp>
      <p:sp>
        <p:nvSpPr>
          <p:cNvPr id="119848" name="Rectangle 40"/>
          <p:cNvSpPr>
            <a:spLocks noGrp="1" noChangeArrowheads="1"/>
          </p:cNvSpPr>
          <p:nvPr>
            <p:ph type="ctrTitle"/>
          </p:nvPr>
        </p:nvSpPr>
        <p:spPr>
          <a:xfrm>
            <a:off x="914400" y="1768476"/>
            <a:ext cx="10363200" cy="1736725"/>
          </a:xfrm>
        </p:spPr>
        <p:txBody>
          <a:bodyPr anchor="b" anchorCtr="1"/>
          <a:lstStyle>
            <a:lvl1pPr>
              <a:defRPr sz="5400"/>
            </a:lvl1pPr>
          </a:lstStyle>
          <a:p>
            <a:r>
              <a:rPr lang="en-US" dirty="0"/>
              <a:t>Click to edit Master title style</a:t>
            </a:r>
          </a:p>
        </p:txBody>
      </p:sp>
      <p:sp>
        <p:nvSpPr>
          <p:cNvPr id="119849" name="Rectangle 41"/>
          <p:cNvSpPr>
            <a:spLocks noGrp="1" noChangeArrowheads="1"/>
          </p:cNvSpPr>
          <p:nvPr>
            <p:ph type="sldNum" sz="quarter" idx="4"/>
          </p:nvPr>
        </p:nvSpPr>
        <p:spPr/>
        <p:txBody>
          <a:bodyPr/>
          <a:lstStyle>
            <a:lvl1pPr>
              <a:defRPr/>
            </a:lvl1pPr>
          </a:lstStyle>
          <a:p>
            <a:fld id="{4624A795-8862-4911-A11C-844D77BD6776}"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1-28-2026</a:t>
            </a:r>
          </a:p>
        </p:txBody>
      </p:sp>
      <p:sp>
        <p:nvSpPr>
          <p:cNvPr id="5" name="Footer Placeholder 4"/>
          <p:cNvSpPr>
            <a:spLocks noGrp="1"/>
          </p:cNvSpPr>
          <p:nvPr>
            <p:ph type="ftr" sz="quarter" idx="11"/>
          </p:nvPr>
        </p:nvSpPr>
        <p:spPr/>
        <p:txBody>
          <a:bodyPr/>
          <a:lstStyle>
            <a:lvl1pPr>
              <a:defRPr/>
            </a:lvl1pPr>
          </a:lstStyle>
          <a:p>
            <a:r>
              <a:rPr lang="en-US" dirty="0"/>
              <a:t>Stewardship.2.HBT</a:t>
            </a:r>
          </a:p>
        </p:txBody>
      </p:sp>
      <p:sp>
        <p:nvSpPr>
          <p:cNvPr id="6" name="Slide Number Placeholder 5"/>
          <p:cNvSpPr>
            <a:spLocks noGrp="1"/>
          </p:cNvSpPr>
          <p:nvPr>
            <p:ph type="sldNum" sz="quarter" idx="12"/>
          </p:nvPr>
        </p:nvSpPr>
        <p:spPr/>
        <p:txBody>
          <a:bodyPr/>
          <a:lstStyle>
            <a:lvl1pPr>
              <a:defRPr/>
            </a:lvl1pPr>
          </a:lstStyle>
          <a:p>
            <a:fld id="{96F672AB-F6D3-4EEC-BE39-641FCEE462C7}"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1-28-2026</a:t>
            </a:r>
          </a:p>
        </p:txBody>
      </p:sp>
      <p:sp>
        <p:nvSpPr>
          <p:cNvPr id="5" name="Footer Placeholder 4"/>
          <p:cNvSpPr>
            <a:spLocks noGrp="1"/>
          </p:cNvSpPr>
          <p:nvPr>
            <p:ph type="ftr" sz="quarter" idx="11"/>
          </p:nvPr>
        </p:nvSpPr>
        <p:spPr/>
        <p:txBody>
          <a:bodyPr/>
          <a:lstStyle>
            <a:lvl1pPr>
              <a:defRPr/>
            </a:lvl1pPr>
          </a:lstStyle>
          <a:p>
            <a:r>
              <a:rPr lang="en-US" dirty="0"/>
              <a:t>Stewardship.2.HBT</a:t>
            </a:r>
          </a:p>
        </p:txBody>
      </p:sp>
      <p:sp>
        <p:nvSpPr>
          <p:cNvPr id="6" name="Slide Number Placeholder 5"/>
          <p:cNvSpPr>
            <a:spLocks noGrp="1"/>
          </p:cNvSpPr>
          <p:nvPr>
            <p:ph type="sldNum" sz="quarter" idx="12"/>
          </p:nvPr>
        </p:nvSpPr>
        <p:spPr/>
        <p:txBody>
          <a:bodyPr/>
          <a:lstStyle>
            <a:lvl1pPr>
              <a:defRPr/>
            </a:lvl1pPr>
          </a:lstStyle>
          <a:p>
            <a:fld id="{FBE0E142-2A76-4C2E-A1EE-526F0677F291}"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sz="half" idx="1"/>
          </p:nvPr>
        </p:nvSpPr>
        <p:spPr>
          <a:xfrm>
            <a:off x="609600" y="1600201"/>
            <a:ext cx="5384800" cy="4530725"/>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Media Placeholder 3"/>
          <p:cNvSpPr>
            <a:spLocks noGrp="1"/>
          </p:cNvSpPr>
          <p:nvPr>
            <p:ph type="media" sz="half" idx="2"/>
          </p:nvPr>
        </p:nvSpPr>
        <p:spPr>
          <a:xfrm>
            <a:off x="6197600" y="1600201"/>
            <a:ext cx="5384800" cy="4530725"/>
          </a:xfrm>
        </p:spPr>
        <p:txBody>
          <a:bodyPr/>
          <a:lstStyle>
            <a:lvl1pPr>
              <a:defRPr/>
            </a:lvl1pPr>
          </a:lstStyle>
          <a:p>
            <a:endParaRPr lang="en-US" dirty="0"/>
          </a:p>
        </p:txBody>
      </p:sp>
      <p:sp>
        <p:nvSpPr>
          <p:cNvPr id="5" name="Date Placeholder 4"/>
          <p:cNvSpPr>
            <a:spLocks noGrp="1"/>
          </p:cNvSpPr>
          <p:nvPr>
            <p:ph type="dt" sz="half" idx="10"/>
          </p:nvPr>
        </p:nvSpPr>
        <p:spPr>
          <a:xfrm>
            <a:off x="609600" y="6278563"/>
            <a:ext cx="2844800" cy="457200"/>
          </a:xfrm>
        </p:spPr>
        <p:txBody>
          <a:bodyPr/>
          <a:lstStyle>
            <a:lvl1pPr>
              <a:defRPr/>
            </a:lvl1pPr>
          </a:lstStyle>
          <a:p>
            <a:r>
              <a:rPr lang="en-US" dirty="0"/>
              <a:t>1-28-2026</a:t>
            </a:r>
          </a:p>
        </p:txBody>
      </p:sp>
      <p:sp>
        <p:nvSpPr>
          <p:cNvPr id="6" name="Footer Placeholder 5"/>
          <p:cNvSpPr>
            <a:spLocks noGrp="1"/>
          </p:cNvSpPr>
          <p:nvPr>
            <p:ph type="ftr" sz="quarter" idx="11"/>
          </p:nvPr>
        </p:nvSpPr>
        <p:spPr>
          <a:xfrm>
            <a:off x="4165600" y="6278563"/>
            <a:ext cx="3860800" cy="457200"/>
          </a:xfrm>
        </p:spPr>
        <p:txBody>
          <a:bodyPr/>
          <a:lstStyle>
            <a:lvl1pPr>
              <a:defRPr/>
            </a:lvl1pPr>
          </a:lstStyle>
          <a:p>
            <a:r>
              <a:rPr lang="en-US" dirty="0"/>
              <a:t>Stewardship.2.HBT</a:t>
            </a:r>
          </a:p>
        </p:txBody>
      </p:sp>
      <p:sp>
        <p:nvSpPr>
          <p:cNvPr id="7" name="Slide Number Placeholder 6"/>
          <p:cNvSpPr>
            <a:spLocks noGrp="1"/>
          </p:cNvSpPr>
          <p:nvPr>
            <p:ph type="sldNum" sz="quarter" idx="12"/>
          </p:nvPr>
        </p:nvSpPr>
        <p:spPr>
          <a:xfrm>
            <a:off x="8737600" y="6278563"/>
            <a:ext cx="2844800" cy="457200"/>
          </a:xfrm>
        </p:spPr>
        <p:txBody>
          <a:bodyPr/>
          <a:lstStyle>
            <a:lvl1pPr>
              <a:defRPr/>
            </a:lvl1pPr>
          </a:lstStyle>
          <a:p>
            <a:fld id="{B0896D36-3097-4379-858B-CAEDC1E1F03A}"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p:cNvSpPr>
            <a:spLocks noGrp="1"/>
          </p:cNvSpPr>
          <p:nvPr>
            <p:ph type="dt" sz="half" idx="10"/>
          </p:nvPr>
        </p:nvSpPr>
        <p:spPr>
          <a:xfrm>
            <a:off x="609600" y="6278563"/>
            <a:ext cx="2844800" cy="457200"/>
          </a:xfrm>
        </p:spPr>
        <p:txBody>
          <a:bodyPr/>
          <a:lstStyle>
            <a:lvl1pPr>
              <a:defRPr/>
            </a:lvl1pPr>
          </a:lstStyle>
          <a:p>
            <a:r>
              <a:rPr lang="en-US" dirty="0"/>
              <a:t>1-28-2026</a:t>
            </a:r>
          </a:p>
        </p:txBody>
      </p:sp>
      <p:sp>
        <p:nvSpPr>
          <p:cNvPr id="4" name="Footer Placeholder 3"/>
          <p:cNvSpPr>
            <a:spLocks noGrp="1"/>
          </p:cNvSpPr>
          <p:nvPr>
            <p:ph type="ftr" sz="quarter" idx="11"/>
          </p:nvPr>
        </p:nvSpPr>
        <p:spPr>
          <a:xfrm>
            <a:off x="4165600" y="6278563"/>
            <a:ext cx="3860800" cy="457200"/>
          </a:xfrm>
        </p:spPr>
        <p:txBody>
          <a:bodyPr/>
          <a:lstStyle>
            <a:lvl1pPr>
              <a:defRPr/>
            </a:lvl1pPr>
          </a:lstStyle>
          <a:p>
            <a:r>
              <a:rPr lang="en-US" dirty="0"/>
              <a:t>Stewardship.2.HBT</a:t>
            </a:r>
          </a:p>
        </p:txBody>
      </p:sp>
      <p:sp>
        <p:nvSpPr>
          <p:cNvPr id="5" name="Slide Number Placeholder 4"/>
          <p:cNvSpPr>
            <a:spLocks noGrp="1"/>
          </p:cNvSpPr>
          <p:nvPr>
            <p:ph type="sldNum" sz="quarter" idx="12"/>
          </p:nvPr>
        </p:nvSpPr>
        <p:spPr>
          <a:xfrm>
            <a:off x="8737600" y="6278563"/>
            <a:ext cx="2844800" cy="457200"/>
          </a:xfrm>
        </p:spPr>
        <p:txBody>
          <a:bodyPr/>
          <a:lstStyle>
            <a:lvl1pPr>
              <a:defRPr/>
            </a:lvl1pPr>
          </a:lstStyle>
          <a:p>
            <a:fld id="{8730521F-29FC-41AD-A4E7-59CAB2D0834C}"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197600" y="1600201"/>
            <a:ext cx="5384800" cy="4530725"/>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09600" y="6278563"/>
            <a:ext cx="2844800" cy="457200"/>
          </a:xfrm>
        </p:spPr>
        <p:txBody>
          <a:bodyPr/>
          <a:lstStyle>
            <a:lvl1pPr>
              <a:defRPr/>
            </a:lvl1pPr>
          </a:lstStyle>
          <a:p>
            <a:r>
              <a:rPr lang="en-US" dirty="0"/>
              <a:t>1-28-2026</a:t>
            </a:r>
          </a:p>
        </p:txBody>
      </p:sp>
      <p:sp>
        <p:nvSpPr>
          <p:cNvPr id="6" name="Footer Placeholder 5"/>
          <p:cNvSpPr>
            <a:spLocks noGrp="1"/>
          </p:cNvSpPr>
          <p:nvPr>
            <p:ph type="ftr" sz="quarter" idx="11"/>
          </p:nvPr>
        </p:nvSpPr>
        <p:spPr>
          <a:xfrm>
            <a:off x="4165600" y="6278563"/>
            <a:ext cx="3860800" cy="457200"/>
          </a:xfrm>
        </p:spPr>
        <p:txBody>
          <a:bodyPr/>
          <a:lstStyle>
            <a:lvl1pPr>
              <a:defRPr/>
            </a:lvl1pPr>
          </a:lstStyle>
          <a:p>
            <a:r>
              <a:rPr lang="en-US" dirty="0"/>
              <a:t>Stewardship.2.HBT</a:t>
            </a:r>
          </a:p>
        </p:txBody>
      </p:sp>
      <p:sp>
        <p:nvSpPr>
          <p:cNvPr id="7" name="Slide Number Placeholder 6"/>
          <p:cNvSpPr>
            <a:spLocks noGrp="1"/>
          </p:cNvSpPr>
          <p:nvPr>
            <p:ph type="sldNum" sz="quarter" idx="12"/>
          </p:nvPr>
        </p:nvSpPr>
        <p:spPr>
          <a:xfrm>
            <a:off x="8737600" y="6278563"/>
            <a:ext cx="2844800" cy="457200"/>
          </a:xfrm>
        </p:spPr>
        <p:txBody>
          <a:bodyPr/>
          <a:lstStyle>
            <a:lvl1pPr>
              <a:defRPr/>
            </a:lvl1pPr>
          </a:lstStyle>
          <a:p>
            <a:fld id="{0431050B-7CDB-40D7-8FFA-67994D40651C}"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1-28-2026</a:t>
            </a:r>
          </a:p>
        </p:txBody>
      </p:sp>
      <p:sp>
        <p:nvSpPr>
          <p:cNvPr id="5" name="Footer Placeholder 4"/>
          <p:cNvSpPr>
            <a:spLocks noGrp="1"/>
          </p:cNvSpPr>
          <p:nvPr>
            <p:ph type="ftr" sz="quarter" idx="11"/>
          </p:nvPr>
        </p:nvSpPr>
        <p:spPr/>
        <p:txBody>
          <a:bodyPr/>
          <a:lstStyle>
            <a:lvl1pPr>
              <a:defRPr/>
            </a:lvl1pPr>
          </a:lstStyle>
          <a:p>
            <a:r>
              <a:rPr lang="en-US" dirty="0"/>
              <a:t>Stewardship.2.HBT</a:t>
            </a:r>
          </a:p>
        </p:txBody>
      </p:sp>
      <p:sp>
        <p:nvSpPr>
          <p:cNvPr id="6" name="Slide Number Placeholder 5"/>
          <p:cNvSpPr>
            <a:spLocks noGrp="1"/>
          </p:cNvSpPr>
          <p:nvPr>
            <p:ph type="sldNum" sz="quarter" idx="12"/>
          </p:nvPr>
        </p:nvSpPr>
        <p:spPr/>
        <p:txBody>
          <a:bodyPr/>
          <a:lstStyle>
            <a:lvl1pPr>
              <a:defRPr/>
            </a:lvl1pPr>
          </a:lstStyle>
          <a:p>
            <a:fld id="{F9C51F4B-4E98-4A64-8628-9C70DC8DD52C}"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r>
              <a:rPr lang="en-US" dirty="0"/>
              <a:t>1-28-2026</a:t>
            </a:r>
          </a:p>
        </p:txBody>
      </p:sp>
      <p:sp>
        <p:nvSpPr>
          <p:cNvPr id="5" name="Footer Placeholder 4"/>
          <p:cNvSpPr>
            <a:spLocks noGrp="1"/>
          </p:cNvSpPr>
          <p:nvPr>
            <p:ph type="ftr" sz="quarter" idx="11"/>
          </p:nvPr>
        </p:nvSpPr>
        <p:spPr/>
        <p:txBody>
          <a:bodyPr/>
          <a:lstStyle>
            <a:lvl1pPr>
              <a:defRPr/>
            </a:lvl1pPr>
          </a:lstStyle>
          <a:p>
            <a:r>
              <a:rPr lang="en-US" dirty="0"/>
              <a:t>Stewardship.2.HBT</a:t>
            </a:r>
          </a:p>
        </p:txBody>
      </p:sp>
      <p:sp>
        <p:nvSpPr>
          <p:cNvPr id="6" name="Slide Number Placeholder 5"/>
          <p:cNvSpPr>
            <a:spLocks noGrp="1"/>
          </p:cNvSpPr>
          <p:nvPr>
            <p:ph type="sldNum" sz="quarter" idx="12"/>
          </p:nvPr>
        </p:nvSpPr>
        <p:spPr/>
        <p:txBody>
          <a:bodyPr/>
          <a:lstStyle>
            <a:lvl1pPr>
              <a:defRPr/>
            </a:lvl1pPr>
          </a:lstStyle>
          <a:p>
            <a:fld id="{29557BCC-C04D-43E4-A3B9-0B866F584C6F}"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r>
              <a:rPr lang="en-US" dirty="0"/>
              <a:t>1-28-2026</a:t>
            </a:r>
          </a:p>
        </p:txBody>
      </p:sp>
      <p:sp>
        <p:nvSpPr>
          <p:cNvPr id="6" name="Footer Placeholder 5"/>
          <p:cNvSpPr>
            <a:spLocks noGrp="1"/>
          </p:cNvSpPr>
          <p:nvPr>
            <p:ph type="ftr" sz="quarter" idx="11"/>
          </p:nvPr>
        </p:nvSpPr>
        <p:spPr/>
        <p:txBody>
          <a:bodyPr/>
          <a:lstStyle>
            <a:lvl1pPr>
              <a:defRPr/>
            </a:lvl1pPr>
          </a:lstStyle>
          <a:p>
            <a:r>
              <a:rPr lang="en-US" dirty="0"/>
              <a:t>Stewardship.2.HBT</a:t>
            </a:r>
          </a:p>
        </p:txBody>
      </p:sp>
      <p:sp>
        <p:nvSpPr>
          <p:cNvPr id="7" name="Slide Number Placeholder 6"/>
          <p:cNvSpPr>
            <a:spLocks noGrp="1"/>
          </p:cNvSpPr>
          <p:nvPr>
            <p:ph type="sldNum" sz="quarter" idx="12"/>
          </p:nvPr>
        </p:nvSpPr>
        <p:spPr/>
        <p:txBody>
          <a:bodyPr/>
          <a:lstStyle>
            <a:lvl1pPr>
              <a:defRPr/>
            </a:lvl1pPr>
          </a:lstStyle>
          <a:p>
            <a:fld id="{771C5762-38F3-4441-86CE-E11BD2CC150C}"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vl1pPr>
          </a:lstStyle>
          <a:p>
            <a:r>
              <a:rPr lang="en-US" dirty="0"/>
              <a:t>1-28-2026</a:t>
            </a:r>
          </a:p>
        </p:txBody>
      </p:sp>
      <p:sp>
        <p:nvSpPr>
          <p:cNvPr id="8" name="Footer Placeholder 7"/>
          <p:cNvSpPr>
            <a:spLocks noGrp="1"/>
          </p:cNvSpPr>
          <p:nvPr>
            <p:ph type="ftr" sz="quarter" idx="11"/>
          </p:nvPr>
        </p:nvSpPr>
        <p:spPr/>
        <p:txBody>
          <a:bodyPr/>
          <a:lstStyle>
            <a:lvl1pPr>
              <a:defRPr/>
            </a:lvl1pPr>
          </a:lstStyle>
          <a:p>
            <a:r>
              <a:rPr lang="en-US" dirty="0"/>
              <a:t>Stewardship.2.HBT</a:t>
            </a:r>
          </a:p>
        </p:txBody>
      </p:sp>
      <p:sp>
        <p:nvSpPr>
          <p:cNvPr id="9" name="Slide Number Placeholder 8"/>
          <p:cNvSpPr>
            <a:spLocks noGrp="1"/>
          </p:cNvSpPr>
          <p:nvPr>
            <p:ph type="sldNum" sz="quarter" idx="12"/>
          </p:nvPr>
        </p:nvSpPr>
        <p:spPr/>
        <p:txBody>
          <a:bodyPr/>
          <a:lstStyle>
            <a:lvl1pPr>
              <a:defRPr/>
            </a:lvl1pPr>
          </a:lstStyle>
          <a:p>
            <a:fld id="{21D59DE1-9CF7-4DBD-BC79-0C143A76E5A7}"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vl1pPr>
          </a:lstStyle>
          <a:p>
            <a:r>
              <a:rPr lang="en-US" dirty="0"/>
              <a:t>1-28-2026</a:t>
            </a:r>
          </a:p>
        </p:txBody>
      </p:sp>
      <p:sp>
        <p:nvSpPr>
          <p:cNvPr id="4" name="Footer Placeholder 3"/>
          <p:cNvSpPr>
            <a:spLocks noGrp="1"/>
          </p:cNvSpPr>
          <p:nvPr>
            <p:ph type="ftr" sz="quarter" idx="11"/>
          </p:nvPr>
        </p:nvSpPr>
        <p:spPr/>
        <p:txBody>
          <a:bodyPr/>
          <a:lstStyle>
            <a:lvl1pPr>
              <a:defRPr/>
            </a:lvl1pPr>
          </a:lstStyle>
          <a:p>
            <a:r>
              <a:rPr lang="en-US" dirty="0"/>
              <a:t>Stewardship.2.HBT</a:t>
            </a:r>
          </a:p>
        </p:txBody>
      </p:sp>
      <p:sp>
        <p:nvSpPr>
          <p:cNvPr id="5" name="Slide Number Placeholder 4"/>
          <p:cNvSpPr>
            <a:spLocks noGrp="1"/>
          </p:cNvSpPr>
          <p:nvPr>
            <p:ph type="sldNum" sz="quarter" idx="12"/>
          </p:nvPr>
        </p:nvSpPr>
        <p:spPr/>
        <p:txBody>
          <a:bodyPr/>
          <a:lstStyle>
            <a:lvl1pPr>
              <a:defRPr/>
            </a:lvl1pPr>
          </a:lstStyle>
          <a:p>
            <a:fld id="{70B77E72-AD67-4DCD-AEE5-551277D92E35}"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a:t>1-28-2026</a:t>
            </a:r>
          </a:p>
        </p:txBody>
      </p:sp>
      <p:sp>
        <p:nvSpPr>
          <p:cNvPr id="3" name="Footer Placeholder 2"/>
          <p:cNvSpPr>
            <a:spLocks noGrp="1"/>
          </p:cNvSpPr>
          <p:nvPr>
            <p:ph type="ftr" sz="quarter" idx="11"/>
          </p:nvPr>
        </p:nvSpPr>
        <p:spPr/>
        <p:txBody>
          <a:bodyPr/>
          <a:lstStyle>
            <a:lvl1pPr>
              <a:defRPr/>
            </a:lvl1pPr>
          </a:lstStyle>
          <a:p>
            <a:r>
              <a:rPr lang="en-US" dirty="0"/>
              <a:t>Stewardship.2.HBT</a:t>
            </a:r>
          </a:p>
        </p:txBody>
      </p:sp>
      <p:sp>
        <p:nvSpPr>
          <p:cNvPr id="4" name="Slide Number Placeholder 3"/>
          <p:cNvSpPr>
            <a:spLocks noGrp="1"/>
          </p:cNvSpPr>
          <p:nvPr>
            <p:ph type="sldNum" sz="quarter" idx="12"/>
          </p:nvPr>
        </p:nvSpPr>
        <p:spPr/>
        <p:txBody>
          <a:bodyPr/>
          <a:lstStyle>
            <a:lvl1pPr>
              <a:defRPr/>
            </a:lvl1pPr>
          </a:lstStyle>
          <a:p>
            <a:fld id="{0C50C46B-D2D5-4439-A410-8FA3196FA121}"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vl1pPr>
          </a:lstStyle>
          <a:p>
            <a:r>
              <a:rPr lang="en-US" dirty="0"/>
              <a:t>1-28-2026</a:t>
            </a:r>
          </a:p>
        </p:txBody>
      </p:sp>
      <p:sp>
        <p:nvSpPr>
          <p:cNvPr id="6" name="Footer Placeholder 5"/>
          <p:cNvSpPr>
            <a:spLocks noGrp="1"/>
          </p:cNvSpPr>
          <p:nvPr>
            <p:ph type="ftr" sz="quarter" idx="11"/>
          </p:nvPr>
        </p:nvSpPr>
        <p:spPr/>
        <p:txBody>
          <a:bodyPr/>
          <a:lstStyle>
            <a:lvl1pPr>
              <a:defRPr/>
            </a:lvl1pPr>
          </a:lstStyle>
          <a:p>
            <a:r>
              <a:rPr lang="en-US" dirty="0"/>
              <a:t>Stewardship.2.HBT</a:t>
            </a:r>
          </a:p>
        </p:txBody>
      </p:sp>
      <p:sp>
        <p:nvSpPr>
          <p:cNvPr id="7" name="Slide Number Placeholder 6"/>
          <p:cNvSpPr>
            <a:spLocks noGrp="1"/>
          </p:cNvSpPr>
          <p:nvPr>
            <p:ph type="sldNum" sz="quarter" idx="12"/>
          </p:nvPr>
        </p:nvSpPr>
        <p:spPr/>
        <p:txBody>
          <a:bodyPr/>
          <a:lstStyle>
            <a:lvl1pPr>
              <a:defRPr/>
            </a:lvl1pPr>
          </a:lstStyle>
          <a:p>
            <a:fld id="{0558B69F-E707-45D0-A5E1-ED6574C19676}"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vl1pPr>
          </a:lstStyle>
          <a:p>
            <a:r>
              <a:rPr lang="en-US" dirty="0"/>
              <a:t>1-28-2026</a:t>
            </a:r>
          </a:p>
        </p:txBody>
      </p:sp>
      <p:sp>
        <p:nvSpPr>
          <p:cNvPr id="6" name="Footer Placeholder 5"/>
          <p:cNvSpPr>
            <a:spLocks noGrp="1"/>
          </p:cNvSpPr>
          <p:nvPr>
            <p:ph type="ftr" sz="quarter" idx="11"/>
          </p:nvPr>
        </p:nvSpPr>
        <p:spPr/>
        <p:txBody>
          <a:bodyPr/>
          <a:lstStyle>
            <a:lvl1pPr>
              <a:defRPr/>
            </a:lvl1pPr>
          </a:lstStyle>
          <a:p>
            <a:r>
              <a:rPr lang="en-US" dirty="0"/>
              <a:t>Stewardship.2.HBT</a:t>
            </a:r>
          </a:p>
        </p:txBody>
      </p:sp>
      <p:sp>
        <p:nvSpPr>
          <p:cNvPr id="7" name="Slide Number Placeholder 6"/>
          <p:cNvSpPr>
            <a:spLocks noGrp="1"/>
          </p:cNvSpPr>
          <p:nvPr>
            <p:ph type="sldNum" sz="quarter" idx="12"/>
          </p:nvPr>
        </p:nvSpPr>
        <p:spPr/>
        <p:txBody>
          <a:bodyPr/>
          <a:lstStyle>
            <a:lvl1pPr>
              <a:defRPr/>
            </a:lvl1pPr>
          </a:lstStyle>
          <a:p>
            <a:fld id="{2F26EBB6-4087-414B-BD1B-F8944DEF2FD3}"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18786" name="Group 2"/>
          <p:cNvGrpSpPr>
            <a:grpSpLocks/>
          </p:cNvGrpSpPr>
          <p:nvPr/>
        </p:nvGrpSpPr>
        <p:grpSpPr bwMode="auto">
          <a:xfrm>
            <a:off x="5067300" y="1789114"/>
            <a:ext cx="7120467" cy="5056187"/>
            <a:chOff x="2394" y="1127"/>
            <a:chExt cx="3364" cy="3185"/>
          </a:xfrm>
        </p:grpSpPr>
        <p:sp>
          <p:nvSpPr>
            <p:cNvPr id="118787"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8788"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dirty="0">
                <a:latin typeface="Candara" panose="020E0502030303020204" pitchFamily="34" charset="0"/>
              </a:endParaRPr>
            </a:p>
          </p:txBody>
        </p:sp>
        <p:sp>
          <p:nvSpPr>
            <p:cNvPr id="118789"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8790"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791"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8792"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8793"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8794"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8795"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8796"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797"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798"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endParaRPr lang="en-US" dirty="0">
                <a:latin typeface="Candara" panose="020E0502030303020204" pitchFamily="34" charset="0"/>
              </a:endParaRPr>
            </a:p>
          </p:txBody>
        </p:sp>
        <p:sp>
          <p:nvSpPr>
            <p:cNvPr id="118799"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dirty="0">
                <a:latin typeface="Candara" panose="020E0502030303020204" pitchFamily="34" charset="0"/>
              </a:endParaRPr>
            </a:p>
          </p:txBody>
        </p:sp>
        <p:sp>
          <p:nvSpPr>
            <p:cNvPr id="118800"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801"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802"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803"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804"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805"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806"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807"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dirty="0">
                <a:latin typeface="Candara" panose="020E0502030303020204" pitchFamily="34" charset="0"/>
              </a:endParaRPr>
            </a:p>
          </p:txBody>
        </p:sp>
        <p:sp>
          <p:nvSpPr>
            <p:cNvPr id="118808"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809"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810"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811"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endParaRPr lang="en-US" dirty="0">
                <a:latin typeface="Candara" panose="020E0502030303020204" pitchFamily="34" charset="0"/>
              </a:endParaRPr>
            </a:p>
          </p:txBody>
        </p:sp>
        <p:sp>
          <p:nvSpPr>
            <p:cNvPr id="118812"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dirty="0">
                <a:latin typeface="Candara" panose="020E0502030303020204" pitchFamily="34" charset="0"/>
              </a:endParaRPr>
            </a:p>
          </p:txBody>
        </p:sp>
        <p:sp>
          <p:nvSpPr>
            <p:cNvPr id="118813"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endParaRPr lang="en-US" dirty="0">
                <a:latin typeface="Candara" panose="020E0502030303020204" pitchFamily="34" charset="0"/>
              </a:endParaRPr>
            </a:p>
          </p:txBody>
        </p:sp>
        <p:sp>
          <p:nvSpPr>
            <p:cNvPr id="118814"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815"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816"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endParaRPr lang="en-US" dirty="0">
                <a:latin typeface="Candara" panose="020E0502030303020204" pitchFamily="34" charset="0"/>
              </a:endParaRPr>
            </a:p>
          </p:txBody>
        </p:sp>
        <p:sp>
          <p:nvSpPr>
            <p:cNvPr id="118817"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8818"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dirty="0">
                <a:latin typeface="Candara" panose="020E0502030303020204" pitchFamily="34" charset="0"/>
              </a:endParaRPr>
            </a:p>
          </p:txBody>
        </p:sp>
        <p:sp>
          <p:nvSpPr>
            <p:cNvPr id="118819"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n-US" dirty="0">
                <a:latin typeface="Candara" panose="020E0502030303020204" pitchFamily="34" charset="0"/>
              </a:endParaRPr>
            </a:p>
          </p:txBody>
        </p:sp>
        <p:sp>
          <p:nvSpPr>
            <p:cNvPr id="118820"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dirty="0">
                <a:latin typeface="Candara" panose="020E0502030303020204" pitchFamily="34" charset="0"/>
              </a:endParaRPr>
            </a:p>
          </p:txBody>
        </p:sp>
      </p:grpSp>
      <p:sp>
        <p:nvSpPr>
          <p:cNvPr id="118821" name="Rectangle 37"/>
          <p:cNvSpPr>
            <a:spLocks noGrp="1" noChangeArrowheads="1"/>
          </p:cNvSpPr>
          <p:nvPr>
            <p:ph type="title"/>
          </p:nvPr>
        </p:nvSpPr>
        <p:spPr bwMode="auto">
          <a:xfrm>
            <a:off x="609600" y="277813"/>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18822" name="Rectangle 38"/>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8823" name="Rectangle 39"/>
          <p:cNvSpPr>
            <a:spLocks noGrp="1" noChangeArrowheads="1"/>
          </p:cNvSpPr>
          <p:nvPr>
            <p:ph type="dt" sz="half" idx="2"/>
          </p:nvPr>
        </p:nvSpPr>
        <p:spPr bwMode="auto">
          <a:xfrm>
            <a:off x="609600" y="6278563"/>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ndara" panose="020E0502030303020204" pitchFamily="34" charset="0"/>
              </a:defRPr>
            </a:lvl1pPr>
          </a:lstStyle>
          <a:p>
            <a:r>
              <a:rPr lang="en-US" dirty="0"/>
              <a:t>1-28-2026</a:t>
            </a:r>
          </a:p>
        </p:txBody>
      </p:sp>
      <p:sp>
        <p:nvSpPr>
          <p:cNvPr id="118824" name="Rectangle 40"/>
          <p:cNvSpPr>
            <a:spLocks noGrp="1" noChangeArrowheads="1"/>
          </p:cNvSpPr>
          <p:nvPr>
            <p:ph type="ftr" sz="quarter" idx="3"/>
          </p:nvPr>
        </p:nvSpPr>
        <p:spPr bwMode="auto">
          <a:xfrm>
            <a:off x="4165600" y="6278563"/>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Candara" panose="020E0502030303020204" pitchFamily="34" charset="0"/>
              </a:defRPr>
            </a:lvl1pPr>
          </a:lstStyle>
          <a:p>
            <a:r>
              <a:rPr lang="en-US" dirty="0"/>
              <a:t>Stewardship.2.HBT</a:t>
            </a:r>
          </a:p>
        </p:txBody>
      </p:sp>
      <p:sp>
        <p:nvSpPr>
          <p:cNvPr id="118825" name="Rectangle 41"/>
          <p:cNvSpPr>
            <a:spLocks noGrp="1" noChangeArrowheads="1"/>
          </p:cNvSpPr>
          <p:nvPr>
            <p:ph type="sldNum" sz="quarter" idx="4"/>
          </p:nvPr>
        </p:nvSpPr>
        <p:spPr bwMode="auto">
          <a:xfrm>
            <a:off x="8737600" y="6278563"/>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ndara" panose="020E0502030303020204" pitchFamily="34" charset="0"/>
              </a:defRPr>
            </a:lvl1pPr>
          </a:lstStyle>
          <a:p>
            <a:fld id="{C82484E5-DFF6-451F-9A88-DDB0CC4D1001}" type="slidenum">
              <a:rPr lang="en-US" smtClean="0"/>
              <a:pPr/>
              <a:t>‹#›</a:t>
            </a:fld>
            <a:endParaRPr lang="en-US" dirty="0"/>
          </a:p>
        </p:txBody>
      </p:sp>
    </p:spTree>
  </p:cSld>
  <p:clrMap bg1="dk2" tx1="lt1" bg2="dk1"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Candara" panose="020E0502030303020204" pitchFamily="34" charset="0"/>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Candara" panose="020E0502030303020204" pitchFamily="34" charset="0"/>
          <a:ea typeface="+mn-ea"/>
          <a:cs typeface="+mn-cs"/>
        </a:defRPr>
      </a:lvl1pPr>
      <a:lvl2pPr marL="742950" indent="-285750" algn="l" rtl="0" fontAlgn="base">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Candara" panose="020E0502030303020204" pitchFamily="34" charset="0"/>
          <a:cs typeface="+mn-cs"/>
        </a:defRPr>
      </a:lvl2pPr>
      <a:lvl3pPr marL="1143000" indent="-228600" algn="l" rtl="0" fontAlgn="base">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Candara" panose="020E0502030303020204" pitchFamily="34" charset="0"/>
          <a:cs typeface="+mn-cs"/>
        </a:defRPr>
      </a:lvl3pPr>
      <a:lvl4pPr marL="1600200" indent="-228600" algn="l" rtl="0" fontAlgn="base">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Candara" panose="020E0502030303020204" pitchFamily="34" charset="0"/>
          <a:cs typeface="+mn-cs"/>
        </a:defRPr>
      </a:lvl4pPr>
      <a:lvl5pPr marL="20574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Candara" panose="020E0502030303020204" pitchFamily="34" charset="0"/>
          <a:cs typeface="+mn-cs"/>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hyperlink" Target="https://www.cnbc.com/markets/"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hyperlink" Target="https://www.aeaweb.org/articles?id=10.1257/jep.32.1.31"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udy oil paint art">
            <a:extLst>
              <a:ext uri="{FF2B5EF4-FFF2-40B4-BE49-F238E27FC236}">
                <a16:creationId xmlns:a16="http://schemas.microsoft.com/office/drawing/2014/main" id="{563C5CE9-B1E9-4EC9-D9FC-8F405E9B7B7F}"/>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0" y="10"/>
            <a:ext cx="12191980" cy="6857990"/>
          </a:xfrm>
          <a:prstGeom prst="rect">
            <a:avLst/>
          </a:prstGeom>
        </p:spPr>
      </p:pic>
      <p:sp>
        <p:nvSpPr>
          <p:cNvPr id="2" name="Title 1">
            <a:extLst>
              <a:ext uri="{FF2B5EF4-FFF2-40B4-BE49-F238E27FC236}">
                <a16:creationId xmlns:a16="http://schemas.microsoft.com/office/drawing/2014/main" id="{E79D40D6-9509-AC5D-4C33-7AA5BC652847}"/>
              </a:ext>
            </a:extLst>
          </p:cNvPr>
          <p:cNvSpPr>
            <a:spLocks noGrp="1"/>
          </p:cNvSpPr>
          <p:nvPr>
            <p:ph type="ctrTitle"/>
          </p:nvPr>
        </p:nvSpPr>
        <p:spPr>
          <a:xfrm>
            <a:off x="4495800" y="356043"/>
            <a:ext cx="7983068" cy="974347"/>
          </a:xfrm>
          <a:ln>
            <a:noFill/>
          </a:ln>
        </p:spPr>
        <p:txBody>
          <a:bodyPr anchor="ctr">
            <a:normAutofit fontScale="90000"/>
          </a:bodyPr>
          <a:lstStyle/>
          <a:p>
            <a:r>
              <a:rPr lang="en-US" sz="6000" b="1" dirty="0">
                <a:solidFill>
                  <a:srgbClr val="0070C0"/>
                </a:solidFill>
              </a:rPr>
              <a:t>Principles to Live by 7</a:t>
            </a:r>
          </a:p>
        </p:txBody>
      </p:sp>
      <p:sp>
        <p:nvSpPr>
          <p:cNvPr id="5" name="TextBox 4">
            <a:extLst>
              <a:ext uri="{FF2B5EF4-FFF2-40B4-BE49-F238E27FC236}">
                <a16:creationId xmlns:a16="http://schemas.microsoft.com/office/drawing/2014/main" id="{EED89AD7-EBB2-7519-6FA5-682D49DDA9B3}"/>
              </a:ext>
            </a:extLst>
          </p:cNvPr>
          <p:cNvSpPr txBox="1"/>
          <p:nvPr/>
        </p:nvSpPr>
        <p:spPr>
          <a:xfrm>
            <a:off x="6553200" y="1353507"/>
            <a:ext cx="5486400" cy="3600986"/>
          </a:xfrm>
          <a:prstGeom prst="rect">
            <a:avLst/>
          </a:prstGeom>
          <a:noFill/>
        </p:spPr>
        <p:txBody>
          <a:bodyPr wrap="square">
            <a:spAutoFit/>
          </a:bodyPr>
          <a:lstStyle/>
          <a:p>
            <a:r>
              <a:rPr lang="en-US" sz="3600" b="1" dirty="0">
                <a:solidFill>
                  <a:srgbClr val="002060"/>
                </a:solidFill>
                <a:latin typeface="Candara" panose="020E0502030303020204" pitchFamily="34" charset="0"/>
              </a:rPr>
              <a:t>Stewardship: </a:t>
            </a:r>
            <a:r>
              <a:rPr lang="en-US" sz="3600" dirty="0">
                <a:solidFill>
                  <a:srgbClr val="002060"/>
                </a:solidFill>
                <a:latin typeface="Candara" panose="020E0502030303020204" pitchFamily="34" charset="0"/>
              </a:rPr>
              <a:t>Financial Responsibility According to the Bible.</a:t>
            </a:r>
          </a:p>
          <a:p>
            <a:endParaRPr lang="en-US" sz="2000" b="1" i="1" dirty="0">
              <a:solidFill>
                <a:srgbClr val="002060"/>
              </a:solidFill>
              <a:latin typeface="Candara" panose="020E0502030303020204" pitchFamily="34" charset="0"/>
            </a:endParaRPr>
          </a:p>
          <a:p>
            <a:r>
              <a:rPr lang="en-US" sz="2000" b="1" dirty="0">
                <a:solidFill>
                  <a:srgbClr val="002060"/>
                </a:solidFill>
                <a:latin typeface="Candara" panose="020E0502030303020204" pitchFamily="34" charset="0"/>
              </a:rPr>
              <a:t>PROVERBS 3:9-10 &amp; PROVERBS 6:6-11</a:t>
            </a:r>
          </a:p>
          <a:p>
            <a:r>
              <a:rPr lang="en-US" sz="2000" i="1" dirty="0" err="1">
                <a:solidFill>
                  <a:srgbClr val="002060"/>
                </a:solidFill>
                <a:latin typeface="Candara" panose="020E0502030303020204" pitchFamily="34" charset="0"/>
              </a:rPr>
              <a:t>Honour</a:t>
            </a:r>
            <a:r>
              <a:rPr lang="en-US" sz="2000" i="1" dirty="0">
                <a:solidFill>
                  <a:srgbClr val="002060"/>
                </a:solidFill>
                <a:latin typeface="Candara" panose="020E0502030303020204" pitchFamily="34" charset="0"/>
              </a:rPr>
              <a:t> the LORD with thy substance, and with the </a:t>
            </a:r>
            <a:r>
              <a:rPr lang="en-US" sz="2000" i="1" dirty="0" err="1">
                <a:solidFill>
                  <a:srgbClr val="002060"/>
                </a:solidFill>
                <a:latin typeface="Candara" panose="020E0502030303020204" pitchFamily="34" charset="0"/>
              </a:rPr>
              <a:t>firstfruits</a:t>
            </a:r>
            <a:r>
              <a:rPr lang="en-US" sz="2000" i="1" dirty="0">
                <a:solidFill>
                  <a:srgbClr val="002060"/>
                </a:solidFill>
                <a:latin typeface="Candara" panose="020E0502030303020204" pitchFamily="34" charset="0"/>
              </a:rPr>
              <a:t> of all thine increase: 10 So shall thy barns be filled with plenty, and thy presses shall burst out with new wine. </a:t>
            </a:r>
            <a:endParaRPr lang="en-US" dirty="0">
              <a:solidFill>
                <a:srgbClr val="002060"/>
              </a:solidFill>
            </a:endParaRPr>
          </a:p>
        </p:txBody>
      </p:sp>
      <p:sp>
        <p:nvSpPr>
          <p:cNvPr id="3" name="Date Placeholder 2">
            <a:extLst>
              <a:ext uri="{FF2B5EF4-FFF2-40B4-BE49-F238E27FC236}">
                <a16:creationId xmlns:a16="http://schemas.microsoft.com/office/drawing/2014/main" id="{ABEC8B37-F5F1-2EB9-9C89-11B4A59C260B}"/>
              </a:ext>
            </a:extLst>
          </p:cNvPr>
          <p:cNvSpPr>
            <a:spLocks noGrp="1"/>
          </p:cNvSpPr>
          <p:nvPr>
            <p:ph type="dt" sz="half" idx="2"/>
          </p:nvPr>
        </p:nvSpPr>
        <p:spPr/>
        <p:txBody>
          <a:bodyPr/>
          <a:lstStyle/>
          <a:p>
            <a:r>
              <a:rPr lang="en-US" dirty="0"/>
              <a:t>1-28-2026</a:t>
            </a:r>
          </a:p>
        </p:txBody>
      </p:sp>
      <p:sp>
        <p:nvSpPr>
          <p:cNvPr id="6" name="Footer Placeholder 5">
            <a:extLst>
              <a:ext uri="{FF2B5EF4-FFF2-40B4-BE49-F238E27FC236}">
                <a16:creationId xmlns:a16="http://schemas.microsoft.com/office/drawing/2014/main" id="{6BA98453-6799-B3C4-F578-7BD253B62673}"/>
              </a:ext>
            </a:extLst>
          </p:cNvPr>
          <p:cNvSpPr>
            <a:spLocks noGrp="1"/>
          </p:cNvSpPr>
          <p:nvPr>
            <p:ph type="ftr" sz="quarter" idx="3"/>
          </p:nvPr>
        </p:nvSpPr>
        <p:spPr/>
        <p:txBody>
          <a:bodyPr/>
          <a:lstStyle/>
          <a:p>
            <a:r>
              <a:rPr lang="en-US" dirty="0"/>
              <a:t>Stewardship.2.HBT</a:t>
            </a:r>
          </a:p>
        </p:txBody>
      </p:sp>
      <p:sp>
        <p:nvSpPr>
          <p:cNvPr id="7" name="Slide Number Placeholder 6">
            <a:extLst>
              <a:ext uri="{FF2B5EF4-FFF2-40B4-BE49-F238E27FC236}">
                <a16:creationId xmlns:a16="http://schemas.microsoft.com/office/drawing/2014/main" id="{758C0334-6108-4A63-155F-3CC31583C00E}"/>
              </a:ext>
            </a:extLst>
          </p:cNvPr>
          <p:cNvSpPr>
            <a:spLocks noGrp="1"/>
          </p:cNvSpPr>
          <p:nvPr>
            <p:ph type="sldNum" sz="quarter" idx="4"/>
          </p:nvPr>
        </p:nvSpPr>
        <p:spPr/>
        <p:txBody>
          <a:bodyPr/>
          <a:lstStyle/>
          <a:p>
            <a:fld id="{4624A795-8862-4911-A11C-844D77BD6776}" type="slidenum">
              <a:rPr lang="en-US" smtClean="0"/>
              <a:pPr/>
              <a:t>1</a:t>
            </a:fld>
            <a:endParaRPr lang="en-US" dirty="0"/>
          </a:p>
        </p:txBody>
      </p:sp>
    </p:spTree>
    <p:extLst>
      <p:ext uri="{BB962C8B-B14F-4D97-AF65-F5344CB8AC3E}">
        <p14:creationId xmlns:p14="http://schemas.microsoft.com/office/powerpoint/2010/main" val="16070295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CDC7C5-5833-CDD0-968D-510EAEAF276C}"/>
              </a:ext>
            </a:extLst>
          </p:cNvPr>
          <p:cNvSpPr>
            <a:spLocks noGrp="1"/>
          </p:cNvSpPr>
          <p:nvPr>
            <p:ph type="dt" sz="half" idx="10"/>
          </p:nvPr>
        </p:nvSpPr>
        <p:spPr/>
        <p:txBody>
          <a:bodyPr/>
          <a:lstStyle/>
          <a:p>
            <a:r>
              <a:rPr lang="en-US"/>
              <a:t>1-28-2026</a:t>
            </a:r>
            <a:endParaRPr lang="en-US" dirty="0"/>
          </a:p>
        </p:txBody>
      </p:sp>
      <p:sp>
        <p:nvSpPr>
          <p:cNvPr id="3" name="Footer Placeholder 2">
            <a:extLst>
              <a:ext uri="{FF2B5EF4-FFF2-40B4-BE49-F238E27FC236}">
                <a16:creationId xmlns:a16="http://schemas.microsoft.com/office/drawing/2014/main" id="{1D90C101-7D86-EA43-8715-5158CC68130B}"/>
              </a:ext>
            </a:extLst>
          </p:cNvPr>
          <p:cNvSpPr>
            <a:spLocks noGrp="1"/>
          </p:cNvSpPr>
          <p:nvPr>
            <p:ph type="ftr" sz="quarter" idx="11"/>
          </p:nvPr>
        </p:nvSpPr>
        <p:spPr/>
        <p:txBody>
          <a:bodyPr/>
          <a:lstStyle/>
          <a:p>
            <a:r>
              <a:rPr lang="en-US"/>
              <a:t>Stewardship.2.HBT</a:t>
            </a:r>
            <a:endParaRPr lang="en-US" dirty="0"/>
          </a:p>
        </p:txBody>
      </p:sp>
      <p:sp>
        <p:nvSpPr>
          <p:cNvPr id="4" name="Slide Number Placeholder 3">
            <a:extLst>
              <a:ext uri="{FF2B5EF4-FFF2-40B4-BE49-F238E27FC236}">
                <a16:creationId xmlns:a16="http://schemas.microsoft.com/office/drawing/2014/main" id="{1978527A-8E7A-403A-F05F-7CD60A4728CE}"/>
              </a:ext>
            </a:extLst>
          </p:cNvPr>
          <p:cNvSpPr>
            <a:spLocks noGrp="1"/>
          </p:cNvSpPr>
          <p:nvPr>
            <p:ph type="sldNum" sz="quarter" idx="12"/>
          </p:nvPr>
        </p:nvSpPr>
        <p:spPr/>
        <p:txBody>
          <a:bodyPr/>
          <a:lstStyle/>
          <a:p>
            <a:fld id="{0C50C46B-D2D5-4439-A410-8FA3196FA121}" type="slidenum">
              <a:rPr lang="en-US" smtClean="0"/>
              <a:pPr/>
              <a:t>10</a:t>
            </a:fld>
            <a:endParaRPr lang="en-US" dirty="0"/>
          </a:p>
        </p:txBody>
      </p:sp>
      <p:sp>
        <p:nvSpPr>
          <p:cNvPr id="6" name="TextBox 5">
            <a:extLst>
              <a:ext uri="{FF2B5EF4-FFF2-40B4-BE49-F238E27FC236}">
                <a16:creationId xmlns:a16="http://schemas.microsoft.com/office/drawing/2014/main" id="{149D8577-DB12-F36A-AAE2-971A7CC63825}"/>
              </a:ext>
            </a:extLst>
          </p:cNvPr>
          <p:cNvSpPr txBox="1"/>
          <p:nvPr/>
        </p:nvSpPr>
        <p:spPr>
          <a:xfrm>
            <a:off x="304800" y="228600"/>
            <a:ext cx="11582400" cy="5139869"/>
          </a:xfrm>
          <a:prstGeom prst="rect">
            <a:avLst/>
          </a:prstGeom>
          <a:noFill/>
        </p:spPr>
        <p:txBody>
          <a:bodyPr wrap="square">
            <a:spAutoFit/>
          </a:bodyPr>
          <a:lstStyle/>
          <a:p>
            <a:r>
              <a:rPr lang="en-US" sz="4800" b="1" spc="-150" dirty="0">
                <a:latin typeface="Candara" panose="020E0502030303020204" pitchFamily="34" charset="0"/>
              </a:rPr>
              <a:t>What Is a Good Interest Rate on a Credit Card?</a:t>
            </a:r>
          </a:p>
          <a:p>
            <a:r>
              <a:rPr lang="en-US" sz="4000" dirty="0">
                <a:latin typeface="Candara" panose="020E0502030303020204" pitchFamily="34" charset="0"/>
              </a:rPr>
              <a:t>	A good credit card interest rate is one that's below </a:t>
            </a:r>
            <a:r>
              <a:rPr lang="en-US" sz="4000" b="1" u="sng" dirty="0">
                <a:latin typeface="Candara" panose="020E0502030303020204" pitchFamily="34" charset="0"/>
              </a:rPr>
              <a:t>the national average</a:t>
            </a:r>
            <a:r>
              <a:rPr lang="en-US" sz="4000" dirty="0">
                <a:latin typeface="Candara" panose="020E0502030303020204" pitchFamily="34" charset="0"/>
              </a:rPr>
              <a:t>, which currently hovers at </a:t>
            </a:r>
            <a:r>
              <a:rPr lang="en-US" sz="4000" b="1" u="sng" dirty="0">
                <a:latin typeface="Candara" panose="020E0502030303020204" pitchFamily="34" charset="0"/>
              </a:rPr>
              <a:t>21.98</a:t>
            </a:r>
            <a:r>
              <a:rPr lang="en-US" sz="4000" b="1" dirty="0">
                <a:latin typeface="Candara" panose="020E0502030303020204" pitchFamily="34" charset="0"/>
              </a:rPr>
              <a:t>%. </a:t>
            </a:r>
          </a:p>
          <a:p>
            <a:r>
              <a:rPr lang="en-US" sz="4000" b="1" dirty="0">
                <a:latin typeface="Candara" panose="020E0502030303020204" pitchFamily="34" charset="0"/>
              </a:rPr>
              <a:t>	</a:t>
            </a:r>
            <a:r>
              <a:rPr lang="en-US" sz="4000" dirty="0">
                <a:latin typeface="Candara" panose="020E0502030303020204" pitchFamily="34" charset="0"/>
              </a:rPr>
              <a:t>Consumers with excellent credit may qualify for rates in the mid-teens or lower, while those with fair or poor credit often see rates in the 20% to 30% range.</a:t>
            </a:r>
          </a:p>
        </p:txBody>
      </p:sp>
    </p:spTree>
    <p:extLst>
      <p:ext uri="{BB962C8B-B14F-4D97-AF65-F5344CB8AC3E}">
        <p14:creationId xmlns:p14="http://schemas.microsoft.com/office/powerpoint/2010/main" val="38362057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EFF674-5B6A-3CAC-1C0D-0B15DAC8AD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25" y="277813"/>
            <a:ext cx="10546149" cy="5853112"/>
          </a:xfrm>
          <a:prstGeom prst="rect">
            <a:avLst/>
          </a:prstGeom>
          <a:noFill/>
        </p:spPr>
      </p:pic>
      <p:sp>
        <p:nvSpPr>
          <p:cNvPr id="3" name="Date Placeholder 2">
            <a:extLst>
              <a:ext uri="{FF2B5EF4-FFF2-40B4-BE49-F238E27FC236}">
                <a16:creationId xmlns:a16="http://schemas.microsoft.com/office/drawing/2014/main" id="{73562638-3011-5BA5-6CBB-52A8F3108260}"/>
              </a:ext>
            </a:extLst>
          </p:cNvPr>
          <p:cNvSpPr>
            <a:spLocks noGrp="1"/>
          </p:cNvSpPr>
          <p:nvPr>
            <p:ph type="dt" sz="half" idx="10"/>
          </p:nvPr>
        </p:nvSpPr>
        <p:spPr/>
        <p:txBody>
          <a:bodyPr/>
          <a:lstStyle/>
          <a:p>
            <a:r>
              <a:rPr lang="en-US" dirty="0"/>
              <a:t>1-28-2026</a:t>
            </a:r>
          </a:p>
        </p:txBody>
      </p:sp>
      <p:sp>
        <p:nvSpPr>
          <p:cNvPr id="4" name="Footer Placeholder 3">
            <a:extLst>
              <a:ext uri="{FF2B5EF4-FFF2-40B4-BE49-F238E27FC236}">
                <a16:creationId xmlns:a16="http://schemas.microsoft.com/office/drawing/2014/main" id="{A5D90E4A-BB51-5B5D-FE69-B9245BF9CEA5}"/>
              </a:ext>
            </a:extLst>
          </p:cNvPr>
          <p:cNvSpPr>
            <a:spLocks noGrp="1"/>
          </p:cNvSpPr>
          <p:nvPr>
            <p:ph type="ftr" sz="quarter" idx="11"/>
          </p:nvPr>
        </p:nvSpPr>
        <p:spPr/>
        <p:txBody>
          <a:bodyPr/>
          <a:lstStyle/>
          <a:p>
            <a:r>
              <a:rPr lang="en-US" dirty="0"/>
              <a:t>Stewardship.2.HBT</a:t>
            </a:r>
          </a:p>
        </p:txBody>
      </p:sp>
      <p:sp>
        <p:nvSpPr>
          <p:cNvPr id="5" name="Slide Number Placeholder 4">
            <a:extLst>
              <a:ext uri="{FF2B5EF4-FFF2-40B4-BE49-F238E27FC236}">
                <a16:creationId xmlns:a16="http://schemas.microsoft.com/office/drawing/2014/main" id="{84350ADB-D49B-BF6C-FF89-AD5CA355832F}"/>
              </a:ext>
            </a:extLst>
          </p:cNvPr>
          <p:cNvSpPr>
            <a:spLocks noGrp="1"/>
          </p:cNvSpPr>
          <p:nvPr>
            <p:ph type="sldNum" sz="quarter" idx="12"/>
          </p:nvPr>
        </p:nvSpPr>
        <p:spPr/>
        <p:txBody>
          <a:bodyPr/>
          <a:lstStyle/>
          <a:p>
            <a:fld id="{8730521F-29FC-41AD-A4E7-59CAB2D0834C}" type="slidenum">
              <a:rPr lang="en-US" smtClean="0"/>
              <a:pPr/>
              <a:t>11</a:t>
            </a:fld>
            <a:endParaRPr lang="en-US" dirty="0"/>
          </a:p>
        </p:txBody>
      </p:sp>
      <p:pic>
        <p:nvPicPr>
          <p:cNvPr id="7" name="Picture 6">
            <a:extLst>
              <a:ext uri="{FF2B5EF4-FFF2-40B4-BE49-F238E27FC236}">
                <a16:creationId xmlns:a16="http://schemas.microsoft.com/office/drawing/2014/main" id="{B5CAEDD6-92C3-3F21-1FCE-66463166466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12192000" cy="6720931"/>
          </a:xfrm>
          <a:prstGeom prst="rect">
            <a:avLst/>
          </a:prstGeom>
        </p:spPr>
      </p:pic>
    </p:spTree>
    <p:extLst>
      <p:ext uri="{BB962C8B-B14F-4D97-AF65-F5344CB8AC3E}">
        <p14:creationId xmlns:p14="http://schemas.microsoft.com/office/powerpoint/2010/main" val="5914020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91D97-E466-8CD9-902D-AC3377DCA223}"/>
              </a:ext>
            </a:extLst>
          </p:cNvPr>
          <p:cNvSpPr>
            <a:spLocks noGrp="1"/>
          </p:cNvSpPr>
          <p:nvPr>
            <p:ph type="dt" sz="half" idx="10"/>
          </p:nvPr>
        </p:nvSpPr>
        <p:spPr/>
        <p:txBody>
          <a:bodyPr/>
          <a:lstStyle/>
          <a:p>
            <a:r>
              <a:rPr lang="en-US" dirty="0"/>
              <a:t>1-28-2026</a:t>
            </a:r>
          </a:p>
        </p:txBody>
      </p:sp>
      <p:sp>
        <p:nvSpPr>
          <p:cNvPr id="3" name="Footer Placeholder 2">
            <a:extLst>
              <a:ext uri="{FF2B5EF4-FFF2-40B4-BE49-F238E27FC236}">
                <a16:creationId xmlns:a16="http://schemas.microsoft.com/office/drawing/2014/main" id="{972D9445-1F33-2C0B-2A46-E02067075FF2}"/>
              </a:ext>
            </a:extLst>
          </p:cNvPr>
          <p:cNvSpPr>
            <a:spLocks noGrp="1"/>
          </p:cNvSpPr>
          <p:nvPr>
            <p:ph type="ftr" sz="quarter" idx="11"/>
          </p:nvPr>
        </p:nvSpPr>
        <p:spPr/>
        <p:txBody>
          <a:bodyPr/>
          <a:lstStyle/>
          <a:p>
            <a:r>
              <a:rPr lang="en-US" dirty="0"/>
              <a:t>Stewardship.2.HBT</a:t>
            </a:r>
          </a:p>
        </p:txBody>
      </p:sp>
      <p:sp>
        <p:nvSpPr>
          <p:cNvPr id="4" name="Slide Number Placeholder 3">
            <a:extLst>
              <a:ext uri="{FF2B5EF4-FFF2-40B4-BE49-F238E27FC236}">
                <a16:creationId xmlns:a16="http://schemas.microsoft.com/office/drawing/2014/main" id="{CDA38568-3F98-03FF-95FA-F6E67E31E05E}"/>
              </a:ext>
            </a:extLst>
          </p:cNvPr>
          <p:cNvSpPr>
            <a:spLocks noGrp="1"/>
          </p:cNvSpPr>
          <p:nvPr>
            <p:ph type="sldNum" sz="quarter" idx="12"/>
          </p:nvPr>
        </p:nvSpPr>
        <p:spPr/>
        <p:txBody>
          <a:bodyPr/>
          <a:lstStyle/>
          <a:p>
            <a:fld id="{0C50C46B-D2D5-4439-A410-8FA3196FA121}" type="slidenum">
              <a:rPr lang="en-US" smtClean="0"/>
              <a:pPr/>
              <a:t>12</a:t>
            </a:fld>
            <a:endParaRPr lang="en-US" dirty="0"/>
          </a:p>
        </p:txBody>
      </p:sp>
      <p:pic>
        <p:nvPicPr>
          <p:cNvPr id="6" name="Picture 5">
            <a:extLst>
              <a:ext uri="{FF2B5EF4-FFF2-40B4-BE49-F238E27FC236}">
                <a16:creationId xmlns:a16="http://schemas.microsoft.com/office/drawing/2014/main" id="{5A7FC86D-1E41-5B17-4A5B-D44DDB190D68}"/>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80F4F97-519E-DFC0-D041-A9A4CAE573C3}"/>
              </a:ext>
            </a:extLst>
          </p:cNvPr>
          <p:cNvSpPr txBox="1"/>
          <p:nvPr/>
        </p:nvSpPr>
        <p:spPr>
          <a:xfrm>
            <a:off x="381000" y="5181600"/>
            <a:ext cx="5257800" cy="369332"/>
          </a:xfrm>
          <a:prstGeom prst="rect">
            <a:avLst/>
          </a:prstGeom>
          <a:solidFill>
            <a:srgbClr val="001132"/>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1BA338A4-119C-A4E8-BC66-19D5E613CDEE}"/>
              </a:ext>
            </a:extLst>
          </p:cNvPr>
          <p:cNvSpPr txBox="1"/>
          <p:nvPr/>
        </p:nvSpPr>
        <p:spPr>
          <a:xfrm>
            <a:off x="304800" y="5673169"/>
            <a:ext cx="5334000" cy="1184831"/>
          </a:xfrm>
          <a:prstGeom prst="rect">
            <a:avLst/>
          </a:prstGeom>
          <a:solidFill>
            <a:srgbClr val="001132"/>
          </a:solidFill>
        </p:spPr>
        <p:txBody>
          <a:bodyPr wrap="square" rtlCol="0">
            <a:spAutoFit/>
          </a:bodyPr>
          <a:lstStyle/>
          <a:p>
            <a:endParaRPr lang="en-US" dirty="0"/>
          </a:p>
        </p:txBody>
      </p:sp>
    </p:spTree>
    <p:extLst>
      <p:ext uri="{BB962C8B-B14F-4D97-AF65-F5344CB8AC3E}">
        <p14:creationId xmlns:p14="http://schemas.microsoft.com/office/powerpoint/2010/main" val="8931218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A01A65-22EE-88D5-1389-ED0A9930E36E}"/>
              </a:ext>
            </a:extLst>
          </p:cNvPr>
          <p:cNvSpPr>
            <a:spLocks noGrp="1"/>
          </p:cNvSpPr>
          <p:nvPr>
            <p:ph/>
          </p:nvPr>
        </p:nvSpPr>
        <p:spPr>
          <a:xfrm>
            <a:off x="228600" y="152401"/>
            <a:ext cx="11353800" cy="2133600"/>
          </a:xfrm>
        </p:spPr>
        <p:txBody>
          <a:bodyPr/>
          <a:lstStyle/>
          <a:p>
            <a:r>
              <a:rPr lang="en-US" sz="4000" b="1" dirty="0"/>
              <a:t>US National Debt: $37.64 Trillion.</a:t>
            </a:r>
          </a:p>
          <a:p>
            <a:r>
              <a:rPr lang="en-US" sz="4000" b="1" dirty="0"/>
              <a:t>Interest on Debt: </a:t>
            </a:r>
            <a:r>
              <a:rPr lang="en-US" sz="4000" dirty="0"/>
              <a:t>Approx. 20% of Fed. Spending. </a:t>
            </a:r>
          </a:p>
        </p:txBody>
      </p:sp>
      <p:sp>
        <p:nvSpPr>
          <p:cNvPr id="3" name="Date Placeholder 2">
            <a:extLst>
              <a:ext uri="{FF2B5EF4-FFF2-40B4-BE49-F238E27FC236}">
                <a16:creationId xmlns:a16="http://schemas.microsoft.com/office/drawing/2014/main" id="{4C035599-2BCF-8AC3-2252-D187EFC5C7D7}"/>
              </a:ext>
            </a:extLst>
          </p:cNvPr>
          <p:cNvSpPr>
            <a:spLocks noGrp="1"/>
          </p:cNvSpPr>
          <p:nvPr>
            <p:ph type="dt" sz="half" idx="10"/>
          </p:nvPr>
        </p:nvSpPr>
        <p:spPr/>
        <p:txBody>
          <a:bodyPr/>
          <a:lstStyle/>
          <a:p>
            <a:r>
              <a:rPr lang="en-US" dirty="0"/>
              <a:t>1-28-2026</a:t>
            </a:r>
          </a:p>
        </p:txBody>
      </p:sp>
      <p:sp>
        <p:nvSpPr>
          <p:cNvPr id="4" name="Footer Placeholder 3">
            <a:extLst>
              <a:ext uri="{FF2B5EF4-FFF2-40B4-BE49-F238E27FC236}">
                <a16:creationId xmlns:a16="http://schemas.microsoft.com/office/drawing/2014/main" id="{83B0CA31-949D-F4EC-B757-2C617D56F69E}"/>
              </a:ext>
            </a:extLst>
          </p:cNvPr>
          <p:cNvSpPr>
            <a:spLocks noGrp="1"/>
          </p:cNvSpPr>
          <p:nvPr>
            <p:ph type="ftr" sz="quarter" idx="11"/>
          </p:nvPr>
        </p:nvSpPr>
        <p:spPr/>
        <p:txBody>
          <a:bodyPr/>
          <a:lstStyle/>
          <a:p>
            <a:r>
              <a:rPr lang="en-US" dirty="0"/>
              <a:t>Stewardship.2.HBT</a:t>
            </a:r>
          </a:p>
        </p:txBody>
      </p:sp>
      <p:sp>
        <p:nvSpPr>
          <p:cNvPr id="5" name="Slide Number Placeholder 4">
            <a:extLst>
              <a:ext uri="{FF2B5EF4-FFF2-40B4-BE49-F238E27FC236}">
                <a16:creationId xmlns:a16="http://schemas.microsoft.com/office/drawing/2014/main" id="{6E1C724F-4D7A-A486-BD2A-B074AC0BBD6B}"/>
              </a:ext>
            </a:extLst>
          </p:cNvPr>
          <p:cNvSpPr>
            <a:spLocks noGrp="1"/>
          </p:cNvSpPr>
          <p:nvPr>
            <p:ph type="sldNum" sz="quarter" idx="12"/>
          </p:nvPr>
        </p:nvSpPr>
        <p:spPr/>
        <p:txBody>
          <a:bodyPr/>
          <a:lstStyle/>
          <a:p>
            <a:fld id="{8730521F-29FC-41AD-A4E7-59CAB2D0834C}" type="slidenum">
              <a:rPr lang="en-US" smtClean="0"/>
              <a:pPr/>
              <a:t>13</a:t>
            </a:fld>
            <a:endParaRPr lang="en-US" dirty="0"/>
          </a:p>
        </p:txBody>
      </p:sp>
      <p:sp>
        <p:nvSpPr>
          <p:cNvPr id="6" name="TextBox 5">
            <a:extLst>
              <a:ext uri="{FF2B5EF4-FFF2-40B4-BE49-F238E27FC236}">
                <a16:creationId xmlns:a16="http://schemas.microsoft.com/office/drawing/2014/main" id="{1FC14E19-4745-C490-5BD8-7CFF759F72D1}"/>
              </a:ext>
            </a:extLst>
          </p:cNvPr>
          <p:cNvSpPr txBox="1"/>
          <p:nvPr/>
        </p:nvSpPr>
        <p:spPr>
          <a:xfrm>
            <a:off x="990600" y="2590800"/>
            <a:ext cx="7696200" cy="3170099"/>
          </a:xfrm>
          <a:prstGeom prst="rect">
            <a:avLst/>
          </a:prstGeom>
          <a:noFill/>
        </p:spPr>
        <p:txBody>
          <a:bodyPr wrap="square" rtlCol="0">
            <a:spAutoFit/>
          </a:bodyPr>
          <a:lstStyle/>
          <a:p>
            <a:r>
              <a:rPr lang="en-US" sz="8000" dirty="0"/>
              <a:t>Stay the Course!</a:t>
            </a:r>
          </a:p>
          <a:p>
            <a:r>
              <a:rPr lang="en-US" sz="6000" dirty="0"/>
              <a:t>Stay with Proven Biblical Principles. </a:t>
            </a:r>
          </a:p>
        </p:txBody>
      </p:sp>
    </p:spTree>
    <p:extLst>
      <p:ext uri="{BB962C8B-B14F-4D97-AF65-F5344CB8AC3E}">
        <p14:creationId xmlns:p14="http://schemas.microsoft.com/office/powerpoint/2010/main" val="40282336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846CA-4052-8590-082A-6FFFD9299CC5}"/>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758BD944-EFE3-A891-025A-6C026FC738A0}"/>
              </a:ext>
            </a:extLst>
          </p:cNvPr>
          <p:cNvSpPr>
            <a:spLocks noGrp="1"/>
          </p:cNvSpPr>
          <p:nvPr>
            <p:ph type="dt" sz="half" idx="10"/>
          </p:nvPr>
        </p:nvSpPr>
        <p:spPr/>
        <p:txBody>
          <a:bodyPr/>
          <a:lstStyle/>
          <a:p>
            <a:pPr>
              <a:defRPr/>
            </a:pPr>
            <a:r>
              <a:rPr lang="en-US" dirty="0"/>
              <a:t>1-28-2026</a:t>
            </a:r>
          </a:p>
        </p:txBody>
      </p:sp>
      <p:sp>
        <p:nvSpPr>
          <p:cNvPr id="3" name="Footer Placeholder 2">
            <a:extLst>
              <a:ext uri="{FF2B5EF4-FFF2-40B4-BE49-F238E27FC236}">
                <a16:creationId xmlns:a16="http://schemas.microsoft.com/office/drawing/2014/main" id="{1A984693-BB45-BCE7-90D7-1857C7853F8E}"/>
              </a:ext>
            </a:extLst>
          </p:cNvPr>
          <p:cNvSpPr>
            <a:spLocks noGrp="1"/>
          </p:cNvSpPr>
          <p:nvPr>
            <p:ph type="ftr" sz="quarter" idx="11"/>
          </p:nvPr>
        </p:nvSpPr>
        <p:spPr/>
        <p:txBody>
          <a:bodyPr/>
          <a:lstStyle/>
          <a:p>
            <a:pPr>
              <a:defRPr/>
            </a:pPr>
            <a:r>
              <a:rPr lang="en-US" dirty="0"/>
              <a:t>Stewardship.2.HBT</a:t>
            </a:r>
          </a:p>
        </p:txBody>
      </p:sp>
      <p:sp>
        <p:nvSpPr>
          <p:cNvPr id="4" name="Slide Number Placeholder 3">
            <a:extLst>
              <a:ext uri="{FF2B5EF4-FFF2-40B4-BE49-F238E27FC236}">
                <a16:creationId xmlns:a16="http://schemas.microsoft.com/office/drawing/2014/main" id="{D170C20D-1C96-3BD5-AFE8-84A02612448C}"/>
              </a:ext>
            </a:extLst>
          </p:cNvPr>
          <p:cNvSpPr>
            <a:spLocks noGrp="1"/>
          </p:cNvSpPr>
          <p:nvPr>
            <p:ph type="sldNum" sz="quarter" idx="12"/>
          </p:nvPr>
        </p:nvSpPr>
        <p:spPr/>
        <p:txBody>
          <a:bodyPr/>
          <a:lstStyle/>
          <a:p>
            <a:pPr>
              <a:defRPr/>
            </a:pPr>
            <a:fld id="{FD5A1D72-6791-4B7E-B036-0EB22B4894C2}" type="slidenum">
              <a:rPr lang="en-US" smtClean="0"/>
              <a:pPr>
                <a:defRPr/>
              </a:pPr>
              <a:t>14</a:t>
            </a:fld>
            <a:endParaRPr lang="en-US" dirty="0"/>
          </a:p>
        </p:txBody>
      </p:sp>
      <p:sp>
        <p:nvSpPr>
          <p:cNvPr id="6" name="TextBox 5">
            <a:extLst>
              <a:ext uri="{FF2B5EF4-FFF2-40B4-BE49-F238E27FC236}">
                <a16:creationId xmlns:a16="http://schemas.microsoft.com/office/drawing/2014/main" id="{6D61D136-EFF8-C491-28D5-0F1978594A95}"/>
              </a:ext>
            </a:extLst>
          </p:cNvPr>
          <p:cNvSpPr txBox="1"/>
          <p:nvPr/>
        </p:nvSpPr>
        <p:spPr>
          <a:xfrm>
            <a:off x="304800" y="228600"/>
            <a:ext cx="11734800" cy="4462760"/>
          </a:xfrm>
          <a:prstGeom prst="rect">
            <a:avLst/>
          </a:prstGeom>
          <a:noFill/>
        </p:spPr>
        <p:txBody>
          <a:bodyPr wrap="square">
            <a:spAutoFit/>
          </a:bodyPr>
          <a:lstStyle/>
          <a:p>
            <a:pPr marL="742950" indent="-742950">
              <a:buAutoNum type="arabicPeriod"/>
            </a:pPr>
            <a:r>
              <a:rPr lang="en-US" sz="4800" b="1" dirty="0">
                <a:latin typeface="Candara" panose="020E0502030303020204" pitchFamily="34" charset="0"/>
              </a:rPr>
              <a:t>Tithe. </a:t>
            </a:r>
            <a:r>
              <a:rPr lang="en-US" sz="4000" i="1" dirty="0">
                <a:latin typeface="Candara" panose="020E0502030303020204" pitchFamily="34" charset="0"/>
              </a:rPr>
              <a:t>Mal. 3:8-11</a:t>
            </a:r>
          </a:p>
          <a:p>
            <a:pPr marL="742950" indent="-742950">
              <a:buAutoNum type="arabicPeriod"/>
            </a:pPr>
            <a:r>
              <a:rPr lang="en-US" sz="4800" b="1" dirty="0">
                <a:latin typeface="Candara" panose="020E0502030303020204" pitchFamily="34" charset="0"/>
              </a:rPr>
              <a:t>Develop an Emergency Fund </a:t>
            </a:r>
            <a:r>
              <a:rPr lang="en-US" sz="4800" dirty="0">
                <a:latin typeface="Candara" panose="020E0502030303020204" pitchFamily="34" charset="0"/>
              </a:rPr>
              <a:t>to avoid 			further debt.</a:t>
            </a:r>
          </a:p>
          <a:p>
            <a:r>
              <a:rPr lang="en-US" sz="4800" b="1" dirty="0">
                <a:latin typeface="Candara" panose="020E0502030303020204" pitchFamily="34" charset="0"/>
              </a:rPr>
              <a:t>3. Commit to a Budget</a:t>
            </a:r>
          </a:p>
          <a:p>
            <a:r>
              <a:rPr lang="en-US" sz="4800" dirty="0">
                <a:latin typeface="Candara" panose="020E0502030303020204" pitchFamily="34" charset="0"/>
              </a:rPr>
              <a:t>		</a:t>
            </a:r>
            <a:r>
              <a:rPr lang="en-US" sz="4400" dirty="0">
                <a:latin typeface="Candara" panose="020E0502030303020204" pitchFamily="34" charset="0"/>
              </a:rPr>
              <a:t>Luke 14:28-29</a:t>
            </a:r>
          </a:p>
          <a:p>
            <a:r>
              <a:rPr lang="en-US" sz="4400" dirty="0">
                <a:latin typeface="Candara" panose="020E0502030303020204" pitchFamily="34" charset="0"/>
              </a:rPr>
              <a:t>		www.everydollar.com</a:t>
            </a:r>
          </a:p>
        </p:txBody>
      </p:sp>
    </p:spTree>
    <p:extLst>
      <p:ext uri="{BB962C8B-B14F-4D97-AF65-F5344CB8AC3E}">
        <p14:creationId xmlns:p14="http://schemas.microsoft.com/office/powerpoint/2010/main" val="5413537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D73E628-A6A3-9FF1-2C45-F008739D465D}"/>
              </a:ext>
            </a:extLst>
          </p:cNvPr>
          <p:cNvSpPr>
            <a:spLocks noGrp="1"/>
          </p:cNvSpPr>
          <p:nvPr>
            <p:ph type="dt" sz="half" idx="10"/>
          </p:nvPr>
        </p:nvSpPr>
        <p:spPr/>
        <p:txBody>
          <a:bodyPr/>
          <a:lstStyle/>
          <a:p>
            <a:r>
              <a:rPr lang="en-US" dirty="0"/>
              <a:t>1-28-2026</a:t>
            </a:r>
          </a:p>
        </p:txBody>
      </p:sp>
      <p:sp>
        <p:nvSpPr>
          <p:cNvPr id="5" name="Footer Placeholder 4">
            <a:extLst>
              <a:ext uri="{FF2B5EF4-FFF2-40B4-BE49-F238E27FC236}">
                <a16:creationId xmlns:a16="http://schemas.microsoft.com/office/drawing/2014/main" id="{D2668915-45BF-5BC1-82F3-DD625C98C365}"/>
              </a:ext>
            </a:extLst>
          </p:cNvPr>
          <p:cNvSpPr>
            <a:spLocks noGrp="1"/>
          </p:cNvSpPr>
          <p:nvPr>
            <p:ph type="ftr" sz="quarter" idx="11"/>
          </p:nvPr>
        </p:nvSpPr>
        <p:spPr/>
        <p:txBody>
          <a:bodyPr/>
          <a:lstStyle/>
          <a:p>
            <a:r>
              <a:rPr lang="en-US" dirty="0"/>
              <a:t>Stewardship.2.HBT</a:t>
            </a:r>
          </a:p>
        </p:txBody>
      </p:sp>
      <p:sp>
        <p:nvSpPr>
          <p:cNvPr id="6" name="Slide Number Placeholder 5">
            <a:extLst>
              <a:ext uri="{FF2B5EF4-FFF2-40B4-BE49-F238E27FC236}">
                <a16:creationId xmlns:a16="http://schemas.microsoft.com/office/drawing/2014/main" id="{D7A15DC4-CDB4-ECB9-1D80-905BAA56BAA1}"/>
              </a:ext>
            </a:extLst>
          </p:cNvPr>
          <p:cNvSpPr>
            <a:spLocks noGrp="1"/>
          </p:cNvSpPr>
          <p:nvPr>
            <p:ph type="sldNum" sz="quarter" idx="12"/>
          </p:nvPr>
        </p:nvSpPr>
        <p:spPr/>
        <p:txBody>
          <a:bodyPr/>
          <a:lstStyle/>
          <a:p>
            <a:fld id="{F9C51F4B-4E98-4A64-8628-9C70DC8DD52C}" type="slidenum">
              <a:rPr lang="en-US" smtClean="0"/>
              <a:pPr/>
              <a:t>15</a:t>
            </a:fld>
            <a:endParaRPr lang="en-US" dirty="0"/>
          </a:p>
        </p:txBody>
      </p:sp>
      <p:pic>
        <p:nvPicPr>
          <p:cNvPr id="7" name="Picture 6" descr="Shutterstock 408566386 E1469046919183">
            <a:extLst>
              <a:ext uri="{FF2B5EF4-FFF2-40B4-BE49-F238E27FC236}">
                <a16:creationId xmlns:a16="http://schemas.microsoft.com/office/drawing/2014/main" id="{D50ED917-E2D3-1A02-DDC6-9122A143DC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1"/>
            <a:ext cx="12039600" cy="6781800"/>
          </a:xfrm>
          <a:prstGeom prst="rect">
            <a:avLst/>
          </a:prstGeom>
          <a:noFill/>
          <a:ln>
            <a:noFill/>
          </a:ln>
        </p:spPr>
      </p:pic>
      <p:sp>
        <p:nvSpPr>
          <p:cNvPr id="9" name="TextBox 8">
            <a:extLst>
              <a:ext uri="{FF2B5EF4-FFF2-40B4-BE49-F238E27FC236}">
                <a16:creationId xmlns:a16="http://schemas.microsoft.com/office/drawing/2014/main" id="{EA56D5F9-C963-BC6D-DB18-58A2FE4B4E82}"/>
              </a:ext>
            </a:extLst>
          </p:cNvPr>
          <p:cNvSpPr txBox="1"/>
          <p:nvPr/>
        </p:nvSpPr>
        <p:spPr>
          <a:xfrm>
            <a:off x="838200" y="2057400"/>
            <a:ext cx="10439400" cy="2862322"/>
          </a:xfrm>
          <a:prstGeom prst="rect">
            <a:avLst/>
          </a:prstGeom>
          <a:noFill/>
        </p:spPr>
        <p:txBody>
          <a:bodyPr wrap="square">
            <a:spAutoFit/>
          </a:bodyPr>
          <a:lstStyle/>
          <a:p>
            <a:r>
              <a:rPr lang="en-US" sz="3600" b="1" dirty="0"/>
              <a:t>“I never would have been able to tithe the first million dollars I ever made if I had not tithed my first salary, which was $1.50 per week.”</a:t>
            </a:r>
          </a:p>
          <a:p>
            <a:r>
              <a:rPr lang="en-US" sz="3600" dirty="0"/>
              <a:t>					</a:t>
            </a:r>
            <a:r>
              <a:rPr lang="en-US" sz="3200" dirty="0"/>
              <a:t>John D. Rockefeller</a:t>
            </a:r>
            <a:endParaRPr lang="en-US" sz="3600" dirty="0"/>
          </a:p>
        </p:txBody>
      </p:sp>
    </p:spTree>
    <p:extLst>
      <p:ext uri="{BB962C8B-B14F-4D97-AF65-F5344CB8AC3E}">
        <p14:creationId xmlns:p14="http://schemas.microsoft.com/office/powerpoint/2010/main" val="2080680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C3AEAA-CDDE-7807-A7A4-6B7571E44B40}"/>
              </a:ext>
            </a:extLst>
          </p:cNvPr>
          <p:cNvSpPr>
            <a:spLocks noGrp="1"/>
          </p:cNvSpPr>
          <p:nvPr>
            <p:ph type="dt" sz="half" idx="10"/>
          </p:nvPr>
        </p:nvSpPr>
        <p:spPr/>
        <p:txBody>
          <a:bodyPr/>
          <a:lstStyle/>
          <a:p>
            <a:r>
              <a:rPr lang="en-US" dirty="0"/>
              <a:t>1-28-2026</a:t>
            </a:r>
          </a:p>
        </p:txBody>
      </p:sp>
      <p:sp>
        <p:nvSpPr>
          <p:cNvPr id="3" name="Footer Placeholder 2">
            <a:extLst>
              <a:ext uri="{FF2B5EF4-FFF2-40B4-BE49-F238E27FC236}">
                <a16:creationId xmlns:a16="http://schemas.microsoft.com/office/drawing/2014/main" id="{ED8E6980-FCDE-AA9B-6B46-8E0A160B6D5A}"/>
              </a:ext>
            </a:extLst>
          </p:cNvPr>
          <p:cNvSpPr>
            <a:spLocks noGrp="1"/>
          </p:cNvSpPr>
          <p:nvPr>
            <p:ph type="ftr" sz="quarter" idx="11"/>
          </p:nvPr>
        </p:nvSpPr>
        <p:spPr/>
        <p:txBody>
          <a:bodyPr/>
          <a:lstStyle/>
          <a:p>
            <a:r>
              <a:rPr lang="en-US" dirty="0"/>
              <a:t>Stewardship.2.HBT</a:t>
            </a:r>
          </a:p>
        </p:txBody>
      </p:sp>
      <p:sp>
        <p:nvSpPr>
          <p:cNvPr id="4" name="Slide Number Placeholder 3">
            <a:extLst>
              <a:ext uri="{FF2B5EF4-FFF2-40B4-BE49-F238E27FC236}">
                <a16:creationId xmlns:a16="http://schemas.microsoft.com/office/drawing/2014/main" id="{DB57A53D-346F-C72B-7C27-0321B86A500E}"/>
              </a:ext>
            </a:extLst>
          </p:cNvPr>
          <p:cNvSpPr>
            <a:spLocks noGrp="1"/>
          </p:cNvSpPr>
          <p:nvPr>
            <p:ph type="sldNum" sz="quarter" idx="12"/>
          </p:nvPr>
        </p:nvSpPr>
        <p:spPr/>
        <p:txBody>
          <a:bodyPr/>
          <a:lstStyle/>
          <a:p>
            <a:fld id="{0C50C46B-D2D5-4439-A410-8FA3196FA121}" type="slidenum">
              <a:rPr lang="en-US" smtClean="0"/>
              <a:pPr/>
              <a:t>16</a:t>
            </a:fld>
            <a:endParaRPr lang="en-US" dirty="0"/>
          </a:p>
        </p:txBody>
      </p:sp>
      <p:sp>
        <p:nvSpPr>
          <p:cNvPr id="6" name="TextBox 5">
            <a:extLst>
              <a:ext uri="{FF2B5EF4-FFF2-40B4-BE49-F238E27FC236}">
                <a16:creationId xmlns:a16="http://schemas.microsoft.com/office/drawing/2014/main" id="{978C5A5C-DB05-3769-1AD8-D4DFD69E4E96}"/>
              </a:ext>
            </a:extLst>
          </p:cNvPr>
          <p:cNvSpPr txBox="1"/>
          <p:nvPr/>
        </p:nvSpPr>
        <p:spPr>
          <a:xfrm>
            <a:off x="152400" y="153809"/>
            <a:ext cx="11887200" cy="6124754"/>
          </a:xfrm>
          <a:prstGeom prst="rect">
            <a:avLst/>
          </a:prstGeom>
          <a:noFill/>
        </p:spPr>
        <p:txBody>
          <a:bodyPr wrap="square">
            <a:spAutoFit/>
          </a:bodyPr>
          <a:lstStyle/>
          <a:p>
            <a:r>
              <a:rPr lang="en-US" sz="6000" b="1" u="sng" dirty="0">
                <a:latin typeface="Candara" panose="020E0502030303020204" pitchFamily="34" charset="0"/>
              </a:rPr>
              <a:t>The Tithe</a:t>
            </a:r>
          </a:p>
          <a:p>
            <a:r>
              <a:rPr lang="en-US" sz="4400" b="1" dirty="0">
                <a:latin typeface="Candara" panose="020E0502030303020204" pitchFamily="34" charset="0"/>
              </a:rPr>
              <a:t>NUMBERS 18:1-2,6-7, 20-26,32</a:t>
            </a:r>
          </a:p>
          <a:p>
            <a:r>
              <a:rPr lang="en-US" sz="3600" i="1" dirty="0">
                <a:latin typeface="Candara" panose="020E0502030303020204" pitchFamily="34" charset="0"/>
              </a:rPr>
              <a:t>	And the LORD said unto Aaron, Thou and thy sons and thy father's house with thee shall bear the iniquity of the sanctuary: and thou and thy sons with thee shall bear the iniquity of your priesthood. 2 And thy brethren also of the tribe of Levi, the tribe of thy father, bring thou with thee, that they may be joined unto thee, and minister unto thee: but thou and thy sons with thee shall minister before the tabernacle of witness.</a:t>
            </a:r>
          </a:p>
        </p:txBody>
      </p:sp>
    </p:spTree>
    <p:extLst>
      <p:ext uri="{BB962C8B-B14F-4D97-AF65-F5344CB8AC3E}">
        <p14:creationId xmlns:p14="http://schemas.microsoft.com/office/powerpoint/2010/main" val="35853520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9FA6E3-9E31-13BA-F98F-3F7DBA08A2B9}"/>
              </a:ext>
            </a:extLst>
          </p:cNvPr>
          <p:cNvSpPr>
            <a:spLocks noGrp="1"/>
          </p:cNvSpPr>
          <p:nvPr>
            <p:ph type="dt" sz="half" idx="10"/>
          </p:nvPr>
        </p:nvSpPr>
        <p:spPr/>
        <p:txBody>
          <a:bodyPr/>
          <a:lstStyle/>
          <a:p>
            <a:r>
              <a:rPr lang="en-US" dirty="0"/>
              <a:t>1-28-2026</a:t>
            </a:r>
          </a:p>
        </p:txBody>
      </p:sp>
      <p:sp>
        <p:nvSpPr>
          <p:cNvPr id="3" name="Footer Placeholder 2">
            <a:extLst>
              <a:ext uri="{FF2B5EF4-FFF2-40B4-BE49-F238E27FC236}">
                <a16:creationId xmlns:a16="http://schemas.microsoft.com/office/drawing/2014/main" id="{884BB0A9-403B-C79A-3D77-BB0C85F11EB8}"/>
              </a:ext>
            </a:extLst>
          </p:cNvPr>
          <p:cNvSpPr>
            <a:spLocks noGrp="1"/>
          </p:cNvSpPr>
          <p:nvPr>
            <p:ph type="ftr" sz="quarter" idx="11"/>
          </p:nvPr>
        </p:nvSpPr>
        <p:spPr/>
        <p:txBody>
          <a:bodyPr/>
          <a:lstStyle/>
          <a:p>
            <a:r>
              <a:rPr lang="en-US" dirty="0"/>
              <a:t>Stewardship.2.HBT</a:t>
            </a:r>
          </a:p>
        </p:txBody>
      </p:sp>
      <p:sp>
        <p:nvSpPr>
          <p:cNvPr id="4" name="Slide Number Placeholder 3">
            <a:extLst>
              <a:ext uri="{FF2B5EF4-FFF2-40B4-BE49-F238E27FC236}">
                <a16:creationId xmlns:a16="http://schemas.microsoft.com/office/drawing/2014/main" id="{509D98AC-D5BA-C7C3-7C23-2F245CDE30BE}"/>
              </a:ext>
            </a:extLst>
          </p:cNvPr>
          <p:cNvSpPr>
            <a:spLocks noGrp="1"/>
          </p:cNvSpPr>
          <p:nvPr>
            <p:ph type="sldNum" sz="quarter" idx="12"/>
          </p:nvPr>
        </p:nvSpPr>
        <p:spPr/>
        <p:txBody>
          <a:bodyPr/>
          <a:lstStyle/>
          <a:p>
            <a:fld id="{0C50C46B-D2D5-4439-A410-8FA3196FA121}" type="slidenum">
              <a:rPr lang="en-US" smtClean="0"/>
              <a:pPr/>
              <a:t>17</a:t>
            </a:fld>
            <a:endParaRPr lang="en-US" dirty="0"/>
          </a:p>
        </p:txBody>
      </p:sp>
      <p:sp>
        <p:nvSpPr>
          <p:cNvPr id="6" name="TextBox 5">
            <a:extLst>
              <a:ext uri="{FF2B5EF4-FFF2-40B4-BE49-F238E27FC236}">
                <a16:creationId xmlns:a16="http://schemas.microsoft.com/office/drawing/2014/main" id="{AEA6466F-B924-F0FA-8D7F-7CDD697EB0FF}"/>
              </a:ext>
            </a:extLst>
          </p:cNvPr>
          <p:cNvSpPr txBox="1"/>
          <p:nvPr/>
        </p:nvSpPr>
        <p:spPr>
          <a:xfrm>
            <a:off x="228600" y="122237"/>
            <a:ext cx="11811000" cy="6309420"/>
          </a:xfrm>
          <a:prstGeom prst="rect">
            <a:avLst/>
          </a:prstGeom>
          <a:noFill/>
        </p:spPr>
        <p:txBody>
          <a:bodyPr wrap="square">
            <a:spAutoFit/>
          </a:bodyPr>
          <a:lstStyle/>
          <a:p>
            <a:r>
              <a:rPr lang="en-US" sz="4400" b="1" dirty="0">
                <a:latin typeface="Candara" panose="020E0502030303020204" pitchFamily="34" charset="0"/>
              </a:rPr>
              <a:t>DEUTERONOMY 7:12-14</a:t>
            </a:r>
          </a:p>
          <a:p>
            <a:r>
              <a:rPr lang="en-US" sz="3600" i="1" dirty="0">
                <a:latin typeface="Candara" panose="020E0502030303020204" pitchFamily="34" charset="0"/>
              </a:rPr>
              <a:t>	Wherefore it shall come to pass, if </a:t>
            </a:r>
            <a:r>
              <a:rPr lang="en-US" sz="3600" b="1" i="1" dirty="0">
                <a:latin typeface="Candara" panose="020E0502030303020204" pitchFamily="34" charset="0"/>
              </a:rPr>
              <a:t>ye hearken to these judgments, and keep, and do them</a:t>
            </a:r>
            <a:r>
              <a:rPr lang="en-US" sz="3600" i="1" dirty="0">
                <a:latin typeface="Candara" panose="020E0502030303020204" pitchFamily="34" charset="0"/>
              </a:rPr>
              <a:t>, that the LORD thy God shall keep unto thee the covenant and the mercy which he </a:t>
            </a:r>
            <a:r>
              <a:rPr lang="en-US" sz="3600" i="1" dirty="0" err="1">
                <a:latin typeface="Candara" panose="020E0502030303020204" pitchFamily="34" charset="0"/>
              </a:rPr>
              <a:t>sware</a:t>
            </a:r>
            <a:r>
              <a:rPr lang="en-US" sz="3600" i="1" dirty="0">
                <a:latin typeface="Candara" panose="020E0502030303020204" pitchFamily="34" charset="0"/>
              </a:rPr>
              <a:t> unto thy fathers: 13 And he will love thee, and bless thee, and multiply thee: he will also bless the fruit of thy womb, and the fruit of thy land, thy corn, and thy wine, and thine oil, the increase of thy </a:t>
            </a:r>
            <a:r>
              <a:rPr lang="en-US" sz="3600" i="1" dirty="0" err="1">
                <a:latin typeface="Candara" panose="020E0502030303020204" pitchFamily="34" charset="0"/>
              </a:rPr>
              <a:t>kine</a:t>
            </a:r>
            <a:r>
              <a:rPr lang="en-US" sz="3600" i="1" dirty="0">
                <a:latin typeface="Candara" panose="020E0502030303020204" pitchFamily="34" charset="0"/>
              </a:rPr>
              <a:t>, and the flocks of thy sheep, in the land which he </a:t>
            </a:r>
            <a:r>
              <a:rPr lang="en-US" sz="3600" i="1" dirty="0" err="1">
                <a:latin typeface="Candara" panose="020E0502030303020204" pitchFamily="34" charset="0"/>
              </a:rPr>
              <a:t>sware</a:t>
            </a:r>
            <a:r>
              <a:rPr lang="en-US" sz="3600" i="1" dirty="0">
                <a:latin typeface="Candara" panose="020E0502030303020204" pitchFamily="34" charset="0"/>
              </a:rPr>
              <a:t> unto thy fathers to give thee. </a:t>
            </a:r>
          </a:p>
          <a:p>
            <a:r>
              <a:rPr lang="en-US" sz="3600" i="1" dirty="0">
                <a:latin typeface="Candara" panose="020E0502030303020204" pitchFamily="34" charset="0"/>
              </a:rPr>
              <a:t>	14 Thou shalt be blessed above all people: there shall not be male or female barren among you, or among your cattle.</a:t>
            </a:r>
          </a:p>
        </p:txBody>
      </p:sp>
    </p:spTree>
    <p:extLst>
      <p:ext uri="{BB962C8B-B14F-4D97-AF65-F5344CB8AC3E}">
        <p14:creationId xmlns:p14="http://schemas.microsoft.com/office/powerpoint/2010/main" val="1182992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BBCA9-CB24-09FD-CDA9-5DAD127EFECE}"/>
              </a:ext>
            </a:extLst>
          </p:cNvPr>
          <p:cNvSpPr>
            <a:spLocks noGrp="1"/>
          </p:cNvSpPr>
          <p:nvPr>
            <p:ph type="dt" sz="half" idx="10"/>
          </p:nvPr>
        </p:nvSpPr>
        <p:spPr/>
        <p:txBody>
          <a:bodyPr/>
          <a:lstStyle/>
          <a:p>
            <a:r>
              <a:rPr lang="en-US" dirty="0"/>
              <a:t>1-28-2026</a:t>
            </a:r>
          </a:p>
        </p:txBody>
      </p:sp>
      <p:sp>
        <p:nvSpPr>
          <p:cNvPr id="3" name="Footer Placeholder 2">
            <a:extLst>
              <a:ext uri="{FF2B5EF4-FFF2-40B4-BE49-F238E27FC236}">
                <a16:creationId xmlns:a16="http://schemas.microsoft.com/office/drawing/2014/main" id="{74FC01B1-C68C-DF9E-11CA-27972E77B245}"/>
              </a:ext>
            </a:extLst>
          </p:cNvPr>
          <p:cNvSpPr>
            <a:spLocks noGrp="1"/>
          </p:cNvSpPr>
          <p:nvPr>
            <p:ph type="ftr" sz="quarter" idx="11"/>
          </p:nvPr>
        </p:nvSpPr>
        <p:spPr/>
        <p:txBody>
          <a:bodyPr/>
          <a:lstStyle/>
          <a:p>
            <a:r>
              <a:rPr lang="en-US" dirty="0"/>
              <a:t>Stewardship.2.HBT</a:t>
            </a:r>
          </a:p>
        </p:txBody>
      </p:sp>
      <p:sp>
        <p:nvSpPr>
          <p:cNvPr id="4" name="Slide Number Placeholder 3">
            <a:extLst>
              <a:ext uri="{FF2B5EF4-FFF2-40B4-BE49-F238E27FC236}">
                <a16:creationId xmlns:a16="http://schemas.microsoft.com/office/drawing/2014/main" id="{0B64E017-B9BD-72C3-10A8-4D5A617F96DE}"/>
              </a:ext>
            </a:extLst>
          </p:cNvPr>
          <p:cNvSpPr>
            <a:spLocks noGrp="1"/>
          </p:cNvSpPr>
          <p:nvPr>
            <p:ph type="sldNum" sz="quarter" idx="12"/>
          </p:nvPr>
        </p:nvSpPr>
        <p:spPr/>
        <p:txBody>
          <a:bodyPr/>
          <a:lstStyle/>
          <a:p>
            <a:fld id="{0C50C46B-D2D5-4439-A410-8FA3196FA121}" type="slidenum">
              <a:rPr lang="en-US" smtClean="0"/>
              <a:pPr/>
              <a:t>18</a:t>
            </a:fld>
            <a:endParaRPr lang="en-US" dirty="0"/>
          </a:p>
        </p:txBody>
      </p:sp>
      <p:sp>
        <p:nvSpPr>
          <p:cNvPr id="6" name="TextBox 5">
            <a:extLst>
              <a:ext uri="{FF2B5EF4-FFF2-40B4-BE49-F238E27FC236}">
                <a16:creationId xmlns:a16="http://schemas.microsoft.com/office/drawing/2014/main" id="{77BEF990-4048-627D-878B-E16B9132D473}"/>
              </a:ext>
            </a:extLst>
          </p:cNvPr>
          <p:cNvSpPr txBox="1"/>
          <p:nvPr/>
        </p:nvSpPr>
        <p:spPr>
          <a:xfrm>
            <a:off x="152400" y="-5417"/>
            <a:ext cx="11963400" cy="6863417"/>
          </a:xfrm>
          <a:prstGeom prst="rect">
            <a:avLst/>
          </a:prstGeom>
          <a:noFill/>
        </p:spPr>
        <p:txBody>
          <a:bodyPr wrap="square">
            <a:spAutoFit/>
          </a:bodyPr>
          <a:lstStyle/>
          <a:p>
            <a:r>
              <a:rPr lang="en-US" sz="4400" b="1" dirty="0">
                <a:latin typeface="Candara" panose="020E0502030303020204" pitchFamily="34" charset="0"/>
              </a:rPr>
              <a:t>DEUTERONOMY 14:22-23</a:t>
            </a:r>
          </a:p>
          <a:p>
            <a:r>
              <a:rPr lang="en-US" sz="3600" i="1" dirty="0">
                <a:latin typeface="Candara" panose="020E0502030303020204" pitchFamily="34" charset="0"/>
              </a:rPr>
              <a:t>	</a:t>
            </a:r>
            <a:r>
              <a:rPr lang="en-US" sz="3600" i="1" u="sng" dirty="0">
                <a:latin typeface="Candara" panose="020E0502030303020204" pitchFamily="34" charset="0"/>
              </a:rPr>
              <a:t>Thou shalt truly tithe all the increase </a:t>
            </a:r>
            <a:r>
              <a:rPr lang="en-US" sz="3600" b="1" dirty="0">
                <a:latin typeface="Candara" panose="020E0502030303020204" pitchFamily="34" charset="0"/>
              </a:rPr>
              <a:t>[gain] </a:t>
            </a:r>
            <a:r>
              <a:rPr lang="en-US" sz="3600" i="1" dirty="0">
                <a:latin typeface="Candara" panose="020E0502030303020204" pitchFamily="34" charset="0"/>
              </a:rPr>
              <a:t>of thy seed, that the field bringeth forth year by year. 23 And thou shalt eat before the LORD thy God, in the place which he shall choose to place his name there, the tithe of thy corn, of thy wine, and of thine oil, and the firstlings of thy herds and of thy flocks; that thou mayest learn to fear the LORD thy God always…</a:t>
            </a:r>
          </a:p>
          <a:p>
            <a:r>
              <a:rPr lang="en-US" sz="3600" i="1" dirty="0">
                <a:latin typeface="Candara" panose="020E0502030303020204" pitchFamily="34" charset="0"/>
              </a:rPr>
              <a:t>	29  And the Levite, (because he hath no part nor </a:t>
            </a:r>
            <a:r>
              <a:rPr lang="en-US" sz="3600" i="1" dirty="0" err="1">
                <a:latin typeface="Candara" panose="020E0502030303020204" pitchFamily="34" charset="0"/>
              </a:rPr>
              <a:t>inheri-tance</a:t>
            </a:r>
            <a:r>
              <a:rPr lang="en-US" sz="3600" i="1" dirty="0">
                <a:latin typeface="Candara" panose="020E0502030303020204" pitchFamily="34" charset="0"/>
              </a:rPr>
              <a:t> with thee,) and the stranger, and the fatherless, and the widow, which are within thy gates, shall come, and shall eat and be satisfied; </a:t>
            </a:r>
            <a:r>
              <a:rPr lang="en-US" sz="3600" i="1" u="sng" dirty="0">
                <a:latin typeface="Candara" panose="020E0502030303020204" pitchFamily="34" charset="0"/>
              </a:rPr>
              <a:t>that the LORD thy God may bless thee in all the work of thine hand which thou </a:t>
            </a:r>
            <a:r>
              <a:rPr lang="en-US" sz="3600" i="1" u="sng" dirty="0" err="1">
                <a:latin typeface="Candara" panose="020E0502030303020204" pitchFamily="34" charset="0"/>
              </a:rPr>
              <a:t>doest</a:t>
            </a:r>
            <a:r>
              <a:rPr lang="en-US" sz="3600" i="1" dirty="0">
                <a:latin typeface="Candara" panose="020E0502030303020204" pitchFamily="34" charset="0"/>
              </a:rPr>
              <a:t>.</a:t>
            </a:r>
          </a:p>
        </p:txBody>
      </p:sp>
    </p:spTree>
    <p:extLst>
      <p:ext uri="{BB962C8B-B14F-4D97-AF65-F5344CB8AC3E}">
        <p14:creationId xmlns:p14="http://schemas.microsoft.com/office/powerpoint/2010/main" val="27504843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932035-EFA3-2054-D6D2-A0FD958F275D}"/>
              </a:ext>
            </a:extLst>
          </p:cNvPr>
          <p:cNvSpPr>
            <a:spLocks noGrp="1"/>
          </p:cNvSpPr>
          <p:nvPr>
            <p:ph type="dt" sz="half" idx="10"/>
          </p:nvPr>
        </p:nvSpPr>
        <p:spPr/>
        <p:txBody>
          <a:bodyPr/>
          <a:lstStyle/>
          <a:p>
            <a:r>
              <a:rPr lang="en-US" dirty="0"/>
              <a:t>1-28-2026</a:t>
            </a:r>
          </a:p>
        </p:txBody>
      </p:sp>
      <p:sp>
        <p:nvSpPr>
          <p:cNvPr id="3" name="Footer Placeholder 2">
            <a:extLst>
              <a:ext uri="{FF2B5EF4-FFF2-40B4-BE49-F238E27FC236}">
                <a16:creationId xmlns:a16="http://schemas.microsoft.com/office/drawing/2014/main" id="{597973ED-49AA-B049-6FF3-B6872B353F76}"/>
              </a:ext>
            </a:extLst>
          </p:cNvPr>
          <p:cNvSpPr>
            <a:spLocks noGrp="1"/>
          </p:cNvSpPr>
          <p:nvPr>
            <p:ph type="ftr" sz="quarter" idx="11"/>
          </p:nvPr>
        </p:nvSpPr>
        <p:spPr/>
        <p:txBody>
          <a:bodyPr/>
          <a:lstStyle/>
          <a:p>
            <a:r>
              <a:rPr lang="en-US" dirty="0"/>
              <a:t>Stewardship.2.HBT</a:t>
            </a:r>
          </a:p>
        </p:txBody>
      </p:sp>
      <p:sp>
        <p:nvSpPr>
          <p:cNvPr id="4" name="Slide Number Placeholder 3">
            <a:extLst>
              <a:ext uri="{FF2B5EF4-FFF2-40B4-BE49-F238E27FC236}">
                <a16:creationId xmlns:a16="http://schemas.microsoft.com/office/drawing/2014/main" id="{6DC82A70-426D-7C5A-F6AD-8B85ED705BB0}"/>
              </a:ext>
            </a:extLst>
          </p:cNvPr>
          <p:cNvSpPr>
            <a:spLocks noGrp="1"/>
          </p:cNvSpPr>
          <p:nvPr>
            <p:ph type="sldNum" sz="quarter" idx="12"/>
          </p:nvPr>
        </p:nvSpPr>
        <p:spPr/>
        <p:txBody>
          <a:bodyPr/>
          <a:lstStyle/>
          <a:p>
            <a:fld id="{0C50C46B-D2D5-4439-A410-8FA3196FA121}" type="slidenum">
              <a:rPr lang="en-US" smtClean="0"/>
              <a:pPr/>
              <a:t>19</a:t>
            </a:fld>
            <a:endParaRPr lang="en-US" dirty="0"/>
          </a:p>
        </p:txBody>
      </p:sp>
      <p:sp>
        <p:nvSpPr>
          <p:cNvPr id="6" name="TextBox 5">
            <a:extLst>
              <a:ext uri="{FF2B5EF4-FFF2-40B4-BE49-F238E27FC236}">
                <a16:creationId xmlns:a16="http://schemas.microsoft.com/office/drawing/2014/main" id="{B5ECE9E7-2DE6-2934-E3F7-1B07BD8B8C2C}"/>
              </a:ext>
            </a:extLst>
          </p:cNvPr>
          <p:cNvSpPr txBox="1"/>
          <p:nvPr/>
        </p:nvSpPr>
        <p:spPr>
          <a:xfrm>
            <a:off x="228600" y="122238"/>
            <a:ext cx="11811000" cy="5909310"/>
          </a:xfrm>
          <a:prstGeom prst="rect">
            <a:avLst/>
          </a:prstGeom>
          <a:noFill/>
        </p:spPr>
        <p:txBody>
          <a:bodyPr wrap="square">
            <a:spAutoFit/>
          </a:bodyPr>
          <a:lstStyle/>
          <a:p>
            <a:r>
              <a:rPr lang="en-US" sz="5400" b="1" dirty="0">
                <a:latin typeface="Candara" panose="020E0502030303020204" pitchFamily="34" charset="0"/>
              </a:rPr>
              <a:t>Israel at Gilgal:  </a:t>
            </a:r>
            <a:r>
              <a:rPr lang="en-US" sz="4400" b="1" dirty="0">
                <a:latin typeface="Candara" panose="020E0502030303020204" pitchFamily="34" charset="0"/>
              </a:rPr>
              <a:t>JOSHUA 5:10-12</a:t>
            </a:r>
          </a:p>
          <a:p>
            <a:r>
              <a:rPr lang="en-US" sz="3600" i="1" dirty="0">
                <a:latin typeface="Candara" panose="020E0502030303020204" pitchFamily="34" charset="0"/>
              </a:rPr>
              <a:t>	And the children of Israel encamped in Gilgal, and kept the </a:t>
            </a:r>
            <a:r>
              <a:rPr lang="en-US" sz="3600" i="1" dirty="0" err="1">
                <a:latin typeface="Candara" panose="020E0502030303020204" pitchFamily="34" charset="0"/>
              </a:rPr>
              <a:t>passover</a:t>
            </a:r>
            <a:r>
              <a:rPr lang="en-US" sz="3600" i="1" dirty="0">
                <a:latin typeface="Candara" panose="020E0502030303020204" pitchFamily="34" charset="0"/>
              </a:rPr>
              <a:t> on the fourteenth day of the month at even in the plains of Jericho. 11 And they did eat of </a:t>
            </a:r>
            <a:r>
              <a:rPr lang="en-US" sz="3600" i="1" u="sng" dirty="0">
                <a:latin typeface="Candara" panose="020E0502030303020204" pitchFamily="34" charset="0"/>
              </a:rPr>
              <a:t>the old corn</a:t>
            </a:r>
            <a:r>
              <a:rPr lang="en-US" sz="3600" i="1" dirty="0">
                <a:latin typeface="Candara" panose="020E0502030303020204" pitchFamily="34" charset="0"/>
              </a:rPr>
              <a:t> of the land on the morrow after the </a:t>
            </a:r>
            <a:r>
              <a:rPr lang="en-US" sz="3600" i="1" dirty="0" err="1">
                <a:latin typeface="Candara" panose="020E0502030303020204" pitchFamily="34" charset="0"/>
              </a:rPr>
              <a:t>passover</a:t>
            </a:r>
            <a:r>
              <a:rPr lang="en-US" sz="3600" i="1" dirty="0">
                <a:latin typeface="Candara" panose="020E0502030303020204" pitchFamily="34" charset="0"/>
              </a:rPr>
              <a:t>, unleavened cakes, and parched corn in the selfsame day. 12  And </a:t>
            </a:r>
            <a:r>
              <a:rPr lang="en-US" sz="3600" i="1" u="sng" dirty="0">
                <a:latin typeface="Candara" panose="020E0502030303020204" pitchFamily="34" charset="0"/>
              </a:rPr>
              <a:t>the manna ceased</a:t>
            </a:r>
            <a:r>
              <a:rPr lang="en-US" sz="3600" i="1" dirty="0">
                <a:latin typeface="Candara" panose="020E0502030303020204" pitchFamily="34" charset="0"/>
              </a:rPr>
              <a:t> on the morrow after they had eaten of the old corn of the land; neither had the children of Israel manna any more; but </a:t>
            </a:r>
            <a:r>
              <a:rPr lang="en-US" sz="3600" i="1" u="sng" dirty="0">
                <a:latin typeface="Candara" panose="020E0502030303020204" pitchFamily="34" charset="0"/>
              </a:rPr>
              <a:t>they did eat of the fruit</a:t>
            </a:r>
            <a:r>
              <a:rPr lang="en-US" sz="3600" dirty="0">
                <a:latin typeface="Candara" panose="020E0502030303020204" pitchFamily="34" charset="0"/>
              </a:rPr>
              <a:t> [increase, gain] </a:t>
            </a:r>
            <a:r>
              <a:rPr lang="en-US" sz="3600" i="1" u="sng" dirty="0">
                <a:latin typeface="Candara" panose="020E0502030303020204" pitchFamily="34" charset="0"/>
              </a:rPr>
              <a:t>of the land of Canaan that year</a:t>
            </a:r>
            <a:r>
              <a:rPr lang="en-US" sz="3600" i="1" dirty="0">
                <a:latin typeface="Candara" panose="020E0502030303020204" pitchFamily="34" charset="0"/>
              </a:rPr>
              <a:t>.</a:t>
            </a:r>
          </a:p>
        </p:txBody>
      </p:sp>
    </p:spTree>
    <p:extLst>
      <p:ext uri="{BB962C8B-B14F-4D97-AF65-F5344CB8AC3E}">
        <p14:creationId xmlns:p14="http://schemas.microsoft.com/office/powerpoint/2010/main" val="2117450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0F8BFC-F9F4-38FE-F945-082394C5E9E2}"/>
              </a:ext>
            </a:extLst>
          </p:cNvPr>
          <p:cNvPicPr>
            <a:picLocks noChangeAspect="1"/>
          </p:cNvPicPr>
          <p:nvPr/>
        </p:nvPicPr>
        <p:blipFill>
          <a:blip r:embed="rId2"/>
          <a:srcRect b="28877"/>
          <a:stretch>
            <a:fillRect/>
          </a:stretch>
        </p:blipFill>
        <p:spPr>
          <a:xfrm>
            <a:off x="609600" y="277813"/>
            <a:ext cx="10972800" cy="5853112"/>
          </a:xfrm>
          <a:prstGeom prst="rect">
            <a:avLst/>
          </a:prstGeom>
          <a:noFill/>
        </p:spPr>
      </p:pic>
      <p:sp>
        <p:nvSpPr>
          <p:cNvPr id="4" name="Date Placeholder 3">
            <a:extLst>
              <a:ext uri="{FF2B5EF4-FFF2-40B4-BE49-F238E27FC236}">
                <a16:creationId xmlns:a16="http://schemas.microsoft.com/office/drawing/2014/main" id="{2AFF7DC5-7CC0-ABD5-6A49-5CE542F2F0FE}"/>
              </a:ext>
            </a:extLst>
          </p:cNvPr>
          <p:cNvSpPr>
            <a:spLocks noGrp="1"/>
          </p:cNvSpPr>
          <p:nvPr>
            <p:ph type="dt" sz="half" idx="10"/>
          </p:nvPr>
        </p:nvSpPr>
        <p:spPr>
          <a:xfrm>
            <a:off x="609600" y="6278563"/>
            <a:ext cx="2844800" cy="457200"/>
          </a:xfrm>
        </p:spPr>
        <p:txBody>
          <a:bodyPr wrap="square" anchor="b">
            <a:normAutofit/>
          </a:bodyPr>
          <a:lstStyle/>
          <a:p>
            <a:pPr>
              <a:spcAft>
                <a:spcPts val="600"/>
              </a:spcAft>
            </a:pPr>
            <a:r>
              <a:rPr lang="en-US"/>
              <a:t>1-28-2026</a:t>
            </a:r>
          </a:p>
        </p:txBody>
      </p:sp>
      <p:sp>
        <p:nvSpPr>
          <p:cNvPr id="5" name="Footer Placeholder 4">
            <a:extLst>
              <a:ext uri="{FF2B5EF4-FFF2-40B4-BE49-F238E27FC236}">
                <a16:creationId xmlns:a16="http://schemas.microsoft.com/office/drawing/2014/main" id="{DF3C98FC-2157-1BE2-7081-189EEC8BB958}"/>
              </a:ext>
            </a:extLst>
          </p:cNvPr>
          <p:cNvSpPr>
            <a:spLocks noGrp="1"/>
          </p:cNvSpPr>
          <p:nvPr>
            <p:ph type="ftr" sz="quarter" idx="11"/>
          </p:nvPr>
        </p:nvSpPr>
        <p:spPr>
          <a:xfrm>
            <a:off x="4165600" y="6278563"/>
            <a:ext cx="3860800" cy="457200"/>
          </a:xfrm>
        </p:spPr>
        <p:txBody>
          <a:bodyPr wrap="square" anchor="b">
            <a:normAutofit/>
          </a:bodyPr>
          <a:lstStyle/>
          <a:p>
            <a:pPr>
              <a:spcAft>
                <a:spcPts val="600"/>
              </a:spcAft>
            </a:pPr>
            <a:r>
              <a:rPr lang="en-US"/>
              <a:t>Stewardship.2.HBT</a:t>
            </a:r>
          </a:p>
        </p:txBody>
      </p:sp>
      <p:sp>
        <p:nvSpPr>
          <p:cNvPr id="6" name="Slide Number Placeholder 5">
            <a:extLst>
              <a:ext uri="{FF2B5EF4-FFF2-40B4-BE49-F238E27FC236}">
                <a16:creationId xmlns:a16="http://schemas.microsoft.com/office/drawing/2014/main" id="{285F4912-67D8-29FF-DED0-248E4F5A2894}"/>
              </a:ext>
            </a:extLst>
          </p:cNvPr>
          <p:cNvSpPr>
            <a:spLocks noGrp="1"/>
          </p:cNvSpPr>
          <p:nvPr>
            <p:ph type="sldNum" sz="quarter" idx="12"/>
          </p:nvPr>
        </p:nvSpPr>
        <p:spPr>
          <a:xfrm>
            <a:off x="8737600" y="6278563"/>
            <a:ext cx="2844800" cy="457200"/>
          </a:xfrm>
        </p:spPr>
        <p:txBody>
          <a:bodyPr wrap="square" anchor="b">
            <a:normAutofit/>
          </a:bodyPr>
          <a:lstStyle/>
          <a:p>
            <a:pPr>
              <a:spcAft>
                <a:spcPts val="600"/>
              </a:spcAft>
            </a:pPr>
            <a:fld id="{F9C51F4B-4E98-4A64-8628-9C70DC8DD52C}" type="slidenum">
              <a:rPr lang="en-US" smtClean="0"/>
              <a:pPr>
                <a:spcAft>
                  <a:spcPts val="600"/>
                </a:spcAft>
              </a:pPr>
              <a:t>2</a:t>
            </a:fld>
            <a:endParaRPr lang="en-US"/>
          </a:p>
        </p:txBody>
      </p:sp>
    </p:spTree>
    <p:extLst>
      <p:ext uri="{BB962C8B-B14F-4D97-AF65-F5344CB8AC3E}">
        <p14:creationId xmlns:p14="http://schemas.microsoft.com/office/powerpoint/2010/main" val="13370752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1CDEA8-D327-CB31-F735-9BF5215FF4F1}"/>
              </a:ext>
            </a:extLst>
          </p:cNvPr>
          <p:cNvSpPr>
            <a:spLocks noGrp="1"/>
          </p:cNvSpPr>
          <p:nvPr>
            <p:ph type="dt" sz="half" idx="10"/>
          </p:nvPr>
        </p:nvSpPr>
        <p:spPr/>
        <p:txBody>
          <a:bodyPr/>
          <a:lstStyle/>
          <a:p>
            <a:r>
              <a:rPr lang="en-US" dirty="0"/>
              <a:t>1-28-2026</a:t>
            </a:r>
          </a:p>
        </p:txBody>
      </p:sp>
      <p:sp>
        <p:nvSpPr>
          <p:cNvPr id="3" name="Footer Placeholder 2">
            <a:extLst>
              <a:ext uri="{FF2B5EF4-FFF2-40B4-BE49-F238E27FC236}">
                <a16:creationId xmlns:a16="http://schemas.microsoft.com/office/drawing/2014/main" id="{999B4567-4364-E82B-E746-63AFB883693F}"/>
              </a:ext>
            </a:extLst>
          </p:cNvPr>
          <p:cNvSpPr>
            <a:spLocks noGrp="1"/>
          </p:cNvSpPr>
          <p:nvPr>
            <p:ph type="ftr" sz="quarter" idx="11"/>
          </p:nvPr>
        </p:nvSpPr>
        <p:spPr/>
        <p:txBody>
          <a:bodyPr/>
          <a:lstStyle/>
          <a:p>
            <a:r>
              <a:rPr lang="en-US" dirty="0"/>
              <a:t>Stewardship.2.HBT</a:t>
            </a:r>
          </a:p>
        </p:txBody>
      </p:sp>
      <p:sp>
        <p:nvSpPr>
          <p:cNvPr id="4" name="Slide Number Placeholder 3">
            <a:extLst>
              <a:ext uri="{FF2B5EF4-FFF2-40B4-BE49-F238E27FC236}">
                <a16:creationId xmlns:a16="http://schemas.microsoft.com/office/drawing/2014/main" id="{3BD0D746-F916-5F42-12D8-8B834847325D}"/>
              </a:ext>
            </a:extLst>
          </p:cNvPr>
          <p:cNvSpPr>
            <a:spLocks noGrp="1"/>
          </p:cNvSpPr>
          <p:nvPr>
            <p:ph type="sldNum" sz="quarter" idx="12"/>
          </p:nvPr>
        </p:nvSpPr>
        <p:spPr/>
        <p:txBody>
          <a:bodyPr/>
          <a:lstStyle/>
          <a:p>
            <a:fld id="{0C50C46B-D2D5-4439-A410-8FA3196FA121}" type="slidenum">
              <a:rPr lang="en-US" smtClean="0"/>
              <a:pPr/>
              <a:t>20</a:t>
            </a:fld>
            <a:endParaRPr lang="en-US" dirty="0"/>
          </a:p>
        </p:txBody>
      </p:sp>
      <p:sp>
        <p:nvSpPr>
          <p:cNvPr id="6" name="TextBox 5">
            <a:extLst>
              <a:ext uri="{FF2B5EF4-FFF2-40B4-BE49-F238E27FC236}">
                <a16:creationId xmlns:a16="http://schemas.microsoft.com/office/drawing/2014/main" id="{83326EFA-F030-886D-1774-AAA25CDF8F16}"/>
              </a:ext>
            </a:extLst>
          </p:cNvPr>
          <p:cNvSpPr txBox="1"/>
          <p:nvPr/>
        </p:nvSpPr>
        <p:spPr>
          <a:xfrm>
            <a:off x="152400" y="-76200"/>
            <a:ext cx="11887200" cy="6740307"/>
          </a:xfrm>
          <a:prstGeom prst="rect">
            <a:avLst/>
          </a:prstGeom>
          <a:noFill/>
        </p:spPr>
        <p:txBody>
          <a:bodyPr wrap="square">
            <a:spAutoFit/>
          </a:bodyPr>
          <a:lstStyle/>
          <a:p>
            <a:r>
              <a:rPr lang="en-US" sz="4400" b="1" dirty="0">
                <a:latin typeface="Candara" panose="020E0502030303020204" pitchFamily="34" charset="0"/>
              </a:rPr>
              <a:t>II CHRONICLES 31:1,5</a:t>
            </a:r>
          </a:p>
          <a:p>
            <a:r>
              <a:rPr lang="en-US" sz="3600" i="1" dirty="0">
                <a:latin typeface="Candara" panose="020E0502030303020204" pitchFamily="34" charset="0"/>
              </a:rPr>
              <a:t>	</a:t>
            </a:r>
            <a:r>
              <a:rPr lang="en-US" sz="3400" i="1" dirty="0">
                <a:latin typeface="Candara" panose="020E0502030303020204" pitchFamily="34" charset="0"/>
              </a:rPr>
              <a:t>Now when all this was finished, all Israel that were present went out to the cities of Judah, and brake the images in pieces, and cut down the groves, and threw down the high places and the altars out of all Judah and Benjamin, in Ephraim also and Manasseh, until they had utterly destroyed them all. Then all the children of Israel returned, every man to his possession, into their own cities…</a:t>
            </a:r>
          </a:p>
          <a:p>
            <a:r>
              <a:rPr lang="en-US" sz="3600" i="1" dirty="0">
                <a:latin typeface="Candara" panose="020E0502030303020204" pitchFamily="34" charset="0"/>
              </a:rPr>
              <a:t>	5 And as soon as the commandment came abroad, the children of Israel brought in </a:t>
            </a:r>
            <a:r>
              <a:rPr lang="en-US" sz="3600" i="1" u="sng" dirty="0">
                <a:latin typeface="Candara" panose="020E0502030303020204" pitchFamily="34" charset="0"/>
              </a:rPr>
              <a:t>abundance the </a:t>
            </a:r>
            <a:r>
              <a:rPr lang="en-US" sz="3600" i="1" u="sng" dirty="0" err="1">
                <a:latin typeface="Candara" panose="020E0502030303020204" pitchFamily="34" charset="0"/>
              </a:rPr>
              <a:t>firstfruits</a:t>
            </a:r>
            <a:r>
              <a:rPr lang="en-US" sz="3600" i="1" dirty="0">
                <a:latin typeface="Candara" panose="020E0502030303020204" pitchFamily="34" charset="0"/>
              </a:rPr>
              <a:t> of corn, wine, and oil, and honey, and of all the increase of the field; and the tithe of all things brought they in abundantly.</a:t>
            </a:r>
          </a:p>
        </p:txBody>
      </p:sp>
    </p:spTree>
    <p:extLst>
      <p:ext uri="{BB962C8B-B14F-4D97-AF65-F5344CB8AC3E}">
        <p14:creationId xmlns:p14="http://schemas.microsoft.com/office/powerpoint/2010/main" val="41646394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ABC585-27A6-7BD5-D20C-F97961E9BB47}"/>
              </a:ext>
            </a:extLst>
          </p:cNvPr>
          <p:cNvSpPr>
            <a:spLocks noGrp="1"/>
          </p:cNvSpPr>
          <p:nvPr>
            <p:ph type="dt" sz="half" idx="10"/>
          </p:nvPr>
        </p:nvSpPr>
        <p:spPr/>
        <p:txBody>
          <a:bodyPr/>
          <a:lstStyle/>
          <a:p>
            <a:r>
              <a:rPr lang="en-US" dirty="0"/>
              <a:t>1-28-2026</a:t>
            </a:r>
          </a:p>
        </p:txBody>
      </p:sp>
      <p:sp>
        <p:nvSpPr>
          <p:cNvPr id="3" name="Footer Placeholder 2">
            <a:extLst>
              <a:ext uri="{FF2B5EF4-FFF2-40B4-BE49-F238E27FC236}">
                <a16:creationId xmlns:a16="http://schemas.microsoft.com/office/drawing/2014/main" id="{F651F744-BF15-2423-E267-47A8F6E4BF02}"/>
              </a:ext>
            </a:extLst>
          </p:cNvPr>
          <p:cNvSpPr>
            <a:spLocks noGrp="1"/>
          </p:cNvSpPr>
          <p:nvPr>
            <p:ph type="ftr" sz="quarter" idx="11"/>
          </p:nvPr>
        </p:nvSpPr>
        <p:spPr/>
        <p:txBody>
          <a:bodyPr/>
          <a:lstStyle/>
          <a:p>
            <a:r>
              <a:rPr lang="en-US" dirty="0"/>
              <a:t>Stewardship.2.HBT</a:t>
            </a:r>
          </a:p>
        </p:txBody>
      </p:sp>
      <p:sp>
        <p:nvSpPr>
          <p:cNvPr id="4" name="Slide Number Placeholder 3">
            <a:extLst>
              <a:ext uri="{FF2B5EF4-FFF2-40B4-BE49-F238E27FC236}">
                <a16:creationId xmlns:a16="http://schemas.microsoft.com/office/drawing/2014/main" id="{C7ECC6F9-2920-9EF3-A510-7C271A1F881B}"/>
              </a:ext>
            </a:extLst>
          </p:cNvPr>
          <p:cNvSpPr>
            <a:spLocks noGrp="1"/>
          </p:cNvSpPr>
          <p:nvPr>
            <p:ph type="sldNum" sz="quarter" idx="12"/>
          </p:nvPr>
        </p:nvSpPr>
        <p:spPr/>
        <p:txBody>
          <a:bodyPr/>
          <a:lstStyle/>
          <a:p>
            <a:fld id="{0C50C46B-D2D5-4439-A410-8FA3196FA121}" type="slidenum">
              <a:rPr lang="en-US" smtClean="0"/>
              <a:pPr/>
              <a:t>21</a:t>
            </a:fld>
            <a:endParaRPr lang="en-US" dirty="0"/>
          </a:p>
        </p:txBody>
      </p:sp>
      <p:pic>
        <p:nvPicPr>
          <p:cNvPr id="7" name="Picture 6">
            <a:extLst>
              <a:ext uri="{FF2B5EF4-FFF2-40B4-BE49-F238E27FC236}">
                <a16:creationId xmlns:a16="http://schemas.microsoft.com/office/drawing/2014/main" id="{4AAC2600-3827-26B2-3A4C-4EA253E46004}"/>
              </a:ext>
            </a:extLst>
          </p:cNvPr>
          <p:cNvPicPr>
            <a:picLocks noChangeAspect="1"/>
          </p:cNvPicPr>
          <p:nvPr/>
        </p:nvPicPr>
        <p:blipFill>
          <a:blip r:embed="rId2" cstate="print">
            <a:extLst>
              <a:ext uri="{28A0092B-C50C-407E-A947-70E740481C1C}">
                <a14:useLocalDpi xmlns:a14="http://schemas.microsoft.com/office/drawing/2010/main" val="0"/>
              </a:ext>
            </a:extLst>
          </a:blip>
          <a:srcRect t="4658" b="3398"/>
          <a:stretch>
            <a:fillRect/>
          </a:stretch>
        </p:blipFill>
        <p:spPr>
          <a:xfrm>
            <a:off x="6400800" y="457200"/>
            <a:ext cx="5640032" cy="6019800"/>
          </a:xfrm>
          <a:prstGeom prst="rect">
            <a:avLst/>
          </a:prstGeom>
        </p:spPr>
      </p:pic>
      <p:sp>
        <p:nvSpPr>
          <p:cNvPr id="9" name="TextBox 8">
            <a:extLst>
              <a:ext uri="{FF2B5EF4-FFF2-40B4-BE49-F238E27FC236}">
                <a16:creationId xmlns:a16="http://schemas.microsoft.com/office/drawing/2014/main" id="{C86841BF-A2D6-942E-7B29-E02CE32A4350}"/>
              </a:ext>
            </a:extLst>
          </p:cNvPr>
          <p:cNvSpPr txBox="1"/>
          <p:nvPr/>
        </p:nvSpPr>
        <p:spPr>
          <a:xfrm>
            <a:off x="76200" y="122237"/>
            <a:ext cx="6172200" cy="6740307"/>
          </a:xfrm>
          <a:prstGeom prst="rect">
            <a:avLst/>
          </a:prstGeom>
          <a:noFill/>
        </p:spPr>
        <p:txBody>
          <a:bodyPr wrap="square">
            <a:spAutoFit/>
          </a:bodyPr>
          <a:lstStyle/>
          <a:p>
            <a:r>
              <a:rPr lang="en-US" sz="3600" spc="-150" dirty="0">
                <a:latin typeface="Candara" panose="020E0502030303020204" pitchFamily="34" charset="0"/>
              </a:rPr>
              <a:t>Matt. 23:23, Luke 11:42 Jesus referred to tithing as something that should not be neglected…</a:t>
            </a:r>
          </a:p>
          <a:p>
            <a:r>
              <a:rPr lang="en-US" sz="3600" i="1" spc="-150" dirty="0">
                <a:latin typeface="Candara" panose="020E0502030303020204" pitchFamily="34" charset="0"/>
              </a:rPr>
              <a:t>     “Woe to you, teachers of the law and Pharisees, you hypocrites! You give a tenth of your spices–mint, dill and cummin. But you have neglected the more important matters of the law–justice, mercy and faithfulness. You should have practiced the latter, without neglecting the former.”</a:t>
            </a:r>
          </a:p>
        </p:txBody>
      </p:sp>
    </p:spTree>
    <p:extLst>
      <p:ext uri="{BB962C8B-B14F-4D97-AF65-F5344CB8AC3E}">
        <p14:creationId xmlns:p14="http://schemas.microsoft.com/office/powerpoint/2010/main" val="27041946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9E50D9-446E-9057-F8E0-105E5D61417A}"/>
              </a:ext>
            </a:extLst>
          </p:cNvPr>
          <p:cNvSpPr>
            <a:spLocks noGrp="1"/>
          </p:cNvSpPr>
          <p:nvPr>
            <p:ph type="dt" sz="half" idx="10"/>
          </p:nvPr>
        </p:nvSpPr>
        <p:spPr/>
        <p:txBody>
          <a:bodyPr/>
          <a:lstStyle/>
          <a:p>
            <a:r>
              <a:rPr lang="en-US" dirty="0"/>
              <a:t>1-28-2026</a:t>
            </a:r>
          </a:p>
        </p:txBody>
      </p:sp>
      <p:sp>
        <p:nvSpPr>
          <p:cNvPr id="3" name="Footer Placeholder 2">
            <a:extLst>
              <a:ext uri="{FF2B5EF4-FFF2-40B4-BE49-F238E27FC236}">
                <a16:creationId xmlns:a16="http://schemas.microsoft.com/office/drawing/2014/main" id="{37AA823F-9FFB-CFC4-6A34-6701CD09A82E}"/>
              </a:ext>
            </a:extLst>
          </p:cNvPr>
          <p:cNvSpPr>
            <a:spLocks noGrp="1"/>
          </p:cNvSpPr>
          <p:nvPr>
            <p:ph type="ftr" sz="quarter" idx="11"/>
          </p:nvPr>
        </p:nvSpPr>
        <p:spPr/>
        <p:txBody>
          <a:bodyPr/>
          <a:lstStyle/>
          <a:p>
            <a:r>
              <a:rPr lang="en-US" dirty="0"/>
              <a:t>Stewardship.2.HBT</a:t>
            </a:r>
          </a:p>
        </p:txBody>
      </p:sp>
      <p:sp>
        <p:nvSpPr>
          <p:cNvPr id="4" name="Slide Number Placeholder 3">
            <a:extLst>
              <a:ext uri="{FF2B5EF4-FFF2-40B4-BE49-F238E27FC236}">
                <a16:creationId xmlns:a16="http://schemas.microsoft.com/office/drawing/2014/main" id="{88BA5427-F8AB-E8B4-B185-95C49CE4556F}"/>
              </a:ext>
            </a:extLst>
          </p:cNvPr>
          <p:cNvSpPr>
            <a:spLocks noGrp="1"/>
          </p:cNvSpPr>
          <p:nvPr>
            <p:ph type="sldNum" sz="quarter" idx="12"/>
          </p:nvPr>
        </p:nvSpPr>
        <p:spPr/>
        <p:txBody>
          <a:bodyPr/>
          <a:lstStyle/>
          <a:p>
            <a:fld id="{0C50C46B-D2D5-4439-A410-8FA3196FA121}" type="slidenum">
              <a:rPr lang="en-US" smtClean="0"/>
              <a:pPr/>
              <a:t>22</a:t>
            </a:fld>
            <a:endParaRPr lang="en-US" dirty="0"/>
          </a:p>
        </p:txBody>
      </p:sp>
      <p:pic>
        <p:nvPicPr>
          <p:cNvPr id="6" name="Picture 5">
            <a:extLst>
              <a:ext uri="{FF2B5EF4-FFF2-40B4-BE49-F238E27FC236}">
                <a16:creationId xmlns:a16="http://schemas.microsoft.com/office/drawing/2014/main" id="{7F8FF308-1360-409C-7F0B-73A1F3A4E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22398262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29F51B-F2B4-DC84-07D9-4B69D88371D2}"/>
              </a:ext>
            </a:extLst>
          </p:cNvPr>
          <p:cNvSpPr>
            <a:spLocks noGrp="1"/>
          </p:cNvSpPr>
          <p:nvPr>
            <p:ph type="dt" sz="half" idx="10"/>
          </p:nvPr>
        </p:nvSpPr>
        <p:spPr/>
        <p:txBody>
          <a:bodyPr/>
          <a:lstStyle/>
          <a:p>
            <a:r>
              <a:rPr lang="en-US" dirty="0"/>
              <a:t>1-28-2026</a:t>
            </a:r>
          </a:p>
        </p:txBody>
      </p:sp>
      <p:sp>
        <p:nvSpPr>
          <p:cNvPr id="3" name="Footer Placeholder 2">
            <a:extLst>
              <a:ext uri="{FF2B5EF4-FFF2-40B4-BE49-F238E27FC236}">
                <a16:creationId xmlns:a16="http://schemas.microsoft.com/office/drawing/2014/main" id="{DA4498E1-68A1-9C03-95C3-4656C57F75E6}"/>
              </a:ext>
            </a:extLst>
          </p:cNvPr>
          <p:cNvSpPr>
            <a:spLocks noGrp="1"/>
          </p:cNvSpPr>
          <p:nvPr>
            <p:ph type="ftr" sz="quarter" idx="11"/>
          </p:nvPr>
        </p:nvSpPr>
        <p:spPr/>
        <p:txBody>
          <a:bodyPr/>
          <a:lstStyle/>
          <a:p>
            <a:r>
              <a:rPr lang="en-US" dirty="0"/>
              <a:t>Stewardship.2.HBT</a:t>
            </a:r>
          </a:p>
        </p:txBody>
      </p:sp>
      <p:sp>
        <p:nvSpPr>
          <p:cNvPr id="4" name="Slide Number Placeholder 3">
            <a:extLst>
              <a:ext uri="{FF2B5EF4-FFF2-40B4-BE49-F238E27FC236}">
                <a16:creationId xmlns:a16="http://schemas.microsoft.com/office/drawing/2014/main" id="{B6B9085E-A50E-5195-5ABB-3202FADE5F04}"/>
              </a:ext>
            </a:extLst>
          </p:cNvPr>
          <p:cNvSpPr>
            <a:spLocks noGrp="1"/>
          </p:cNvSpPr>
          <p:nvPr>
            <p:ph type="sldNum" sz="quarter" idx="12"/>
          </p:nvPr>
        </p:nvSpPr>
        <p:spPr/>
        <p:txBody>
          <a:bodyPr/>
          <a:lstStyle/>
          <a:p>
            <a:fld id="{0C50C46B-D2D5-4439-A410-8FA3196FA121}" type="slidenum">
              <a:rPr lang="en-US" smtClean="0"/>
              <a:pPr/>
              <a:t>23</a:t>
            </a:fld>
            <a:endParaRPr lang="en-US" dirty="0"/>
          </a:p>
        </p:txBody>
      </p:sp>
      <p:sp>
        <p:nvSpPr>
          <p:cNvPr id="5" name="Rectangle 1">
            <a:extLst>
              <a:ext uri="{FF2B5EF4-FFF2-40B4-BE49-F238E27FC236}">
                <a16:creationId xmlns:a16="http://schemas.microsoft.com/office/drawing/2014/main" id="{CF9C1F89-A938-D7BF-4A47-F8D802A13603}"/>
              </a:ext>
            </a:extLst>
          </p:cNvPr>
          <p:cNvSpPr>
            <a:spLocks noChangeArrowheads="1"/>
          </p:cNvSpPr>
          <p:nvPr/>
        </p:nvSpPr>
        <p:spPr bwMode="auto">
          <a:xfrm>
            <a:off x="304800" y="298015"/>
            <a:ext cx="11715361" cy="6032421"/>
          </a:xfrm>
          <a:prstGeom prst="rect">
            <a:avLst/>
          </a:prstGeom>
          <a:solidFill>
            <a:srgbClr val="10121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400" b="1" i="0" u="none" strike="noStrike" cap="none" normalizeH="0" baseline="0" dirty="0">
                <a:ln>
                  <a:noFill/>
                </a:ln>
                <a:solidFill>
                  <a:srgbClr val="E6E8F0"/>
                </a:solidFill>
                <a:effectLst/>
                <a:latin typeface="Candara" panose="020E0502030303020204" pitchFamily="34" charset="0"/>
              </a:rPr>
              <a:t>Matthew 6:19-21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4400" b="1" dirty="0">
                <a:solidFill>
                  <a:srgbClr val="E6E8F0"/>
                </a:solidFill>
                <a:latin typeface="Candara" panose="020E0502030303020204" pitchFamily="34" charset="0"/>
              </a:rPr>
              <a:t>	</a:t>
            </a:r>
            <a:r>
              <a:rPr lang="en-US" altLang="en-US" sz="3600" b="1" dirty="0">
                <a:solidFill>
                  <a:srgbClr val="E6E8F0"/>
                </a:solidFill>
                <a:latin typeface="Candara" panose="020E0502030303020204" pitchFamily="34" charset="0"/>
              </a:rPr>
              <a:t>Your</a:t>
            </a:r>
            <a:r>
              <a:rPr kumimoji="0" lang="en-US" altLang="en-US" sz="3600" b="0" i="0" u="none" strike="noStrike" cap="none" normalizeH="0" baseline="0" dirty="0">
                <a:ln>
                  <a:noFill/>
                </a:ln>
                <a:solidFill>
                  <a:srgbClr val="E6E8F0"/>
                </a:solidFill>
                <a:effectLst/>
                <a:latin typeface="Candara" panose="020E0502030303020204" pitchFamily="34" charset="0"/>
              </a:rPr>
              <a:t> </a:t>
            </a:r>
            <a:r>
              <a:rPr kumimoji="0" lang="en-US" altLang="en-US" sz="3600" b="0" i="0" u="sng" strike="noStrike" cap="none" normalizeH="0" baseline="0" dirty="0">
                <a:ln>
                  <a:noFill/>
                </a:ln>
                <a:solidFill>
                  <a:srgbClr val="E6E8F0"/>
                </a:solidFill>
                <a:effectLst/>
                <a:latin typeface="Candara" panose="020E0502030303020204" pitchFamily="34" charset="0"/>
              </a:rPr>
              <a:t>ultimate focus and devotion</a:t>
            </a:r>
            <a:r>
              <a:rPr kumimoji="0" lang="en-US" altLang="en-US" sz="3600" b="0" i="0" u="none" strike="noStrike" cap="none" normalizeH="0" baseline="0" dirty="0">
                <a:ln>
                  <a:noFill/>
                </a:ln>
                <a:solidFill>
                  <a:srgbClr val="E6E8F0"/>
                </a:solidFill>
                <a:effectLst/>
                <a:latin typeface="Candara" panose="020E0502030303020204" pitchFamily="34" charset="0"/>
              </a:rPr>
              <a:t> should be on </a:t>
            </a:r>
            <a:r>
              <a:rPr kumimoji="0" lang="en-US" altLang="en-US" sz="3600" b="1" i="0" u="none" strike="noStrike" cap="none" normalizeH="0" baseline="0" dirty="0">
                <a:ln>
                  <a:noFill/>
                </a:ln>
                <a:solidFill>
                  <a:srgbClr val="E6E8F0"/>
                </a:solidFill>
                <a:effectLst/>
                <a:latin typeface="Candara" panose="020E0502030303020204" pitchFamily="34" charset="0"/>
              </a:rPr>
              <a:t>eternal, spiritual values </a:t>
            </a:r>
            <a:r>
              <a:rPr kumimoji="0" lang="en-US" altLang="en-US" sz="3600" b="0" i="0" u="none" strike="noStrike" cap="none" normalizeH="0" baseline="0" dirty="0">
                <a:ln>
                  <a:noFill/>
                </a:ln>
                <a:solidFill>
                  <a:srgbClr val="E6E8F0"/>
                </a:solidFill>
                <a:effectLst/>
                <a:latin typeface="Candara" panose="020E0502030303020204" pitchFamily="34" charset="0"/>
              </a:rPr>
              <a:t>rather than temporary material possessions ("</a:t>
            </a:r>
            <a:r>
              <a:rPr kumimoji="0" lang="en-US" altLang="en-US" sz="3600" b="0" i="1" u="none" strike="noStrike" cap="none" normalizeH="0" baseline="0" dirty="0">
                <a:ln>
                  <a:noFill/>
                </a:ln>
                <a:solidFill>
                  <a:srgbClr val="E6E8F0"/>
                </a:solidFill>
                <a:effectLst/>
                <a:latin typeface="Candara" panose="020E0502030303020204" pitchFamily="34" charset="0"/>
              </a:rPr>
              <a:t>treasures on earth</a:t>
            </a:r>
            <a:r>
              <a:rPr kumimoji="0" lang="en-US" altLang="en-US" sz="3600" b="0" i="0" u="none" strike="noStrike" cap="none" normalizeH="0" baseline="0" dirty="0">
                <a:ln>
                  <a:noFill/>
                </a:ln>
                <a:solidFill>
                  <a:srgbClr val="E6E8F0"/>
                </a:solidFill>
                <a:effectLst/>
                <a:latin typeface="Candara" panose="020E0502030303020204" pitchFamily="34" charset="0"/>
              </a:rPr>
              <a:t>"), because only the former will last. It does </a:t>
            </a:r>
            <a:r>
              <a:rPr kumimoji="0" lang="en-US" altLang="en-US" sz="3600" b="1" i="0" u="none" strike="noStrike" cap="none" normalizeH="0" baseline="0" dirty="0">
                <a:ln>
                  <a:noFill/>
                </a:ln>
                <a:solidFill>
                  <a:srgbClr val="E6E8F0"/>
                </a:solidFill>
                <a:effectLst/>
                <a:latin typeface="Candara" panose="020E0502030303020204" pitchFamily="34" charset="0"/>
              </a:rPr>
              <a:t>not prohibit saving for retirement</a:t>
            </a:r>
            <a:r>
              <a:rPr kumimoji="0" lang="en-US" altLang="en-US" sz="3600" b="0" i="0" u="none" strike="noStrike" cap="none" normalizeH="0" baseline="0" dirty="0">
                <a:ln>
                  <a:noFill/>
                </a:ln>
                <a:solidFill>
                  <a:srgbClr val="E6E8F0"/>
                </a:solidFill>
                <a:effectLst/>
                <a:latin typeface="Candara" panose="020E0502030303020204" pitchFamily="34" charset="0"/>
              </a:rPr>
              <a:t> but warns against greed, materialism, and putting your hope and security in wealth instead of God. </a:t>
            </a:r>
            <a:endParaRPr kumimoji="0" lang="en-US" altLang="en-US" b="0" i="0" u="none" strike="noStrike" cap="none" normalizeH="0" baseline="0" dirty="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E6E8F0"/>
                </a:solidFill>
                <a:effectLst/>
                <a:latin typeface="Candara" panose="020E0502030303020204" pitchFamily="34" charset="0"/>
              </a:rPr>
              <a:t>	The passage advises storing up treasures in heaven, because where one's treasure is, there their heart will be also. The verses do not condemn saving for future needs</a:t>
            </a:r>
            <a:endParaRPr kumimoji="0" lang="en-US" altLang="en-US" sz="4800" b="0" i="0" u="none" strike="noStrike" cap="none" normalizeH="0" baseline="0" dirty="0">
              <a:ln>
                <a:noFill/>
              </a:ln>
              <a:solidFill>
                <a:schemeClr val="tx1"/>
              </a:solidFill>
              <a:effectLst/>
              <a:latin typeface="Candara" panose="020E0502030303020204" pitchFamily="34" charset="0"/>
            </a:endParaRPr>
          </a:p>
        </p:txBody>
      </p:sp>
    </p:spTree>
    <p:extLst>
      <p:ext uri="{BB962C8B-B14F-4D97-AF65-F5344CB8AC3E}">
        <p14:creationId xmlns:p14="http://schemas.microsoft.com/office/powerpoint/2010/main" val="39642349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9971AF-5508-25C3-7976-C13C0A4993BA}"/>
              </a:ext>
            </a:extLst>
          </p:cNvPr>
          <p:cNvSpPr>
            <a:spLocks noGrp="1"/>
          </p:cNvSpPr>
          <p:nvPr>
            <p:ph type="dt" sz="half" idx="10"/>
          </p:nvPr>
        </p:nvSpPr>
        <p:spPr/>
        <p:txBody>
          <a:bodyPr/>
          <a:lstStyle/>
          <a:p>
            <a:r>
              <a:rPr lang="en-US" dirty="0"/>
              <a:t>1-28-2026</a:t>
            </a:r>
          </a:p>
        </p:txBody>
      </p:sp>
      <p:sp>
        <p:nvSpPr>
          <p:cNvPr id="3" name="Footer Placeholder 2">
            <a:extLst>
              <a:ext uri="{FF2B5EF4-FFF2-40B4-BE49-F238E27FC236}">
                <a16:creationId xmlns:a16="http://schemas.microsoft.com/office/drawing/2014/main" id="{C59E29D4-8C68-6CC5-16C1-D6C107EB87B2}"/>
              </a:ext>
            </a:extLst>
          </p:cNvPr>
          <p:cNvSpPr>
            <a:spLocks noGrp="1"/>
          </p:cNvSpPr>
          <p:nvPr>
            <p:ph type="ftr" sz="quarter" idx="11"/>
          </p:nvPr>
        </p:nvSpPr>
        <p:spPr/>
        <p:txBody>
          <a:bodyPr/>
          <a:lstStyle/>
          <a:p>
            <a:r>
              <a:rPr lang="en-US" dirty="0"/>
              <a:t>Stewardship.2.HBT</a:t>
            </a:r>
          </a:p>
        </p:txBody>
      </p:sp>
      <p:sp>
        <p:nvSpPr>
          <p:cNvPr id="4" name="Slide Number Placeholder 3">
            <a:extLst>
              <a:ext uri="{FF2B5EF4-FFF2-40B4-BE49-F238E27FC236}">
                <a16:creationId xmlns:a16="http://schemas.microsoft.com/office/drawing/2014/main" id="{09EB1567-BA8A-2CB7-DBBF-3D68335F080D}"/>
              </a:ext>
            </a:extLst>
          </p:cNvPr>
          <p:cNvSpPr>
            <a:spLocks noGrp="1"/>
          </p:cNvSpPr>
          <p:nvPr>
            <p:ph type="sldNum" sz="quarter" idx="12"/>
          </p:nvPr>
        </p:nvSpPr>
        <p:spPr/>
        <p:txBody>
          <a:bodyPr/>
          <a:lstStyle/>
          <a:p>
            <a:fld id="{0C50C46B-D2D5-4439-A410-8FA3196FA121}" type="slidenum">
              <a:rPr lang="en-US" smtClean="0"/>
              <a:pPr/>
              <a:t>24</a:t>
            </a:fld>
            <a:endParaRPr lang="en-US" dirty="0"/>
          </a:p>
        </p:txBody>
      </p:sp>
      <p:sp>
        <p:nvSpPr>
          <p:cNvPr id="6" name="TextBox 5">
            <a:extLst>
              <a:ext uri="{FF2B5EF4-FFF2-40B4-BE49-F238E27FC236}">
                <a16:creationId xmlns:a16="http://schemas.microsoft.com/office/drawing/2014/main" id="{45721A13-DCBF-578D-6A6B-94FDEB30D2B9}"/>
              </a:ext>
            </a:extLst>
          </p:cNvPr>
          <p:cNvSpPr txBox="1"/>
          <p:nvPr/>
        </p:nvSpPr>
        <p:spPr>
          <a:xfrm>
            <a:off x="228600" y="122237"/>
            <a:ext cx="7620000" cy="6524863"/>
          </a:xfrm>
          <a:prstGeom prst="rect">
            <a:avLst/>
          </a:prstGeom>
          <a:solidFill>
            <a:schemeClr val="accent4">
              <a:lumMod val="10000"/>
            </a:schemeClr>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800" b="0" i="0" u="none" strike="noStrike" cap="none" normalizeH="0" baseline="0" dirty="0">
                <a:ln>
                  <a:noFill/>
                </a:ln>
                <a:solidFill>
                  <a:srgbClr val="E6E8F0"/>
                </a:solidFill>
                <a:effectLst/>
                <a:latin typeface="Candara" panose="020E0502030303020204" pitchFamily="34" charset="0"/>
              </a:rPr>
              <a:t>like retirement, which is consistent with the Bible's encouragement of planning and diligence. Instead, </a:t>
            </a:r>
            <a:r>
              <a:rPr kumimoji="0" lang="en-US" altLang="en-US" sz="3800" b="1" i="0" u="none" strike="noStrike" cap="none" normalizeH="0" baseline="0" dirty="0">
                <a:ln>
                  <a:noFill/>
                </a:ln>
                <a:solidFill>
                  <a:srgbClr val="E6E8F0"/>
                </a:solidFill>
                <a:effectLst/>
                <a:latin typeface="Candara" panose="020E0502030303020204" pitchFamily="34" charset="0"/>
              </a:rPr>
              <a:t>the warning is against making wealth an idol, trusting in it more than in God's provision</a:t>
            </a:r>
            <a:r>
              <a:rPr kumimoji="0" lang="en-US" altLang="en-US" sz="3800" b="0" i="0" u="none" strike="noStrike" cap="none" normalizeH="0" baseline="0" dirty="0">
                <a:ln>
                  <a:noFill/>
                </a:ln>
                <a:solidFill>
                  <a:srgbClr val="E6E8F0"/>
                </a:solidFill>
                <a:effectLst/>
                <a:latin typeface="Candara" panose="020E0502030303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3800" dirty="0">
                <a:solidFill>
                  <a:srgbClr val="E6E8F0"/>
                </a:solidFill>
                <a:latin typeface="Candara" panose="020E0502030303020204" pitchFamily="34" charset="0"/>
              </a:rPr>
              <a:t>	</a:t>
            </a:r>
            <a:r>
              <a:rPr kumimoji="0" lang="en-US" altLang="en-US" sz="3800" b="1" i="0" u="none" strike="noStrike" cap="none" normalizeH="0" baseline="0" dirty="0">
                <a:ln>
                  <a:noFill/>
                </a:ln>
                <a:solidFill>
                  <a:srgbClr val="E6E8F0"/>
                </a:solidFill>
                <a:effectLst/>
                <a:latin typeface="Candara" panose="020E0502030303020204" pitchFamily="34" charset="0"/>
              </a:rPr>
              <a:t>Responsible saving for retire-</a:t>
            </a:r>
            <a:r>
              <a:rPr kumimoji="0" lang="en-US" altLang="en-US" sz="3800" b="1" i="0" u="none" strike="noStrike" cap="none" normalizeH="0" baseline="0" dirty="0" err="1">
                <a:ln>
                  <a:noFill/>
                </a:ln>
                <a:solidFill>
                  <a:srgbClr val="E6E8F0"/>
                </a:solidFill>
                <a:effectLst/>
                <a:latin typeface="Candara" panose="020E0502030303020204" pitchFamily="34" charset="0"/>
              </a:rPr>
              <a:t>ment</a:t>
            </a:r>
            <a:r>
              <a:rPr kumimoji="0" lang="en-US" altLang="en-US" sz="3800" b="1" i="0" u="none" strike="noStrike" cap="none" normalizeH="0" baseline="0" dirty="0">
                <a:ln>
                  <a:noFill/>
                </a:ln>
                <a:solidFill>
                  <a:srgbClr val="E6E8F0"/>
                </a:solidFill>
                <a:effectLst/>
                <a:latin typeface="Candara" panose="020E0502030303020204" pitchFamily="34" charset="0"/>
              </a:rPr>
              <a:t> is seen as good stewardship</a:t>
            </a:r>
            <a:r>
              <a:rPr kumimoji="0" lang="en-US" altLang="en-US" sz="3800" b="0" i="0" u="none" strike="noStrike" cap="none" normalizeH="0" baseline="0" dirty="0">
                <a:ln>
                  <a:noFill/>
                </a:ln>
                <a:solidFill>
                  <a:srgbClr val="E6E8F0"/>
                </a:solidFill>
                <a:effectLst/>
                <a:latin typeface="Candara" panose="020E0502030303020204" pitchFamily="34" charset="0"/>
              </a:rPr>
              <a:t>, with the understanding that </a:t>
            </a:r>
            <a:r>
              <a:rPr kumimoji="0" lang="en-US" altLang="en-US" sz="3800" b="0" i="0" u="sng" strike="noStrike" cap="none" normalizeH="0" baseline="0" dirty="0">
                <a:ln>
                  <a:noFill/>
                </a:ln>
                <a:solidFill>
                  <a:srgbClr val="E6E8F0"/>
                </a:solidFill>
                <a:effectLst/>
                <a:latin typeface="Candara" panose="020E0502030303020204" pitchFamily="34" charset="0"/>
              </a:rPr>
              <a:t>possessions should be held loosely </a:t>
            </a:r>
            <a:r>
              <a:rPr kumimoji="0" lang="en-US" altLang="en-US" sz="3800" b="0" i="0" u="none" strike="noStrike" cap="none" normalizeH="0" baseline="0" dirty="0">
                <a:ln>
                  <a:noFill/>
                </a:ln>
                <a:solidFill>
                  <a:srgbClr val="E6E8F0"/>
                </a:solidFill>
                <a:effectLst/>
                <a:latin typeface="Candara" panose="020E0502030303020204" pitchFamily="34" charset="0"/>
              </a:rPr>
              <a:t>and used to honor God.</a:t>
            </a:r>
            <a:endParaRPr kumimoji="0" lang="en-US" altLang="en-US" sz="3800" b="0" i="0" u="none" strike="noStrike" cap="none" normalizeH="0" baseline="0" dirty="0">
              <a:ln>
                <a:noFill/>
              </a:ln>
              <a:solidFill>
                <a:schemeClr val="tx1"/>
              </a:solidFill>
              <a:effectLst/>
              <a:latin typeface="Candara" panose="020E0502030303020204" pitchFamily="34" charset="0"/>
            </a:endParaRPr>
          </a:p>
        </p:txBody>
      </p:sp>
      <p:pic>
        <p:nvPicPr>
          <p:cNvPr id="7" name="Picture 6">
            <a:extLst>
              <a:ext uri="{FF2B5EF4-FFF2-40B4-BE49-F238E27FC236}">
                <a16:creationId xmlns:a16="http://schemas.microsoft.com/office/drawing/2014/main" id="{DBECAE06-A079-68B1-0BDE-19492707BD00}"/>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8032280" y="190500"/>
            <a:ext cx="4051515" cy="5372100"/>
          </a:xfrm>
          <a:prstGeom prst="rect">
            <a:avLst/>
          </a:prstGeom>
        </p:spPr>
      </p:pic>
    </p:spTree>
    <p:extLst>
      <p:ext uri="{BB962C8B-B14F-4D97-AF65-F5344CB8AC3E}">
        <p14:creationId xmlns:p14="http://schemas.microsoft.com/office/powerpoint/2010/main" val="38696897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C6FD5F-21AA-48CE-1699-6B08C6F4026F}"/>
              </a:ext>
            </a:extLst>
          </p:cNvPr>
          <p:cNvSpPr>
            <a:spLocks noGrp="1"/>
          </p:cNvSpPr>
          <p:nvPr>
            <p:ph type="dt" sz="half" idx="10"/>
          </p:nvPr>
        </p:nvSpPr>
        <p:spPr/>
        <p:txBody>
          <a:bodyPr/>
          <a:lstStyle/>
          <a:p>
            <a:r>
              <a:rPr lang="en-US" dirty="0"/>
              <a:t>1-28-2026</a:t>
            </a:r>
          </a:p>
        </p:txBody>
      </p:sp>
      <p:sp>
        <p:nvSpPr>
          <p:cNvPr id="3" name="Footer Placeholder 2">
            <a:extLst>
              <a:ext uri="{FF2B5EF4-FFF2-40B4-BE49-F238E27FC236}">
                <a16:creationId xmlns:a16="http://schemas.microsoft.com/office/drawing/2014/main" id="{2B2EA263-A5BC-8023-4F9A-EE9C00E5B5E7}"/>
              </a:ext>
            </a:extLst>
          </p:cNvPr>
          <p:cNvSpPr>
            <a:spLocks noGrp="1"/>
          </p:cNvSpPr>
          <p:nvPr>
            <p:ph type="ftr" sz="quarter" idx="11"/>
          </p:nvPr>
        </p:nvSpPr>
        <p:spPr/>
        <p:txBody>
          <a:bodyPr/>
          <a:lstStyle/>
          <a:p>
            <a:r>
              <a:rPr lang="en-US" dirty="0"/>
              <a:t>Stewardship.2.HBT</a:t>
            </a:r>
          </a:p>
        </p:txBody>
      </p:sp>
      <p:sp>
        <p:nvSpPr>
          <p:cNvPr id="4" name="Slide Number Placeholder 3">
            <a:extLst>
              <a:ext uri="{FF2B5EF4-FFF2-40B4-BE49-F238E27FC236}">
                <a16:creationId xmlns:a16="http://schemas.microsoft.com/office/drawing/2014/main" id="{F60F043C-7089-8EC4-1BCD-061F68DA35F3}"/>
              </a:ext>
            </a:extLst>
          </p:cNvPr>
          <p:cNvSpPr>
            <a:spLocks noGrp="1"/>
          </p:cNvSpPr>
          <p:nvPr>
            <p:ph type="sldNum" sz="quarter" idx="12"/>
          </p:nvPr>
        </p:nvSpPr>
        <p:spPr/>
        <p:txBody>
          <a:bodyPr/>
          <a:lstStyle/>
          <a:p>
            <a:fld id="{0C50C46B-D2D5-4439-A410-8FA3196FA121}" type="slidenum">
              <a:rPr lang="en-US" smtClean="0"/>
              <a:pPr/>
              <a:t>25</a:t>
            </a:fld>
            <a:endParaRPr lang="en-US" dirty="0"/>
          </a:p>
        </p:txBody>
      </p:sp>
      <p:pic>
        <p:nvPicPr>
          <p:cNvPr id="5" name="Picture 4">
            <a:extLst>
              <a:ext uri="{FF2B5EF4-FFF2-40B4-BE49-F238E27FC236}">
                <a16:creationId xmlns:a16="http://schemas.microsoft.com/office/drawing/2014/main" id="{E685FD30-3A41-C622-A275-F389FDF0AE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1008" y="131099"/>
            <a:ext cx="4204671" cy="6126162"/>
          </a:xfrm>
          <a:prstGeom prst="ellipse">
            <a:avLst/>
          </a:prstGeom>
          <a:ln>
            <a:noFill/>
          </a:ln>
          <a:effectLst>
            <a:softEdge rad="112500"/>
          </a:effectLst>
        </p:spPr>
      </p:pic>
      <p:sp>
        <p:nvSpPr>
          <p:cNvPr id="7" name="TextBox 6">
            <a:extLst>
              <a:ext uri="{FF2B5EF4-FFF2-40B4-BE49-F238E27FC236}">
                <a16:creationId xmlns:a16="http://schemas.microsoft.com/office/drawing/2014/main" id="{4BEEA90C-FD97-F81E-4A71-1AD5AC98DD63}"/>
              </a:ext>
            </a:extLst>
          </p:cNvPr>
          <p:cNvSpPr txBox="1"/>
          <p:nvPr/>
        </p:nvSpPr>
        <p:spPr>
          <a:xfrm>
            <a:off x="152400" y="13078"/>
            <a:ext cx="8305800" cy="6494085"/>
          </a:xfrm>
          <a:prstGeom prst="rect">
            <a:avLst/>
          </a:prstGeom>
          <a:noFill/>
        </p:spPr>
        <p:txBody>
          <a:bodyPr wrap="square">
            <a:spAutoFit/>
          </a:bodyPr>
          <a:lstStyle/>
          <a:p>
            <a:r>
              <a:rPr lang="en-US" sz="4400" b="1" dirty="0">
                <a:latin typeface="Candara" panose="020E0502030303020204" pitchFamily="34" charset="0"/>
              </a:rPr>
              <a:t>George Mueller</a:t>
            </a:r>
          </a:p>
          <a:p>
            <a:r>
              <a:rPr lang="en-US" sz="2400" dirty="0"/>
              <a:t>Evangelist, 1805–1898</a:t>
            </a:r>
            <a:endParaRPr lang="en-US" sz="2400" dirty="0">
              <a:latin typeface="Candara" panose="020E0502030303020204" pitchFamily="34" charset="0"/>
            </a:endParaRPr>
          </a:p>
          <a:p>
            <a:r>
              <a:rPr lang="en-US" sz="3200" dirty="0">
                <a:latin typeface="Candara" panose="020E0502030303020204" pitchFamily="34" charset="0"/>
              </a:rPr>
              <a:t>	“As the outward man is not fit for work for any length of time, except we take food, one of the first things we do in the morning, so it should be with the inner man. We should take food for that. Now what is the food for the inner man; not prayer, but the Word of God; and here again not the simple reading of the Word of God, so that it only passes through our minds, just as water runs through a pipe, but considering what we read, pondering over it, and applying it to our hearts....”</a:t>
            </a:r>
          </a:p>
        </p:txBody>
      </p:sp>
    </p:spTree>
    <p:extLst>
      <p:ext uri="{BB962C8B-B14F-4D97-AF65-F5344CB8AC3E}">
        <p14:creationId xmlns:p14="http://schemas.microsoft.com/office/powerpoint/2010/main" val="10753668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41A36B-B4B7-139E-919D-C4AFBBA3FB87}"/>
              </a:ext>
            </a:extLst>
          </p:cNvPr>
          <p:cNvSpPr>
            <a:spLocks noGrp="1"/>
          </p:cNvSpPr>
          <p:nvPr>
            <p:ph type="dt" sz="half" idx="10"/>
          </p:nvPr>
        </p:nvSpPr>
        <p:spPr/>
        <p:txBody>
          <a:bodyPr/>
          <a:lstStyle/>
          <a:p>
            <a:r>
              <a:rPr lang="en-US" dirty="0"/>
              <a:t>1-28-2026</a:t>
            </a:r>
          </a:p>
        </p:txBody>
      </p:sp>
      <p:sp>
        <p:nvSpPr>
          <p:cNvPr id="3" name="Footer Placeholder 2">
            <a:extLst>
              <a:ext uri="{FF2B5EF4-FFF2-40B4-BE49-F238E27FC236}">
                <a16:creationId xmlns:a16="http://schemas.microsoft.com/office/drawing/2014/main" id="{AC7F9F2E-8011-175D-B2EE-E675E59E6888}"/>
              </a:ext>
            </a:extLst>
          </p:cNvPr>
          <p:cNvSpPr>
            <a:spLocks noGrp="1"/>
          </p:cNvSpPr>
          <p:nvPr>
            <p:ph type="ftr" sz="quarter" idx="11"/>
          </p:nvPr>
        </p:nvSpPr>
        <p:spPr/>
        <p:txBody>
          <a:bodyPr/>
          <a:lstStyle/>
          <a:p>
            <a:r>
              <a:rPr lang="en-US" dirty="0"/>
              <a:t>Stewardship.2.HBT</a:t>
            </a:r>
          </a:p>
        </p:txBody>
      </p:sp>
      <p:sp>
        <p:nvSpPr>
          <p:cNvPr id="4" name="Slide Number Placeholder 3">
            <a:extLst>
              <a:ext uri="{FF2B5EF4-FFF2-40B4-BE49-F238E27FC236}">
                <a16:creationId xmlns:a16="http://schemas.microsoft.com/office/drawing/2014/main" id="{58418684-69E8-412B-86C5-963BFC92412F}"/>
              </a:ext>
            </a:extLst>
          </p:cNvPr>
          <p:cNvSpPr>
            <a:spLocks noGrp="1"/>
          </p:cNvSpPr>
          <p:nvPr>
            <p:ph type="sldNum" sz="quarter" idx="12"/>
          </p:nvPr>
        </p:nvSpPr>
        <p:spPr/>
        <p:txBody>
          <a:bodyPr/>
          <a:lstStyle/>
          <a:p>
            <a:fld id="{0C50C46B-D2D5-4439-A410-8FA3196FA121}" type="slidenum">
              <a:rPr lang="en-US" smtClean="0"/>
              <a:pPr/>
              <a:t>26</a:t>
            </a:fld>
            <a:endParaRPr lang="en-US" dirty="0"/>
          </a:p>
        </p:txBody>
      </p:sp>
      <p:sp>
        <p:nvSpPr>
          <p:cNvPr id="6" name="TextBox 5">
            <a:extLst>
              <a:ext uri="{FF2B5EF4-FFF2-40B4-BE49-F238E27FC236}">
                <a16:creationId xmlns:a16="http://schemas.microsoft.com/office/drawing/2014/main" id="{B9B7C05E-EBBB-E9EC-B989-D62E3FFE6F21}"/>
              </a:ext>
            </a:extLst>
          </p:cNvPr>
          <p:cNvSpPr txBox="1"/>
          <p:nvPr/>
        </p:nvSpPr>
        <p:spPr>
          <a:xfrm>
            <a:off x="76200" y="76200"/>
            <a:ext cx="11887200" cy="6497804"/>
          </a:xfrm>
          <a:prstGeom prst="rect">
            <a:avLst/>
          </a:prstGeom>
          <a:solidFill>
            <a:srgbClr val="001132"/>
          </a:solidFill>
        </p:spPr>
        <p:txBody>
          <a:bodyPr wrap="square">
            <a:spAutoFit/>
          </a:bodyPr>
          <a:lstStyle/>
          <a:p>
            <a:pPr marL="342900" marR="0" lvl="0" indent="-342900">
              <a:lnSpc>
                <a:spcPct val="115000"/>
              </a:lnSpc>
              <a:spcAft>
                <a:spcPts val="800"/>
              </a:spcAft>
              <a:buSzPts val="1000"/>
              <a:buFont typeface="Symbol" panose="05050102010706020507" pitchFamily="18" charset="2"/>
              <a:buChar char=""/>
              <a:tabLst>
                <a:tab pos="457200" algn="l"/>
              </a:tabLst>
            </a:pPr>
            <a:r>
              <a:rPr lang="en-US" sz="3200" b="1" kern="100" dirty="0">
                <a:effectLst/>
                <a:latin typeface="Candara" panose="020E0502030303020204" pitchFamily="34" charset="0"/>
                <a:ea typeface="Aptos" panose="020B0004020202020204" pitchFamily="34" charset="0"/>
                <a:cs typeface="Times New Roman" panose="02020603050405020304" pitchFamily="18" charset="0"/>
              </a:rPr>
              <a:t>Funding the Orphanages</a:t>
            </a:r>
            <a:r>
              <a:rPr lang="en-US" sz="3200" kern="100" dirty="0">
                <a:effectLst/>
                <a:latin typeface="Candara" panose="020E0502030303020204" pitchFamily="34" charset="0"/>
                <a:ea typeface="Aptos" panose="020B0004020202020204" pitchFamily="34" charset="0"/>
                <a:cs typeface="Times New Roman" panose="02020603050405020304" pitchFamily="18" charset="0"/>
              </a:rPr>
              <a:t>: Mueller cared for over </a:t>
            </a:r>
            <a:r>
              <a:rPr lang="en-US" sz="3200" b="1" kern="100" dirty="0">
                <a:effectLst/>
                <a:latin typeface="Candara" panose="020E0502030303020204" pitchFamily="34" charset="0"/>
                <a:ea typeface="Aptos" panose="020B0004020202020204" pitchFamily="34" charset="0"/>
                <a:cs typeface="Times New Roman" panose="02020603050405020304" pitchFamily="18" charset="0"/>
              </a:rPr>
              <a:t>10,000 orphans, built </a:t>
            </a:r>
            <a:r>
              <a:rPr lang="en-US" sz="3200" b="1" kern="100" dirty="0">
                <a:latin typeface="Candara" panose="020E0502030303020204" pitchFamily="34" charset="0"/>
                <a:ea typeface="Aptos" panose="020B0004020202020204" pitchFamily="34" charset="0"/>
                <a:cs typeface="Times New Roman" panose="02020603050405020304" pitchFamily="18" charset="0"/>
              </a:rPr>
              <a:t>5</a:t>
            </a:r>
            <a:r>
              <a:rPr lang="en-US" sz="3200" b="1" kern="100" dirty="0">
                <a:effectLst/>
                <a:latin typeface="Candara" panose="020E0502030303020204" pitchFamily="34" charset="0"/>
                <a:ea typeface="Aptos" panose="020B0004020202020204" pitchFamily="34" charset="0"/>
                <a:cs typeface="Times New Roman" panose="02020603050405020304" pitchFamily="18" charset="0"/>
              </a:rPr>
              <a:t> orphanages</a:t>
            </a:r>
            <a:r>
              <a:rPr lang="en-US" sz="3200" kern="100" dirty="0">
                <a:effectLst/>
                <a:latin typeface="Candara" panose="020E0502030303020204" pitchFamily="34" charset="0"/>
                <a:ea typeface="Aptos" panose="020B0004020202020204" pitchFamily="34" charset="0"/>
                <a:cs typeface="Times New Roman" panose="02020603050405020304" pitchFamily="18" charset="0"/>
              </a:rPr>
              <a:t>, raising millions of dollars solely through prayer, without ever making a public appeal for funds.</a:t>
            </a:r>
          </a:p>
          <a:p>
            <a:pPr marL="342900" marR="0" lvl="0" indent="-342900">
              <a:lnSpc>
                <a:spcPct val="115000"/>
              </a:lnSpc>
              <a:spcAft>
                <a:spcPts val="800"/>
              </a:spcAft>
              <a:buSzPts val="1000"/>
              <a:buFont typeface="Symbol" panose="05050102010706020507" pitchFamily="18" charset="2"/>
              <a:buChar char=""/>
              <a:tabLst>
                <a:tab pos="457200" algn="l"/>
              </a:tabLst>
            </a:pPr>
            <a:r>
              <a:rPr lang="en-US" sz="3200" b="1" kern="100" dirty="0">
                <a:effectLst/>
                <a:latin typeface="Candara" panose="020E0502030303020204" pitchFamily="34" charset="0"/>
                <a:ea typeface="Aptos" panose="020B0004020202020204" pitchFamily="34" charset="0"/>
                <a:cs typeface="Times New Roman" panose="02020603050405020304" pitchFamily="18" charset="0"/>
              </a:rPr>
              <a:t>Personal Finances</a:t>
            </a:r>
            <a:r>
              <a:rPr lang="en-US" sz="3200" kern="100" dirty="0">
                <a:effectLst/>
                <a:latin typeface="Candara" panose="020E0502030303020204" pitchFamily="34" charset="0"/>
                <a:ea typeface="Aptos" panose="020B0004020202020204" pitchFamily="34" charset="0"/>
                <a:cs typeface="Times New Roman" panose="02020603050405020304" pitchFamily="18" charset="0"/>
              </a:rPr>
              <a:t>: Early in his ministry, he gave up a guaranteed church salary, choosing to rely on anonymous donations placed in a box at the chapel.</a:t>
            </a:r>
          </a:p>
          <a:p>
            <a:pPr marL="342900" marR="0" lvl="0" indent="-342900">
              <a:lnSpc>
                <a:spcPct val="115000"/>
              </a:lnSpc>
              <a:spcAft>
                <a:spcPts val="800"/>
              </a:spcAft>
              <a:buSzPts val="1000"/>
              <a:buFont typeface="Symbol" panose="05050102010706020507" pitchFamily="18" charset="2"/>
              <a:buChar char=""/>
              <a:tabLst>
                <a:tab pos="457200" algn="l"/>
              </a:tabLst>
            </a:pPr>
            <a:r>
              <a:rPr lang="en-US" sz="3200" b="1" kern="100" dirty="0">
                <a:effectLst/>
                <a:latin typeface="Candara" panose="020E0502030303020204" pitchFamily="34" charset="0"/>
                <a:ea typeface="Aptos" panose="020B0004020202020204" pitchFamily="34" charset="0"/>
                <a:cs typeface="Times New Roman" panose="02020603050405020304" pitchFamily="18" charset="0"/>
              </a:rPr>
              <a:t>Death and Estate</a:t>
            </a:r>
            <a:r>
              <a:rPr lang="en-US" sz="3200" kern="100" dirty="0">
                <a:effectLst/>
                <a:latin typeface="Candara" panose="020E0502030303020204" pitchFamily="34" charset="0"/>
                <a:ea typeface="Aptos" panose="020B0004020202020204" pitchFamily="34" charset="0"/>
                <a:cs typeface="Times New Roman" panose="02020603050405020304" pitchFamily="18" charset="0"/>
              </a:rPr>
              <a:t>: Despite receiving and dispensing vast sums of money throughout his life (over £1.5 million GBP, or $7.3 million USD in today), his personal estate at the time of his death was only a few hundred pounds, showing his lack of personal attachment to wealth. </a:t>
            </a:r>
          </a:p>
        </p:txBody>
      </p:sp>
    </p:spTree>
    <p:extLst>
      <p:ext uri="{BB962C8B-B14F-4D97-AF65-F5344CB8AC3E}">
        <p14:creationId xmlns:p14="http://schemas.microsoft.com/office/powerpoint/2010/main" val="11291344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CD8BAC-71C7-3240-69B5-45D69A049B42}"/>
              </a:ext>
            </a:extLst>
          </p:cNvPr>
          <p:cNvSpPr>
            <a:spLocks noGrp="1"/>
          </p:cNvSpPr>
          <p:nvPr>
            <p:ph type="dt" sz="half" idx="10"/>
          </p:nvPr>
        </p:nvSpPr>
        <p:spPr/>
        <p:txBody>
          <a:bodyPr/>
          <a:lstStyle/>
          <a:p>
            <a:r>
              <a:rPr lang="en-US" dirty="0"/>
              <a:t>1-28-2026</a:t>
            </a:r>
          </a:p>
        </p:txBody>
      </p:sp>
      <p:sp>
        <p:nvSpPr>
          <p:cNvPr id="3" name="Footer Placeholder 2">
            <a:extLst>
              <a:ext uri="{FF2B5EF4-FFF2-40B4-BE49-F238E27FC236}">
                <a16:creationId xmlns:a16="http://schemas.microsoft.com/office/drawing/2014/main" id="{9F2FC35F-5C3A-705D-14DF-8821060861BA}"/>
              </a:ext>
            </a:extLst>
          </p:cNvPr>
          <p:cNvSpPr>
            <a:spLocks noGrp="1"/>
          </p:cNvSpPr>
          <p:nvPr>
            <p:ph type="ftr" sz="quarter" idx="11"/>
          </p:nvPr>
        </p:nvSpPr>
        <p:spPr/>
        <p:txBody>
          <a:bodyPr/>
          <a:lstStyle/>
          <a:p>
            <a:r>
              <a:rPr lang="en-US" dirty="0"/>
              <a:t>Stewardship.2.HBT</a:t>
            </a:r>
          </a:p>
        </p:txBody>
      </p:sp>
      <p:sp>
        <p:nvSpPr>
          <p:cNvPr id="4" name="Slide Number Placeholder 3">
            <a:extLst>
              <a:ext uri="{FF2B5EF4-FFF2-40B4-BE49-F238E27FC236}">
                <a16:creationId xmlns:a16="http://schemas.microsoft.com/office/drawing/2014/main" id="{B33351EC-8D68-0E1F-BCE7-813A453A8C95}"/>
              </a:ext>
            </a:extLst>
          </p:cNvPr>
          <p:cNvSpPr>
            <a:spLocks noGrp="1"/>
          </p:cNvSpPr>
          <p:nvPr>
            <p:ph type="sldNum" sz="quarter" idx="12"/>
          </p:nvPr>
        </p:nvSpPr>
        <p:spPr/>
        <p:txBody>
          <a:bodyPr/>
          <a:lstStyle/>
          <a:p>
            <a:fld id="{0C50C46B-D2D5-4439-A410-8FA3196FA121}" type="slidenum">
              <a:rPr lang="en-US" smtClean="0"/>
              <a:pPr/>
              <a:t>27</a:t>
            </a:fld>
            <a:endParaRPr lang="en-US" dirty="0"/>
          </a:p>
        </p:txBody>
      </p:sp>
      <p:sp>
        <p:nvSpPr>
          <p:cNvPr id="6" name="TextBox 5">
            <a:extLst>
              <a:ext uri="{FF2B5EF4-FFF2-40B4-BE49-F238E27FC236}">
                <a16:creationId xmlns:a16="http://schemas.microsoft.com/office/drawing/2014/main" id="{06DAC7D2-041F-456F-8908-F6970D9B92A0}"/>
              </a:ext>
            </a:extLst>
          </p:cNvPr>
          <p:cNvSpPr txBox="1"/>
          <p:nvPr/>
        </p:nvSpPr>
        <p:spPr>
          <a:xfrm>
            <a:off x="76200" y="2209800"/>
            <a:ext cx="12115800" cy="4514634"/>
          </a:xfrm>
          <a:prstGeom prst="rect">
            <a:avLst/>
          </a:prstGeom>
          <a:solidFill>
            <a:srgbClr val="001132"/>
          </a:solidFill>
        </p:spPr>
        <p:txBody>
          <a:bodyPr wrap="square">
            <a:spAutoFit/>
          </a:bodyPr>
          <a:lstStyle/>
          <a:p>
            <a:pPr marR="0" lvl="0">
              <a:lnSpc>
                <a:spcPct val="115000"/>
              </a:lnSpc>
              <a:spcAft>
                <a:spcPts val="800"/>
              </a:spcAft>
              <a:buSzPts val="1000"/>
              <a:tabLst>
                <a:tab pos="457200" algn="l"/>
              </a:tabLst>
            </a:pPr>
            <a:r>
              <a:rPr lang="en-US" sz="3600" b="1" kern="100" spc="-150" dirty="0">
                <a:effectLst/>
                <a:latin typeface="Candara" panose="020E0502030303020204" pitchFamily="34" charset="0"/>
                <a:ea typeface="Aptos" panose="020B0004020202020204" pitchFamily="34" charset="0"/>
                <a:cs typeface="Times New Roman" panose="02020603050405020304" pitchFamily="18" charset="0"/>
              </a:rPr>
              <a:t>Daily Provisions</a:t>
            </a:r>
            <a:r>
              <a:rPr lang="en-US" sz="3600" kern="100" spc="-150" dirty="0">
                <a:effectLst/>
                <a:latin typeface="Candara" panose="020E0502030303020204" pitchFamily="34" charset="0"/>
                <a:ea typeface="Aptos" panose="020B0004020202020204" pitchFamily="34" charset="0"/>
                <a:cs typeface="Times New Roman" panose="02020603050405020304" pitchFamily="18" charset="0"/>
              </a:rPr>
              <a:t>: </a:t>
            </a:r>
            <a:r>
              <a:rPr lang="en-US" sz="3600" kern="100" dirty="0">
                <a:effectLst/>
                <a:latin typeface="Candara" panose="020E0502030303020204" pitchFamily="34" charset="0"/>
                <a:ea typeface="Aptos" panose="020B0004020202020204" pitchFamily="34" charset="0"/>
                <a:cs typeface="Times New Roman" panose="02020603050405020304" pitchFamily="18" charset="0"/>
              </a:rPr>
              <a:t>Famously, one morning when there was no food in the orphanage for breakfast, Mueller gathered them to pray and give thanks for the meal they were about to receive. Almost immediately, a baker arrived with enough bread to feed everyone, and a milkman whose cart had broken down outside the orphanage door donated his spoiling milk.</a:t>
            </a:r>
          </a:p>
        </p:txBody>
      </p:sp>
      <p:sp>
        <p:nvSpPr>
          <p:cNvPr id="8" name="TextBox 7">
            <a:extLst>
              <a:ext uri="{FF2B5EF4-FFF2-40B4-BE49-F238E27FC236}">
                <a16:creationId xmlns:a16="http://schemas.microsoft.com/office/drawing/2014/main" id="{B6C95F66-ACC2-18E1-A5E4-A898DD51BD5F}"/>
              </a:ext>
            </a:extLst>
          </p:cNvPr>
          <p:cNvSpPr txBox="1"/>
          <p:nvPr/>
        </p:nvSpPr>
        <p:spPr>
          <a:xfrm>
            <a:off x="381000" y="122237"/>
            <a:ext cx="11353800" cy="1754326"/>
          </a:xfrm>
          <a:prstGeom prst="rect">
            <a:avLst/>
          </a:prstGeom>
          <a:noFill/>
        </p:spPr>
        <p:txBody>
          <a:bodyPr wrap="square">
            <a:spAutoFit/>
          </a:bodyPr>
          <a:lstStyle/>
          <a:p>
            <a:pPr algn="ctr"/>
            <a:r>
              <a:rPr lang="en-US" sz="3600" i="1" dirty="0">
                <a:latin typeface="Candara" panose="020E0502030303020204" pitchFamily="34" charset="0"/>
              </a:rPr>
              <a:t>“Money is really worth no more than as it can be used to accomplish the Lord's work. Life is worth as much as it is spent for the Lord's service.” </a:t>
            </a:r>
          </a:p>
        </p:txBody>
      </p:sp>
    </p:spTree>
    <p:extLst>
      <p:ext uri="{BB962C8B-B14F-4D97-AF65-F5344CB8AC3E}">
        <p14:creationId xmlns:p14="http://schemas.microsoft.com/office/powerpoint/2010/main" val="39835810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393FF2-8787-60E2-A1EE-3B6E38003C7B}"/>
              </a:ext>
            </a:extLst>
          </p:cNvPr>
          <p:cNvSpPr>
            <a:spLocks noGrp="1"/>
          </p:cNvSpPr>
          <p:nvPr>
            <p:ph type="dt" sz="half" idx="10"/>
          </p:nvPr>
        </p:nvSpPr>
        <p:spPr/>
        <p:txBody>
          <a:bodyPr/>
          <a:lstStyle/>
          <a:p>
            <a:r>
              <a:rPr lang="en-US" dirty="0"/>
              <a:t>1-28-2026</a:t>
            </a:r>
          </a:p>
        </p:txBody>
      </p:sp>
      <p:sp>
        <p:nvSpPr>
          <p:cNvPr id="3" name="Footer Placeholder 2">
            <a:extLst>
              <a:ext uri="{FF2B5EF4-FFF2-40B4-BE49-F238E27FC236}">
                <a16:creationId xmlns:a16="http://schemas.microsoft.com/office/drawing/2014/main" id="{E9211D99-236E-6345-7A4B-D4843F550A11}"/>
              </a:ext>
            </a:extLst>
          </p:cNvPr>
          <p:cNvSpPr>
            <a:spLocks noGrp="1"/>
          </p:cNvSpPr>
          <p:nvPr>
            <p:ph type="ftr" sz="quarter" idx="11"/>
          </p:nvPr>
        </p:nvSpPr>
        <p:spPr/>
        <p:txBody>
          <a:bodyPr/>
          <a:lstStyle/>
          <a:p>
            <a:r>
              <a:rPr lang="en-US" dirty="0"/>
              <a:t>Stewardship.2.HBT</a:t>
            </a:r>
          </a:p>
        </p:txBody>
      </p:sp>
      <p:sp>
        <p:nvSpPr>
          <p:cNvPr id="4" name="Slide Number Placeholder 3">
            <a:extLst>
              <a:ext uri="{FF2B5EF4-FFF2-40B4-BE49-F238E27FC236}">
                <a16:creationId xmlns:a16="http://schemas.microsoft.com/office/drawing/2014/main" id="{E3D92EBF-2269-08A2-C890-08D3599ABA69}"/>
              </a:ext>
            </a:extLst>
          </p:cNvPr>
          <p:cNvSpPr>
            <a:spLocks noGrp="1"/>
          </p:cNvSpPr>
          <p:nvPr>
            <p:ph type="sldNum" sz="quarter" idx="12"/>
          </p:nvPr>
        </p:nvSpPr>
        <p:spPr/>
        <p:txBody>
          <a:bodyPr/>
          <a:lstStyle/>
          <a:p>
            <a:fld id="{0C50C46B-D2D5-4439-A410-8FA3196FA121}" type="slidenum">
              <a:rPr lang="en-US" smtClean="0"/>
              <a:pPr/>
              <a:t>28</a:t>
            </a:fld>
            <a:endParaRPr lang="en-US" dirty="0"/>
          </a:p>
        </p:txBody>
      </p:sp>
      <p:sp>
        <p:nvSpPr>
          <p:cNvPr id="6" name="TextBox 5">
            <a:extLst>
              <a:ext uri="{FF2B5EF4-FFF2-40B4-BE49-F238E27FC236}">
                <a16:creationId xmlns:a16="http://schemas.microsoft.com/office/drawing/2014/main" id="{4A7C4622-ECB5-66D1-8D9E-F2680A96B50F}"/>
              </a:ext>
            </a:extLst>
          </p:cNvPr>
          <p:cNvSpPr txBox="1"/>
          <p:nvPr/>
        </p:nvSpPr>
        <p:spPr>
          <a:xfrm>
            <a:off x="152400" y="122236"/>
            <a:ext cx="11963400" cy="6370975"/>
          </a:xfrm>
          <a:prstGeom prst="rect">
            <a:avLst/>
          </a:prstGeom>
          <a:noFill/>
        </p:spPr>
        <p:txBody>
          <a:bodyPr wrap="square">
            <a:spAutoFit/>
          </a:bodyPr>
          <a:lstStyle/>
          <a:p>
            <a:r>
              <a:rPr lang="en-US" sz="4800" b="1" dirty="0">
                <a:latin typeface="Candara" panose="020E0502030303020204" pitchFamily="34" charset="0"/>
              </a:rPr>
              <a:t>GOD'S.WAY.THAT'S.BEEN.MADE.FOR.US</a:t>
            </a:r>
          </a:p>
          <a:p>
            <a:r>
              <a:rPr lang="en-US" sz="4000" dirty="0">
                <a:latin typeface="Candara" panose="020E0502030303020204" pitchFamily="34" charset="0"/>
              </a:rPr>
              <a:t>	109  And she goes in: she takes these two sticks and break them. Brought the hoecake out and give it to the preacher; he stood there and eat. Said, "Now, go back and get one for yourself and your son. For, THUS SAITH THE LORD, the barrel is not going to run empty, or the cruse dry, until the day that God sends rain on the earth." Hallelujah. Because she sought the Kingdom of God first, she walked in God's provided way; God rewarded her.					52-0900</a:t>
            </a:r>
          </a:p>
        </p:txBody>
      </p:sp>
    </p:spTree>
    <p:extLst>
      <p:ext uri="{BB962C8B-B14F-4D97-AF65-F5344CB8AC3E}">
        <p14:creationId xmlns:p14="http://schemas.microsoft.com/office/powerpoint/2010/main" val="1302421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CAD5FD-F73C-D206-8EBD-C91B196D8ABE}"/>
              </a:ext>
            </a:extLst>
          </p:cNvPr>
          <p:cNvSpPr>
            <a:spLocks noGrp="1"/>
          </p:cNvSpPr>
          <p:nvPr>
            <p:ph type="dt" sz="half" idx="10"/>
          </p:nvPr>
        </p:nvSpPr>
        <p:spPr/>
        <p:txBody>
          <a:bodyPr/>
          <a:lstStyle/>
          <a:p>
            <a:r>
              <a:rPr lang="en-US" dirty="0"/>
              <a:t>1-28-2026</a:t>
            </a:r>
          </a:p>
        </p:txBody>
      </p:sp>
      <p:sp>
        <p:nvSpPr>
          <p:cNvPr id="3" name="Footer Placeholder 2">
            <a:extLst>
              <a:ext uri="{FF2B5EF4-FFF2-40B4-BE49-F238E27FC236}">
                <a16:creationId xmlns:a16="http://schemas.microsoft.com/office/drawing/2014/main" id="{B60F2A7A-3915-4536-6F78-BA2310E13540}"/>
              </a:ext>
            </a:extLst>
          </p:cNvPr>
          <p:cNvSpPr>
            <a:spLocks noGrp="1"/>
          </p:cNvSpPr>
          <p:nvPr>
            <p:ph type="ftr" sz="quarter" idx="11"/>
          </p:nvPr>
        </p:nvSpPr>
        <p:spPr/>
        <p:txBody>
          <a:bodyPr/>
          <a:lstStyle/>
          <a:p>
            <a:r>
              <a:rPr lang="en-US" dirty="0"/>
              <a:t>Stewardship.2.HBT</a:t>
            </a:r>
          </a:p>
        </p:txBody>
      </p:sp>
      <p:sp>
        <p:nvSpPr>
          <p:cNvPr id="4" name="Slide Number Placeholder 3">
            <a:extLst>
              <a:ext uri="{FF2B5EF4-FFF2-40B4-BE49-F238E27FC236}">
                <a16:creationId xmlns:a16="http://schemas.microsoft.com/office/drawing/2014/main" id="{2421F5D9-3899-C442-1440-6286A57F9453}"/>
              </a:ext>
            </a:extLst>
          </p:cNvPr>
          <p:cNvSpPr>
            <a:spLocks noGrp="1"/>
          </p:cNvSpPr>
          <p:nvPr>
            <p:ph type="sldNum" sz="quarter" idx="12"/>
          </p:nvPr>
        </p:nvSpPr>
        <p:spPr/>
        <p:txBody>
          <a:bodyPr/>
          <a:lstStyle/>
          <a:p>
            <a:fld id="{0C50C46B-D2D5-4439-A410-8FA3196FA121}" type="slidenum">
              <a:rPr lang="en-US" smtClean="0"/>
              <a:pPr/>
              <a:t>29</a:t>
            </a:fld>
            <a:endParaRPr lang="en-US" dirty="0"/>
          </a:p>
        </p:txBody>
      </p:sp>
      <p:sp>
        <p:nvSpPr>
          <p:cNvPr id="6" name="TextBox 5">
            <a:extLst>
              <a:ext uri="{FF2B5EF4-FFF2-40B4-BE49-F238E27FC236}">
                <a16:creationId xmlns:a16="http://schemas.microsoft.com/office/drawing/2014/main" id="{AEDB15E3-70E2-8E4A-C30E-6BB99A4EFA08}"/>
              </a:ext>
            </a:extLst>
          </p:cNvPr>
          <p:cNvSpPr txBox="1"/>
          <p:nvPr/>
        </p:nvSpPr>
        <p:spPr>
          <a:xfrm>
            <a:off x="304800" y="228600"/>
            <a:ext cx="11582400" cy="5739289"/>
          </a:xfrm>
          <a:prstGeom prst="rect">
            <a:avLst/>
          </a:prstGeom>
          <a:noFill/>
        </p:spPr>
        <p:txBody>
          <a:bodyPr wrap="square">
            <a:spAutoFit/>
          </a:bodyPr>
          <a:lstStyle/>
          <a:p>
            <a:r>
              <a:rPr lang="en-US" sz="5400" b="1" dirty="0">
                <a:latin typeface="Candara" panose="020E0502030303020204" pitchFamily="34" charset="0"/>
              </a:rPr>
              <a:t>WITNESSES</a:t>
            </a:r>
          </a:p>
          <a:p>
            <a:r>
              <a:rPr lang="en-US" sz="4400" dirty="0">
                <a:latin typeface="Candara" panose="020E0502030303020204" pitchFamily="34" charset="0"/>
              </a:rPr>
              <a:t>	190 "</a:t>
            </a:r>
            <a:r>
              <a:rPr lang="en-US" sz="4400" i="1" dirty="0">
                <a:latin typeface="Candara" panose="020E0502030303020204" pitchFamily="34" charset="0"/>
              </a:rPr>
              <a:t>Seek ye first the Kingdom of God</a:t>
            </a:r>
            <a:r>
              <a:rPr lang="en-US" sz="4400" dirty="0">
                <a:latin typeface="Candara" panose="020E0502030303020204" pitchFamily="34" charset="0"/>
              </a:rPr>
              <a:t>." Have you ever witnessed that to be the truth? </a:t>
            </a:r>
          </a:p>
          <a:p>
            <a:r>
              <a:rPr lang="en-US" sz="4400" dirty="0">
                <a:latin typeface="Candara" panose="020E0502030303020204" pitchFamily="34" charset="0"/>
              </a:rPr>
              <a:t>	Put God first. Pay your tithes first. Pay everything first. Pay God. Pray first at morning. Pray all through the day. Give God the first place in everything. You'll be a witness.</a:t>
            </a:r>
          </a:p>
          <a:p>
            <a:pPr algn="r"/>
            <a:r>
              <a:rPr lang="en-US" sz="4400" dirty="0">
                <a:latin typeface="Candara" panose="020E0502030303020204" pitchFamily="34" charset="0"/>
              </a:rPr>
              <a:t>53-0405</a:t>
            </a:r>
          </a:p>
        </p:txBody>
      </p:sp>
    </p:spTree>
    <p:extLst>
      <p:ext uri="{BB962C8B-B14F-4D97-AF65-F5344CB8AC3E}">
        <p14:creationId xmlns:p14="http://schemas.microsoft.com/office/powerpoint/2010/main" val="19243238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28601"/>
            <a:ext cx="11430000" cy="2308324"/>
          </a:xfrm>
          <a:prstGeom prst="rect">
            <a:avLst/>
          </a:prstGeom>
        </p:spPr>
        <p:txBody>
          <a:bodyPr wrap="square">
            <a:spAutoFit/>
          </a:bodyPr>
          <a:lstStyle/>
          <a:p>
            <a:r>
              <a:rPr lang="en-US" sz="4800" b="1" dirty="0">
                <a:latin typeface="Candara" panose="020E0502030303020204" pitchFamily="34" charset="0"/>
              </a:rPr>
              <a:t>ROMANS 14:12</a:t>
            </a:r>
          </a:p>
          <a:p>
            <a:r>
              <a:rPr lang="en-US" sz="4800" dirty="0">
                <a:latin typeface="Candara" panose="020E0502030303020204" pitchFamily="34" charset="0"/>
              </a:rPr>
              <a:t>     </a:t>
            </a:r>
            <a:r>
              <a:rPr lang="en-US" sz="4800" i="1" dirty="0">
                <a:latin typeface="Candara" panose="020E0502030303020204" pitchFamily="34" charset="0"/>
              </a:rPr>
              <a:t> So then every one of us shall give account of himself to God. </a:t>
            </a:r>
          </a:p>
        </p:txBody>
      </p:sp>
      <p:sp>
        <p:nvSpPr>
          <p:cNvPr id="3" name="TextBox 2">
            <a:extLst>
              <a:ext uri="{FF2B5EF4-FFF2-40B4-BE49-F238E27FC236}">
                <a16:creationId xmlns:a16="http://schemas.microsoft.com/office/drawing/2014/main" id="{B7774B34-DC53-BA29-2BCB-8CC990BE0F0C}"/>
              </a:ext>
            </a:extLst>
          </p:cNvPr>
          <p:cNvSpPr txBox="1"/>
          <p:nvPr/>
        </p:nvSpPr>
        <p:spPr>
          <a:xfrm>
            <a:off x="457200" y="2971800"/>
            <a:ext cx="11582400" cy="3170099"/>
          </a:xfrm>
          <a:prstGeom prst="rect">
            <a:avLst/>
          </a:prstGeom>
          <a:noFill/>
        </p:spPr>
        <p:txBody>
          <a:bodyPr wrap="square">
            <a:spAutoFit/>
          </a:bodyPr>
          <a:lstStyle/>
          <a:p>
            <a:pPr eaLnBrk="0" hangingPunct="0"/>
            <a:r>
              <a:rPr lang="en-US" sz="4000" b="1" dirty="0"/>
              <a:t>STEWARD:  (Gr.) </a:t>
            </a:r>
            <a:r>
              <a:rPr lang="en-US" sz="4000" b="1" i="1" dirty="0" err="1"/>
              <a:t>oikonomos</a:t>
            </a:r>
            <a:endParaRPr lang="en-US" sz="4000" b="1" i="1" dirty="0"/>
          </a:p>
          <a:p>
            <a:pPr eaLnBrk="0" hangingPunct="0"/>
            <a:r>
              <a:rPr lang="en-US" sz="4000" dirty="0">
                <a:latin typeface="Candara" panose="020E0502030303020204" pitchFamily="34" charset="0"/>
              </a:rPr>
              <a:t>	The manager of household or of household affairs; manager whom the proprietor has entrusted the management of his affairs… </a:t>
            </a:r>
          </a:p>
          <a:p>
            <a:pPr eaLnBrk="0" hangingPunct="0"/>
            <a:r>
              <a:rPr lang="en-US" sz="4000" dirty="0">
                <a:latin typeface="Candara" panose="020E0502030303020204" pitchFamily="34" charset="0"/>
              </a:rPr>
              <a:t>	An overseer; the treasurer of a city.</a:t>
            </a:r>
          </a:p>
        </p:txBody>
      </p:sp>
      <p:sp>
        <p:nvSpPr>
          <p:cNvPr id="2" name="Date Placeholder 1">
            <a:extLst>
              <a:ext uri="{FF2B5EF4-FFF2-40B4-BE49-F238E27FC236}">
                <a16:creationId xmlns:a16="http://schemas.microsoft.com/office/drawing/2014/main" id="{F4FEDF12-AB6E-3F32-4FBC-809956792310}"/>
              </a:ext>
            </a:extLst>
          </p:cNvPr>
          <p:cNvSpPr>
            <a:spLocks noGrp="1"/>
          </p:cNvSpPr>
          <p:nvPr>
            <p:ph type="dt" sz="half" idx="10"/>
          </p:nvPr>
        </p:nvSpPr>
        <p:spPr/>
        <p:txBody>
          <a:bodyPr/>
          <a:lstStyle/>
          <a:p>
            <a:r>
              <a:rPr lang="en-US" dirty="0"/>
              <a:t>1-28-2026</a:t>
            </a:r>
          </a:p>
        </p:txBody>
      </p:sp>
      <p:sp>
        <p:nvSpPr>
          <p:cNvPr id="5" name="Footer Placeholder 4">
            <a:extLst>
              <a:ext uri="{FF2B5EF4-FFF2-40B4-BE49-F238E27FC236}">
                <a16:creationId xmlns:a16="http://schemas.microsoft.com/office/drawing/2014/main" id="{E04D44E6-E6BA-CC87-5C66-25D7AC2634E3}"/>
              </a:ext>
            </a:extLst>
          </p:cNvPr>
          <p:cNvSpPr>
            <a:spLocks noGrp="1"/>
          </p:cNvSpPr>
          <p:nvPr>
            <p:ph type="ftr" sz="quarter" idx="11"/>
          </p:nvPr>
        </p:nvSpPr>
        <p:spPr/>
        <p:txBody>
          <a:bodyPr/>
          <a:lstStyle/>
          <a:p>
            <a:r>
              <a:rPr lang="en-US" dirty="0"/>
              <a:t>Stewardship.2.HBT</a:t>
            </a:r>
          </a:p>
        </p:txBody>
      </p:sp>
      <p:sp>
        <p:nvSpPr>
          <p:cNvPr id="6" name="Slide Number Placeholder 5">
            <a:extLst>
              <a:ext uri="{FF2B5EF4-FFF2-40B4-BE49-F238E27FC236}">
                <a16:creationId xmlns:a16="http://schemas.microsoft.com/office/drawing/2014/main" id="{7C7D3311-D447-5B53-89CF-56F491492A71}"/>
              </a:ext>
            </a:extLst>
          </p:cNvPr>
          <p:cNvSpPr>
            <a:spLocks noGrp="1"/>
          </p:cNvSpPr>
          <p:nvPr>
            <p:ph type="sldNum" sz="quarter" idx="12"/>
          </p:nvPr>
        </p:nvSpPr>
        <p:spPr/>
        <p:txBody>
          <a:bodyPr/>
          <a:lstStyle/>
          <a:p>
            <a:fld id="{0C50C46B-D2D5-4439-A410-8FA3196FA121}" type="slidenum">
              <a:rPr lang="en-US" smtClean="0"/>
              <a:pPr/>
              <a:t>3</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d49.gif"/>
          <p:cNvPicPr>
            <a:picLocks noChangeAspect="1"/>
          </p:cNvPicPr>
          <p:nvPr/>
        </p:nvPicPr>
        <p:blipFill>
          <a:blip r:embed="rId3" cstate="print">
            <a:extLst>
              <a:ext uri="{28A0092B-C50C-407E-A947-70E740481C1C}">
                <a14:useLocalDpi xmlns:a14="http://schemas.microsoft.com/office/drawing/2010/main" val="0"/>
              </a:ext>
            </a:extLst>
          </a:blip>
          <a:srcRect b="3157"/>
          <a:stretch>
            <a:fillRect/>
          </a:stretch>
        </p:blipFill>
        <p:spPr>
          <a:xfrm>
            <a:off x="1752600" y="184658"/>
            <a:ext cx="8686800" cy="6520942"/>
          </a:xfrm>
          <a:prstGeom prst="rect">
            <a:avLst/>
          </a:prstGeom>
        </p:spPr>
      </p:pic>
      <p:sp>
        <p:nvSpPr>
          <p:cNvPr id="5" name="TextBox 4"/>
          <p:cNvSpPr txBox="1"/>
          <p:nvPr/>
        </p:nvSpPr>
        <p:spPr>
          <a:xfrm>
            <a:off x="5105400" y="4724400"/>
            <a:ext cx="4800600" cy="1446550"/>
          </a:xfrm>
          <a:prstGeom prst="rect">
            <a:avLst/>
          </a:prstGeom>
          <a:solidFill>
            <a:schemeClr val="accent4">
              <a:lumMod val="25000"/>
              <a:alpha val="80000"/>
            </a:schemeClr>
          </a:solidFill>
        </p:spPr>
        <p:txBody>
          <a:bodyPr wrap="square" rtlCol="0">
            <a:spAutoFit/>
          </a:bodyPr>
          <a:lstStyle/>
          <a:p>
            <a:r>
              <a:rPr lang="en-US" sz="4400" dirty="0">
                <a:solidFill>
                  <a:schemeClr val="tx1">
                    <a:lumMod val="95000"/>
                  </a:schemeClr>
                </a:solidFill>
                <a:latin typeface="Arial Black" pitchFamily="34" charset="0"/>
              </a:rPr>
              <a:t>All the Rules have Changed</a:t>
            </a:r>
          </a:p>
        </p:txBody>
      </p:sp>
      <p:sp>
        <p:nvSpPr>
          <p:cNvPr id="2" name="Date Placeholder 1">
            <a:extLst>
              <a:ext uri="{FF2B5EF4-FFF2-40B4-BE49-F238E27FC236}">
                <a16:creationId xmlns:a16="http://schemas.microsoft.com/office/drawing/2014/main" id="{07FA0DBD-30DC-4D74-AC0C-BFDF4BC436B2}"/>
              </a:ext>
            </a:extLst>
          </p:cNvPr>
          <p:cNvSpPr>
            <a:spLocks noGrp="1"/>
          </p:cNvSpPr>
          <p:nvPr>
            <p:ph type="dt" sz="half" idx="10"/>
          </p:nvPr>
        </p:nvSpPr>
        <p:spPr/>
        <p:txBody>
          <a:bodyPr/>
          <a:lstStyle/>
          <a:p>
            <a:r>
              <a:rPr lang="en-US" dirty="0"/>
              <a:t>1-28-2026</a:t>
            </a:r>
          </a:p>
        </p:txBody>
      </p:sp>
      <p:sp>
        <p:nvSpPr>
          <p:cNvPr id="3" name="Footer Placeholder 2">
            <a:extLst>
              <a:ext uri="{FF2B5EF4-FFF2-40B4-BE49-F238E27FC236}">
                <a16:creationId xmlns:a16="http://schemas.microsoft.com/office/drawing/2014/main" id="{00B8B275-3663-2854-1477-FE4740318523}"/>
              </a:ext>
            </a:extLst>
          </p:cNvPr>
          <p:cNvSpPr>
            <a:spLocks noGrp="1"/>
          </p:cNvSpPr>
          <p:nvPr>
            <p:ph type="ftr" sz="quarter" idx="11"/>
          </p:nvPr>
        </p:nvSpPr>
        <p:spPr/>
        <p:txBody>
          <a:bodyPr/>
          <a:lstStyle/>
          <a:p>
            <a:r>
              <a:rPr lang="en-US" dirty="0"/>
              <a:t>Stewardship.2.HBT</a:t>
            </a:r>
          </a:p>
        </p:txBody>
      </p:sp>
      <p:sp>
        <p:nvSpPr>
          <p:cNvPr id="6" name="Slide Number Placeholder 5">
            <a:extLst>
              <a:ext uri="{FF2B5EF4-FFF2-40B4-BE49-F238E27FC236}">
                <a16:creationId xmlns:a16="http://schemas.microsoft.com/office/drawing/2014/main" id="{19EB85CD-2951-9BE7-3EDE-5806934B79EC}"/>
              </a:ext>
            </a:extLst>
          </p:cNvPr>
          <p:cNvSpPr>
            <a:spLocks noGrp="1"/>
          </p:cNvSpPr>
          <p:nvPr>
            <p:ph type="sldNum" sz="quarter" idx="12"/>
          </p:nvPr>
        </p:nvSpPr>
        <p:spPr/>
        <p:txBody>
          <a:bodyPr/>
          <a:lstStyle/>
          <a:p>
            <a:fld id="{0C50C46B-D2D5-4439-A410-8FA3196FA121}" type="slidenum">
              <a:rPr lang="en-US" smtClean="0"/>
              <a:pPr/>
              <a:t>30</a:t>
            </a:fld>
            <a:endParaRPr lang="en-US" dirty="0"/>
          </a:p>
        </p:txBody>
      </p:sp>
    </p:spTree>
    <p:extLst>
      <p:ext uri="{BB962C8B-B14F-4D97-AF65-F5344CB8AC3E}">
        <p14:creationId xmlns:p14="http://schemas.microsoft.com/office/powerpoint/2010/main" val="816128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15337-8D0F-7A02-3BC8-61E1116E5BDC}"/>
            </a:ext>
          </a:extLst>
        </p:cNvPr>
        <p:cNvGrpSpPr/>
        <p:nvPr/>
      </p:nvGrpSpPr>
      <p:grpSpPr>
        <a:xfrm>
          <a:off x="0" y="0"/>
          <a:ext cx="0" cy="0"/>
          <a:chOff x="0" y="0"/>
          <a:chExt cx="0" cy="0"/>
        </a:xfrm>
      </p:grpSpPr>
      <p:pic>
        <p:nvPicPr>
          <p:cNvPr id="4" name="Picture 3" descr="gd49.gif">
            <a:extLst>
              <a:ext uri="{FF2B5EF4-FFF2-40B4-BE49-F238E27FC236}">
                <a16:creationId xmlns:a16="http://schemas.microsoft.com/office/drawing/2014/main" id="{2AACA178-A6E2-636B-0C5B-5A3E02B4D7B0}"/>
              </a:ext>
            </a:extLst>
          </p:cNvPr>
          <p:cNvPicPr>
            <a:picLocks noChangeAspect="1"/>
          </p:cNvPicPr>
          <p:nvPr/>
        </p:nvPicPr>
        <p:blipFill>
          <a:blip r:embed="rId3" cstate="print">
            <a:extLst>
              <a:ext uri="{28A0092B-C50C-407E-A947-70E740481C1C}">
                <a14:useLocalDpi xmlns:a14="http://schemas.microsoft.com/office/drawing/2010/main" val="0"/>
              </a:ext>
            </a:extLst>
          </a:blip>
          <a:srcRect l="16667" b="3157"/>
          <a:stretch>
            <a:fillRect/>
          </a:stretch>
        </p:blipFill>
        <p:spPr>
          <a:xfrm>
            <a:off x="152400" y="122237"/>
            <a:ext cx="6755399" cy="6085311"/>
          </a:xfrm>
          <a:prstGeom prst="rect">
            <a:avLst/>
          </a:prstGeom>
        </p:spPr>
      </p:pic>
      <p:sp>
        <p:nvSpPr>
          <p:cNvPr id="5" name="TextBox 4">
            <a:extLst>
              <a:ext uri="{FF2B5EF4-FFF2-40B4-BE49-F238E27FC236}">
                <a16:creationId xmlns:a16="http://schemas.microsoft.com/office/drawing/2014/main" id="{6F5A54BB-D891-101A-41A4-802E56D80669}"/>
              </a:ext>
            </a:extLst>
          </p:cNvPr>
          <p:cNvSpPr txBox="1"/>
          <p:nvPr/>
        </p:nvSpPr>
        <p:spPr>
          <a:xfrm>
            <a:off x="303799" y="4832013"/>
            <a:ext cx="6324600" cy="1446550"/>
          </a:xfrm>
          <a:prstGeom prst="rect">
            <a:avLst/>
          </a:prstGeom>
          <a:solidFill>
            <a:schemeClr val="accent4">
              <a:lumMod val="25000"/>
              <a:alpha val="80000"/>
            </a:schemeClr>
          </a:solidFill>
        </p:spPr>
        <p:txBody>
          <a:bodyPr wrap="square" rtlCol="0">
            <a:spAutoFit/>
          </a:bodyPr>
          <a:lstStyle/>
          <a:p>
            <a:r>
              <a:rPr lang="en-US" sz="4400" dirty="0">
                <a:solidFill>
                  <a:schemeClr val="tx1">
                    <a:lumMod val="95000"/>
                  </a:schemeClr>
                </a:solidFill>
                <a:latin typeface="Arial Black" pitchFamily="34" charset="0"/>
              </a:rPr>
              <a:t>Circumstances are Subject to Change!</a:t>
            </a:r>
          </a:p>
        </p:txBody>
      </p:sp>
      <p:sp>
        <p:nvSpPr>
          <p:cNvPr id="2" name="Date Placeholder 1">
            <a:extLst>
              <a:ext uri="{FF2B5EF4-FFF2-40B4-BE49-F238E27FC236}">
                <a16:creationId xmlns:a16="http://schemas.microsoft.com/office/drawing/2014/main" id="{6D7DC1C3-0904-2CBD-68CA-86A8C72EC8CC}"/>
              </a:ext>
            </a:extLst>
          </p:cNvPr>
          <p:cNvSpPr>
            <a:spLocks noGrp="1"/>
          </p:cNvSpPr>
          <p:nvPr>
            <p:ph type="dt" sz="half" idx="10"/>
          </p:nvPr>
        </p:nvSpPr>
        <p:spPr/>
        <p:txBody>
          <a:bodyPr/>
          <a:lstStyle/>
          <a:p>
            <a:r>
              <a:rPr lang="en-US" dirty="0"/>
              <a:t>1-28-2026</a:t>
            </a:r>
          </a:p>
        </p:txBody>
      </p:sp>
      <p:sp>
        <p:nvSpPr>
          <p:cNvPr id="3" name="Footer Placeholder 2">
            <a:extLst>
              <a:ext uri="{FF2B5EF4-FFF2-40B4-BE49-F238E27FC236}">
                <a16:creationId xmlns:a16="http://schemas.microsoft.com/office/drawing/2014/main" id="{CE25880F-FF48-9524-6F1C-6FBB460E440E}"/>
              </a:ext>
            </a:extLst>
          </p:cNvPr>
          <p:cNvSpPr>
            <a:spLocks noGrp="1"/>
          </p:cNvSpPr>
          <p:nvPr>
            <p:ph type="ftr" sz="quarter" idx="11"/>
          </p:nvPr>
        </p:nvSpPr>
        <p:spPr/>
        <p:txBody>
          <a:bodyPr/>
          <a:lstStyle/>
          <a:p>
            <a:r>
              <a:rPr lang="en-US" dirty="0"/>
              <a:t>Stewardship.2.HBT</a:t>
            </a:r>
          </a:p>
        </p:txBody>
      </p:sp>
      <p:sp>
        <p:nvSpPr>
          <p:cNvPr id="6" name="Slide Number Placeholder 5">
            <a:extLst>
              <a:ext uri="{FF2B5EF4-FFF2-40B4-BE49-F238E27FC236}">
                <a16:creationId xmlns:a16="http://schemas.microsoft.com/office/drawing/2014/main" id="{CAA15496-3DB3-9389-A0AE-BD84F47FA4E4}"/>
              </a:ext>
            </a:extLst>
          </p:cNvPr>
          <p:cNvSpPr>
            <a:spLocks noGrp="1"/>
          </p:cNvSpPr>
          <p:nvPr>
            <p:ph type="sldNum" sz="quarter" idx="12"/>
          </p:nvPr>
        </p:nvSpPr>
        <p:spPr/>
        <p:txBody>
          <a:bodyPr/>
          <a:lstStyle/>
          <a:p>
            <a:fld id="{0C50C46B-D2D5-4439-A410-8FA3196FA121}" type="slidenum">
              <a:rPr lang="en-US" smtClean="0"/>
              <a:pPr/>
              <a:t>31</a:t>
            </a:fld>
            <a:endParaRPr lang="en-US" dirty="0"/>
          </a:p>
        </p:txBody>
      </p:sp>
      <p:sp>
        <p:nvSpPr>
          <p:cNvPr id="8" name="TextBox 7">
            <a:extLst>
              <a:ext uri="{FF2B5EF4-FFF2-40B4-BE49-F238E27FC236}">
                <a16:creationId xmlns:a16="http://schemas.microsoft.com/office/drawing/2014/main" id="{91072769-F998-4E4B-1F3D-E47CC97A28AB}"/>
              </a:ext>
            </a:extLst>
          </p:cNvPr>
          <p:cNvSpPr txBox="1"/>
          <p:nvPr/>
        </p:nvSpPr>
        <p:spPr>
          <a:xfrm>
            <a:off x="6983999" y="122237"/>
            <a:ext cx="5131801" cy="6494085"/>
          </a:xfrm>
          <a:prstGeom prst="rect">
            <a:avLst/>
          </a:prstGeom>
          <a:noFill/>
        </p:spPr>
        <p:txBody>
          <a:bodyPr wrap="square">
            <a:spAutoFit/>
          </a:bodyPr>
          <a:lstStyle/>
          <a:p>
            <a:r>
              <a:rPr lang="en-US" sz="3200" b="1" dirty="0">
                <a:latin typeface="Candara" panose="020E0502030303020204" pitchFamily="34" charset="0"/>
              </a:rPr>
              <a:t>Manufacturing Revolution: </a:t>
            </a:r>
          </a:p>
          <a:p>
            <a:r>
              <a:rPr lang="en-US" sz="3200" b="1" spc="-150" dirty="0">
                <a:latin typeface="Candara" panose="020E0502030303020204" pitchFamily="34" charset="0"/>
              </a:rPr>
              <a:t>    </a:t>
            </a:r>
            <a:r>
              <a:rPr lang="en-US" sz="3200" dirty="0">
                <a:latin typeface="Candara" panose="020E0502030303020204" pitchFamily="34" charset="0"/>
              </a:rPr>
              <a:t>The shift from craft-based production to a moving assembly line enabled rapid,  high-volume production, transforming the </a:t>
            </a:r>
            <a:r>
              <a:rPr lang="en-US" sz="3200" spc="-150" dirty="0">
                <a:latin typeface="Candara" panose="020E0502030303020204" pitchFamily="34" charset="0"/>
              </a:rPr>
              <a:t>automotive industry. The Economic Impact meant drastic reductions in production time allowed Ford to lower the price of the Model T significantly, making automobiles affordable for the average American consumer. </a:t>
            </a:r>
          </a:p>
        </p:txBody>
      </p:sp>
    </p:spTree>
    <p:extLst>
      <p:ext uri="{BB962C8B-B14F-4D97-AF65-F5344CB8AC3E}">
        <p14:creationId xmlns:p14="http://schemas.microsoft.com/office/powerpoint/2010/main" val="31933542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11906B-ADFA-3A19-88E9-646D078D3FFA}"/>
              </a:ext>
            </a:extLst>
          </p:cNvPr>
          <p:cNvSpPr>
            <a:spLocks noGrp="1"/>
          </p:cNvSpPr>
          <p:nvPr>
            <p:ph type="dt" sz="half" idx="10"/>
          </p:nvPr>
        </p:nvSpPr>
        <p:spPr/>
        <p:txBody>
          <a:bodyPr/>
          <a:lstStyle/>
          <a:p>
            <a:r>
              <a:rPr lang="en-US" dirty="0"/>
              <a:t>1-28-2026</a:t>
            </a:r>
          </a:p>
        </p:txBody>
      </p:sp>
      <p:sp>
        <p:nvSpPr>
          <p:cNvPr id="3" name="Footer Placeholder 2">
            <a:extLst>
              <a:ext uri="{FF2B5EF4-FFF2-40B4-BE49-F238E27FC236}">
                <a16:creationId xmlns:a16="http://schemas.microsoft.com/office/drawing/2014/main" id="{52C61196-AADB-69D5-52AD-79924225DD47}"/>
              </a:ext>
            </a:extLst>
          </p:cNvPr>
          <p:cNvSpPr>
            <a:spLocks noGrp="1"/>
          </p:cNvSpPr>
          <p:nvPr>
            <p:ph type="ftr" sz="quarter" idx="11"/>
          </p:nvPr>
        </p:nvSpPr>
        <p:spPr/>
        <p:txBody>
          <a:bodyPr/>
          <a:lstStyle/>
          <a:p>
            <a:r>
              <a:rPr lang="en-US" dirty="0"/>
              <a:t>Stewardship.2.HBT</a:t>
            </a:r>
          </a:p>
        </p:txBody>
      </p:sp>
      <p:sp>
        <p:nvSpPr>
          <p:cNvPr id="4" name="Slide Number Placeholder 3">
            <a:extLst>
              <a:ext uri="{FF2B5EF4-FFF2-40B4-BE49-F238E27FC236}">
                <a16:creationId xmlns:a16="http://schemas.microsoft.com/office/drawing/2014/main" id="{3935603E-C7A0-5AD9-9A28-32F8A14583FB}"/>
              </a:ext>
            </a:extLst>
          </p:cNvPr>
          <p:cNvSpPr>
            <a:spLocks noGrp="1"/>
          </p:cNvSpPr>
          <p:nvPr>
            <p:ph type="sldNum" sz="quarter" idx="12"/>
          </p:nvPr>
        </p:nvSpPr>
        <p:spPr/>
        <p:txBody>
          <a:bodyPr/>
          <a:lstStyle/>
          <a:p>
            <a:fld id="{0C50C46B-D2D5-4439-A410-8FA3196FA121}" type="slidenum">
              <a:rPr lang="en-US" smtClean="0"/>
              <a:pPr/>
              <a:t>32</a:t>
            </a:fld>
            <a:endParaRPr lang="en-US" dirty="0"/>
          </a:p>
        </p:txBody>
      </p:sp>
      <p:sp>
        <p:nvSpPr>
          <p:cNvPr id="6" name="TextBox 5">
            <a:extLst>
              <a:ext uri="{FF2B5EF4-FFF2-40B4-BE49-F238E27FC236}">
                <a16:creationId xmlns:a16="http://schemas.microsoft.com/office/drawing/2014/main" id="{83B24995-8B99-2E0F-EF03-0CC18F91BAFF}"/>
              </a:ext>
            </a:extLst>
          </p:cNvPr>
          <p:cNvSpPr txBox="1"/>
          <p:nvPr/>
        </p:nvSpPr>
        <p:spPr>
          <a:xfrm>
            <a:off x="152400" y="105152"/>
            <a:ext cx="7086600" cy="6001643"/>
          </a:xfrm>
          <a:prstGeom prst="rect">
            <a:avLst/>
          </a:prstGeom>
          <a:noFill/>
        </p:spPr>
        <p:txBody>
          <a:bodyPr wrap="square">
            <a:spAutoFit/>
          </a:bodyPr>
          <a:lstStyle/>
          <a:p>
            <a:r>
              <a:rPr lang="en-US" sz="3200" dirty="0">
                <a:latin typeface="Candara" panose="020E0502030303020204" pitchFamily="34" charset="0"/>
              </a:rPr>
              <a:t>	The labor became highly repetitive and monotonous, leading to worker dissatisfaction and high turnover. To combat this, Ford introduced the $5 workday, which more than doubled wages, created a stable middle-class workforce, and spurred industrial growth in Detroit. </a:t>
            </a:r>
          </a:p>
          <a:p>
            <a:r>
              <a:rPr lang="en-US" sz="3200" dirty="0">
                <a:latin typeface="Candara" panose="020E0502030303020204" pitchFamily="34" charset="0"/>
              </a:rPr>
              <a:t>	The assembly line approach became a cornerstone of 20th-century mass production, impacting everything from consumer goods to electronics.</a:t>
            </a:r>
          </a:p>
        </p:txBody>
      </p:sp>
      <p:pic>
        <p:nvPicPr>
          <p:cNvPr id="8" name="Picture 7">
            <a:extLst>
              <a:ext uri="{FF2B5EF4-FFF2-40B4-BE49-F238E27FC236}">
                <a16:creationId xmlns:a16="http://schemas.microsoft.com/office/drawing/2014/main" id="{C5FAD50E-77E3-5088-F704-661AF49D696C}"/>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7162800" y="122237"/>
            <a:ext cx="4876800" cy="6477000"/>
          </a:xfrm>
          <a:prstGeom prst="rect">
            <a:avLst/>
          </a:prstGeom>
        </p:spPr>
      </p:pic>
    </p:spTree>
    <p:extLst>
      <p:ext uri="{BB962C8B-B14F-4D97-AF65-F5344CB8AC3E}">
        <p14:creationId xmlns:p14="http://schemas.microsoft.com/office/powerpoint/2010/main" val="27665428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B3FF2E7-31D7-9F81-0265-79E21BBC7E4C}"/>
              </a:ext>
            </a:extLst>
          </p:cNvPr>
          <p:cNvSpPr txBox="1"/>
          <p:nvPr/>
        </p:nvSpPr>
        <p:spPr>
          <a:xfrm>
            <a:off x="152400" y="335845"/>
            <a:ext cx="12953999" cy="6186309"/>
          </a:xfrm>
          <a:prstGeom prst="rect">
            <a:avLst/>
          </a:prstGeom>
          <a:solidFill>
            <a:schemeClr val="accent4">
              <a:lumMod val="10000"/>
            </a:schemeClr>
          </a:solidFill>
        </p:spPr>
        <p:txBody>
          <a:bodyPr wrap="square">
            <a:spAutoFit/>
          </a:bodyPr>
          <a:lstStyle/>
          <a:p>
            <a:r>
              <a:rPr lang="en-US" sz="3600" dirty="0"/>
              <a:t>					</a:t>
            </a:r>
            <a:r>
              <a:rPr lang="en-US" sz="3600" dirty="0">
                <a:latin typeface="Candara" panose="020E0502030303020204" pitchFamily="34" charset="0"/>
              </a:rPr>
              <a:t>Mass Layoffs: The industry continues </a:t>
            </a:r>
          </a:p>
          <a:p>
            <a:r>
              <a:rPr lang="en-US" sz="3600" dirty="0">
                <a:latin typeface="Candara" panose="020E0502030303020204" pitchFamily="34" charset="0"/>
              </a:rPr>
              <a:t>					to see significant closures. Recent 						permanent layoffs	at various opera-</a:t>
            </a:r>
          </a:p>
          <a:p>
            <a:r>
              <a:rPr lang="en-US" sz="3600" dirty="0">
                <a:latin typeface="Candara" panose="020E0502030303020204" pitchFamily="34" charset="0"/>
              </a:rPr>
              <a:t>					</a:t>
            </a:r>
            <a:r>
              <a:rPr lang="en-US" sz="3600" dirty="0" err="1">
                <a:latin typeface="Candara" panose="020E0502030303020204" pitchFamily="34" charset="0"/>
              </a:rPr>
              <a:t>tions</a:t>
            </a:r>
            <a:r>
              <a:rPr lang="en-US" sz="3600" dirty="0">
                <a:latin typeface="Candara" panose="020E0502030303020204" pitchFamily="34" charset="0"/>
              </a:rPr>
              <a:t> in McDowell County have left 						hundreds of workers without employ-</a:t>
            </a:r>
            <a:r>
              <a:rPr lang="en-US" sz="3600" dirty="0" err="1">
                <a:latin typeface="Candara" panose="020E0502030303020204" pitchFamily="34" charset="0"/>
              </a:rPr>
              <a:t>ment</a:t>
            </a:r>
            <a:r>
              <a:rPr lang="en-US" sz="3600" dirty="0">
                <a:latin typeface="Candara" panose="020E0502030303020204" pitchFamily="34" charset="0"/>
              </a:rPr>
              <a:t>. West Virginia has the lowest labor force participation </a:t>
            </a:r>
          </a:p>
          <a:p>
            <a:r>
              <a:rPr lang="en-US" sz="3600" dirty="0">
                <a:latin typeface="Candara" panose="020E0502030303020204" pitchFamily="34" charset="0"/>
              </a:rPr>
              <a:t>rate in the nation. Young miners face a </a:t>
            </a:r>
            <a:r>
              <a:rPr lang="en-US" sz="3600" u="sng" dirty="0">
                <a:latin typeface="Candara" panose="020E0502030303020204" pitchFamily="34" charset="0"/>
              </a:rPr>
              <a:t>mismatch</a:t>
            </a:r>
            <a:r>
              <a:rPr lang="en-US" sz="3600" dirty="0">
                <a:latin typeface="Candara" panose="020E0502030303020204" pitchFamily="34" charset="0"/>
              </a:rPr>
              <a:t> between </a:t>
            </a:r>
          </a:p>
          <a:p>
            <a:r>
              <a:rPr lang="en-US" sz="3600" dirty="0">
                <a:latin typeface="Candara" panose="020E0502030303020204" pitchFamily="34" charset="0"/>
              </a:rPr>
              <a:t>their specialized skills and requirements of emerging sectors.</a:t>
            </a:r>
          </a:p>
          <a:p>
            <a:r>
              <a:rPr lang="en-US" sz="3600" dirty="0">
                <a:latin typeface="Candara" panose="020E0502030303020204" pitchFamily="34" charset="0"/>
              </a:rPr>
              <a:t>	Household incomes are failing to keep pace with post-pandemic inflation and rising housing costs, squeezing </a:t>
            </a:r>
          </a:p>
          <a:p>
            <a:r>
              <a:rPr lang="en-US" sz="3600" dirty="0">
                <a:latin typeface="Candara" panose="020E0502030303020204" pitchFamily="34" charset="0"/>
              </a:rPr>
              <a:t>families that once relied on high-paying mining wages.</a:t>
            </a:r>
          </a:p>
        </p:txBody>
      </p:sp>
      <p:sp>
        <p:nvSpPr>
          <p:cNvPr id="2" name="Date Placeholder 1">
            <a:extLst>
              <a:ext uri="{FF2B5EF4-FFF2-40B4-BE49-F238E27FC236}">
                <a16:creationId xmlns:a16="http://schemas.microsoft.com/office/drawing/2014/main" id="{E9C91299-8D61-9097-6519-327A9DF1790A}"/>
              </a:ext>
            </a:extLst>
          </p:cNvPr>
          <p:cNvSpPr>
            <a:spLocks noGrp="1"/>
          </p:cNvSpPr>
          <p:nvPr>
            <p:ph type="dt" sz="half" idx="10"/>
          </p:nvPr>
        </p:nvSpPr>
        <p:spPr/>
        <p:txBody>
          <a:bodyPr/>
          <a:lstStyle/>
          <a:p>
            <a:r>
              <a:rPr lang="en-US" dirty="0"/>
              <a:t>1-28-2026</a:t>
            </a:r>
          </a:p>
        </p:txBody>
      </p:sp>
      <p:sp>
        <p:nvSpPr>
          <p:cNvPr id="3" name="Footer Placeholder 2">
            <a:extLst>
              <a:ext uri="{FF2B5EF4-FFF2-40B4-BE49-F238E27FC236}">
                <a16:creationId xmlns:a16="http://schemas.microsoft.com/office/drawing/2014/main" id="{4BE8BE8B-6FF4-F21A-6020-F90EC5A7C21A}"/>
              </a:ext>
            </a:extLst>
          </p:cNvPr>
          <p:cNvSpPr>
            <a:spLocks noGrp="1"/>
          </p:cNvSpPr>
          <p:nvPr>
            <p:ph type="ftr" sz="quarter" idx="11"/>
          </p:nvPr>
        </p:nvSpPr>
        <p:spPr/>
        <p:txBody>
          <a:bodyPr/>
          <a:lstStyle/>
          <a:p>
            <a:r>
              <a:rPr lang="en-US" dirty="0"/>
              <a:t>Stewardship.2.HBT</a:t>
            </a:r>
          </a:p>
        </p:txBody>
      </p:sp>
      <p:sp>
        <p:nvSpPr>
          <p:cNvPr id="4" name="Slide Number Placeholder 3">
            <a:extLst>
              <a:ext uri="{FF2B5EF4-FFF2-40B4-BE49-F238E27FC236}">
                <a16:creationId xmlns:a16="http://schemas.microsoft.com/office/drawing/2014/main" id="{83AC9BB9-9EAA-AD1F-4759-EDA98CDC80A7}"/>
              </a:ext>
            </a:extLst>
          </p:cNvPr>
          <p:cNvSpPr>
            <a:spLocks noGrp="1"/>
          </p:cNvSpPr>
          <p:nvPr>
            <p:ph type="sldNum" sz="quarter" idx="12"/>
          </p:nvPr>
        </p:nvSpPr>
        <p:spPr/>
        <p:txBody>
          <a:bodyPr/>
          <a:lstStyle/>
          <a:p>
            <a:fld id="{0C50C46B-D2D5-4439-A410-8FA3196FA121}" type="slidenum">
              <a:rPr lang="en-US" smtClean="0"/>
              <a:pPr/>
              <a:t>33</a:t>
            </a:fld>
            <a:endParaRPr lang="en-US" dirty="0"/>
          </a:p>
        </p:txBody>
      </p:sp>
      <p:pic>
        <p:nvPicPr>
          <p:cNvPr id="5" name="Picture 4">
            <a:extLst>
              <a:ext uri="{FF2B5EF4-FFF2-40B4-BE49-F238E27FC236}">
                <a16:creationId xmlns:a16="http://schemas.microsoft.com/office/drawing/2014/main" id="{8C42E295-C70B-F7A5-BD81-FA3FC24762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22236"/>
            <a:ext cx="4419600" cy="2953028"/>
          </a:xfrm>
          <a:prstGeom prst="rect">
            <a:avLst/>
          </a:prstGeom>
        </p:spPr>
      </p:pic>
    </p:spTree>
    <p:extLst>
      <p:ext uri="{BB962C8B-B14F-4D97-AF65-F5344CB8AC3E}">
        <p14:creationId xmlns:p14="http://schemas.microsoft.com/office/powerpoint/2010/main" val="12632381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3D6228-6EFB-4F73-730A-F9ED3BDD170F}"/>
              </a:ext>
            </a:extLst>
          </p:cNvPr>
          <p:cNvSpPr>
            <a:spLocks noGrp="1"/>
          </p:cNvSpPr>
          <p:nvPr>
            <p:ph type="dt" sz="half" idx="10"/>
          </p:nvPr>
        </p:nvSpPr>
        <p:spPr/>
        <p:txBody>
          <a:bodyPr/>
          <a:lstStyle/>
          <a:p>
            <a:r>
              <a:rPr lang="en-US" dirty="0"/>
              <a:t>1-28-2026</a:t>
            </a:r>
          </a:p>
        </p:txBody>
      </p:sp>
      <p:sp>
        <p:nvSpPr>
          <p:cNvPr id="3" name="Footer Placeholder 2">
            <a:extLst>
              <a:ext uri="{FF2B5EF4-FFF2-40B4-BE49-F238E27FC236}">
                <a16:creationId xmlns:a16="http://schemas.microsoft.com/office/drawing/2014/main" id="{EA26AEF5-D095-319E-2C03-A2FB6E89414E}"/>
              </a:ext>
            </a:extLst>
          </p:cNvPr>
          <p:cNvSpPr>
            <a:spLocks noGrp="1"/>
          </p:cNvSpPr>
          <p:nvPr>
            <p:ph type="ftr" sz="quarter" idx="11"/>
          </p:nvPr>
        </p:nvSpPr>
        <p:spPr/>
        <p:txBody>
          <a:bodyPr/>
          <a:lstStyle/>
          <a:p>
            <a:r>
              <a:rPr lang="en-US" dirty="0"/>
              <a:t>Stewardship.2.HBT</a:t>
            </a:r>
          </a:p>
        </p:txBody>
      </p:sp>
      <p:sp>
        <p:nvSpPr>
          <p:cNvPr id="4" name="Slide Number Placeholder 3">
            <a:extLst>
              <a:ext uri="{FF2B5EF4-FFF2-40B4-BE49-F238E27FC236}">
                <a16:creationId xmlns:a16="http://schemas.microsoft.com/office/drawing/2014/main" id="{65304A95-8857-391E-59C0-0C1163431288}"/>
              </a:ext>
            </a:extLst>
          </p:cNvPr>
          <p:cNvSpPr>
            <a:spLocks noGrp="1"/>
          </p:cNvSpPr>
          <p:nvPr>
            <p:ph type="sldNum" sz="quarter" idx="12"/>
          </p:nvPr>
        </p:nvSpPr>
        <p:spPr/>
        <p:txBody>
          <a:bodyPr/>
          <a:lstStyle/>
          <a:p>
            <a:fld id="{0C50C46B-D2D5-4439-A410-8FA3196FA121}" type="slidenum">
              <a:rPr lang="en-US" smtClean="0"/>
              <a:pPr/>
              <a:t>34</a:t>
            </a:fld>
            <a:endParaRPr lang="en-US" dirty="0"/>
          </a:p>
        </p:txBody>
      </p:sp>
      <p:sp>
        <p:nvSpPr>
          <p:cNvPr id="6" name="TextBox 5">
            <a:extLst>
              <a:ext uri="{FF2B5EF4-FFF2-40B4-BE49-F238E27FC236}">
                <a16:creationId xmlns:a16="http://schemas.microsoft.com/office/drawing/2014/main" id="{FFB8A57C-57A3-4D8B-B8AB-3CC3CB33D14F}"/>
              </a:ext>
            </a:extLst>
          </p:cNvPr>
          <p:cNvSpPr txBox="1"/>
          <p:nvPr/>
        </p:nvSpPr>
        <p:spPr>
          <a:xfrm>
            <a:off x="5181600" y="122237"/>
            <a:ext cx="7010400" cy="6494085"/>
          </a:xfrm>
          <a:prstGeom prst="rect">
            <a:avLst/>
          </a:prstGeom>
          <a:noFill/>
        </p:spPr>
        <p:txBody>
          <a:bodyPr wrap="square">
            <a:spAutoFit/>
          </a:bodyPr>
          <a:lstStyle/>
          <a:p>
            <a:r>
              <a:rPr lang="en-US" sz="3200" dirty="0">
                <a:latin typeface="Candara" panose="020E0502030303020204" pitchFamily="34" charset="0"/>
              </a:rPr>
              <a:t>	The net effect of the </a:t>
            </a:r>
            <a:r>
              <a:rPr lang="en-US" sz="3200" b="1" dirty="0">
                <a:latin typeface="Candara" panose="020E0502030303020204" pitchFamily="34" charset="0"/>
              </a:rPr>
              <a:t>AI </a:t>
            </a:r>
            <a:r>
              <a:rPr lang="en-US" sz="3200" dirty="0">
                <a:latin typeface="Candara" panose="020E0502030303020204" pitchFamily="34" charset="0"/>
              </a:rPr>
              <a:t>approach to work is a profound, productivity-driven transformation that enhances efficiency, boosts worker performance particularly for less-experienced staff—while shifting job roles rather than causing immediate mass displacement.      	While it drives significant economic growth and job creation at firms using AI, it also risks polarizing the workforce, favoring highly educated, technical workers over those with lower education levels.</a:t>
            </a:r>
          </a:p>
        </p:txBody>
      </p:sp>
      <p:pic>
        <p:nvPicPr>
          <p:cNvPr id="7" name="Picture 6">
            <a:extLst>
              <a:ext uri="{FF2B5EF4-FFF2-40B4-BE49-F238E27FC236}">
                <a16:creationId xmlns:a16="http://schemas.microsoft.com/office/drawing/2014/main" id="{2591C0C7-F11E-ADD9-0D43-5FCDAC7AB9D8}"/>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228600" y="381000"/>
            <a:ext cx="4800600" cy="5334000"/>
          </a:xfrm>
          <a:prstGeom prst="rect">
            <a:avLst/>
          </a:prstGeom>
        </p:spPr>
      </p:pic>
    </p:spTree>
    <p:extLst>
      <p:ext uri="{BB962C8B-B14F-4D97-AF65-F5344CB8AC3E}">
        <p14:creationId xmlns:p14="http://schemas.microsoft.com/office/powerpoint/2010/main" val="17761690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body" idx="1"/>
          </p:nvPr>
        </p:nvSpPr>
        <p:spPr>
          <a:xfrm>
            <a:off x="190500" y="258763"/>
            <a:ext cx="11811000" cy="6248400"/>
          </a:xfrm>
        </p:spPr>
        <p:txBody>
          <a:bodyPr/>
          <a:lstStyle/>
          <a:p>
            <a:pPr>
              <a:lnSpc>
                <a:spcPct val="80000"/>
              </a:lnSpc>
            </a:pPr>
            <a:r>
              <a:rPr lang="en-US" sz="4400" dirty="0"/>
              <a:t>The average job now lasts about 3.2 years.</a:t>
            </a:r>
            <a:br>
              <a:rPr lang="en-US" sz="4400" dirty="0"/>
            </a:br>
            <a:endParaRPr lang="en-US" sz="1600" dirty="0"/>
          </a:p>
          <a:p>
            <a:pPr>
              <a:lnSpc>
                <a:spcPct val="80000"/>
              </a:lnSpc>
            </a:pPr>
            <a:r>
              <a:rPr lang="en-US" sz="4400" dirty="0"/>
              <a:t>The average worker will therefore have 14-16 different jobs in a working lifetime.</a:t>
            </a:r>
          </a:p>
          <a:p>
            <a:pPr>
              <a:lnSpc>
                <a:spcPct val="80000"/>
              </a:lnSpc>
              <a:buFont typeface="Wingdings" pitchFamily="2" charset="2"/>
              <a:buNone/>
            </a:pPr>
            <a:endParaRPr lang="en-US" sz="1600" dirty="0"/>
          </a:p>
          <a:p>
            <a:pPr>
              <a:lnSpc>
                <a:spcPct val="80000"/>
              </a:lnSpc>
              <a:buFont typeface="Wingdings" pitchFamily="2" charset="2"/>
              <a:buNone/>
            </a:pPr>
            <a:endParaRPr lang="en-US" sz="1600" dirty="0"/>
          </a:p>
          <a:p>
            <a:pPr>
              <a:lnSpc>
                <a:spcPct val="80000"/>
              </a:lnSpc>
            </a:pPr>
            <a:r>
              <a:rPr lang="en-US" sz="4400" dirty="0"/>
              <a:t>Benefits will also decline, and they will be given based on need, rather than as an entitlement.</a:t>
            </a:r>
          </a:p>
        </p:txBody>
      </p:sp>
      <p:sp>
        <p:nvSpPr>
          <p:cNvPr id="2" name="Date Placeholder 1">
            <a:extLst>
              <a:ext uri="{FF2B5EF4-FFF2-40B4-BE49-F238E27FC236}">
                <a16:creationId xmlns:a16="http://schemas.microsoft.com/office/drawing/2014/main" id="{A0737672-1EA1-E8D6-5CF2-38E013D973DE}"/>
              </a:ext>
            </a:extLst>
          </p:cNvPr>
          <p:cNvSpPr>
            <a:spLocks noGrp="1"/>
          </p:cNvSpPr>
          <p:nvPr>
            <p:ph type="dt" sz="half" idx="10"/>
          </p:nvPr>
        </p:nvSpPr>
        <p:spPr/>
        <p:txBody>
          <a:bodyPr/>
          <a:lstStyle/>
          <a:p>
            <a:r>
              <a:rPr lang="en-US" dirty="0"/>
              <a:t>1-28-2026</a:t>
            </a:r>
          </a:p>
        </p:txBody>
      </p:sp>
      <p:sp>
        <p:nvSpPr>
          <p:cNvPr id="3" name="Footer Placeholder 2">
            <a:extLst>
              <a:ext uri="{FF2B5EF4-FFF2-40B4-BE49-F238E27FC236}">
                <a16:creationId xmlns:a16="http://schemas.microsoft.com/office/drawing/2014/main" id="{9CFB4D9A-CA3A-1B81-D62B-0437D1950CD0}"/>
              </a:ext>
            </a:extLst>
          </p:cNvPr>
          <p:cNvSpPr>
            <a:spLocks noGrp="1"/>
          </p:cNvSpPr>
          <p:nvPr>
            <p:ph type="ftr" sz="quarter" idx="11"/>
          </p:nvPr>
        </p:nvSpPr>
        <p:spPr/>
        <p:txBody>
          <a:bodyPr/>
          <a:lstStyle/>
          <a:p>
            <a:r>
              <a:rPr lang="en-US" dirty="0"/>
              <a:t>Stewardship.2.HBT</a:t>
            </a:r>
          </a:p>
        </p:txBody>
      </p:sp>
      <p:sp>
        <p:nvSpPr>
          <p:cNvPr id="4" name="Slide Number Placeholder 3">
            <a:extLst>
              <a:ext uri="{FF2B5EF4-FFF2-40B4-BE49-F238E27FC236}">
                <a16:creationId xmlns:a16="http://schemas.microsoft.com/office/drawing/2014/main" id="{EEED35AD-12BF-53AD-063E-DA7B92A76E48}"/>
              </a:ext>
            </a:extLst>
          </p:cNvPr>
          <p:cNvSpPr>
            <a:spLocks noGrp="1"/>
          </p:cNvSpPr>
          <p:nvPr>
            <p:ph type="sldNum" sz="quarter" idx="12"/>
          </p:nvPr>
        </p:nvSpPr>
        <p:spPr/>
        <p:txBody>
          <a:bodyPr/>
          <a:lstStyle/>
          <a:p>
            <a:fld id="{F9C51F4B-4E98-4A64-8628-9C70DC8DD52C}" type="slidenum">
              <a:rPr lang="en-US" smtClean="0"/>
              <a:pPr/>
              <a:t>35</a:t>
            </a:fld>
            <a:endParaRPr lang="en-US" dirty="0"/>
          </a:p>
        </p:txBody>
      </p:sp>
      <p:sp>
        <p:nvSpPr>
          <p:cNvPr id="5" name="Rectangle 1">
            <a:extLst>
              <a:ext uri="{FF2B5EF4-FFF2-40B4-BE49-F238E27FC236}">
                <a16:creationId xmlns:a16="http://schemas.microsoft.com/office/drawing/2014/main" id="{199E5433-FBD8-F7D5-36C3-DB46181CC9AD}"/>
              </a:ext>
            </a:extLst>
          </p:cNvPr>
          <p:cNvSpPr>
            <a:spLocks noChangeArrowheads="1"/>
          </p:cNvSpPr>
          <p:nvPr/>
        </p:nvSpPr>
        <p:spPr bwMode="auto">
          <a:xfrm>
            <a:off x="567094" y="2585244"/>
            <a:ext cx="11538588" cy="3693319"/>
          </a:xfrm>
          <a:prstGeom prst="rect">
            <a:avLst/>
          </a:prstGeom>
          <a:solidFill>
            <a:srgbClr val="10121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rgbClr val="E6E8F0"/>
                </a:solidFill>
                <a:effectLst/>
                <a:latin typeface="Google Sans"/>
              </a:rPr>
              <a:t>Official Changes in 2026</a:t>
            </a:r>
            <a:endParaRPr kumimoji="0" lang="en-US" altLang="en-US" sz="4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4000" b="0" i="0" u="none" strike="noStrike" cap="none" normalizeH="0" baseline="0" dirty="0">
                <a:ln>
                  <a:noFill/>
                </a:ln>
                <a:solidFill>
                  <a:srgbClr val="E6E8F0"/>
                </a:solidFill>
                <a:effectLst/>
                <a:latin typeface="Google Sans"/>
              </a:rPr>
              <a:t>For anyone born in </a:t>
            </a:r>
            <a:r>
              <a:rPr kumimoji="0" lang="en-US" altLang="en-US" sz="4000" b="1" i="0" u="none" strike="noStrike" cap="none" normalizeH="0" baseline="0" dirty="0">
                <a:ln>
                  <a:noFill/>
                </a:ln>
                <a:solidFill>
                  <a:srgbClr val="E6E8F0"/>
                </a:solidFill>
                <a:effectLst/>
                <a:latin typeface="Google Sans"/>
              </a:rPr>
              <a:t>1960 or later</a:t>
            </a:r>
            <a:r>
              <a:rPr kumimoji="0" lang="en-US" altLang="en-US" sz="4000" b="0" i="0" u="none" strike="noStrike" cap="none" normalizeH="0" baseline="0" dirty="0">
                <a:ln>
                  <a:noFill/>
                </a:ln>
                <a:solidFill>
                  <a:srgbClr val="E6E8F0"/>
                </a:solidFill>
                <a:effectLst/>
                <a:latin typeface="Google Sans"/>
              </a:rPr>
              <a:t>, the full retirement age is now officially </a:t>
            </a:r>
            <a:r>
              <a:rPr kumimoji="0" lang="en-US" altLang="en-US" sz="4000" b="1" i="0" u="none" strike="noStrike" cap="none" normalizeH="0" baseline="0" dirty="0">
                <a:ln>
                  <a:noFill/>
                </a:ln>
                <a:solidFill>
                  <a:srgbClr val="E6E8F0"/>
                </a:solidFill>
                <a:effectLst/>
                <a:latin typeface="Google Sans"/>
              </a:rPr>
              <a:t>67</a:t>
            </a:r>
            <a:r>
              <a:rPr kumimoji="0" lang="en-US" altLang="en-US" sz="4000" b="0" i="0" u="none" strike="noStrike" cap="none" normalizeH="0" baseline="0" dirty="0">
                <a:ln>
                  <a:noFill/>
                </a:ln>
                <a:solidFill>
                  <a:srgbClr val="E6E8F0"/>
                </a:solidFill>
                <a:effectLst/>
                <a:latin typeface="Google Sans"/>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4000" b="1" i="0" u="none" strike="noStrike" cap="none" normalizeH="0" baseline="0" dirty="0">
                <a:ln>
                  <a:noFill/>
                </a:ln>
                <a:solidFill>
                  <a:srgbClr val="E6E8F0"/>
                </a:solidFill>
                <a:effectLst/>
                <a:latin typeface="Google Sans"/>
              </a:rPr>
              <a:t>Impact on Benefits:</a:t>
            </a:r>
            <a:r>
              <a:rPr kumimoji="0" lang="en-US" altLang="en-US" sz="4000" b="0" i="0" u="none" strike="noStrike" cap="none" normalizeH="0" baseline="0" dirty="0">
                <a:ln>
                  <a:noFill/>
                </a:ln>
                <a:solidFill>
                  <a:srgbClr val="E6E8F0"/>
                </a:solidFill>
                <a:effectLst/>
                <a:latin typeface="Google Sans"/>
              </a:rPr>
              <a:t> While you can still claim benefits at </a:t>
            </a:r>
            <a:r>
              <a:rPr kumimoji="0" lang="en-US" altLang="en-US" sz="4000" b="1" i="0" u="none" strike="noStrike" cap="none" normalizeH="0" baseline="0" dirty="0">
                <a:ln>
                  <a:noFill/>
                </a:ln>
                <a:solidFill>
                  <a:srgbClr val="E6E8F0"/>
                </a:solidFill>
                <a:effectLst/>
                <a:latin typeface="Google Sans"/>
              </a:rPr>
              <a:t>62</a:t>
            </a:r>
            <a:r>
              <a:rPr kumimoji="0" lang="en-US" altLang="en-US" sz="4000" b="0" i="0" u="none" strike="noStrike" cap="none" normalizeH="0" baseline="0" dirty="0">
                <a:ln>
                  <a:noFill/>
                </a:ln>
                <a:solidFill>
                  <a:srgbClr val="E6E8F0"/>
                </a:solidFill>
                <a:effectLst/>
                <a:latin typeface="Google Sans"/>
              </a:rPr>
              <a:t>, doing so now results in a permanent reduction of approximately </a:t>
            </a:r>
            <a:r>
              <a:rPr kumimoji="0" lang="en-US" altLang="en-US" sz="4000" b="1" i="0" u="none" strike="noStrike" cap="none" normalizeH="0" baseline="0" dirty="0">
                <a:ln>
                  <a:noFill/>
                </a:ln>
                <a:solidFill>
                  <a:srgbClr val="E6E8F0"/>
                </a:solidFill>
                <a:effectLst/>
                <a:latin typeface="Google Sans"/>
              </a:rPr>
              <a:t>30%</a:t>
            </a:r>
            <a:r>
              <a:rPr kumimoji="0" lang="en-US" altLang="en-US" sz="4000" b="0" i="0" u="none" strike="noStrike" cap="none" normalizeH="0" baseline="0" dirty="0">
                <a:ln>
                  <a:noFill/>
                </a:ln>
                <a:solidFill>
                  <a:srgbClr val="E6E8F0"/>
                </a:solidFill>
                <a:effectLst/>
                <a:latin typeface="Google Sans"/>
              </a:rPr>
              <a:t> compared to waiting until age 67. </a:t>
            </a:r>
          </a:p>
        </p:txBody>
      </p:sp>
    </p:spTree>
    <p:extLst>
      <p:ext uri="{BB962C8B-B14F-4D97-AF65-F5344CB8AC3E}">
        <p14:creationId xmlns:p14="http://schemas.microsoft.com/office/powerpoint/2010/main" val="25963506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3514009-178F-EF3B-30BB-667FACE028A4}"/>
              </a:ext>
            </a:extLst>
          </p:cNvPr>
          <p:cNvSpPr>
            <a:spLocks noGrp="1"/>
          </p:cNvSpPr>
          <p:nvPr>
            <p:ph type="dt" sz="half" idx="10"/>
          </p:nvPr>
        </p:nvSpPr>
        <p:spPr/>
        <p:txBody>
          <a:bodyPr/>
          <a:lstStyle/>
          <a:p>
            <a:r>
              <a:rPr lang="en-US" dirty="0"/>
              <a:t>1-28-2026</a:t>
            </a:r>
          </a:p>
        </p:txBody>
      </p:sp>
      <p:sp>
        <p:nvSpPr>
          <p:cNvPr id="5" name="Footer Placeholder 4">
            <a:extLst>
              <a:ext uri="{FF2B5EF4-FFF2-40B4-BE49-F238E27FC236}">
                <a16:creationId xmlns:a16="http://schemas.microsoft.com/office/drawing/2014/main" id="{225B3A33-8FFE-AA15-E54D-6A3CD7533282}"/>
              </a:ext>
            </a:extLst>
          </p:cNvPr>
          <p:cNvSpPr>
            <a:spLocks noGrp="1"/>
          </p:cNvSpPr>
          <p:nvPr>
            <p:ph type="ftr" sz="quarter" idx="11"/>
          </p:nvPr>
        </p:nvSpPr>
        <p:spPr/>
        <p:txBody>
          <a:bodyPr/>
          <a:lstStyle/>
          <a:p>
            <a:r>
              <a:rPr lang="en-US" dirty="0"/>
              <a:t>Stewardship.2.HBT</a:t>
            </a:r>
          </a:p>
        </p:txBody>
      </p:sp>
      <p:sp>
        <p:nvSpPr>
          <p:cNvPr id="6" name="Slide Number Placeholder 5">
            <a:extLst>
              <a:ext uri="{FF2B5EF4-FFF2-40B4-BE49-F238E27FC236}">
                <a16:creationId xmlns:a16="http://schemas.microsoft.com/office/drawing/2014/main" id="{9ADB8B74-7F8C-7907-CF8F-6B15D4AF0C9D}"/>
              </a:ext>
            </a:extLst>
          </p:cNvPr>
          <p:cNvSpPr>
            <a:spLocks noGrp="1"/>
          </p:cNvSpPr>
          <p:nvPr>
            <p:ph type="sldNum" sz="quarter" idx="12"/>
          </p:nvPr>
        </p:nvSpPr>
        <p:spPr/>
        <p:txBody>
          <a:bodyPr/>
          <a:lstStyle/>
          <a:p>
            <a:fld id="{F9C51F4B-4E98-4A64-8628-9C70DC8DD52C}" type="slidenum">
              <a:rPr lang="en-US" smtClean="0"/>
              <a:pPr/>
              <a:t>36</a:t>
            </a:fld>
            <a:endParaRPr lang="en-US" dirty="0"/>
          </a:p>
        </p:txBody>
      </p:sp>
      <p:sp>
        <p:nvSpPr>
          <p:cNvPr id="7" name="Rectangle 1">
            <a:extLst>
              <a:ext uri="{FF2B5EF4-FFF2-40B4-BE49-F238E27FC236}">
                <a16:creationId xmlns:a16="http://schemas.microsoft.com/office/drawing/2014/main" id="{8C21D182-A43A-2839-7FC0-69AAD5B6FD7D}"/>
              </a:ext>
            </a:extLst>
          </p:cNvPr>
          <p:cNvSpPr>
            <a:spLocks noChangeArrowheads="1"/>
          </p:cNvSpPr>
          <p:nvPr/>
        </p:nvSpPr>
        <p:spPr bwMode="auto">
          <a:xfrm>
            <a:off x="114300" y="122237"/>
            <a:ext cx="11963400" cy="5970865"/>
          </a:xfrm>
          <a:prstGeom prst="rect">
            <a:avLst/>
          </a:prstGeom>
          <a:solidFill>
            <a:srgbClr val="10121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4400" i="1" dirty="0">
                <a:latin typeface="Candara" panose="020E0502030303020204" pitchFamily="34" charset="0"/>
              </a:rPr>
              <a:t>“Bro. Barry, Should I make financial decisions based on envy or the influence of Social Media?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4400" i="1" dirty="0">
                <a:latin typeface="Candara" panose="020E0502030303020204" pitchFamily="34" charset="0"/>
              </a:rPr>
              <a:t>I just want to be like everyone else.”</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3600" dirty="0">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4000" b="1" dirty="0">
                <a:latin typeface="Candara" panose="020E0502030303020204" pitchFamily="34" charset="0"/>
              </a:rPr>
              <a:t>The "Curated Reality" Trap: </a:t>
            </a:r>
          </a:p>
          <a:p>
            <a:pPr marL="0" marR="0" lvl="0" indent="0" algn="l" defTabSz="914400" rtl="0" eaLnBrk="0" fontAlgn="base" latinLnBrk="0" hangingPunct="0">
              <a:lnSpc>
                <a:spcPct val="100000"/>
              </a:lnSpc>
              <a:spcBef>
                <a:spcPct val="0"/>
              </a:spcBef>
              <a:spcAft>
                <a:spcPct val="0"/>
              </a:spcAft>
              <a:buClrTx/>
              <a:buSzTx/>
              <a:tabLst/>
            </a:pPr>
            <a:r>
              <a:rPr lang="en-US" altLang="en-US" sz="3600" dirty="0">
                <a:latin typeface="Candara" panose="020E0502030303020204" pitchFamily="34" charset="0"/>
              </a:rPr>
              <a:t>	Social media often showcases only the "highlight reels" of others' lives, such as expensive vacations and luxury items. These depictions rarely include the associated debt, struggles, or external financial help (like family support) that make such lifestyles possible.</a:t>
            </a:r>
          </a:p>
        </p:txBody>
      </p:sp>
    </p:spTree>
    <p:extLst>
      <p:ext uri="{BB962C8B-B14F-4D97-AF65-F5344CB8AC3E}">
        <p14:creationId xmlns:p14="http://schemas.microsoft.com/office/powerpoint/2010/main" val="35490676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1000"/>
                                        <p:tgtEl>
                                          <p:spTgt spid="7">
                                            <p:txEl>
                                              <p:pRg st="3" end="3"/>
                                            </p:txEl>
                                          </p:spTgt>
                                        </p:tgtEl>
                                      </p:cBhvr>
                                    </p:animEffect>
                                    <p:anim calcmode="lin" valueType="num">
                                      <p:cBhvr>
                                        <p:cTn id="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3" end="3"/>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1000"/>
                                        <p:tgtEl>
                                          <p:spTgt spid="7">
                                            <p:txEl>
                                              <p:pRg st="4" end="4"/>
                                            </p:txEl>
                                          </p:spTgt>
                                        </p:tgtEl>
                                      </p:cBhvr>
                                    </p:animEffect>
                                    <p:anim calcmode="lin" valueType="num">
                                      <p:cBhvr>
                                        <p:cTn id="1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A2A34A-78CB-CAEE-F27B-5306E5907290}"/>
              </a:ext>
            </a:extLst>
          </p:cNvPr>
          <p:cNvSpPr>
            <a:spLocks noGrp="1"/>
          </p:cNvSpPr>
          <p:nvPr>
            <p:ph type="dt" sz="half" idx="10"/>
          </p:nvPr>
        </p:nvSpPr>
        <p:spPr/>
        <p:txBody>
          <a:bodyPr/>
          <a:lstStyle/>
          <a:p>
            <a:r>
              <a:rPr lang="en-US" dirty="0"/>
              <a:t>1-28-2026</a:t>
            </a:r>
          </a:p>
        </p:txBody>
      </p:sp>
      <p:sp>
        <p:nvSpPr>
          <p:cNvPr id="3" name="Footer Placeholder 2">
            <a:extLst>
              <a:ext uri="{FF2B5EF4-FFF2-40B4-BE49-F238E27FC236}">
                <a16:creationId xmlns:a16="http://schemas.microsoft.com/office/drawing/2014/main" id="{29B6EDA8-C4DD-701C-3A8C-AB8D3637E5C2}"/>
              </a:ext>
            </a:extLst>
          </p:cNvPr>
          <p:cNvSpPr>
            <a:spLocks noGrp="1"/>
          </p:cNvSpPr>
          <p:nvPr>
            <p:ph type="ftr" sz="quarter" idx="11"/>
          </p:nvPr>
        </p:nvSpPr>
        <p:spPr/>
        <p:txBody>
          <a:bodyPr/>
          <a:lstStyle/>
          <a:p>
            <a:r>
              <a:rPr lang="en-US" dirty="0"/>
              <a:t>Stewardship.2.HBT</a:t>
            </a:r>
          </a:p>
        </p:txBody>
      </p:sp>
      <p:sp>
        <p:nvSpPr>
          <p:cNvPr id="4" name="Slide Number Placeholder 3">
            <a:extLst>
              <a:ext uri="{FF2B5EF4-FFF2-40B4-BE49-F238E27FC236}">
                <a16:creationId xmlns:a16="http://schemas.microsoft.com/office/drawing/2014/main" id="{DF36CFDD-B659-4334-11EB-CA8D60242008}"/>
              </a:ext>
            </a:extLst>
          </p:cNvPr>
          <p:cNvSpPr>
            <a:spLocks noGrp="1"/>
          </p:cNvSpPr>
          <p:nvPr>
            <p:ph type="sldNum" sz="quarter" idx="12"/>
          </p:nvPr>
        </p:nvSpPr>
        <p:spPr/>
        <p:txBody>
          <a:bodyPr/>
          <a:lstStyle/>
          <a:p>
            <a:fld id="{0C50C46B-D2D5-4439-A410-8FA3196FA121}" type="slidenum">
              <a:rPr lang="en-US" smtClean="0"/>
              <a:pPr/>
              <a:t>37</a:t>
            </a:fld>
            <a:endParaRPr lang="en-US" dirty="0"/>
          </a:p>
        </p:txBody>
      </p:sp>
      <p:sp>
        <p:nvSpPr>
          <p:cNvPr id="6" name="TextBox 5">
            <a:extLst>
              <a:ext uri="{FF2B5EF4-FFF2-40B4-BE49-F238E27FC236}">
                <a16:creationId xmlns:a16="http://schemas.microsoft.com/office/drawing/2014/main" id="{24F4004D-7539-FEEB-DBCF-8A1F3A3610A4}"/>
              </a:ext>
            </a:extLst>
          </p:cNvPr>
          <p:cNvSpPr txBox="1"/>
          <p:nvPr/>
        </p:nvSpPr>
        <p:spPr>
          <a:xfrm>
            <a:off x="152400" y="122237"/>
            <a:ext cx="11887200" cy="6063198"/>
          </a:xfrm>
          <a:prstGeom prst="rect">
            <a:avLst/>
          </a:prstGeom>
          <a:solidFill>
            <a:srgbClr val="001132"/>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4000" b="1" dirty="0">
                <a:latin typeface="Candara" panose="020E0502030303020204" pitchFamily="34" charset="0"/>
              </a:rPr>
              <a:t>Lifestyle Inflation and Envy: </a:t>
            </a:r>
            <a:r>
              <a:rPr lang="en-US" altLang="en-US" sz="3600" dirty="0">
                <a:latin typeface="Candara" panose="020E0502030303020204" pitchFamily="34" charset="0"/>
              </a:rPr>
              <a:t>Constant upward social comparison can make individuals feel financially behind even when they are stable. This envy often triggers "</a:t>
            </a:r>
            <a:r>
              <a:rPr lang="en-US" altLang="en-US" sz="3600" i="1" dirty="0">
                <a:latin typeface="Candara" panose="020E0502030303020204" pitchFamily="34" charset="0"/>
              </a:rPr>
              <a:t>conspicuous consumption</a:t>
            </a:r>
            <a:r>
              <a:rPr lang="en-US" altLang="en-US" sz="3600" dirty="0">
                <a:latin typeface="Candara" panose="020E0502030303020204" pitchFamily="34" charset="0"/>
              </a:rPr>
              <a:t>"—spending on luxury items primarily to display wealth or status to others.</a:t>
            </a:r>
            <a:endParaRPr lang="en-US" altLang="en-US" sz="1600" dirty="0">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dirty="0">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4000" b="1" dirty="0">
                <a:latin typeface="Candara" panose="020E0502030303020204" pitchFamily="34" charset="0"/>
              </a:rPr>
              <a:t>FOMO and Impulsive Spending: </a:t>
            </a:r>
            <a:r>
              <a:rPr lang="en-US" altLang="en-US" sz="3600" dirty="0">
                <a:latin typeface="Candara" panose="020E0502030303020204" pitchFamily="34" charset="0"/>
              </a:rPr>
              <a:t>The "fear of missing out" (FOMO) is amplified on social media, leading to impulsive purchases of trendy items or "must-have" products promoted by influencers. These influencers are often paid to promote these items.</a:t>
            </a:r>
          </a:p>
        </p:txBody>
      </p:sp>
    </p:spTree>
    <p:extLst>
      <p:ext uri="{BB962C8B-B14F-4D97-AF65-F5344CB8AC3E}">
        <p14:creationId xmlns:p14="http://schemas.microsoft.com/office/powerpoint/2010/main" val="3504454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74F287-3334-B897-7E86-9F410B4C121E}"/>
              </a:ext>
            </a:extLst>
          </p:cNvPr>
          <p:cNvSpPr>
            <a:spLocks noGrp="1"/>
          </p:cNvSpPr>
          <p:nvPr>
            <p:ph type="dt" sz="half" idx="10"/>
          </p:nvPr>
        </p:nvSpPr>
        <p:spPr/>
        <p:txBody>
          <a:bodyPr/>
          <a:lstStyle/>
          <a:p>
            <a:r>
              <a:rPr lang="en-US" dirty="0"/>
              <a:t>1-28-2026</a:t>
            </a:r>
          </a:p>
        </p:txBody>
      </p:sp>
      <p:sp>
        <p:nvSpPr>
          <p:cNvPr id="3" name="Footer Placeholder 2">
            <a:extLst>
              <a:ext uri="{FF2B5EF4-FFF2-40B4-BE49-F238E27FC236}">
                <a16:creationId xmlns:a16="http://schemas.microsoft.com/office/drawing/2014/main" id="{96008EED-57CF-9A84-D20F-180665A880D8}"/>
              </a:ext>
            </a:extLst>
          </p:cNvPr>
          <p:cNvSpPr>
            <a:spLocks noGrp="1"/>
          </p:cNvSpPr>
          <p:nvPr>
            <p:ph type="ftr" sz="quarter" idx="11"/>
          </p:nvPr>
        </p:nvSpPr>
        <p:spPr/>
        <p:txBody>
          <a:bodyPr/>
          <a:lstStyle/>
          <a:p>
            <a:r>
              <a:rPr lang="en-US" dirty="0"/>
              <a:t>Stewardship.2.HBT</a:t>
            </a:r>
          </a:p>
        </p:txBody>
      </p:sp>
      <p:sp>
        <p:nvSpPr>
          <p:cNvPr id="4" name="Slide Number Placeholder 3">
            <a:extLst>
              <a:ext uri="{FF2B5EF4-FFF2-40B4-BE49-F238E27FC236}">
                <a16:creationId xmlns:a16="http://schemas.microsoft.com/office/drawing/2014/main" id="{0D1DE662-1922-8C4C-81A0-D5F6877AC0C2}"/>
              </a:ext>
            </a:extLst>
          </p:cNvPr>
          <p:cNvSpPr>
            <a:spLocks noGrp="1"/>
          </p:cNvSpPr>
          <p:nvPr>
            <p:ph type="sldNum" sz="quarter" idx="12"/>
          </p:nvPr>
        </p:nvSpPr>
        <p:spPr/>
        <p:txBody>
          <a:bodyPr/>
          <a:lstStyle/>
          <a:p>
            <a:fld id="{0C50C46B-D2D5-4439-A410-8FA3196FA121}" type="slidenum">
              <a:rPr lang="en-US" smtClean="0"/>
              <a:pPr/>
              <a:t>38</a:t>
            </a:fld>
            <a:endParaRPr lang="en-US" dirty="0"/>
          </a:p>
        </p:txBody>
      </p:sp>
      <p:sp>
        <p:nvSpPr>
          <p:cNvPr id="6" name="TextBox 5">
            <a:extLst>
              <a:ext uri="{FF2B5EF4-FFF2-40B4-BE49-F238E27FC236}">
                <a16:creationId xmlns:a16="http://schemas.microsoft.com/office/drawing/2014/main" id="{E62B7C2F-5078-4459-575C-C4CB65C72814}"/>
              </a:ext>
            </a:extLst>
          </p:cNvPr>
          <p:cNvSpPr txBox="1"/>
          <p:nvPr/>
        </p:nvSpPr>
        <p:spPr>
          <a:xfrm>
            <a:off x="152400" y="122237"/>
            <a:ext cx="11887200" cy="6555641"/>
          </a:xfrm>
          <a:prstGeom prst="rect">
            <a:avLst/>
          </a:prstGeom>
          <a:solidFill>
            <a:srgbClr val="001132"/>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tabLst/>
            </a:pPr>
            <a:r>
              <a:rPr lang="en-US" altLang="en-US" sz="4000" b="1" dirty="0">
                <a:latin typeface="Candara" panose="020E0502030303020204" pitchFamily="34" charset="0"/>
              </a:rPr>
              <a:t>Unreliable Financial Advice: </a:t>
            </a:r>
            <a:r>
              <a:rPr lang="en-US" altLang="en-US" sz="3600" dirty="0">
                <a:latin typeface="Candara" panose="020E0502030303020204" pitchFamily="34" charset="0"/>
              </a:rPr>
              <a:t>Many "influencers" lack professional qualifications, certifications, or Biblical knowledge. Their advice is often generic, self-serving (aimed at gaining commissions), or may even promote high-risk scams and volatile investments like certain stocks or crypto.</a:t>
            </a:r>
            <a:endParaRPr lang="en-US" altLang="en-US" sz="1600" dirty="0">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altLang="en-US" sz="1600" dirty="0">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US" altLang="en-US" sz="4000" b="1" dirty="0">
                <a:latin typeface="Candara" panose="020E0502030303020204" pitchFamily="34" charset="0"/>
              </a:rPr>
              <a:t>Neglect of Personal Goals: </a:t>
            </a:r>
            <a:r>
              <a:rPr lang="en-US" altLang="en-US" sz="3600" dirty="0">
                <a:latin typeface="Candara" panose="020E0502030303020204" pitchFamily="34" charset="0"/>
              </a:rPr>
              <a:t>Basing decisions on external feedback shifts focus away from personal values and long-term financial health, such as emergency funds and retirement. Research suggests those who spend over three hours a day on social media are more prone to making irrational financial decisions. </a:t>
            </a:r>
          </a:p>
        </p:txBody>
      </p:sp>
    </p:spTree>
    <p:extLst>
      <p:ext uri="{BB962C8B-B14F-4D97-AF65-F5344CB8AC3E}">
        <p14:creationId xmlns:p14="http://schemas.microsoft.com/office/powerpoint/2010/main" val="26528141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1371600" y="304800"/>
            <a:ext cx="8839200" cy="6543330"/>
          </a:xfrm>
          <a:prstGeom prst="rect">
            <a:avLst/>
          </a:prstGeom>
          <a:noFill/>
          <a:ln w="9525">
            <a:noFill/>
            <a:miter lim="800000"/>
            <a:headEnd/>
            <a:tailEnd/>
          </a:ln>
          <a:effectLst/>
        </p:spPr>
        <p:txBody>
          <a:bodyPr wrap="square">
            <a:spAutoFit/>
          </a:bodyPr>
          <a:lstStyle/>
          <a:p>
            <a:pPr marL="342900" indent="-342900" algn="ctr" eaLnBrk="0" hangingPunct="0"/>
            <a:r>
              <a:rPr lang="en-US" sz="7200" b="1" dirty="0">
                <a:effectLst>
                  <a:outerShdw blurRad="38100" dist="38100" dir="2700000" algn="tl">
                    <a:srgbClr val="000000"/>
                  </a:outerShdw>
                </a:effectLst>
                <a:latin typeface="Candara" panose="020E0502030303020204" pitchFamily="34" charset="0"/>
              </a:rPr>
              <a:t>The Biblical Rules</a:t>
            </a:r>
          </a:p>
          <a:p>
            <a:pPr marL="342900" indent="-342900" algn="ctr" eaLnBrk="0" hangingPunct="0"/>
            <a:r>
              <a:rPr lang="en-US" sz="7200" b="1" dirty="0">
                <a:effectLst>
                  <a:outerShdw blurRad="38100" dist="38100" dir="2700000" algn="tl">
                    <a:srgbClr val="000000"/>
                  </a:outerShdw>
                </a:effectLst>
                <a:latin typeface="Candara" panose="020E0502030303020204" pitchFamily="34" charset="0"/>
              </a:rPr>
              <a:t>Have Not Changed!</a:t>
            </a:r>
          </a:p>
          <a:p>
            <a:pPr marL="342900" indent="-342900" algn="ctr" eaLnBrk="0" hangingPunct="0"/>
            <a:endParaRPr lang="en-US" sz="4800" dirty="0">
              <a:latin typeface="Candara" panose="020E0502030303020204" pitchFamily="34" charset="0"/>
            </a:endParaRPr>
          </a:p>
          <a:p>
            <a:pPr marL="342900" indent="-342900" algn="ctr">
              <a:spcBef>
                <a:spcPct val="20000"/>
              </a:spcBef>
              <a:buClr>
                <a:schemeClr val="hlink"/>
              </a:buClr>
              <a:buSzPct val="65000"/>
            </a:pPr>
            <a:r>
              <a:rPr lang="en-US" sz="3600" b="1" dirty="0">
                <a:effectLst>
                  <a:outerShdw blurRad="38100" dist="38100" dir="2700000" algn="tl">
                    <a:srgbClr val="000000"/>
                  </a:outerShdw>
                </a:effectLst>
                <a:latin typeface="Candara" panose="020E0502030303020204" pitchFamily="34" charset="0"/>
              </a:rPr>
              <a:t>A prudent man </a:t>
            </a:r>
            <a:r>
              <a:rPr lang="en-US" sz="3600" b="1" dirty="0" err="1">
                <a:effectLst>
                  <a:outerShdw blurRad="38100" dist="38100" dir="2700000" algn="tl">
                    <a:srgbClr val="000000"/>
                  </a:outerShdw>
                </a:effectLst>
                <a:latin typeface="Candara" panose="020E0502030303020204" pitchFamily="34" charset="0"/>
              </a:rPr>
              <a:t>foreseeth</a:t>
            </a:r>
            <a:r>
              <a:rPr lang="en-US" sz="3600" b="1" dirty="0">
                <a:effectLst>
                  <a:outerShdw blurRad="38100" dist="38100" dir="2700000" algn="tl">
                    <a:srgbClr val="000000"/>
                  </a:outerShdw>
                </a:effectLst>
                <a:latin typeface="Candara" panose="020E0502030303020204" pitchFamily="34" charset="0"/>
              </a:rPr>
              <a:t> the evil, and </a:t>
            </a:r>
            <a:r>
              <a:rPr lang="en-US" sz="3600" b="1" dirty="0" err="1">
                <a:effectLst>
                  <a:outerShdw blurRad="38100" dist="38100" dir="2700000" algn="tl">
                    <a:srgbClr val="000000"/>
                  </a:outerShdw>
                </a:effectLst>
                <a:latin typeface="Candara" panose="020E0502030303020204" pitchFamily="34" charset="0"/>
              </a:rPr>
              <a:t>hideth</a:t>
            </a:r>
            <a:r>
              <a:rPr lang="en-US" sz="3600" b="1" dirty="0">
                <a:effectLst>
                  <a:outerShdw blurRad="38100" dist="38100" dir="2700000" algn="tl">
                    <a:srgbClr val="000000"/>
                  </a:outerShdw>
                </a:effectLst>
                <a:latin typeface="Candara" panose="020E0502030303020204" pitchFamily="34" charset="0"/>
              </a:rPr>
              <a:t> himself: but the simple pass on, and are punished.</a:t>
            </a:r>
          </a:p>
          <a:p>
            <a:pPr marL="342900" indent="-342900" algn="ctr" eaLnBrk="0" hangingPunct="0"/>
            <a:endParaRPr lang="en-US" sz="3600" b="1" dirty="0">
              <a:latin typeface="Candara" panose="020E0502030303020204" pitchFamily="34" charset="0"/>
            </a:endParaRPr>
          </a:p>
          <a:p>
            <a:pPr marL="342900" indent="-342900" algn="ctr" eaLnBrk="0" hangingPunct="0"/>
            <a:r>
              <a:rPr lang="en-US" sz="2000" dirty="0">
                <a:latin typeface="Candara" panose="020E0502030303020204" pitchFamily="34" charset="0"/>
              </a:rPr>
              <a:t>PROVERBS 22:3</a:t>
            </a:r>
          </a:p>
          <a:p>
            <a:pPr marL="342900" indent="-342900" algn="ctr" eaLnBrk="0" hangingPunct="0"/>
            <a:endParaRPr lang="en-US" sz="2000" dirty="0">
              <a:latin typeface="Candara" panose="020E0502030303020204" pitchFamily="34" charset="0"/>
            </a:endParaRPr>
          </a:p>
          <a:p>
            <a:pPr marL="342900" indent="-342900" eaLnBrk="0" hangingPunct="0"/>
            <a:endParaRPr lang="en-US" sz="3600" dirty="0">
              <a:latin typeface="Candara" panose="020E0502030303020204" pitchFamily="34" charset="0"/>
            </a:endParaRPr>
          </a:p>
        </p:txBody>
      </p:sp>
      <p:sp>
        <p:nvSpPr>
          <p:cNvPr id="2" name="Date Placeholder 1">
            <a:extLst>
              <a:ext uri="{FF2B5EF4-FFF2-40B4-BE49-F238E27FC236}">
                <a16:creationId xmlns:a16="http://schemas.microsoft.com/office/drawing/2014/main" id="{CDCE329D-09D9-F3D5-AD09-7771F0B1D031}"/>
              </a:ext>
            </a:extLst>
          </p:cNvPr>
          <p:cNvSpPr>
            <a:spLocks noGrp="1"/>
          </p:cNvSpPr>
          <p:nvPr>
            <p:ph type="dt" sz="half" idx="10"/>
          </p:nvPr>
        </p:nvSpPr>
        <p:spPr/>
        <p:txBody>
          <a:bodyPr/>
          <a:lstStyle/>
          <a:p>
            <a:r>
              <a:rPr lang="en-US" dirty="0"/>
              <a:t>1-28-2026</a:t>
            </a:r>
          </a:p>
        </p:txBody>
      </p:sp>
      <p:sp>
        <p:nvSpPr>
          <p:cNvPr id="3" name="Footer Placeholder 2">
            <a:extLst>
              <a:ext uri="{FF2B5EF4-FFF2-40B4-BE49-F238E27FC236}">
                <a16:creationId xmlns:a16="http://schemas.microsoft.com/office/drawing/2014/main" id="{D1FA5DC8-EEDA-AB91-9C47-E5B6D215C74D}"/>
              </a:ext>
            </a:extLst>
          </p:cNvPr>
          <p:cNvSpPr>
            <a:spLocks noGrp="1"/>
          </p:cNvSpPr>
          <p:nvPr>
            <p:ph type="ftr" sz="quarter" idx="11"/>
          </p:nvPr>
        </p:nvSpPr>
        <p:spPr/>
        <p:txBody>
          <a:bodyPr/>
          <a:lstStyle/>
          <a:p>
            <a:r>
              <a:rPr lang="en-US" dirty="0"/>
              <a:t>Stewardship.2.HBT</a:t>
            </a:r>
          </a:p>
        </p:txBody>
      </p:sp>
      <p:sp>
        <p:nvSpPr>
          <p:cNvPr id="4" name="Slide Number Placeholder 3">
            <a:extLst>
              <a:ext uri="{FF2B5EF4-FFF2-40B4-BE49-F238E27FC236}">
                <a16:creationId xmlns:a16="http://schemas.microsoft.com/office/drawing/2014/main" id="{8672F511-8A42-9541-8F6C-0499B993EE25}"/>
              </a:ext>
            </a:extLst>
          </p:cNvPr>
          <p:cNvSpPr>
            <a:spLocks noGrp="1"/>
          </p:cNvSpPr>
          <p:nvPr>
            <p:ph type="sldNum" sz="quarter" idx="12"/>
          </p:nvPr>
        </p:nvSpPr>
        <p:spPr/>
        <p:txBody>
          <a:bodyPr/>
          <a:lstStyle/>
          <a:p>
            <a:fld id="{0C50C46B-D2D5-4439-A410-8FA3196FA121}" type="slidenum">
              <a:rPr lang="en-US" smtClean="0"/>
              <a:pPr/>
              <a:t>39</a:t>
            </a:fld>
            <a:endParaRPr lang="en-US" dirty="0"/>
          </a:p>
        </p:txBody>
      </p:sp>
    </p:spTree>
    <p:extLst>
      <p:ext uri="{BB962C8B-B14F-4D97-AF65-F5344CB8AC3E}">
        <p14:creationId xmlns:p14="http://schemas.microsoft.com/office/powerpoint/2010/main" val="8771256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11734800" cy="4572000"/>
          </a:xfrm>
        </p:spPr>
        <p:txBody>
          <a:bodyPr/>
          <a:lstStyle/>
          <a:p>
            <a:r>
              <a:rPr lang="en-US" sz="4400" dirty="0"/>
              <a:t>Time, Talents and Gifts</a:t>
            </a:r>
          </a:p>
          <a:p>
            <a:r>
              <a:rPr lang="en-US" sz="4400" dirty="0"/>
              <a:t>Ministries &amp; Mysteries of God</a:t>
            </a:r>
          </a:p>
          <a:p>
            <a:r>
              <a:rPr lang="en-US" sz="4400" dirty="0"/>
              <a:t>Resources(Finances, Investments, etc.) </a:t>
            </a:r>
          </a:p>
          <a:p>
            <a:pPr marL="0" indent="0">
              <a:buNone/>
            </a:pPr>
            <a:endParaRPr lang="en-US" sz="700" dirty="0"/>
          </a:p>
          <a:p>
            <a:pPr marL="0" indent="0">
              <a:buNone/>
            </a:pPr>
            <a:endParaRPr lang="en-US" sz="700" dirty="0"/>
          </a:p>
          <a:p>
            <a:pPr marL="0" indent="0">
              <a:buNone/>
            </a:pPr>
            <a:endParaRPr lang="en-US" sz="700" dirty="0"/>
          </a:p>
          <a:p>
            <a:pPr marL="0" indent="0">
              <a:buNone/>
            </a:pPr>
            <a:endParaRPr lang="en-US" sz="700" dirty="0"/>
          </a:p>
          <a:p>
            <a:pPr marL="0" indent="0">
              <a:buNone/>
            </a:pPr>
            <a:endParaRPr lang="en-US" sz="700" dirty="0"/>
          </a:p>
          <a:p>
            <a:pPr marL="0" indent="0">
              <a:buNone/>
            </a:pPr>
            <a:endParaRPr lang="en-US" sz="700" dirty="0"/>
          </a:p>
          <a:p>
            <a:pPr marL="0" indent="0">
              <a:buNone/>
            </a:pPr>
            <a:endParaRPr lang="en-US" sz="700" dirty="0"/>
          </a:p>
          <a:p>
            <a:pPr marL="0" indent="0">
              <a:buNone/>
            </a:pPr>
            <a:endParaRPr lang="en-US" sz="500" dirty="0"/>
          </a:p>
          <a:p>
            <a:pPr marL="0" indent="0">
              <a:buNone/>
            </a:pPr>
            <a:r>
              <a:rPr lang="en-US" sz="4000" b="1" dirty="0"/>
              <a:t>THE.BEGINNING.OF.JESUS.FAME</a:t>
            </a:r>
          </a:p>
          <a:p>
            <a:pPr marL="0" indent="0">
              <a:buNone/>
            </a:pPr>
            <a:r>
              <a:rPr lang="en-US" dirty="0"/>
              <a:t>	The church ought to get in God's program… Like suppers and dinners to appropriate money, that's not God's way of doing it. Pay your tithes; that's what God wants you to do. Just keep in God's program, and He'll bless the giver. He promised it.		 </a:t>
            </a:r>
            <a:r>
              <a:rPr lang="en-US" sz="2800" dirty="0"/>
              <a:t>53-0605 </a:t>
            </a:r>
          </a:p>
        </p:txBody>
      </p:sp>
      <p:sp>
        <p:nvSpPr>
          <p:cNvPr id="4" name="Date Placeholder 3">
            <a:extLst>
              <a:ext uri="{FF2B5EF4-FFF2-40B4-BE49-F238E27FC236}">
                <a16:creationId xmlns:a16="http://schemas.microsoft.com/office/drawing/2014/main" id="{38EE215B-8BC0-1318-9522-C6CB23BC7C45}"/>
              </a:ext>
            </a:extLst>
          </p:cNvPr>
          <p:cNvSpPr>
            <a:spLocks noGrp="1"/>
          </p:cNvSpPr>
          <p:nvPr>
            <p:ph type="dt" sz="half" idx="10"/>
          </p:nvPr>
        </p:nvSpPr>
        <p:spPr/>
        <p:txBody>
          <a:bodyPr/>
          <a:lstStyle/>
          <a:p>
            <a:r>
              <a:rPr lang="en-US" dirty="0"/>
              <a:t>1-28-2026</a:t>
            </a:r>
          </a:p>
        </p:txBody>
      </p:sp>
      <p:sp>
        <p:nvSpPr>
          <p:cNvPr id="5" name="Footer Placeholder 4">
            <a:extLst>
              <a:ext uri="{FF2B5EF4-FFF2-40B4-BE49-F238E27FC236}">
                <a16:creationId xmlns:a16="http://schemas.microsoft.com/office/drawing/2014/main" id="{A77C7DA5-D633-B1FE-F7A2-C50D32136CCF}"/>
              </a:ext>
            </a:extLst>
          </p:cNvPr>
          <p:cNvSpPr>
            <a:spLocks noGrp="1"/>
          </p:cNvSpPr>
          <p:nvPr>
            <p:ph type="ftr" sz="quarter" idx="11"/>
          </p:nvPr>
        </p:nvSpPr>
        <p:spPr/>
        <p:txBody>
          <a:bodyPr/>
          <a:lstStyle/>
          <a:p>
            <a:r>
              <a:rPr lang="en-US" dirty="0"/>
              <a:t>Stewardship.2.HBT</a:t>
            </a:r>
          </a:p>
        </p:txBody>
      </p:sp>
      <p:sp>
        <p:nvSpPr>
          <p:cNvPr id="6" name="Slide Number Placeholder 5">
            <a:extLst>
              <a:ext uri="{FF2B5EF4-FFF2-40B4-BE49-F238E27FC236}">
                <a16:creationId xmlns:a16="http://schemas.microsoft.com/office/drawing/2014/main" id="{CEDCA702-2E6B-5404-03AE-2A57FAB173A9}"/>
              </a:ext>
            </a:extLst>
          </p:cNvPr>
          <p:cNvSpPr>
            <a:spLocks noGrp="1"/>
          </p:cNvSpPr>
          <p:nvPr>
            <p:ph type="sldNum" sz="quarter" idx="12"/>
          </p:nvPr>
        </p:nvSpPr>
        <p:spPr/>
        <p:txBody>
          <a:bodyPr/>
          <a:lstStyle/>
          <a:p>
            <a:fld id="{F9C51F4B-4E98-4A64-8628-9C70DC8DD52C}" type="slidenum">
              <a:rPr lang="en-US" smtClean="0"/>
              <a:pPr/>
              <a:t>4</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19D587-D34D-B11B-FB38-80E8279066DE}"/>
              </a:ext>
            </a:extLst>
          </p:cNvPr>
          <p:cNvSpPr>
            <a:spLocks noGrp="1"/>
          </p:cNvSpPr>
          <p:nvPr>
            <p:ph type="dt" sz="half" idx="10"/>
          </p:nvPr>
        </p:nvSpPr>
        <p:spPr/>
        <p:txBody>
          <a:bodyPr/>
          <a:lstStyle/>
          <a:p>
            <a:pPr>
              <a:defRPr/>
            </a:pPr>
            <a:r>
              <a:rPr lang="en-US" dirty="0"/>
              <a:t>1-28-2026</a:t>
            </a:r>
          </a:p>
        </p:txBody>
      </p:sp>
      <p:sp>
        <p:nvSpPr>
          <p:cNvPr id="3" name="Footer Placeholder 2">
            <a:extLst>
              <a:ext uri="{FF2B5EF4-FFF2-40B4-BE49-F238E27FC236}">
                <a16:creationId xmlns:a16="http://schemas.microsoft.com/office/drawing/2014/main" id="{BABC5B41-07B3-53EB-19ED-D4490B75DDA2}"/>
              </a:ext>
            </a:extLst>
          </p:cNvPr>
          <p:cNvSpPr>
            <a:spLocks noGrp="1"/>
          </p:cNvSpPr>
          <p:nvPr>
            <p:ph type="ftr" sz="quarter" idx="11"/>
          </p:nvPr>
        </p:nvSpPr>
        <p:spPr/>
        <p:txBody>
          <a:bodyPr/>
          <a:lstStyle/>
          <a:p>
            <a:pPr>
              <a:defRPr/>
            </a:pPr>
            <a:r>
              <a:rPr lang="en-US" dirty="0"/>
              <a:t>Stewardship.2.HBT</a:t>
            </a:r>
          </a:p>
        </p:txBody>
      </p:sp>
      <p:sp>
        <p:nvSpPr>
          <p:cNvPr id="4" name="Slide Number Placeholder 3">
            <a:extLst>
              <a:ext uri="{FF2B5EF4-FFF2-40B4-BE49-F238E27FC236}">
                <a16:creationId xmlns:a16="http://schemas.microsoft.com/office/drawing/2014/main" id="{249D8B46-5D24-931A-1E14-F2E856A99CAF}"/>
              </a:ext>
            </a:extLst>
          </p:cNvPr>
          <p:cNvSpPr>
            <a:spLocks noGrp="1"/>
          </p:cNvSpPr>
          <p:nvPr>
            <p:ph type="sldNum" sz="quarter" idx="12"/>
          </p:nvPr>
        </p:nvSpPr>
        <p:spPr/>
        <p:txBody>
          <a:bodyPr/>
          <a:lstStyle/>
          <a:p>
            <a:pPr>
              <a:defRPr/>
            </a:pPr>
            <a:fld id="{FD5A1D72-6791-4B7E-B036-0EB22B4894C2}" type="slidenum">
              <a:rPr lang="en-US" smtClean="0"/>
              <a:pPr>
                <a:defRPr/>
              </a:pPr>
              <a:t>40</a:t>
            </a:fld>
            <a:endParaRPr lang="en-US" dirty="0"/>
          </a:p>
        </p:txBody>
      </p:sp>
      <p:sp>
        <p:nvSpPr>
          <p:cNvPr id="6" name="TextBox 5">
            <a:extLst>
              <a:ext uri="{FF2B5EF4-FFF2-40B4-BE49-F238E27FC236}">
                <a16:creationId xmlns:a16="http://schemas.microsoft.com/office/drawing/2014/main" id="{3643C43A-E51B-0FD8-627B-5BB58FCE7D94}"/>
              </a:ext>
            </a:extLst>
          </p:cNvPr>
          <p:cNvSpPr txBox="1"/>
          <p:nvPr/>
        </p:nvSpPr>
        <p:spPr>
          <a:xfrm>
            <a:off x="304800" y="228600"/>
            <a:ext cx="11734800" cy="4462760"/>
          </a:xfrm>
          <a:prstGeom prst="rect">
            <a:avLst/>
          </a:prstGeom>
          <a:noFill/>
        </p:spPr>
        <p:txBody>
          <a:bodyPr wrap="square">
            <a:spAutoFit/>
          </a:bodyPr>
          <a:lstStyle/>
          <a:p>
            <a:pPr marL="742950" indent="-742950">
              <a:buAutoNum type="arabicPeriod"/>
            </a:pPr>
            <a:r>
              <a:rPr lang="en-US" sz="4800" b="1" dirty="0">
                <a:latin typeface="Candara" panose="020E0502030303020204" pitchFamily="34" charset="0"/>
              </a:rPr>
              <a:t>Tithe. </a:t>
            </a:r>
            <a:r>
              <a:rPr lang="en-US" sz="4000" i="1" dirty="0">
                <a:latin typeface="Candara" panose="020E0502030303020204" pitchFamily="34" charset="0"/>
              </a:rPr>
              <a:t>Mal. 3:8-11</a:t>
            </a:r>
          </a:p>
          <a:p>
            <a:pPr marL="742950" indent="-742950">
              <a:buAutoNum type="arabicPeriod"/>
            </a:pPr>
            <a:r>
              <a:rPr lang="en-US" sz="4800" b="1" dirty="0">
                <a:latin typeface="Candara" panose="020E0502030303020204" pitchFamily="34" charset="0"/>
              </a:rPr>
              <a:t>Develop an Emergency Fund </a:t>
            </a:r>
            <a:r>
              <a:rPr lang="en-US" sz="4800" dirty="0">
                <a:latin typeface="Candara" panose="020E0502030303020204" pitchFamily="34" charset="0"/>
              </a:rPr>
              <a:t>to avoid 			further debt.</a:t>
            </a:r>
          </a:p>
          <a:p>
            <a:r>
              <a:rPr lang="en-US" sz="4800" b="1" dirty="0">
                <a:latin typeface="Candara" panose="020E0502030303020204" pitchFamily="34" charset="0"/>
              </a:rPr>
              <a:t>3. Commit to a Budget</a:t>
            </a:r>
          </a:p>
          <a:p>
            <a:r>
              <a:rPr lang="en-US" sz="4800" dirty="0">
                <a:latin typeface="Candara" panose="020E0502030303020204" pitchFamily="34" charset="0"/>
              </a:rPr>
              <a:t>		</a:t>
            </a:r>
            <a:r>
              <a:rPr lang="en-US" sz="4400" dirty="0">
                <a:latin typeface="Candara" panose="020E0502030303020204" pitchFamily="34" charset="0"/>
              </a:rPr>
              <a:t>Luke 14:28-29</a:t>
            </a:r>
          </a:p>
          <a:p>
            <a:r>
              <a:rPr lang="en-US" sz="4400" dirty="0">
                <a:latin typeface="Candara" panose="020E0502030303020204" pitchFamily="34" charset="0"/>
              </a:rPr>
              <a:t>		www.everydollar.com</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91A806D-0812-E19A-4C0B-E2BA44F2C0B2}"/>
              </a:ext>
            </a:extLst>
          </p:cNvPr>
          <p:cNvSpPr>
            <a:spLocks noGrp="1"/>
          </p:cNvSpPr>
          <p:nvPr>
            <p:ph type="dt" sz="half" idx="10"/>
          </p:nvPr>
        </p:nvSpPr>
        <p:spPr/>
        <p:txBody>
          <a:bodyPr/>
          <a:lstStyle/>
          <a:p>
            <a:r>
              <a:rPr lang="en-US" dirty="0"/>
              <a:t>1-28-2026</a:t>
            </a:r>
          </a:p>
        </p:txBody>
      </p:sp>
      <p:sp>
        <p:nvSpPr>
          <p:cNvPr id="4" name="Footer Placeholder 3">
            <a:extLst>
              <a:ext uri="{FF2B5EF4-FFF2-40B4-BE49-F238E27FC236}">
                <a16:creationId xmlns:a16="http://schemas.microsoft.com/office/drawing/2014/main" id="{87409085-5350-D032-C39B-003DCF51D595}"/>
              </a:ext>
            </a:extLst>
          </p:cNvPr>
          <p:cNvSpPr>
            <a:spLocks noGrp="1"/>
          </p:cNvSpPr>
          <p:nvPr>
            <p:ph type="ftr" sz="quarter" idx="11"/>
          </p:nvPr>
        </p:nvSpPr>
        <p:spPr/>
        <p:txBody>
          <a:bodyPr/>
          <a:lstStyle/>
          <a:p>
            <a:r>
              <a:rPr lang="en-US" dirty="0"/>
              <a:t>Stewardship.2.HBT</a:t>
            </a:r>
          </a:p>
        </p:txBody>
      </p:sp>
      <p:sp>
        <p:nvSpPr>
          <p:cNvPr id="5" name="Slide Number Placeholder 4">
            <a:extLst>
              <a:ext uri="{FF2B5EF4-FFF2-40B4-BE49-F238E27FC236}">
                <a16:creationId xmlns:a16="http://schemas.microsoft.com/office/drawing/2014/main" id="{98E06829-6D18-FF27-0C9C-1C6F513AE279}"/>
              </a:ext>
            </a:extLst>
          </p:cNvPr>
          <p:cNvSpPr>
            <a:spLocks noGrp="1"/>
          </p:cNvSpPr>
          <p:nvPr>
            <p:ph type="sldNum" sz="quarter" idx="12"/>
          </p:nvPr>
        </p:nvSpPr>
        <p:spPr/>
        <p:txBody>
          <a:bodyPr/>
          <a:lstStyle/>
          <a:p>
            <a:fld id="{8730521F-29FC-41AD-A4E7-59CAB2D0834C}" type="slidenum">
              <a:rPr lang="en-US" smtClean="0"/>
              <a:pPr/>
              <a:t>41</a:t>
            </a:fld>
            <a:endParaRPr lang="en-US" dirty="0"/>
          </a:p>
        </p:txBody>
      </p:sp>
      <p:sp>
        <p:nvSpPr>
          <p:cNvPr id="7" name="TextBox 6">
            <a:extLst>
              <a:ext uri="{FF2B5EF4-FFF2-40B4-BE49-F238E27FC236}">
                <a16:creationId xmlns:a16="http://schemas.microsoft.com/office/drawing/2014/main" id="{C3CA4C91-43CB-7330-D0A6-74CC518DA9F7}"/>
              </a:ext>
            </a:extLst>
          </p:cNvPr>
          <p:cNvSpPr txBox="1"/>
          <p:nvPr/>
        </p:nvSpPr>
        <p:spPr>
          <a:xfrm>
            <a:off x="304800" y="122237"/>
            <a:ext cx="11734800" cy="1600438"/>
          </a:xfrm>
          <a:prstGeom prst="rect">
            <a:avLst/>
          </a:prstGeom>
          <a:noFill/>
        </p:spPr>
        <p:txBody>
          <a:bodyPr wrap="square">
            <a:spAutoFit/>
          </a:bodyPr>
          <a:lstStyle/>
          <a:p>
            <a:pPr>
              <a:buNone/>
            </a:pPr>
            <a:r>
              <a:rPr lang="en-US" sz="4000" dirty="0">
                <a:hlinkClick r:id="rId2"/>
              </a:rPr>
              <a:t>Markets</a:t>
            </a:r>
            <a:r>
              <a:rPr lang="en-US" sz="4000" dirty="0"/>
              <a:t>: Trump Says U.S. To Ban Large Investors From Buying Homes</a:t>
            </a:r>
          </a:p>
          <a:p>
            <a:pPr algn="l">
              <a:spcAft>
                <a:spcPts val="1275"/>
              </a:spcAft>
              <a:buNone/>
            </a:pPr>
            <a:r>
              <a:rPr lang="en-US" dirty="0"/>
              <a:t>Published Wed, Jan 7 20261:00 PM </a:t>
            </a:r>
            <a:r>
              <a:rPr lang="en-US" dirty="0" err="1"/>
              <a:t>ESTUpdated</a:t>
            </a:r>
            <a:r>
              <a:rPr lang="en-US" dirty="0"/>
              <a:t> Wed, Jan 7 20267:04 PM EST</a:t>
            </a:r>
          </a:p>
        </p:txBody>
      </p:sp>
      <p:sp>
        <p:nvSpPr>
          <p:cNvPr id="9" name="TextBox 8">
            <a:extLst>
              <a:ext uri="{FF2B5EF4-FFF2-40B4-BE49-F238E27FC236}">
                <a16:creationId xmlns:a16="http://schemas.microsoft.com/office/drawing/2014/main" id="{F23DD23B-BDF4-8221-CBAD-E2F89F1AEDCC}"/>
              </a:ext>
            </a:extLst>
          </p:cNvPr>
          <p:cNvSpPr txBox="1"/>
          <p:nvPr/>
        </p:nvSpPr>
        <p:spPr>
          <a:xfrm>
            <a:off x="838200" y="1905000"/>
            <a:ext cx="11125200" cy="4553605"/>
          </a:xfrm>
          <a:prstGeom prst="rect">
            <a:avLst/>
          </a:prstGeom>
          <a:noFill/>
        </p:spPr>
        <p:txBody>
          <a:bodyPr wrap="square">
            <a:spAutoFit/>
          </a:bodyPr>
          <a:lstStyle/>
          <a:p>
            <a:r>
              <a:rPr lang="en-US" sz="4000" b="0" i="0" dirty="0">
                <a:effectLst/>
                <a:latin typeface="Candara" panose="020E0502030303020204" pitchFamily="34" charset="0"/>
              </a:rPr>
              <a:t>“Private equity giants, real estate investment trusts and other large institutional investors have amassed sizable portfolios of single-family rental homes over the past decade. Many have argued that these investments have reduced housing supply for would-be homeowners and helped drive up prices.”</a:t>
            </a:r>
            <a:endParaRPr lang="en-US" sz="4000" dirty="0"/>
          </a:p>
        </p:txBody>
      </p:sp>
    </p:spTree>
    <p:extLst>
      <p:ext uri="{BB962C8B-B14F-4D97-AF65-F5344CB8AC3E}">
        <p14:creationId xmlns:p14="http://schemas.microsoft.com/office/powerpoint/2010/main" val="3582028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D929F1-1B21-1B46-3518-FA7396BE1AA3}"/>
              </a:ext>
            </a:extLst>
          </p:cNvPr>
          <p:cNvSpPr>
            <a:spLocks noGrp="1"/>
          </p:cNvSpPr>
          <p:nvPr>
            <p:ph type="dt" sz="half" idx="10"/>
          </p:nvPr>
        </p:nvSpPr>
        <p:spPr/>
        <p:txBody>
          <a:bodyPr/>
          <a:lstStyle/>
          <a:p>
            <a:r>
              <a:rPr lang="en-US" dirty="0"/>
              <a:t>1-28-2026</a:t>
            </a:r>
          </a:p>
        </p:txBody>
      </p:sp>
      <p:sp>
        <p:nvSpPr>
          <p:cNvPr id="3" name="Footer Placeholder 2">
            <a:extLst>
              <a:ext uri="{FF2B5EF4-FFF2-40B4-BE49-F238E27FC236}">
                <a16:creationId xmlns:a16="http://schemas.microsoft.com/office/drawing/2014/main" id="{0A5138A2-F8DD-7F49-89AB-3E98C2A97454}"/>
              </a:ext>
            </a:extLst>
          </p:cNvPr>
          <p:cNvSpPr>
            <a:spLocks noGrp="1"/>
          </p:cNvSpPr>
          <p:nvPr>
            <p:ph type="ftr" sz="quarter" idx="11"/>
          </p:nvPr>
        </p:nvSpPr>
        <p:spPr/>
        <p:txBody>
          <a:bodyPr/>
          <a:lstStyle/>
          <a:p>
            <a:r>
              <a:rPr lang="en-US" dirty="0"/>
              <a:t>Stewardship.2.HBT</a:t>
            </a:r>
          </a:p>
        </p:txBody>
      </p:sp>
      <p:sp>
        <p:nvSpPr>
          <p:cNvPr id="4" name="Slide Number Placeholder 3">
            <a:extLst>
              <a:ext uri="{FF2B5EF4-FFF2-40B4-BE49-F238E27FC236}">
                <a16:creationId xmlns:a16="http://schemas.microsoft.com/office/drawing/2014/main" id="{428119BF-24E3-37AB-588C-604019DBAE98}"/>
              </a:ext>
            </a:extLst>
          </p:cNvPr>
          <p:cNvSpPr>
            <a:spLocks noGrp="1"/>
          </p:cNvSpPr>
          <p:nvPr>
            <p:ph type="sldNum" sz="quarter" idx="12"/>
          </p:nvPr>
        </p:nvSpPr>
        <p:spPr/>
        <p:txBody>
          <a:bodyPr/>
          <a:lstStyle/>
          <a:p>
            <a:fld id="{0C50C46B-D2D5-4439-A410-8FA3196FA121}" type="slidenum">
              <a:rPr lang="en-US" smtClean="0"/>
              <a:pPr/>
              <a:t>42</a:t>
            </a:fld>
            <a:endParaRPr lang="en-US" dirty="0"/>
          </a:p>
        </p:txBody>
      </p:sp>
      <p:sp>
        <p:nvSpPr>
          <p:cNvPr id="6" name="TextBox 5">
            <a:extLst>
              <a:ext uri="{FF2B5EF4-FFF2-40B4-BE49-F238E27FC236}">
                <a16:creationId xmlns:a16="http://schemas.microsoft.com/office/drawing/2014/main" id="{46F3EC23-AF56-8302-0910-132D93B28FB7}"/>
              </a:ext>
            </a:extLst>
          </p:cNvPr>
          <p:cNvSpPr txBox="1"/>
          <p:nvPr/>
        </p:nvSpPr>
        <p:spPr>
          <a:xfrm>
            <a:off x="304800" y="228600"/>
            <a:ext cx="11658600" cy="5016758"/>
          </a:xfrm>
          <a:prstGeom prst="rect">
            <a:avLst/>
          </a:prstGeom>
          <a:noFill/>
        </p:spPr>
        <p:txBody>
          <a:bodyPr wrap="square">
            <a:spAutoFit/>
          </a:bodyPr>
          <a:lstStyle/>
          <a:p>
            <a:r>
              <a:rPr lang="en-US" sz="4000" dirty="0">
                <a:latin typeface="Candara" panose="020E0502030303020204" pitchFamily="34" charset="0"/>
              </a:rPr>
              <a:t>	“Institutional investors target geographic areas with strong rental price growth and young adult population growth. </a:t>
            </a:r>
          </a:p>
          <a:p>
            <a:r>
              <a:rPr lang="en-US" sz="4000" dirty="0">
                <a:latin typeface="Candara" panose="020E0502030303020204" pitchFamily="34" charset="0"/>
              </a:rPr>
              <a:t>	As a result, the buy-to-rent homes they own are concentrated in cities in the South and Southwest like Atlanta, Charlotte, and Phoenix. Outside a small handful of cities, institutional ownership is less than 1% of SFHs.”</a:t>
            </a:r>
          </a:p>
        </p:txBody>
      </p:sp>
      <p:sp>
        <p:nvSpPr>
          <p:cNvPr id="8" name="TextBox 7">
            <a:extLst>
              <a:ext uri="{FF2B5EF4-FFF2-40B4-BE49-F238E27FC236}">
                <a16:creationId xmlns:a16="http://schemas.microsoft.com/office/drawing/2014/main" id="{7FD3D959-6408-0613-19CB-AE3DAEDB7D71}"/>
              </a:ext>
            </a:extLst>
          </p:cNvPr>
          <p:cNvSpPr txBox="1"/>
          <p:nvPr/>
        </p:nvSpPr>
        <p:spPr>
          <a:xfrm>
            <a:off x="381000" y="5311181"/>
            <a:ext cx="10668000" cy="307777"/>
          </a:xfrm>
          <a:prstGeom prst="rect">
            <a:avLst/>
          </a:prstGeom>
          <a:noFill/>
        </p:spPr>
        <p:txBody>
          <a:bodyPr wrap="square">
            <a:spAutoFit/>
          </a:bodyPr>
          <a:lstStyle/>
          <a:p>
            <a:r>
              <a:rPr lang="en-US" sz="1400" dirty="0"/>
              <a:t>https://insights.som.yale.edu/insights/will-banning-corporate-homebuyers-make-housing-more-affordable</a:t>
            </a:r>
          </a:p>
        </p:txBody>
      </p:sp>
    </p:spTree>
    <p:extLst>
      <p:ext uri="{BB962C8B-B14F-4D97-AF65-F5344CB8AC3E}">
        <p14:creationId xmlns:p14="http://schemas.microsoft.com/office/powerpoint/2010/main" val="24251396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00ECA0-78C3-FAF0-B016-0A5CB1AB1029}"/>
              </a:ext>
            </a:extLst>
          </p:cNvPr>
          <p:cNvSpPr>
            <a:spLocks noGrp="1"/>
          </p:cNvSpPr>
          <p:nvPr>
            <p:ph type="dt" sz="half" idx="10"/>
          </p:nvPr>
        </p:nvSpPr>
        <p:spPr/>
        <p:txBody>
          <a:bodyPr/>
          <a:lstStyle/>
          <a:p>
            <a:r>
              <a:rPr lang="en-US" dirty="0"/>
              <a:t>1-28-2026</a:t>
            </a:r>
          </a:p>
        </p:txBody>
      </p:sp>
      <p:sp>
        <p:nvSpPr>
          <p:cNvPr id="3" name="Footer Placeholder 2">
            <a:extLst>
              <a:ext uri="{FF2B5EF4-FFF2-40B4-BE49-F238E27FC236}">
                <a16:creationId xmlns:a16="http://schemas.microsoft.com/office/drawing/2014/main" id="{76208477-A6C3-FDC8-9A55-BFDABDF92791}"/>
              </a:ext>
            </a:extLst>
          </p:cNvPr>
          <p:cNvSpPr>
            <a:spLocks noGrp="1"/>
          </p:cNvSpPr>
          <p:nvPr>
            <p:ph type="ftr" sz="quarter" idx="11"/>
          </p:nvPr>
        </p:nvSpPr>
        <p:spPr/>
        <p:txBody>
          <a:bodyPr/>
          <a:lstStyle/>
          <a:p>
            <a:r>
              <a:rPr lang="en-US" dirty="0"/>
              <a:t>Stewardship.2.HBT</a:t>
            </a:r>
          </a:p>
        </p:txBody>
      </p:sp>
      <p:sp>
        <p:nvSpPr>
          <p:cNvPr id="4" name="Slide Number Placeholder 3">
            <a:extLst>
              <a:ext uri="{FF2B5EF4-FFF2-40B4-BE49-F238E27FC236}">
                <a16:creationId xmlns:a16="http://schemas.microsoft.com/office/drawing/2014/main" id="{7D95FCF8-9BE9-60A5-A370-77E9747C7AEE}"/>
              </a:ext>
            </a:extLst>
          </p:cNvPr>
          <p:cNvSpPr>
            <a:spLocks noGrp="1"/>
          </p:cNvSpPr>
          <p:nvPr>
            <p:ph type="sldNum" sz="quarter" idx="12"/>
          </p:nvPr>
        </p:nvSpPr>
        <p:spPr/>
        <p:txBody>
          <a:bodyPr/>
          <a:lstStyle/>
          <a:p>
            <a:fld id="{0C50C46B-D2D5-4439-A410-8FA3196FA121}" type="slidenum">
              <a:rPr lang="en-US" smtClean="0"/>
              <a:pPr/>
              <a:t>43</a:t>
            </a:fld>
            <a:endParaRPr lang="en-US" dirty="0"/>
          </a:p>
        </p:txBody>
      </p:sp>
      <p:sp>
        <p:nvSpPr>
          <p:cNvPr id="6" name="TextBox 5">
            <a:extLst>
              <a:ext uri="{FF2B5EF4-FFF2-40B4-BE49-F238E27FC236}">
                <a16:creationId xmlns:a16="http://schemas.microsoft.com/office/drawing/2014/main" id="{84E8C78F-7805-D6BA-0799-BED54FE09D7D}"/>
              </a:ext>
            </a:extLst>
          </p:cNvPr>
          <p:cNvSpPr txBox="1"/>
          <p:nvPr/>
        </p:nvSpPr>
        <p:spPr>
          <a:xfrm>
            <a:off x="228600" y="62091"/>
            <a:ext cx="11811000" cy="6186309"/>
          </a:xfrm>
          <a:prstGeom prst="rect">
            <a:avLst/>
          </a:prstGeom>
          <a:noFill/>
        </p:spPr>
        <p:txBody>
          <a:bodyPr wrap="square">
            <a:spAutoFit/>
          </a:bodyPr>
          <a:lstStyle/>
          <a:p>
            <a:r>
              <a:rPr lang="en-US" sz="3600" b="0" i="0" dirty="0">
                <a:effectLst/>
                <a:latin typeface="YaleDesign"/>
              </a:rPr>
              <a:t>	“Any form of down payment assistance [</a:t>
            </a:r>
            <a:r>
              <a:rPr lang="en-US" sz="3600" b="0" i="0" dirty="0" err="1">
                <a:effectLst/>
                <a:latin typeface="YaleDesign"/>
              </a:rPr>
              <a:t>Eg.</a:t>
            </a:r>
            <a:r>
              <a:rPr lang="en-US" sz="3600" b="0" i="0" dirty="0">
                <a:effectLst/>
                <a:latin typeface="YaleDesign"/>
              </a:rPr>
              <a:t> 401’s] will subsidize purchases for current buyers at the cost of higher house prices in the near future. An additional concern with allowing prospective homebuyers to withdraw early from their 401(k) without penalty is that borrowers may be left with </a:t>
            </a:r>
            <a:r>
              <a:rPr lang="en-US" sz="3600" b="1" i="0" dirty="0">
                <a:effectLst/>
                <a:latin typeface="YaleDesign"/>
              </a:rPr>
              <a:t>reduced resources in retirement </a:t>
            </a:r>
            <a:r>
              <a:rPr lang="en-US" sz="3600" b="0" i="0" dirty="0">
                <a:effectLst/>
                <a:latin typeface="YaleDesign"/>
              </a:rPr>
              <a:t>if the appreciation in their housing wealth is lower than that of the stock market over the same investment horizon, which depends on people’s ability to hold onto their home </a:t>
            </a:r>
            <a:r>
              <a:rPr lang="en-US" sz="3600" b="0" i="0" dirty="0">
                <a:effectLst/>
                <a:latin typeface="YaleDesign"/>
                <a:hlinkClick r:id="rId2">
                  <a:extLst>
                    <a:ext uri="{A12FA001-AC4F-418D-AE19-62706E023703}">
                      <ahyp:hlinkClr xmlns:ahyp="http://schemas.microsoft.com/office/drawing/2018/hyperlinkcolor" val="tx"/>
                    </a:ext>
                  </a:extLst>
                </a:hlinkClick>
              </a:rPr>
              <a:t>in the event of a market crash</a:t>
            </a:r>
            <a:r>
              <a:rPr lang="en-US" sz="3600" b="0" i="0" dirty="0">
                <a:effectLst/>
                <a:latin typeface="YaleDesign"/>
              </a:rPr>
              <a:t>. In contrast to having a diversified portfolio, owning a home ties your fortunes to those of a local economy.”</a:t>
            </a:r>
            <a:endParaRPr lang="en-US" sz="3600" dirty="0"/>
          </a:p>
        </p:txBody>
      </p:sp>
    </p:spTree>
    <p:extLst>
      <p:ext uri="{BB962C8B-B14F-4D97-AF65-F5344CB8AC3E}">
        <p14:creationId xmlns:p14="http://schemas.microsoft.com/office/powerpoint/2010/main" val="34981675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052D76AB-B224-3BDD-613F-D544F9106D9A}"/>
              </a:ext>
            </a:extLst>
          </p:cNvPr>
          <p:cNvSpPr>
            <a:spLocks noChangeArrowheads="1"/>
          </p:cNvSpPr>
          <p:nvPr/>
        </p:nvSpPr>
        <p:spPr bwMode="auto">
          <a:xfrm>
            <a:off x="0" y="-288522"/>
            <a:ext cx="9448099" cy="577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38088" rIns="0" bIns="76176"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E6E8F0"/>
                </a:solidFill>
                <a:effectLst/>
                <a:latin typeface="Candara" panose="020E0502030303020204" pitchFamily="34" charset="0"/>
              </a:rPr>
              <a:t>The value of the IRA after 40 years, with a monthly investment of $500 at 6% interest compounded monthly, would be approximately </a:t>
            </a:r>
            <a:r>
              <a:rPr kumimoji="0" lang="en-US" altLang="en-US" sz="1200" b="1" i="0" u="none" strike="noStrike" cap="none" normalizeH="0" baseline="0" dirty="0">
                <a:ln>
                  <a:noFill/>
                </a:ln>
                <a:solidFill>
                  <a:srgbClr val="E6E8F0"/>
                </a:solidFill>
                <a:effectLst/>
                <a:latin typeface="Candara" panose="020E0502030303020204" pitchFamily="34" charset="0"/>
              </a:rPr>
              <a:t>$995,745.37</a:t>
            </a:r>
            <a:r>
              <a:rPr kumimoji="0" lang="en-US" altLang="en-US" sz="1200" b="0" i="0" u="none" strike="noStrike" cap="none" normalizeH="0" baseline="0" dirty="0">
                <a:ln>
                  <a:noFill/>
                </a:ln>
                <a:solidFill>
                  <a:srgbClr val="E6E8F0"/>
                </a:solidFill>
                <a:effectLst/>
                <a:latin typeface="Candara" panose="020E0502030303020204" pitchFamily="34" charset="0"/>
              </a:rPr>
              <a:t>.</a:t>
            </a:r>
            <a:endParaRPr kumimoji="0" lang="en-US" altLang="en-US" sz="500" b="0" i="0" u="none" strike="noStrike" cap="none" normalizeH="0" baseline="0" dirty="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andara" panose="020E0502030303020204" pitchFamily="34" charset="0"/>
            </a:endParaRPr>
          </a:p>
        </p:txBody>
      </p:sp>
      <p:sp>
        <p:nvSpPr>
          <p:cNvPr id="5" name="Rectangle 2">
            <a:extLst>
              <a:ext uri="{FF2B5EF4-FFF2-40B4-BE49-F238E27FC236}">
                <a16:creationId xmlns:a16="http://schemas.microsoft.com/office/drawing/2014/main" id="{4587DFFD-BBA1-6B31-6138-9D6635C72FA0}"/>
              </a:ext>
            </a:extLst>
          </p:cNvPr>
          <p:cNvSpPr>
            <a:spLocks noChangeArrowheads="1"/>
          </p:cNvSpPr>
          <p:nvPr/>
        </p:nvSpPr>
        <p:spPr bwMode="auto">
          <a:xfrm>
            <a:off x="0" y="-276999"/>
            <a:ext cx="184731" cy="553998"/>
          </a:xfrm>
          <a:prstGeom prst="rect">
            <a:avLst/>
          </a:prstGeom>
          <a:solidFill>
            <a:srgbClr val="1F1F1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rgbClr val="EEF0FF"/>
                </a:solidFill>
                <a:effectLst/>
                <a:latin typeface="Candara" panose="020E0502030303020204" pitchFamily="34" charset="0"/>
              </a:rPr>
            </a:br>
            <a:endParaRPr kumimoji="0" lang="en-US" altLang="en-US" sz="1800" b="0" i="0" u="none" strike="noStrike" cap="none" normalizeH="0" baseline="0" dirty="0">
              <a:ln>
                <a:noFill/>
              </a:ln>
              <a:solidFill>
                <a:schemeClr val="tx1"/>
              </a:solidFill>
              <a:effectLst/>
              <a:latin typeface="Candara" panose="020E0502030303020204" pitchFamily="34" charset="0"/>
            </a:endParaRPr>
          </a:p>
        </p:txBody>
      </p:sp>
      <p:sp>
        <p:nvSpPr>
          <p:cNvPr id="7" name="TextBox 6">
            <a:extLst>
              <a:ext uri="{FF2B5EF4-FFF2-40B4-BE49-F238E27FC236}">
                <a16:creationId xmlns:a16="http://schemas.microsoft.com/office/drawing/2014/main" id="{B87F41E0-1B11-BD03-8B36-6840DD0EE21C}"/>
              </a:ext>
            </a:extLst>
          </p:cNvPr>
          <p:cNvSpPr txBox="1"/>
          <p:nvPr/>
        </p:nvSpPr>
        <p:spPr>
          <a:xfrm>
            <a:off x="210856" y="76200"/>
            <a:ext cx="11828743" cy="5539978"/>
          </a:xfrm>
          <a:prstGeom prst="rect">
            <a:avLst/>
          </a:prstGeom>
          <a:noFill/>
        </p:spPr>
        <p:txBody>
          <a:bodyPr wrap="square">
            <a:spAutoFit/>
          </a:bodyPr>
          <a:lstStyle/>
          <a:p>
            <a:r>
              <a:rPr lang="en-US" sz="4800" dirty="0">
                <a:latin typeface="Candara" panose="020E0502030303020204" pitchFamily="34" charset="0"/>
              </a:rPr>
              <a:t>Should I Save?</a:t>
            </a:r>
          </a:p>
          <a:p>
            <a:r>
              <a:rPr lang="en-US" sz="4800" dirty="0">
                <a:latin typeface="Candara" panose="020E0502030303020204" pitchFamily="34" charset="0"/>
              </a:rPr>
              <a:t>	The value of the IRA after 40 years, with a monthly investment of $500 at 6% interest compounded monthly, would be approximately $995,745.37.</a:t>
            </a:r>
          </a:p>
          <a:p>
            <a:endParaRPr lang="en-US" sz="4800" dirty="0">
              <a:latin typeface="Candara" panose="020E0502030303020204" pitchFamily="34" charset="0"/>
            </a:endParaRPr>
          </a:p>
          <a:p>
            <a:r>
              <a:rPr lang="en-US" sz="6600" b="1" dirty="0">
                <a:latin typeface="Candara" panose="020E0502030303020204" pitchFamily="34" charset="0"/>
              </a:rPr>
              <a:t>Automate your Saving!</a:t>
            </a:r>
          </a:p>
        </p:txBody>
      </p:sp>
      <p:sp>
        <p:nvSpPr>
          <p:cNvPr id="2" name="Date Placeholder 1">
            <a:extLst>
              <a:ext uri="{FF2B5EF4-FFF2-40B4-BE49-F238E27FC236}">
                <a16:creationId xmlns:a16="http://schemas.microsoft.com/office/drawing/2014/main" id="{6706F776-CF2F-3E51-8C53-02A4E27FB0F3}"/>
              </a:ext>
            </a:extLst>
          </p:cNvPr>
          <p:cNvSpPr>
            <a:spLocks noGrp="1"/>
          </p:cNvSpPr>
          <p:nvPr>
            <p:ph type="dt" sz="half" idx="10"/>
          </p:nvPr>
        </p:nvSpPr>
        <p:spPr/>
        <p:txBody>
          <a:bodyPr/>
          <a:lstStyle/>
          <a:p>
            <a:r>
              <a:rPr lang="en-US" dirty="0"/>
              <a:t>1-28-2026</a:t>
            </a:r>
          </a:p>
        </p:txBody>
      </p:sp>
      <p:sp>
        <p:nvSpPr>
          <p:cNvPr id="3" name="Footer Placeholder 2">
            <a:extLst>
              <a:ext uri="{FF2B5EF4-FFF2-40B4-BE49-F238E27FC236}">
                <a16:creationId xmlns:a16="http://schemas.microsoft.com/office/drawing/2014/main" id="{7F7161FF-0386-ECA0-BE54-B44DA35AA0D1}"/>
              </a:ext>
            </a:extLst>
          </p:cNvPr>
          <p:cNvSpPr>
            <a:spLocks noGrp="1"/>
          </p:cNvSpPr>
          <p:nvPr>
            <p:ph type="ftr" sz="quarter" idx="11"/>
          </p:nvPr>
        </p:nvSpPr>
        <p:spPr/>
        <p:txBody>
          <a:bodyPr/>
          <a:lstStyle/>
          <a:p>
            <a:r>
              <a:rPr lang="en-US" dirty="0"/>
              <a:t>Stewardship.2.HBT</a:t>
            </a:r>
          </a:p>
        </p:txBody>
      </p:sp>
      <p:sp>
        <p:nvSpPr>
          <p:cNvPr id="6" name="Slide Number Placeholder 5">
            <a:extLst>
              <a:ext uri="{FF2B5EF4-FFF2-40B4-BE49-F238E27FC236}">
                <a16:creationId xmlns:a16="http://schemas.microsoft.com/office/drawing/2014/main" id="{CDDB4BD9-D8A4-0245-3A36-F59E0E61BC13}"/>
              </a:ext>
            </a:extLst>
          </p:cNvPr>
          <p:cNvSpPr>
            <a:spLocks noGrp="1"/>
          </p:cNvSpPr>
          <p:nvPr>
            <p:ph type="sldNum" sz="quarter" idx="12"/>
          </p:nvPr>
        </p:nvSpPr>
        <p:spPr/>
        <p:txBody>
          <a:bodyPr/>
          <a:lstStyle/>
          <a:p>
            <a:fld id="{0C50C46B-D2D5-4439-A410-8FA3196FA121}" type="slidenum">
              <a:rPr lang="en-US" smtClean="0"/>
              <a:pPr/>
              <a:t>44</a:t>
            </a:fld>
            <a:endParaRPr lang="en-US" dirty="0"/>
          </a:p>
        </p:txBody>
      </p:sp>
    </p:spTree>
    <p:extLst>
      <p:ext uri="{BB962C8B-B14F-4D97-AF65-F5344CB8AC3E}">
        <p14:creationId xmlns:p14="http://schemas.microsoft.com/office/powerpoint/2010/main" val="878970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247CA-BFA1-D471-B9F5-F7B5089EB60B}"/>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469CF11C-8A2F-14B5-7A3E-1970FC250CAF}"/>
              </a:ext>
            </a:extLst>
          </p:cNvPr>
          <p:cNvSpPr>
            <a:spLocks noChangeArrowheads="1"/>
          </p:cNvSpPr>
          <p:nvPr/>
        </p:nvSpPr>
        <p:spPr bwMode="auto">
          <a:xfrm>
            <a:off x="0" y="-288522"/>
            <a:ext cx="9448099" cy="577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38088" rIns="0" bIns="76176"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E6E8F0"/>
                </a:solidFill>
                <a:effectLst/>
                <a:latin typeface="Candara" panose="020E0502030303020204" pitchFamily="34" charset="0"/>
              </a:rPr>
              <a:t>The value of the IRA after 40 years, with a monthly investment of $500 at 6% interest compounded monthly, would be approximately </a:t>
            </a:r>
            <a:r>
              <a:rPr kumimoji="0" lang="en-US" altLang="en-US" sz="1200" b="1" i="0" u="none" strike="noStrike" cap="none" normalizeH="0" baseline="0" dirty="0">
                <a:ln>
                  <a:noFill/>
                </a:ln>
                <a:solidFill>
                  <a:srgbClr val="E6E8F0"/>
                </a:solidFill>
                <a:effectLst/>
                <a:latin typeface="Candara" panose="020E0502030303020204" pitchFamily="34" charset="0"/>
              </a:rPr>
              <a:t>$995,745.37</a:t>
            </a:r>
            <a:r>
              <a:rPr kumimoji="0" lang="en-US" altLang="en-US" sz="1200" b="0" i="0" u="none" strike="noStrike" cap="none" normalizeH="0" baseline="0" dirty="0">
                <a:ln>
                  <a:noFill/>
                </a:ln>
                <a:solidFill>
                  <a:srgbClr val="E6E8F0"/>
                </a:solidFill>
                <a:effectLst/>
                <a:latin typeface="Candara" panose="020E0502030303020204" pitchFamily="34" charset="0"/>
              </a:rPr>
              <a:t>.</a:t>
            </a:r>
            <a:endParaRPr kumimoji="0" lang="en-US" altLang="en-US" sz="500" b="0" i="0" u="none" strike="noStrike" cap="none" normalizeH="0" baseline="0" dirty="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andara" panose="020E0502030303020204" pitchFamily="34" charset="0"/>
            </a:endParaRPr>
          </a:p>
        </p:txBody>
      </p:sp>
      <p:sp>
        <p:nvSpPr>
          <p:cNvPr id="5" name="Rectangle 2">
            <a:extLst>
              <a:ext uri="{FF2B5EF4-FFF2-40B4-BE49-F238E27FC236}">
                <a16:creationId xmlns:a16="http://schemas.microsoft.com/office/drawing/2014/main" id="{5D5CD688-C6CD-7AD5-FC8F-9119E7A07FDE}"/>
              </a:ext>
            </a:extLst>
          </p:cNvPr>
          <p:cNvSpPr>
            <a:spLocks noChangeArrowheads="1"/>
          </p:cNvSpPr>
          <p:nvPr/>
        </p:nvSpPr>
        <p:spPr bwMode="auto">
          <a:xfrm>
            <a:off x="0" y="-276999"/>
            <a:ext cx="184731" cy="553998"/>
          </a:xfrm>
          <a:prstGeom prst="rect">
            <a:avLst/>
          </a:prstGeom>
          <a:solidFill>
            <a:srgbClr val="1F1F1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rgbClr val="EEF0FF"/>
                </a:solidFill>
                <a:effectLst/>
                <a:latin typeface="Candara" panose="020E0502030303020204" pitchFamily="34" charset="0"/>
              </a:rPr>
            </a:br>
            <a:endParaRPr kumimoji="0" lang="en-US" altLang="en-US" sz="1800" b="0" i="0" u="none" strike="noStrike" cap="none" normalizeH="0" baseline="0" dirty="0">
              <a:ln>
                <a:noFill/>
              </a:ln>
              <a:solidFill>
                <a:schemeClr val="tx1"/>
              </a:solidFill>
              <a:effectLst/>
              <a:latin typeface="Candara" panose="020E0502030303020204" pitchFamily="34" charset="0"/>
            </a:endParaRPr>
          </a:p>
        </p:txBody>
      </p:sp>
      <p:sp>
        <p:nvSpPr>
          <p:cNvPr id="7" name="TextBox 6">
            <a:extLst>
              <a:ext uri="{FF2B5EF4-FFF2-40B4-BE49-F238E27FC236}">
                <a16:creationId xmlns:a16="http://schemas.microsoft.com/office/drawing/2014/main" id="{BF2CDA13-7E9D-42A7-1DFB-6434F9714017}"/>
              </a:ext>
            </a:extLst>
          </p:cNvPr>
          <p:cNvSpPr txBox="1"/>
          <p:nvPr/>
        </p:nvSpPr>
        <p:spPr>
          <a:xfrm>
            <a:off x="228600" y="76200"/>
            <a:ext cx="11582400" cy="2800767"/>
          </a:xfrm>
          <a:prstGeom prst="rect">
            <a:avLst/>
          </a:prstGeom>
          <a:noFill/>
        </p:spPr>
        <p:txBody>
          <a:bodyPr wrap="square">
            <a:spAutoFit/>
          </a:bodyPr>
          <a:lstStyle/>
          <a:p>
            <a:r>
              <a:rPr lang="en-US" sz="4400" dirty="0">
                <a:latin typeface="Candara" panose="020E0502030303020204" pitchFamily="34" charset="0"/>
              </a:rPr>
              <a:t>The value of the IRA after 40 years, with a monthly investment of $600 at 7% interest compounded monthly, would be approximately $1,574,888.04.</a:t>
            </a:r>
          </a:p>
        </p:txBody>
      </p:sp>
      <p:sp>
        <p:nvSpPr>
          <p:cNvPr id="3" name="TextBox 2">
            <a:extLst>
              <a:ext uri="{FF2B5EF4-FFF2-40B4-BE49-F238E27FC236}">
                <a16:creationId xmlns:a16="http://schemas.microsoft.com/office/drawing/2014/main" id="{582F2C14-29A1-59F6-345E-D32C0EE1A53B}"/>
              </a:ext>
            </a:extLst>
          </p:cNvPr>
          <p:cNvSpPr txBox="1"/>
          <p:nvPr/>
        </p:nvSpPr>
        <p:spPr>
          <a:xfrm>
            <a:off x="239110" y="3429000"/>
            <a:ext cx="11800490" cy="2123658"/>
          </a:xfrm>
          <a:prstGeom prst="rect">
            <a:avLst/>
          </a:prstGeom>
          <a:noFill/>
        </p:spPr>
        <p:txBody>
          <a:bodyPr wrap="square">
            <a:spAutoFit/>
          </a:bodyPr>
          <a:lstStyle/>
          <a:p>
            <a:r>
              <a:rPr lang="en-US" sz="4400" dirty="0">
                <a:latin typeface="Nunito" panose="020F0502020204030204" pitchFamily="2" charset="0"/>
              </a:rPr>
              <a:t>	I</a:t>
            </a:r>
            <a:r>
              <a:rPr lang="en-US" sz="4400" b="0" i="0" dirty="0">
                <a:effectLst/>
                <a:latin typeface="Nunito" panose="020F0502020204030204" pitchFamily="2" charset="0"/>
              </a:rPr>
              <a:t>n 2023, mutual funds averaged an annual return of 13.1</a:t>
            </a:r>
            <a:r>
              <a:rPr lang="en-US" sz="4400" dirty="0">
                <a:latin typeface="Nunito" panose="020F0502020204030204" pitchFamily="2" charset="0"/>
              </a:rPr>
              <a:t>7%</a:t>
            </a:r>
            <a:r>
              <a:rPr lang="en-US" sz="4400" b="0" i="0" dirty="0">
                <a:effectLst/>
                <a:latin typeface="Nunito" panose="020F0502020204030204" pitchFamily="2" charset="0"/>
              </a:rPr>
              <a:t>, well above the average annual return over the 15 years before that.</a:t>
            </a:r>
            <a:endParaRPr lang="en-US" sz="4400" dirty="0"/>
          </a:p>
        </p:txBody>
      </p:sp>
      <p:sp>
        <p:nvSpPr>
          <p:cNvPr id="6" name="Date Placeholder 5">
            <a:extLst>
              <a:ext uri="{FF2B5EF4-FFF2-40B4-BE49-F238E27FC236}">
                <a16:creationId xmlns:a16="http://schemas.microsoft.com/office/drawing/2014/main" id="{5581FA1D-1F92-6AB6-3D8A-E010CB56E165}"/>
              </a:ext>
            </a:extLst>
          </p:cNvPr>
          <p:cNvSpPr>
            <a:spLocks noGrp="1"/>
          </p:cNvSpPr>
          <p:nvPr>
            <p:ph type="dt" sz="half" idx="10"/>
          </p:nvPr>
        </p:nvSpPr>
        <p:spPr/>
        <p:txBody>
          <a:bodyPr/>
          <a:lstStyle/>
          <a:p>
            <a:r>
              <a:rPr lang="en-US" dirty="0"/>
              <a:t>1-28-2026</a:t>
            </a:r>
          </a:p>
        </p:txBody>
      </p:sp>
      <p:sp>
        <p:nvSpPr>
          <p:cNvPr id="8" name="Footer Placeholder 7">
            <a:extLst>
              <a:ext uri="{FF2B5EF4-FFF2-40B4-BE49-F238E27FC236}">
                <a16:creationId xmlns:a16="http://schemas.microsoft.com/office/drawing/2014/main" id="{070E9E7B-3AA1-6897-BD09-A2D0A76A542A}"/>
              </a:ext>
            </a:extLst>
          </p:cNvPr>
          <p:cNvSpPr>
            <a:spLocks noGrp="1"/>
          </p:cNvSpPr>
          <p:nvPr>
            <p:ph type="ftr" sz="quarter" idx="11"/>
          </p:nvPr>
        </p:nvSpPr>
        <p:spPr/>
        <p:txBody>
          <a:bodyPr/>
          <a:lstStyle/>
          <a:p>
            <a:r>
              <a:rPr lang="en-US" dirty="0"/>
              <a:t>Stewardship.2.HBT</a:t>
            </a:r>
          </a:p>
        </p:txBody>
      </p:sp>
      <p:sp>
        <p:nvSpPr>
          <p:cNvPr id="9" name="Slide Number Placeholder 8">
            <a:extLst>
              <a:ext uri="{FF2B5EF4-FFF2-40B4-BE49-F238E27FC236}">
                <a16:creationId xmlns:a16="http://schemas.microsoft.com/office/drawing/2014/main" id="{821FE261-BDC2-C28D-83D5-7F09AC5DAAF9}"/>
              </a:ext>
            </a:extLst>
          </p:cNvPr>
          <p:cNvSpPr>
            <a:spLocks noGrp="1"/>
          </p:cNvSpPr>
          <p:nvPr>
            <p:ph type="sldNum" sz="quarter" idx="12"/>
          </p:nvPr>
        </p:nvSpPr>
        <p:spPr/>
        <p:txBody>
          <a:bodyPr/>
          <a:lstStyle/>
          <a:p>
            <a:fld id="{0C50C46B-D2D5-4439-A410-8FA3196FA121}" type="slidenum">
              <a:rPr lang="en-US" smtClean="0"/>
              <a:pPr/>
              <a:t>45</a:t>
            </a:fld>
            <a:endParaRPr lang="en-US" dirty="0"/>
          </a:p>
        </p:txBody>
      </p:sp>
    </p:spTree>
    <p:extLst>
      <p:ext uri="{BB962C8B-B14F-4D97-AF65-F5344CB8AC3E}">
        <p14:creationId xmlns:p14="http://schemas.microsoft.com/office/powerpoint/2010/main" val="7987697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457200" y="228600"/>
            <a:ext cx="10896600" cy="4800600"/>
          </a:xfrm>
        </p:spPr>
        <p:txBody>
          <a:bodyPr>
            <a:normAutofit/>
          </a:bodyPr>
          <a:lstStyle/>
          <a:p>
            <a:pPr eaLnBrk="1" hangingPunct="1">
              <a:defRPr/>
            </a:pPr>
            <a:r>
              <a:rPr lang="en-US" b="1" dirty="0">
                <a:solidFill>
                  <a:schemeClr val="tx1"/>
                </a:solidFill>
                <a:latin typeface="Candara" panose="020E0502030303020204" pitchFamily="34" charset="0"/>
              </a:rPr>
              <a:t>A good man </a:t>
            </a:r>
            <a:r>
              <a:rPr lang="en-US" b="1" dirty="0" err="1">
                <a:solidFill>
                  <a:schemeClr val="tx1"/>
                </a:solidFill>
                <a:latin typeface="Candara" panose="020E0502030303020204" pitchFamily="34" charset="0"/>
              </a:rPr>
              <a:t>leaveth</a:t>
            </a:r>
            <a:r>
              <a:rPr lang="en-US" b="1" dirty="0">
                <a:solidFill>
                  <a:schemeClr val="tx1"/>
                </a:solidFill>
                <a:latin typeface="Candara" panose="020E0502030303020204" pitchFamily="34" charset="0"/>
              </a:rPr>
              <a:t> an inheritance to his children's children: and the wealth of the sinner is laid up for the just.</a:t>
            </a:r>
            <a:br>
              <a:rPr lang="en-US" dirty="0">
                <a:solidFill>
                  <a:schemeClr val="tx1"/>
                </a:solidFill>
                <a:latin typeface="Candara" panose="020E0502030303020204" pitchFamily="34" charset="0"/>
              </a:rPr>
            </a:br>
            <a:br>
              <a:rPr lang="en-US" dirty="0">
                <a:solidFill>
                  <a:schemeClr val="tx1"/>
                </a:solidFill>
                <a:latin typeface="Candara" panose="020E0502030303020204" pitchFamily="34" charset="0"/>
              </a:rPr>
            </a:br>
            <a:r>
              <a:rPr lang="en-US" sz="3200" dirty="0">
                <a:solidFill>
                  <a:schemeClr val="tx1"/>
                </a:solidFill>
                <a:latin typeface="Candara" panose="020E0502030303020204" pitchFamily="34" charset="0"/>
              </a:rPr>
              <a:t>PROVERBS 13:22</a:t>
            </a:r>
            <a:endParaRPr lang="en-US" dirty="0">
              <a:solidFill>
                <a:schemeClr val="tx1"/>
              </a:solidFill>
              <a:latin typeface="Candara" panose="020E0502030303020204" pitchFamily="34" charset="0"/>
            </a:endParaRPr>
          </a:p>
        </p:txBody>
      </p:sp>
      <p:sp>
        <p:nvSpPr>
          <p:cNvPr id="2" name="Date Placeholder 1">
            <a:extLst>
              <a:ext uri="{FF2B5EF4-FFF2-40B4-BE49-F238E27FC236}">
                <a16:creationId xmlns:a16="http://schemas.microsoft.com/office/drawing/2014/main" id="{5CA05F1C-CB76-B10E-ADB0-7AF2972F1E05}"/>
              </a:ext>
            </a:extLst>
          </p:cNvPr>
          <p:cNvSpPr>
            <a:spLocks noGrp="1"/>
          </p:cNvSpPr>
          <p:nvPr>
            <p:ph type="dt" sz="half" idx="2"/>
          </p:nvPr>
        </p:nvSpPr>
        <p:spPr/>
        <p:txBody>
          <a:bodyPr/>
          <a:lstStyle/>
          <a:p>
            <a:r>
              <a:rPr lang="en-US" dirty="0"/>
              <a:t>1-28-2026</a:t>
            </a:r>
          </a:p>
        </p:txBody>
      </p:sp>
      <p:sp>
        <p:nvSpPr>
          <p:cNvPr id="3" name="Footer Placeholder 2">
            <a:extLst>
              <a:ext uri="{FF2B5EF4-FFF2-40B4-BE49-F238E27FC236}">
                <a16:creationId xmlns:a16="http://schemas.microsoft.com/office/drawing/2014/main" id="{3278FF5A-90F9-59CF-E669-07D209BE07D9}"/>
              </a:ext>
            </a:extLst>
          </p:cNvPr>
          <p:cNvSpPr>
            <a:spLocks noGrp="1"/>
          </p:cNvSpPr>
          <p:nvPr>
            <p:ph type="ftr" sz="quarter" idx="3"/>
          </p:nvPr>
        </p:nvSpPr>
        <p:spPr/>
        <p:txBody>
          <a:bodyPr/>
          <a:lstStyle/>
          <a:p>
            <a:r>
              <a:rPr lang="en-US" dirty="0"/>
              <a:t>Stewardship.2.HBT</a:t>
            </a:r>
          </a:p>
        </p:txBody>
      </p:sp>
      <p:sp>
        <p:nvSpPr>
          <p:cNvPr id="4" name="Slide Number Placeholder 3">
            <a:extLst>
              <a:ext uri="{FF2B5EF4-FFF2-40B4-BE49-F238E27FC236}">
                <a16:creationId xmlns:a16="http://schemas.microsoft.com/office/drawing/2014/main" id="{49B810D4-07DE-6195-1162-2537C90CAE12}"/>
              </a:ext>
            </a:extLst>
          </p:cNvPr>
          <p:cNvSpPr>
            <a:spLocks noGrp="1"/>
          </p:cNvSpPr>
          <p:nvPr>
            <p:ph type="sldNum" sz="quarter" idx="4"/>
          </p:nvPr>
        </p:nvSpPr>
        <p:spPr/>
        <p:txBody>
          <a:bodyPr/>
          <a:lstStyle/>
          <a:p>
            <a:fld id="{4624A795-8862-4911-A11C-844D77BD6776}" type="slidenum">
              <a:rPr lang="en-US" smtClean="0"/>
              <a:pPr/>
              <a:t>46</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0" y="914402"/>
            <a:ext cx="3657600" cy="1676399"/>
          </a:xfrm>
        </p:spPr>
        <p:txBody>
          <a:bodyPr/>
          <a:lstStyle/>
          <a:p>
            <a:pPr algn="l"/>
            <a:r>
              <a:rPr lang="en-US" sz="5400" dirty="0">
                <a:latin typeface="Arial Black" pitchFamily="34" charset="0"/>
              </a:rPr>
              <a:t>Welcome to the New Reality</a:t>
            </a:r>
          </a:p>
        </p:txBody>
      </p:sp>
      <p:pic>
        <p:nvPicPr>
          <p:cNvPr id="4" name="Content Placeholder 3" descr="1101081013_400.jp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5000" y="228600"/>
            <a:ext cx="4876800" cy="6449568"/>
          </a:xfrm>
        </p:spPr>
      </p:pic>
      <p:sp>
        <p:nvSpPr>
          <p:cNvPr id="3" name="Date Placeholder 2">
            <a:extLst>
              <a:ext uri="{FF2B5EF4-FFF2-40B4-BE49-F238E27FC236}">
                <a16:creationId xmlns:a16="http://schemas.microsoft.com/office/drawing/2014/main" id="{A08BB987-4437-48CF-9745-0625B5756041}"/>
              </a:ext>
            </a:extLst>
          </p:cNvPr>
          <p:cNvSpPr>
            <a:spLocks noGrp="1"/>
          </p:cNvSpPr>
          <p:nvPr>
            <p:ph type="dt" sz="half" idx="10"/>
          </p:nvPr>
        </p:nvSpPr>
        <p:spPr/>
        <p:txBody>
          <a:bodyPr/>
          <a:lstStyle/>
          <a:p>
            <a:r>
              <a:rPr lang="en-US" dirty="0"/>
              <a:t>1-28-2026</a:t>
            </a:r>
          </a:p>
        </p:txBody>
      </p:sp>
      <p:sp>
        <p:nvSpPr>
          <p:cNvPr id="5" name="Footer Placeholder 4">
            <a:extLst>
              <a:ext uri="{FF2B5EF4-FFF2-40B4-BE49-F238E27FC236}">
                <a16:creationId xmlns:a16="http://schemas.microsoft.com/office/drawing/2014/main" id="{61D2F982-FA6F-2046-8F37-FE9FD170571E}"/>
              </a:ext>
            </a:extLst>
          </p:cNvPr>
          <p:cNvSpPr>
            <a:spLocks noGrp="1"/>
          </p:cNvSpPr>
          <p:nvPr>
            <p:ph type="ftr" sz="quarter" idx="11"/>
          </p:nvPr>
        </p:nvSpPr>
        <p:spPr/>
        <p:txBody>
          <a:bodyPr/>
          <a:lstStyle/>
          <a:p>
            <a:r>
              <a:rPr lang="en-US" dirty="0"/>
              <a:t>Stewardship.2.HBT</a:t>
            </a:r>
          </a:p>
        </p:txBody>
      </p:sp>
      <p:sp>
        <p:nvSpPr>
          <p:cNvPr id="6" name="Slide Number Placeholder 5">
            <a:extLst>
              <a:ext uri="{FF2B5EF4-FFF2-40B4-BE49-F238E27FC236}">
                <a16:creationId xmlns:a16="http://schemas.microsoft.com/office/drawing/2014/main" id="{64830C37-D51F-AAF2-EDFF-D07F2B16EC19}"/>
              </a:ext>
            </a:extLst>
          </p:cNvPr>
          <p:cNvSpPr>
            <a:spLocks noGrp="1"/>
          </p:cNvSpPr>
          <p:nvPr>
            <p:ph type="sldNum" sz="quarter" idx="12"/>
          </p:nvPr>
        </p:nvSpPr>
        <p:spPr/>
        <p:txBody>
          <a:bodyPr/>
          <a:lstStyle/>
          <a:p>
            <a:fld id="{F9C51F4B-4E98-4A64-8628-9C70DC8DD52C}" type="slidenum">
              <a:rPr lang="en-US" smtClean="0"/>
              <a:pPr/>
              <a:t>47</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0"/>
            <a:ext cx="12039600" cy="6247864"/>
          </a:xfrm>
          <a:prstGeom prst="rect">
            <a:avLst/>
          </a:prstGeom>
        </p:spPr>
        <p:txBody>
          <a:bodyPr wrap="square">
            <a:spAutoFit/>
          </a:bodyPr>
          <a:lstStyle/>
          <a:p>
            <a:r>
              <a:rPr lang="en-US" sz="4800" b="1" dirty="0">
                <a:latin typeface="Candara" panose="020E0502030303020204" pitchFamily="34" charset="0"/>
              </a:rPr>
              <a:t>THE.UNPARDONABLE.SIN   54-1024</a:t>
            </a:r>
          </a:p>
          <a:p>
            <a:r>
              <a:rPr lang="en-US" sz="4400" dirty="0">
                <a:latin typeface="Candara" panose="020E0502030303020204" pitchFamily="34" charset="0"/>
              </a:rPr>
              <a:t> 	102 I've been through depression, been through prosperity. But I wouldn't turn loose the hand of Jesus Christ for all the money and wealth on the face of this earth. He's my Friend when I'm broke. He's my Friend when I got plenty. I love Him when I'm hungry. I love Him when I'm filled. I love Him when I'm in sorrow. I love Him when I'm happy. I love Him because He first loved me. </a:t>
            </a:r>
          </a:p>
        </p:txBody>
      </p:sp>
      <p:sp>
        <p:nvSpPr>
          <p:cNvPr id="2" name="Date Placeholder 1">
            <a:extLst>
              <a:ext uri="{FF2B5EF4-FFF2-40B4-BE49-F238E27FC236}">
                <a16:creationId xmlns:a16="http://schemas.microsoft.com/office/drawing/2014/main" id="{E05AE0E7-4037-5CD5-4BF6-0A95E2479320}"/>
              </a:ext>
            </a:extLst>
          </p:cNvPr>
          <p:cNvSpPr>
            <a:spLocks noGrp="1"/>
          </p:cNvSpPr>
          <p:nvPr>
            <p:ph type="dt" sz="half" idx="10"/>
          </p:nvPr>
        </p:nvSpPr>
        <p:spPr/>
        <p:txBody>
          <a:bodyPr/>
          <a:lstStyle/>
          <a:p>
            <a:r>
              <a:rPr lang="en-US" dirty="0"/>
              <a:t>1-28-2026</a:t>
            </a:r>
          </a:p>
        </p:txBody>
      </p:sp>
      <p:sp>
        <p:nvSpPr>
          <p:cNvPr id="3" name="Footer Placeholder 2">
            <a:extLst>
              <a:ext uri="{FF2B5EF4-FFF2-40B4-BE49-F238E27FC236}">
                <a16:creationId xmlns:a16="http://schemas.microsoft.com/office/drawing/2014/main" id="{2353FACA-35E5-4409-0DDC-0B7EF7C214DA}"/>
              </a:ext>
            </a:extLst>
          </p:cNvPr>
          <p:cNvSpPr>
            <a:spLocks noGrp="1"/>
          </p:cNvSpPr>
          <p:nvPr>
            <p:ph type="ftr" sz="quarter" idx="11"/>
          </p:nvPr>
        </p:nvSpPr>
        <p:spPr/>
        <p:txBody>
          <a:bodyPr/>
          <a:lstStyle/>
          <a:p>
            <a:r>
              <a:rPr lang="en-US" dirty="0"/>
              <a:t>Stewardship.2.HBT</a:t>
            </a:r>
          </a:p>
        </p:txBody>
      </p:sp>
      <p:sp>
        <p:nvSpPr>
          <p:cNvPr id="5" name="Slide Number Placeholder 4">
            <a:extLst>
              <a:ext uri="{FF2B5EF4-FFF2-40B4-BE49-F238E27FC236}">
                <a16:creationId xmlns:a16="http://schemas.microsoft.com/office/drawing/2014/main" id="{D2B03555-9733-59E8-436B-B566EB70FFD6}"/>
              </a:ext>
            </a:extLst>
          </p:cNvPr>
          <p:cNvSpPr>
            <a:spLocks noGrp="1"/>
          </p:cNvSpPr>
          <p:nvPr>
            <p:ph type="sldNum" sz="quarter" idx="12"/>
          </p:nvPr>
        </p:nvSpPr>
        <p:spPr/>
        <p:txBody>
          <a:bodyPr/>
          <a:lstStyle/>
          <a:p>
            <a:fld id="{0C50C46B-D2D5-4439-A410-8FA3196FA121}" type="slidenum">
              <a:rPr lang="en-US" smtClean="0"/>
              <a:pPr/>
              <a:t>48</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p:txBody>
          <a:bodyPr>
            <a:normAutofit/>
          </a:bodyPr>
          <a:lstStyle/>
          <a:p>
            <a:pPr eaLnBrk="1" hangingPunct="1">
              <a:buFont typeface="Wingdings" pitchFamily="2" charset="2"/>
              <a:buNone/>
              <a:defRPr/>
            </a:pPr>
            <a:r>
              <a:rPr lang="en-US" sz="5400" dirty="0">
                <a:latin typeface="Candara" panose="020E0502030303020204" pitchFamily="34" charset="0"/>
              </a:rPr>
              <a:t>“</a:t>
            </a:r>
            <a:r>
              <a:rPr lang="en-US" sz="6000" dirty="0">
                <a:latin typeface="Candara" panose="020E0502030303020204" pitchFamily="34" charset="0"/>
              </a:rPr>
              <a:t>We will loan you </a:t>
            </a:r>
          </a:p>
          <a:p>
            <a:pPr eaLnBrk="1" hangingPunct="1">
              <a:buFont typeface="Wingdings" pitchFamily="2" charset="2"/>
              <a:buNone/>
              <a:defRPr/>
            </a:pPr>
            <a:r>
              <a:rPr lang="en-US" sz="6000" dirty="0">
                <a:latin typeface="Candara" panose="020E0502030303020204" pitchFamily="34" charset="0"/>
              </a:rPr>
              <a:t>enough money to</a:t>
            </a:r>
          </a:p>
          <a:p>
            <a:pPr eaLnBrk="1" hangingPunct="1">
              <a:buFont typeface="Wingdings" pitchFamily="2" charset="2"/>
              <a:buNone/>
              <a:defRPr/>
            </a:pPr>
            <a:r>
              <a:rPr lang="en-US" sz="6000" dirty="0">
                <a:latin typeface="Candara" panose="020E0502030303020204" pitchFamily="34" charset="0"/>
              </a:rPr>
              <a:t>get completely </a:t>
            </a:r>
          </a:p>
          <a:p>
            <a:pPr eaLnBrk="1" hangingPunct="1">
              <a:buFont typeface="Wingdings" pitchFamily="2" charset="2"/>
              <a:buNone/>
              <a:defRPr/>
            </a:pPr>
            <a:r>
              <a:rPr lang="en-US" sz="6000" dirty="0">
                <a:latin typeface="Candara" panose="020E0502030303020204" pitchFamily="34" charset="0"/>
              </a:rPr>
              <a:t>out of debt!”</a:t>
            </a:r>
          </a:p>
        </p:txBody>
      </p:sp>
      <p:sp>
        <p:nvSpPr>
          <p:cNvPr id="6146" name="Rectangle 2"/>
          <p:cNvSpPr>
            <a:spLocks noGrp="1" noChangeArrowheads="1"/>
          </p:cNvSpPr>
          <p:nvPr>
            <p:ph type="title"/>
          </p:nvPr>
        </p:nvSpPr>
        <p:spPr/>
        <p:txBody>
          <a:bodyPr/>
          <a:lstStyle/>
          <a:p>
            <a:pPr eaLnBrk="1" hangingPunct="1">
              <a:defRPr/>
            </a:pPr>
            <a:r>
              <a:rPr lang="en-US" dirty="0">
                <a:solidFill>
                  <a:schemeClr val="tx1"/>
                </a:solidFill>
                <a:latin typeface="Arial Black" pitchFamily="34" charset="0"/>
              </a:rPr>
              <a:t>Sign in a Loan Office:</a:t>
            </a:r>
          </a:p>
        </p:txBody>
      </p:sp>
      <p:pic>
        <p:nvPicPr>
          <p:cNvPr id="14340" name="Picture 4" descr="j031692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010400" y="1527460"/>
            <a:ext cx="3505200" cy="4464334"/>
          </a:xfrm>
          <a:prstGeom prst="rect">
            <a:avLst/>
          </a:prstGeom>
          <a:noFill/>
          <a:ln w="9525">
            <a:noFill/>
            <a:miter lim="800000"/>
            <a:headEnd/>
            <a:tailEnd/>
          </a:ln>
        </p:spPr>
      </p:pic>
      <p:sp>
        <p:nvSpPr>
          <p:cNvPr id="2" name="Date Placeholder 1">
            <a:extLst>
              <a:ext uri="{FF2B5EF4-FFF2-40B4-BE49-F238E27FC236}">
                <a16:creationId xmlns:a16="http://schemas.microsoft.com/office/drawing/2014/main" id="{9FA7B810-81A1-04AB-B329-C1FAFA253280}"/>
              </a:ext>
            </a:extLst>
          </p:cNvPr>
          <p:cNvSpPr>
            <a:spLocks noGrp="1"/>
          </p:cNvSpPr>
          <p:nvPr>
            <p:ph type="dt" sz="half" idx="14"/>
          </p:nvPr>
        </p:nvSpPr>
        <p:spPr>
          <a:xfrm>
            <a:off x="7721600" y="6203667"/>
            <a:ext cx="3454400" cy="384048"/>
          </a:xfrm>
          <a:prstGeom prst="rect">
            <a:avLst/>
          </a:prstGeom>
        </p:spPr>
        <p:txBody>
          <a:bodyPr vert="horz" anchor="ctr" anchorCtr="0"/>
          <a:lstStyle>
            <a:defPPr>
              <a:defRPr lang="en-US"/>
            </a:defPPr>
            <a:lvl1pPr algn="l" rtl="0" eaLnBrk="1" fontAlgn="base" latinLnBrk="0" hangingPunct="1">
              <a:spcBef>
                <a:spcPct val="0"/>
              </a:spcBef>
              <a:spcAft>
                <a:spcPct val="0"/>
              </a:spcAft>
              <a:defRPr kumimoji="0" sz="1200" kern="1200">
                <a:solidFill>
                  <a:schemeClr val="tx2"/>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pPr>
              <a:defRPr/>
            </a:pPr>
            <a:r>
              <a:rPr lang="en-US" dirty="0"/>
              <a:t>1-28-2026</a:t>
            </a:r>
          </a:p>
        </p:txBody>
      </p:sp>
      <p:sp>
        <p:nvSpPr>
          <p:cNvPr id="3" name="Footer Placeholder 2">
            <a:extLst>
              <a:ext uri="{FF2B5EF4-FFF2-40B4-BE49-F238E27FC236}">
                <a16:creationId xmlns:a16="http://schemas.microsoft.com/office/drawing/2014/main" id="{F01953B4-7F22-E9CF-DA2A-63E8FC12BF4A}"/>
              </a:ext>
            </a:extLst>
          </p:cNvPr>
          <p:cNvSpPr>
            <a:spLocks noGrp="1"/>
          </p:cNvSpPr>
          <p:nvPr>
            <p:ph type="ftr" sz="quarter" idx="16"/>
          </p:nvPr>
        </p:nvSpPr>
        <p:spPr>
          <a:xfrm>
            <a:off x="2844800" y="6203667"/>
            <a:ext cx="4775200" cy="384048"/>
          </a:xfrm>
          <a:prstGeom prst="rect">
            <a:avLst/>
          </a:prstGeom>
        </p:spPr>
        <p:txBody>
          <a:bodyPr vert="horz" anchor="ctr" anchorCtr="0"/>
          <a:lstStyle>
            <a:defPPr>
              <a:defRPr lang="en-US"/>
            </a:defPPr>
            <a:lvl1pPr algn="r" rtl="0" eaLnBrk="1" fontAlgn="base" latinLnBrk="0" hangingPunct="1">
              <a:spcBef>
                <a:spcPct val="0"/>
              </a:spcBef>
              <a:spcAft>
                <a:spcPct val="0"/>
              </a:spcAft>
              <a:defRPr kumimoji="0" sz="1200" kern="1200">
                <a:solidFill>
                  <a:schemeClr val="tx2"/>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pPr>
              <a:defRPr/>
            </a:pPr>
            <a:r>
              <a:rPr lang="en-US" dirty="0"/>
              <a:t>Stewardship.2.HBT</a:t>
            </a:r>
          </a:p>
        </p:txBody>
      </p:sp>
      <p:sp>
        <p:nvSpPr>
          <p:cNvPr id="4" name="Slide Number Placeholder 3">
            <a:extLst>
              <a:ext uri="{FF2B5EF4-FFF2-40B4-BE49-F238E27FC236}">
                <a16:creationId xmlns:a16="http://schemas.microsoft.com/office/drawing/2014/main" id="{C95783AD-1E81-EBAB-5029-D7145E71804D}"/>
              </a:ext>
            </a:extLst>
          </p:cNvPr>
          <p:cNvSpPr>
            <a:spLocks noGrp="1"/>
          </p:cNvSpPr>
          <p:nvPr>
            <p:ph type="sldNum" sz="quarter" idx="15"/>
          </p:nvPr>
        </p:nvSpPr>
        <p:spPr>
          <a:xfrm>
            <a:off x="11214100" y="6181531"/>
            <a:ext cx="812800" cy="457200"/>
          </a:xfrm>
          <a:prstGeom prst="rect">
            <a:avLst/>
          </a:prstGeom>
          <a:noFill/>
        </p:spPr>
        <p:txBody>
          <a:bodyPr vert="horz" lIns="0" tIns="0" rIns="0" bIns="0" anchor="ctr" anchorCtr="0">
            <a:noAutofit/>
          </a:bodyPr>
          <a:lstStyle>
            <a:defPPr>
              <a:defRPr lang="en-US"/>
            </a:defPPr>
            <a:lvl1pPr algn="ctr" rtl="0" eaLnBrk="1" fontAlgn="base" latinLnBrk="0" hangingPunct="1">
              <a:spcBef>
                <a:spcPct val="0"/>
              </a:spcBef>
              <a:spcAft>
                <a:spcPct val="0"/>
              </a:spcAft>
              <a:defRPr kumimoji="0" sz="1600" kern="1200" baseline="0">
                <a:solidFill>
                  <a:schemeClr val="tx2"/>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pPr>
              <a:defRPr/>
            </a:pPr>
            <a:fld id="{2E801C49-B751-46EA-A9D1-5B674F6AA99F}" type="slidenum">
              <a:rPr lang="en-US" smtClean="0"/>
              <a:pPr>
                <a:defRPr/>
              </a:pPr>
              <a:t>49</a:t>
            </a:fld>
            <a:endParaRPr lang="en-US" dirty="0"/>
          </a:p>
        </p:txBody>
      </p:sp>
    </p:spTree>
    <p:extLst>
      <p:ext uri="{BB962C8B-B14F-4D97-AF65-F5344CB8AC3E}">
        <p14:creationId xmlns:p14="http://schemas.microsoft.com/office/powerpoint/2010/main" val="25513101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D4553B-4A63-F654-5EB0-964B6000065B}"/>
              </a:ext>
            </a:extLst>
          </p:cNvPr>
          <p:cNvSpPr>
            <a:spLocks noGrp="1"/>
          </p:cNvSpPr>
          <p:nvPr>
            <p:ph type="dt" sz="half" idx="10"/>
          </p:nvPr>
        </p:nvSpPr>
        <p:spPr/>
        <p:txBody>
          <a:bodyPr/>
          <a:lstStyle/>
          <a:p>
            <a:pPr>
              <a:defRPr/>
            </a:pPr>
            <a:r>
              <a:rPr lang="en-US" dirty="0"/>
              <a:t>1-28-2026</a:t>
            </a:r>
          </a:p>
        </p:txBody>
      </p:sp>
      <p:sp>
        <p:nvSpPr>
          <p:cNvPr id="3" name="Footer Placeholder 2">
            <a:extLst>
              <a:ext uri="{FF2B5EF4-FFF2-40B4-BE49-F238E27FC236}">
                <a16:creationId xmlns:a16="http://schemas.microsoft.com/office/drawing/2014/main" id="{86EE3AE4-8426-CBEE-08EC-7972950AA926}"/>
              </a:ext>
            </a:extLst>
          </p:cNvPr>
          <p:cNvSpPr>
            <a:spLocks noGrp="1"/>
          </p:cNvSpPr>
          <p:nvPr>
            <p:ph type="ftr" sz="quarter" idx="11"/>
          </p:nvPr>
        </p:nvSpPr>
        <p:spPr/>
        <p:txBody>
          <a:bodyPr/>
          <a:lstStyle/>
          <a:p>
            <a:pPr>
              <a:defRPr/>
            </a:pPr>
            <a:r>
              <a:rPr lang="en-US" dirty="0"/>
              <a:t>Stewardship.2.HBT</a:t>
            </a:r>
          </a:p>
        </p:txBody>
      </p:sp>
      <p:sp>
        <p:nvSpPr>
          <p:cNvPr id="4" name="Slide Number Placeholder 3">
            <a:extLst>
              <a:ext uri="{FF2B5EF4-FFF2-40B4-BE49-F238E27FC236}">
                <a16:creationId xmlns:a16="http://schemas.microsoft.com/office/drawing/2014/main" id="{09758929-E856-1138-7A97-AA42500E4141}"/>
              </a:ext>
            </a:extLst>
          </p:cNvPr>
          <p:cNvSpPr>
            <a:spLocks noGrp="1"/>
          </p:cNvSpPr>
          <p:nvPr>
            <p:ph type="sldNum" sz="quarter" idx="12"/>
          </p:nvPr>
        </p:nvSpPr>
        <p:spPr/>
        <p:txBody>
          <a:bodyPr/>
          <a:lstStyle/>
          <a:p>
            <a:pPr>
              <a:defRPr/>
            </a:pPr>
            <a:fld id="{FD5A1D72-6791-4B7E-B036-0EB22B4894C2}" type="slidenum">
              <a:rPr lang="en-US" smtClean="0"/>
              <a:pPr>
                <a:defRPr/>
              </a:pPr>
              <a:t>5</a:t>
            </a:fld>
            <a:endParaRPr lang="en-US" dirty="0"/>
          </a:p>
        </p:txBody>
      </p:sp>
      <p:sp>
        <p:nvSpPr>
          <p:cNvPr id="5" name="Oval 4">
            <a:extLst>
              <a:ext uri="{FF2B5EF4-FFF2-40B4-BE49-F238E27FC236}">
                <a16:creationId xmlns:a16="http://schemas.microsoft.com/office/drawing/2014/main" id="{C24C3774-4F64-985B-D252-BE4DB0A99A45}"/>
              </a:ext>
            </a:extLst>
          </p:cNvPr>
          <p:cNvSpPr/>
          <p:nvPr/>
        </p:nvSpPr>
        <p:spPr>
          <a:xfrm>
            <a:off x="6934200" y="1195031"/>
            <a:ext cx="4851400" cy="46874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spc="-300" dirty="0"/>
              <a:t>Retirement</a:t>
            </a:r>
          </a:p>
        </p:txBody>
      </p:sp>
      <p:sp>
        <p:nvSpPr>
          <p:cNvPr id="7" name="Oval 6">
            <a:extLst>
              <a:ext uri="{FF2B5EF4-FFF2-40B4-BE49-F238E27FC236}">
                <a16:creationId xmlns:a16="http://schemas.microsoft.com/office/drawing/2014/main" id="{C87E17D9-A3AD-82A2-2B1A-31A4620F2327}"/>
              </a:ext>
            </a:extLst>
          </p:cNvPr>
          <p:cNvSpPr/>
          <p:nvPr/>
        </p:nvSpPr>
        <p:spPr>
          <a:xfrm>
            <a:off x="631371" y="1230586"/>
            <a:ext cx="3352800" cy="295330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spc="-150" dirty="0"/>
              <a:t>Income</a:t>
            </a:r>
          </a:p>
        </p:txBody>
      </p:sp>
      <p:sp>
        <p:nvSpPr>
          <p:cNvPr id="8" name="Oval 7">
            <a:extLst>
              <a:ext uri="{FF2B5EF4-FFF2-40B4-BE49-F238E27FC236}">
                <a16:creationId xmlns:a16="http://schemas.microsoft.com/office/drawing/2014/main" id="{260BB048-80FF-5EA8-7B8B-7921115849CB}"/>
              </a:ext>
            </a:extLst>
          </p:cNvPr>
          <p:cNvSpPr/>
          <p:nvPr/>
        </p:nvSpPr>
        <p:spPr>
          <a:xfrm>
            <a:off x="3480787" y="3486704"/>
            <a:ext cx="2081813" cy="199969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t>Debt</a:t>
            </a:r>
          </a:p>
        </p:txBody>
      </p:sp>
      <p:sp>
        <p:nvSpPr>
          <p:cNvPr id="6" name="TextBox 5">
            <a:extLst>
              <a:ext uri="{FF2B5EF4-FFF2-40B4-BE49-F238E27FC236}">
                <a16:creationId xmlns:a16="http://schemas.microsoft.com/office/drawing/2014/main" id="{3A752BE8-1C65-DC2F-BB81-86F7733497C9}"/>
              </a:ext>
            </a:extLst>
          </p:cNvPr>
          <p:cNvSpPr txBox="1"/>
          <p:nvPr/>
        </p:nvSpPr>
        <p:spPr>
          <a:xfrm>
            <a:off x="3337888" y="150229"/>
            <a:ext cx="4449423" cy="1938992"/>
          </a:xfrm>
          <a:prstGeom prst="rect">
            <a:avLst/>
          </a:prstGeom>
          <a:noFill/>
        </p:spPr>
        <p:txBody>
          <a:bodyPr wrap="none" rtlCol="0">
            <a:spAutoFit/>
          </a:bodyPr>
          <a:lstStyle/>
          <a:p>
            <a:pPr algn="ctr"/>
            <a:r>
              <a:rPr lang="en-US" sz="6000" dirty="0"/>
              <a:t>Is This Your </a:t>
            </a:r>
          </a:p>
          <a:p>
            <a:pPr algn="ctr"/>
            <a:r>
              <a:rPr lang="en-US" sz="6000" dirty="0"/>
              <a:t>“Normal”?</a:t>
            </a:r>
          </a:p>
        </p:txBody>
      </p:sp>
    </p:spTree>
    <p:extLst>
      <p:ext uri="{BB962C8B-B14F-4D97-AF65-F5344CB8AC3E}">
        <p14:creationId xmlns:p14="http://schemas.microsoft.com/office/powerpoint/2010/main" val="3510412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533400" y="122237"/>
            <a:ext cx="6335389" cy="1754326"/>
          </a:xfrm>
          <a:prstGeom prst="rect">
            <a:avLst/>
          </a:prstGeom>
          <a:noFill/>
          <a:ln w="9525">
            <a:noFill/>
            <a:miter lim="800000"/>
            <a:headEnd/>
            <a:tailEnd/>
          </a:ln>
        </p:spPr>
        <p:txBody>
          <a:bodyPr wrap="none">
            <a:spAutoFit/>
          </a:bodyPr>
          <a:lstStyle/>
          <a:p>
            <a:r>
              <a:rPr lang="en-US" sz="5400" b="1" dirty="0"/>
              <a:t>Why do We Need </a:t>
            </a:r>
          </a:p>
          <a:p>
            <a:r>
              <a:rPr lang="en-US" sz="5400" b="1" dirty="0"/>
              <a:t>to Be Concerned?</a:t>
            </a:r>
          </a:p>
        </p:txBody>
      </p:sp>
      <p:pic>
        <p:nvPicPr>
          <p:cNvPr id="136193" name="Picture 1" descr="C:\Documents and Settings\Barry Coffey\Local Settings\Temporary Internet Files\Content.IE5\AD8BD7M1\MCj0240395000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9050" y="2209800"/>
            <a:ext cx="1806550" cy="3176813"/>
          </a:xfrm>
          <a:prstGeom prst="rect">
            <a:avLst/>
          </a:prstGeom>
          <a:noFill/>
        </p:spPr>
      </p:pic>
      <p:sp>
        <p:nvSpPr>
          <p:cNvPr id="2" name="Date Placeholder 1">
            <a:extLst>
              <a:ext uri="{FF2B5EF4-FFF2-40B4-BE49-F238E27FC236}">
                <a16:creationId xmlns:a16="http://schemas.microsoft.com/office/drawing/2014/main" id="{D0A6799F-4F66-7585-FE75-369DBB61E7DA}"/>
              </a:ext>
            </a:extLst>
          </p:cNvPr>
          <p:cNvSpPr>
            <a:spLocks noGrp="1"/>
          </p:cNvSpPr>
          <p:nvPr>
            <p:ph type="dt" sz="half" idx="10"/>
          </p:nvPr>
        </p:nvSpPr>
        <p:spPr/>
        <p:txBody>
          <a:bodyPr/>
          <a:lstStyle/>
          <a:p>
            <a:pPr>
              <a:defRPr/>
            </a:pPr>
            <a:r>
              <a:rPr lang="en-US" dirty="0"/>
              <a:t>1-28-2026</a:t>
            </a:r>
          </a:p>
        </p:txBody>
      </p:sp>
      <p:sp>
        <p:nvSpPr>
          <p:cNvPr id="3" name="Footer Placeholder 2">
            <a:extLst>
              <a:ext uri="{FF2B5EF4-FFF2-40B4-BE49-F238E27FC236}">
                <a16:creationId xmlns:a16="http://schemas.microsoft.com/office/drawing/2014/main" id="{0B745A91-6C85-256E-3950-9DD4304487B5}"/>
              </a:ext>
            </a:extLst>
          </p:cNvPr>
          <p:cNvSpPr>
            <a:spLocks noGrp="1"/>
          </p:cNvSpPr>
          <p:nvPr>
            <p:ph type="ftr" sz="quarter" idx="11"/>
          </p:nvPr>
        </p:nvSpPr>
        <p:spPr/>
        <p:txBody>
          <a:bodyPr/>
          <a:lstStyle/>
          <a:p>
            <a:pPr>
              <a:defRPr/>
            </a:pPr>
            <a:r>
              <a:rPr lang="en-US" dirty="0"/>
              <a:t>Stewardship.2.HBT</a:t>
            </a:r>
          </a:p>
        </p:txBody>
      </p:sp>
      <p:sp>
        <p:nvSpPr>
          <p:cNvPr id="4" name="Slide Number Placeholder 3">
            <a:extLst>
              <a:ext uri="{FF2B5EF4-FFF2-40B4-BE49-F238E27FC236}">
                <a16:creationId xmlns:a16="http://schemas.microsoft.com/office/drawing/2014/main" id="{3A91C39D-7832-51D9-7506-EA03D4B22401}"/>
              </a:ext>
            </a:extLst>
          </p:cNvPr>
          <p:cNvSpPr>
            <a:spLocks noGrp="1"/>
          </p:cNvSpPr>
          <p:nvPr>
            <p:ph type="sldNum" sz="quarter" idx="12"/>
          </p:nvPr>
        </p:nvSpPr>
        <p:spPr/>
        <p:txBody>
          <a:bodyPr/>
          <a:lstStyle/>
          <a:p>
            <a:pPr>
              <a:defRPr/>
            </a:pPr>
            <a:fld id="{FD5A1D72-6791-4B7E-B036-0EB22B4894C2}" type="slidenum">
              <a:rPr lang="en-US" smtClean="0"/>
              <a:pPr>
                <a:defRPr/>
              </a:pPr>
              <a:t>6</a:t>
            </a:fld>
            <a:endParaRPr lang="en-US" dirty="0"/>
          </a:p>
        </p:txBody>
      </p:sp>
      <p:pic>
        <p:nvPicPr>
          <p:cNvPr id="7" name="Picture 6">
            <a:extLst>
              <a:ext uri="{FF2B5EF4-FFF2-40B4-BE49-F238E27FC236}">
                <a16:creationId xmlns:a16="http://schemas.microsoft.com/office/drawing/2014/main" id="{41958438-ACF1-C5A8-8FD0-E6D5A071EED9}"/>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7391400" y="0"/>
            <a:ext cx="4516083" cy="6742078"/>
          </a:xfrm>
          <a:prstGeom prst="rect">
            <a:avLst/>
          </a:prstGeom>
          <a:ln>
            <a:noFill/>
          </a:ln>
          <a:effectLst>
            <a:softEdge rad="112500"/>
          </a:effec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3182C7-D697-9DEB-9101-293E24A02836}"/>
              </a:ext>
            </a:extLst>
          </p:cNvPr>
          <p:cNvSpPr>
            <a:spLocks noGrp="1"/>
          </p:cNvSpPr>
          <p:nvPr>
            <p:ph type="dt" sz="half" idx="10"/>
          </p:nvPr>
        </p:nvSpPr>
        <p:spPr/>
        <p:txBody>
          <a:bodyPr/>
          <a:lstStyle/>
          <a:p>
            <a:r>
              <a:rPr lang="en-US"/>
              <a:t>1-28-2026</a:t>
            </a:r>
            <a:endParaRPr lang="en-US" dirty="0"/>
          </a:p>
        </p:txBody>
      </p:sp>
      <p:sp>
        <p:nvSpPr>
          <p:cNvPr id="3" name="Footer Placeholder 2">
            <a:extLst>
              <a:ext uri="{FF2B5EF4-FFF2-40B4-BE49-F238E27FC236}">
                <a16:creationId xmlns:a16="http://schemas.microsoft.com/office/drawing/2014/main" id="{06E568A0-D993-AB41-EA5A-13BDB21ADF04}"/>
              </a:ext>
            </a:extLst>
          </p:cNvPr>
          <p:cNvSpPr>
            <a:spLocks noGrp="1"/>
          </p:cNvSpPr>
          <p:nvPr>
            <p:ph type="ftr" sz="quarter" idx="11"/>
          </p:nvPr>
        </p:nvSpPr>
        <p:spPr/>
        <p:txBody>
          <a:bodyPr/>
          <a:lstStyle/>
          <a:p>
            <a:r>
              <a:rPr lang="en-US"/>
              <a:t>Stewardship.2.HBT</a:t>
            </a:r>
            <a:endParaRPr lang="en-US" dirty="0"/>
          </a:p>
        </p:txBody>
      </p:sp>
      <p:sp>
        <p:nvSpPr>
          <p:cNvPr id="4" name="Slide Number Placeholder 3">
            <a:extLst>
              <a:ext uri="{FF2B5EF4-FFF2-40B4-BE49-F238E27FC236}">
                <a16:creationId xmlns:a16="http://schemas.microsoft.com/office/drawing/2014/main" id="{1B1C2B12-081B-4750-2A3C-BAF92B1C3E81}"/>
              </a:ext>
            </a:extLst>
          </p:cNvPr>
          <p:cNvSpPr>
            <a:spLocks noGrp="1"/>
          </p:cNvSpPr>
          <p:nvPr>
            <p:ph type="sldNum" sz="quarter" idx="12"/>
          </p:nvPr>
        </p:nvSpPr>
        <p:spPr/>
        <p:txBody>
          <a:bodyPr/>
          <a:lstStyle/>
          <a:p>
            <a:fld id="{0C50C46B-D2D5-4439-A410-8FA3196FA121}" type="slidenum">
              <a:rPr lang="en-US" smtClean="0"/>
              <a:pPr/>
              <a:t>7</a:t>
            </a:fld>
            <a:endParaRPr lang="en-US" dirty="0"/>
          </a:p>
        </p:txBody>
      </p:sp>
      <p:sp>
        <p:nvSpPr>
          <p:cNvPr id="5" name="TextBox 4">
            <a:extLst>
              <a:ext uri="{FF2B5EF4-FFF2-40B4-BE49-F238E27FC236}">
                <a16:creationId xmlns:a16="http://schemas.microsoft.com/office/drawing/2014/main" id="{ED6C179B-8A56-ADDB-CE86-89F4B6FC4E93}"/>
              </a:ext>
            </a:extLst>
          </p:cNvPr>
          <p:cNvSpPr txBox="1"/>
          <p:nvPr/>
        </p:nvSpPr>
        <p:spPr>
          <a:xfrm>
            <a:off x="352858" y="144233"/>
            <a:ext cx="11486284" cy="3816429"/>
          </a:xfrm>
          <a:prstGeom prst="rect">
            <a:avLst/>
          </a:prstGeom>
          <a:noFill/>
        </p:spPr>
        <p:txBody>
          <a:bodyPr wrap="square" rtlCol="0">
            <a:spAutoFit/>
          </a:bodyPr>
          <a:lstStyle/>
          <a:p>
            <a:r>
              <a:rPr lang="en-US" sz="6600" b="1" dirty="0">
                <a:latin typeface="Candara" panose="020E0502030303020204" pitchFamily="34" charset="0"/>
              </a:rPr>
              <a:t>Why Don’t We React?</a:t>
            </a:r>
          </a:p>
          <a:p>
            <a:pPr marL="800100" lvl="1" indent="-342900">
              <a:buAutoNum type="arabicPeriod"/>
            </a:pPr>
            <a:r>
              <a:rPr lang="en-US" sz="4400" dirty="0">
                <a:latin typeface="Candara" panose="020E0502030303020204" pitchFamily="34" charset="0"/>
              </a:rPr>
              <a:t>Not Angry Enough</a:t>
            </a:r>
          </a:p>
          <a:p>
            <a:pPr marL="800100" lvl="1" indent="-342900">
              <a:buAutoNum type="arabicPeriod"/>
            </a:pPr>
            <a:r>
              <a:rPr lang="en-US" sz="4400" dirty="0">
                <a:latin typeface="Candara" panose="020E0502030303020204" pitchFamily="34" charset="0"/>
              </a:rPr>
              <a:t>We are Fooled by Marketers, Influencers 	and Media</a:t>
            </a:r>
          </a:p>
          <a:p>
            <a:pPr marL="800100" lvl="1" indent="-342900">
              <a:buAutoNum type="arabicPeriod"/>
            </a:pPr>
            <a:r>
              <a:rPr lang="en-US" sz="4400" dirty="0">
                <a:latin typeface="Candara" panose="020E0502030303020204" pitchFamily="34" charset="0"/>
              </a:rPr>
              <a:t>We Make Decisions Based on Image/Envy</a:t>
            </a:r>
          </a:p>
        </p:txBody>
      </p:sp>
      <p:sp>
        <p:nvSpPr>
          <p:cNvPr id="7" name="TextBox 6">
            <a:extLst>
              <a:ext uri="{FF2B5EF4-FFF2-40B4-BE49-F238E27FC236}">
                <a16:creationId xmlns:a16="http://schemas.microsoft.com/office/drawing/2014/main" id="{4204AF1F-F52C-DE8C-7600-A18BBB97428C}"/>
              </a:ext>
            </a:extLst>
          </p:cNvPr>
          <p:cNvSpPr txBox="1"/>
          <p:nvPr/>
        </p:nvSpPr>
        <p:spPr>
          <a:xfrm>
            <a:off x="76200" y="4191000"/>
            <a:ext cx="12039600" cy="2185214"/>
          </a:xfrm>
          <a:prstGeom prst="rect">
            <a:avLst/>
          </a:prstGeom>
          <a:noFill/>
        </p:spPr>
        <p:txBody>
          <a:bodyPr wrap="square">
            <a:spAutoFit/>
          </a:bodyPr>
          <a:lstStyle/>
          <a:p>
            <a:pPr algn="ctr"/>
            <a:r>
              <a:rPr lang="en-US" sz="4000" b="1" dirty="0">
                <a:latin typeface="Candara" panose="020E0502030303020204" pitchFamily="34" charset="0"/>
              </a:rPr>
              <a:t>JAMES 1:22</a:t>
            </a:r>
            <a:endParaRPr lang="en-US" sz="4000" b="1" i="1" dirty="0">
              <a:latin typeface="Candara" panose="020E0502030303020204" pitchFamily="34" charset="0"/>
            </a:endParaRPr>
          </a:p>
          <a:p>
            <a:pPr algn="ctr"/>
            <a:r>
              <a:rPr lang="en-US" sz="3200" i="1" dirty="0">
                <a:latin typeface="Candara" panose="020E0502030303020204" pitchFamily="34" charset="0"/>
              </a:rPr>
              <a:t>But be ye </a:t>
            </a:r>
            <a:r>
              <a:rPr lang="en-US" sz="3200" b="1" i="1" dirty="0">
                <a:latin typeface="Candara" panose="020E0502030303020204" pitchFamily="34" charset="0"/>
              </a:rPr>
              <a:t>doers of the word, and not hearers only</a:t>
            </a:r>
            <a:r>
              <a:rPr lang="en-US" sz="3200" i="1" dirty="0">
                <a:latin typeface="Candara" panose="020E0502030303020204" pitchFamily="34" charset="0"/>
              </a:rPr>
              <a:t>, deceiving your own selves. 23 For if any be a hearer of the word, and not a doer, he is like unto a man beholding his natural face in a glass…</a:t>
            </a:r>
          </a:p>
        </p:txBody>
      </p:sp>
    </p:spTree>
    <p:extLst>
      <p:ext uri="{BB962C8B-B14F-4D97-AF65-F5344CB8AC3E}">
        <p14:creationId xmlns:p14="http://schemas.microsoft.com/office/powerpoint/2010/main" val="33240111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C24D1F-4C75-09C3-FD77-C8B07E2121B7}"/>
              </a:ext>
            </a:extLst>
          </p:cNvPr>
          <p:cNvSpPr>
            <a:spLocks noGrp="1"/>
          </p:cNvSpPr>
          <p:nvPr>
            <p:ph type="dt" sz="half" idx="10"/>
          </p:nvPr>
        </p:nvSpPr>
        <p:spPr/>
        <p:txBody>
          <a:bodyPr/>
          <a:lstStyle/>
          <a:p>
            <a:r>
              <a:rPr lang="en-US"/>
              <a:t>1-28-2026</a:t>
            </a:r>
            <a:endParaRPr lang="en-US" dirty="0"/>
          </a:p>
        </p:txBody>
      </p:sp>
      <p:sp>
        <p:nvSpPr>
          <p:cNvPr id="3" name="Footer Placeholder 2">
            <a:extLst>
              <a:ext uri="{FF2B5EF4-FFF2-40B4-BE49-F238E27FC236}">
                <a16:creationId xmlns:a16="http://schemas.microsoft.com/office/drawing/2014/main" id="{D1778056-A5D0-2D69-7019-63A8A7228333}"/>
              </a:ext>
            </a:extLst>
          </p:cNvPr>
          <p:cNvSpPr>
            <a:spLocks noGrp="1"/>
          </p:cNvSpPr>
          <p:nvPr>
            <p:ph type="ftr" sz="quarter" idx="11"/>
          </p:nvPr>
        </p:nvSpPr>
        <p:spPr/>
        <p:txBody>
          <a:bodyPr/>
          <a:lstStyle/>
          <a:p>
            <a:r>
              <a:rPr lang="en-US"/>
              <a:t>Stewardship.2.HBT</a:t>
            </a:r>
            <a:endParaRPr lang="en-US" dirty="0"/>
          </a:p>
        </p:txBody>
      </p:sp>
      <p:sp>
        <p:nvSpPr>
          <p:cNvPr id="4" name="Slide Number Placeholder 3">
            <a:extLst>
              <a:ext uri="{FF2B5EF4-FFF2-40B4-BE49-F238E27FC236}">
                <a16:creationId xmlns:a16="http://schemas.microsoft.com/office/drawing/2014/main" id="{C4C41BCA-DE35-A55D-88E1-C6EAE98DDD1F}"/>
              </a:ext>
            </a:extLst>
          </p:cNvPr>
          <p:cNvSpPr>
            <a:spLocks noGrp="1"/>
          </p:cNvSpPr>
          <p:nvPr>
            <p:ph type="sldNum" sz="quarter" idx="12"/>
          </p:nvPr>
        </p:nvSpPr>
        <p:spPr/>
        <p:txBody>
          <a:bodyPr/>
          <a:lstStyle/>
          <a:p>
            <a:fld id="{0C50C46B-D2D5-4439-A410-8FA3196FA121}" type="slidenum">
              <a:rPr lang="en-US" smtClean="0"/>
              <a:pPr/>
              <a:t>8</a:t>
            </a:fld>
            <a:endParaRPr lang="en-US" dirty="0"/>
          </a:p>
        </p:txBody>
      </p:sp>
      <p:sp>
        <p:nvSpPr>
          <p:cNvPr id="5" name="TextBox 4">
            <a:extLst>
              <a:ext uri="{FF2B5EF4-FFF2-40B4-BE49-F238E27FC236}">
                <a16:creationId xmlns:a16="http://schemas.microsoft.com/office/drawing/2014/main" id="{322951A0-8055-ADEA-B252-14789036A969}"/>
              </a:ext>
            </a:extLst>
          </p:cNvPr>
          <p:cNvSpPr txBox="1"/>
          <p:nvPr/>
        </p:nvSpPr>
        <p:spPr>
          <a:xfrm>
            <a:off x="381000" y="304800"/>
            <a:ext cx="11125200" cy="5816977"/>
          </a:xfrm>
          <a:prstGeom prst="rect">
            <a:avLst/>
          </a:prstGeom>
          <a:noFill/>
        </p:spPr>
        <p:txBody>
          <a:bodyPr wrap="square" rtlCol="0">
            <a:spAutoFit/>
          </a:bodyPr>
          <a:lstStyle/>
          <a:p>
            <a:r>
              <a:rPr lang="en-US" sz="5400" b="1" dirty="0">
                <a:latin typeface="Candara" panose="020E0502030303020204" pitchFamily="34" charset="0"/>
              </a:rPr>
              <a:t>Cell Phone Technology:</a:t>
            </a:r>
          </a:p>
          <a:p>
            <a:r>
              <a:rPr lang="en-US" sz="4400" dirty="0">
                <a:latin typeface="Candara" panose="020E0502030303020204" pitchFamily="34" charset="0"/>
              </a:rPr>
              <a:t>1. New Phone Every Year:</a:t>
            </a:r>
          </a:p>
          <a:p>
            <a:r>
              <a:rPr lang="en-US" sz="4400" dirty="0">
                <a:latin typeface="Candara" panose="020E0502030303020204" pitchFamily="34" charset="0"/>
              </a:rPr>
              <a:t>	$1200/yr. x 40 years = $48,000 spent. </a:t>
            </a:r>
          </a:p>
          <a:p>
            <a:r>
              <a:rPr lang="en-US" sz="4400" dirty="0">
                <a:latin typeface="Candara" panose="020E0502030303020204" pitchFamily="34" charset="0"/>
              </a:rPr>
              <a:t>2. New Phone Every 3 Years:</a:t>
            </a:r>
          </a:p>
          <a:p>
            <a:r>
              <a:rPr lang="en-US" sz="4400" dirty="0">
                <a:latin typeface="Candara" panose="020E0502030303020204" pitchFamily="34" charset="0"/>
              </a:rPr>
              <a:t>	$1200 x 13 times = $15,600 (Saving $32,200)</a:t>
            </a:r>
          </a:p>
          <a:p>
            <a:endParaRPr lang="en-US" sz="4400" dirty="0">
              <a:latin typeface="Candara" panose="020E0502030303020204" pitchFamily="34" charset="0"/>
            </a:endParaRPr>
          </a:p>
          <a:p>
            <a:r>
              <a:rPr lang="en-US" sz="5400" b="1" dirty="0">
                <a:latin typeface="Candara" panose="020E0502030303020204" pitchFamily="34" charset="0"/>
              </a:rPr>
              <a:t>The Real Cost:</a:t>
            </a:r>
            <a:br>
              <a:rPr lang="en-US" sz="4400" dirty="0">
                <a:latin typeface="Candara" panose="020E0502030303020204" pitchFamily="34" charset="0"/>
              </a:rPr>
            </a:br>
            <a:r>
              <a:rPr lang="en-US" sz="4400" dirty="0">
                <a:latin typeface="Candara" panose="020E0502030303020204" pitchFamily="34" charset="0"/>
              </a:rPr>
              <a:t>$32,200 @10% x 40 years = $1,462,898.38</a:t>
            </a:r>
          </a:p>
        </p:txBody>
      </p:sp>
    </p:spTree>
    <p:extLst>
      <p:ext uri="{BB962C8B-B14F-4D97-AF65-F5344CB8AC3E}">
        <p14:creationId xmlns:p14="http://schemas.microsoft.com/office/powerpoint/2010/main" val="27615156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fade">
                                      <p:cBhvr>
                                        <p:cTn id="7" dur="1000"/>
                                        <p:tgtEl>
                                          <p:spTgt spid="5">
                                            <p:txEl>
                                              <p:pRg st="6" end="6"/>
                                            </p:txEl>
                                          </p:spTgt>
                                        </p:tgtEl>
                                      </p:cBhvr>
                                    </p:animEffect>
                                    <p:anim calcmode="lin" valueType="num">
                                      <p:cBhvr>
                                        <p:cTn id="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EF1A08-89AB-267B-77FF-A51BCAACD0AD}"/>
              </a:ext>
            </a:extLst>
          </p:cNvPr>
          <p:cNvSpPr txBox="1"/>
          <p:nvPr/>
        </p:nvSpPr>
        <p:spPr>
          <a:xfrm>
            <a:off x="228600" y="381000"/>
            <a:ext cx="11963400" cy="4216539"/>
          </a:xfrm>
          <a:prstGeom prst="rect">
            <a:avLst/>
          </a:prstGeom>
          <a:noFill/>
        </p:spPr>
        <p:txBody>
          <a:bodyPr wrap="square">
            <a:spAutoFit/>
          </a:bodyPr>
          <a:lstStyle/>
          <a:p>
            <a:r>
              <a:rPr lang="en-US" sz="4800" b="1" dirty="0"/>
              <a:t>Mortgage rate history: </a:t>
            </a:r>
          </a:p>
          <a:p>
            <a:r>
              <a:rPr lang="en-US" sz="4000" dirty="0"/>
              <a:t>(1970s to 2025)</a:t>
            </a:r>
            <a:endParaRPr lang="en-US" sz="4800" dirty="0"/>
          </a:p>
          <a:p>
            <a:r>
              <a:rPr lang="en-US" sz="4400" dirty="0">
                <a:latin typeface="Candara" panose="020E0502030303020204" pitchFamily="34" charset="0"/>
              </a:rPr>
              <a:t>	Looking at the past four decades, the average rate on a 30-year fixed mortgage peaked in 1981, rising just above 16%.</a:t>
            </a:r>
          </a:p>
          <a:p>
            <a:endParaRPr lang="en-US" sz="4800" dirty="0">
              <a:solidFill>
                <a:srgbClr val="E6E8F0"/>
              </a:solidFill>
              <a:latin typeface="Candara" panose="020E0502030303020204" pitchFamily="34" charset="0"/>
            </a:endParaRPr>
          </a:p>
        </p:txBody>
      </p:sp>
      <p:sp>
        <p:nvSpPr>
          <p:cNvPr id="2" name="Date Placeholder 1">
            <a:extLst>
              <a:ext uri="{FF2B5EF4-FFF2-40B4-BE49-F238E27FC236}">
                <a16:creationId xmlns:a16="http://schemas.microsoft.com/office/drawing/2014/main" id="{AEF48EF2-9D99-3179-9F25-5212CB86B150}"/>
              </a:ext>
            </a:extLst>
          </p:cNvPr>
          <p:cNvSpPr>
            <a:spLocks noGrp="1"/>
          </p:cNvSpPr>
          <p:nvPr>
            <p:ph type="dt" sz="half" idx="10"/>
          </p:nvPr>
        </p:nvSpPr>
        <p:spPr/>
        <p:txBody>
          <a:bodyPr/>
          <a:lstStyle/>
          <a:p>
            <a:r>
              <a:rPr lang="en-US" dirty="0"/>
              <a:t>1-28-2026</a:t>
            </a:r>
          </a:p>
        </p:txBody>
      </p:sp>
      <p:sp>
        <p:nvSpPr>
          <p:cNvPr id="4" name="Footer Placeholder 3">
            <a:extLst>
              <a:ext uri="{FF2B5EF4-FFF2-40B4-BE49-F238E27FC236}">
                <a16:creationId xmlns:a16="http://schemas.microsoft.com/office/drawing/2014/main" id="{017E5E7B-C4D2-FD3A-5080-4DAEA4EB8BBD}"/>
              </a:ext>
            </a:extLst>
          </p:cNvPr>
          <p:cNvSpPr>
            <a:spLocks noGrp="1"/>
          </p:cNvSpPr>
          <p:nvPr>
            <p:ph type="ftr" sz="quarter" idx="11"/>
          </p:nvPr>
        </p:nvSpPr>
        <p:spPr/>
        <p:txBody>
          <a:bodyPr/>
          <a:lstStyle/>
          <a:p>
            <a:r>
              <a:rPr lang="en-US" dirty="0"/>
              <a:t>Stewardship.2.HBT</a:t>
            </a:r>
          </a:p>
        </p:txBody>
      </p:sp>
      <p:sp>
        <p:nvSpPr>
          <p:cNvPr id="5" name="Slide Number Placeholder 4">
            <a:extLst>
              <a:ext uri="{FF2B5EF4-FFF2-40B4-BE49-F238E27FC236}">
                <a16:creationId xmlns:a16="http://schemas.microsoft.com/office/drawing/2014/main" id="{43191597-701F-58EB-2216-CA02CB5291E5}"/>
              </a:ext>
            </a:extLst>
          </p:cNvPr>
          <p:cNvSpPr>
            <a:spLocks noGrp="1"/>
          </p:cNvSpPr>
          <p:nvPr>
            <p:ph type="sldNum" sz="quarter" idx="12"/>
          </p:nvPr>
        </p:nvSpPr>
        <p:spPr/>
        <p:txBody>
          <a:bodyPr/>
          <a:lstStyle/>
          <a:p>
            <a:fld id="{0C50C46B-D2D5-4439-A410-8FA3196FA121}" type="slidenum">
              <a:rPr lang="en-US" smtClean="0"/>
              <a:pPr/>
              <a:t>9</a:t>
            </a:fld>
            <a:endParaRPr lang="en-US" dirty="0"/>
          </a:p>
        </p:txBody>
      </p:sp>
      <p:sp>
        <p:nvSpPr>
          <p:cNvPr id="7" name="TextBox 6">
            <a:extLst>
              <a:ext uri="{FF2B5EF4-FFF2-40B4-BE49-F238E27FC236}">
                <a16:creationId xmlns:a16="http://schemas.microsoft.com/office/drawing/2014/main" id="{AF710A1B-68ED-CCF7-415A-0F0664FA6FB4}"/>
              </a:ext>
            </a:extLst>
          </p:cNvPr>
          <p:cNvSpPr txBox="1"/>
          <p:nvPr/>
        </p:nvSpPr>
        <p:spPr>
          <a:xfrm>
            <a:off x="241738" y="6019800"/>
            <a:ext cx="9982200" cy="369332"/>
          </a:xfrm>
          <a:prstGeom prst="rect">
            <a:avLst/>
          </a:prstGeom>
          <a:noFill/>
        </p:spPr>
        <p:txBody>
          <a:bodyPr wrap="square">
            <a:spAutoFit/>
          </a:bodyPr>
          <a:lstStyle/>
          <a:p>
            <a:r>
              <a:rPr lang="en-US" dirty="0"/>
              <a:t>https://www.bankrate.com/mortgages/historical-mortgage-rates/</a:t>
            </a:r>
          </a:p>
        </p:txBody>
      </p:sp>
    </p:spTree>
    <p:extLst>
      <p:ext uri="{BB962C8B-B14F-4D97-AF65-F5344CB8AC3E}">
        <p14:creationId xmlns:p14="http://schemas.microsoft.com/office/powerpoint/2010/main" val="38801492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Balance</Template>
  <TotalTime>3269</TotalTime>
  <Words>3643</Words>
  <Application>Microsoft Office PowerPoint</Application>
  <PresentationFormat>Widescreen</PresentationFormat>
  <Paragraphs>327</Paragraphs>
  <Slides>49</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Arial Black</vt:lpstr>
      <vt:lpstr>Candara</vt:lpstr>
      <vt:lpstr>Google Sans</vt:lpstr>
      <vt:lpstr>Nunito</vt:lpstr>
      <vt:lpstr>Symbol</vt:lpstr>
      <vt:lpstr>Tahoma</vt:lpstr>
      <vt:lpstr>Wingdings</vt:lpstr>
      <vt:lpstr>YaleDesign</vt:lpstr>
      <vt:lpstr>Balance</vt:lpstr>
      <vt:lpstr>Principles to Live by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good man leaveth an inheritance to his children's children: and the wealth of the sinner is laid up for the just.  PROVERBS 13:22</vt:lpstr>
      <vt:lpstr>Welcome to the New Reality</vt:lpstr>
      <vt:lpstr>PowerPoint Presentation</vt:lpstr>
      <vt:lpstr>Sign in a Loan Office:</vt:lpstr>
    </vt:vector>
  </TitlesOfParts>
  <Company>CHRISTIAN FELLOWSHIP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Stewardship</dc:title>
  <dc:creator>BARRY COFFEY</dc:creator>
  <cp:lastModifiedBy>Barry Coffey</cp:lastModifiedBy>
  <cp:revision>250</cp:revision>
  <dcterms:created xsi:type="dcterms:W3CDTF">2004-11-14T08:53:46Z</dcterms:created>
  <dcterms:modified xsi:type="dcterms:W3CDTF">2026-01-29T00:22:44Z</dcterms:modified>
</cp:coreProperties>
</file>