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7"/>
  </p:notesMasterIdLst>
  <p:sldIdLst>
    <p:sldId id="256" r:id="rId2"/>
    <p:sldId id="691" r:id="rId3"/>
    <p:sldId id="722" r:id="rId4"/>
    <p:sldId id="708" r:id="rId5"/>
    <p:sldId id="726" r:id="rId6"/>
    <p:sldId id="262" r:id="rId7"/>
    <p:sldId id="698" r:id="rId8"/>
    <p:sldId id="413" r:id="rId9"/>
    <p:sldId id="263" r:id="rId10"/>
    <p:sldId id="727" r:id="rId11"/>
    <p:sldId id="282" r:id="rId12"/>
    <p:sldId id="291" r:id="rId13"/>
    <p:sldId id="723" r:id="rId14"/>
    <p:sldId id="724" r:id="rId15"/>
    <p:sldId id="258" r:id="rId16"/>
    <p:sldId id="257" r:id="rId17"/>
    <p:sldId id="728" r:id="rId18"/>
    <p:sldId id="725" r:id="rId19"/>
    <p:sldId id="287" r:id="rId20"/>
    <p:sldId id="297" r:id="rId21"/>
    <p:sldId id="283" r:id="rId22"/>
    <p:sldId id="715" r:id="rId23"/>
    <p:sldId id="716" r:id="rId24"/>
    <p:sldId id="717" r:id="rId25"/>
    <p:sldId id="711" r:id="rId26"/>
    <p:sldId id="416" r:id="rId27"/>
    <p:sldId id="710" r:id="rId28"/>
    <p:sldId id="718" r:id="rId29"/>
    <p:sldId id="719" r:id="rId30"/>
    <p:sldId id="721" r:id="rId31"/>
    <p:sldId id="720" r:id="rId32"/>
    <p:sldId id="367" r:id="rId33"/>
    <p:sldId id="378" r:id="rId34"/>
    <p:sldId id="379" r:id="rId35"/>
    <p:sldId id="377" r:id="rId36"/>
    <p:sldId id="279" r:id="rId37"/>
    <p:sldId id="365" r:id="rId38"/>
    <p:sldId id="362" r:id="rId39"/>
    <p:sldId id="358" r:id="rId40"/>
    <p:sldId id="294" r:id="rId41"/>
    <p:sldId id="259" r:id="rId42"/>
    <p:sldId id="714" r:id="rId43"/>
    <p:sldId id="385" r:id="rId44"/>
    <p:sldId id="286" r:id="rId45"/>
    <p:sldId id="2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4B0B86-184C-4ADA-827D-0EC8C61D842D}">
          <p14:sldIdLst>
            <p14:sldId id="256"/>
            <p14:sldId id="691"/>
            <p14:sldId id="722"/>
            <p14:sldId id="708"/>
            <p14:sldId id="726"/>
            <p14:sldId id="262"/>
            <p14:sldId id="698"/>
            <p14:sldId id="413"/>
            <p14:sldId id="263"/>
            <p14:sldId id="727"/>
            <p14:sldId id="282"/>
            <p14:sldId id="291"/>
            <p14:sldId id="723"/>
            <p14:sldId id="724"/>
            <p14:sldId id="258"/>
            <p14:sldId id="257"/>
            <p14:sldId id="728"/>
            <p14:sldId id="725"/>
            <p14:sldId id="287"/>
            <p14:sldId id="297"/>
            <p14:sldId id="283"/>
            <p14:sldId id="715"/>
            <p14:sldId id="716"/>
            <p14:sldId id="717"/>
            <p14:sldId id="711"/>
            <p14:sldId id="416"/>
            <p14:sldId id="710"/>
            <p14:sldId id="718"/>
            <p14:sldId id="719"/>
            <p14:sldId id="721"/>
            <p14:sldId id="720"/>
            <p14:sldId id="367"/>
            <p14:sldId id="378"/>
            <p14:sldId id="379"/>
            <p14:sldId id="377"/>
            <p14:sldId id="279"/>
            <p14:sldId id="365"/>
            <p14:sldId id="362"/>
            <p14:sldId id="358"/>
            <p14:sldId id="294"/>
            <p14:sldId id="259"/>
            <p14:sldId id="714"/>
            <p14:sldId id="385"/>
            <p14:sldId id="286"/>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2" autoAdjust="0"/>
    <p:restoredTop sz="94660"/>
  </p:normalViewPr>
  <p:slideViewPr>
    <p:cSldViewPr snapToGrid="0">
      <p:cViewPr varScale="1">
        <p:scale>
          <a:sx n="75" d="100"/>
          <a:sy n="75" d="100"/>
        </p:scale>
        <p:origin x="483" y="267"/>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2F9B4-C926-41E9-B5DE-9A67D26AF94E}" type="datetimeFigureOut">
              <a:rPr lang="en-US" smtClean="0"/>
              <a:t>1/17/2026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09BD-F251-4C4E-B0FB-309599564E3D}" type="slidenum">
              <a:rPr lang="en-US" smtClean="0"/>
              <a:t>‹#›</a:t>
            </a:fld>
            <a:endParaRPr lang="en-US"/>
          </a:p>
        </p:txBody>
      </p:sp>
    </p:spTree>
    <p:extLst>
      <p:ext uri="{BB962C8B-B14F-4D97-AF65-F5344CB8AC3E}">
        <p14:creationId xmlns:p14="http://schemas.microsoft.com/office/powerpoint/2010/main" val="45015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A09BD-F251-4C4E-B0FB-309599564E3D}" type="slidenum">
              <a:rPr lang="en-US" smtClean="0"/>
              <a:t>6</a:t>
            </a:fld>
            <a:endParaRPr lang="en-US"/>
          </a:p>
        </p:txBody>
      </p:sp>
    </p:spTree>
    <p:extLst>
      <p:ext uri="{BB962C8B-B14F-4D97-AF65-F5344CB8AC3E}">
        <p14:creationId xmlns:p14="http://schemas.microsoft.com/office/powerpoint/2010/main" val="39044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A09BD-F251-4C4E-B0FB-309599564E3D}" type="slidenum">
              <a:rPr lang="en-US" smtClean="0"/>
              <a:t>10</a:t>
            </a:fld>
            <a:endParaRPr lang="en-US"/>
          </a:p>
        </p:txBody>
      </p:sp>
    </p:spTree>
    <p:extLst>
      <p:ext uri="{BB962C8B-B14F-4D97-AF65-F5344CB8AC3E}">
        <p14:creationId xmlns:p14="http://schemas.microsoft.com/office/powerpoint/2010/main" val="30755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a:p>
        </p:txBody>
      </p:sp>
    </p:spTree>
    <p:extLst>
      <p:ext uri="{BB962C8B-B14F-4D97-AF65-F5344CB8AC3E}">
        <p14:creationId xmlns:p14="http://schemas.microsoft.com/office/powerpoint/2010/main" val="344411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r>
              <a:rPr lang="en-US"/>
              <a:t>1/18/2026</a:t>
            </a:r>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r>
              <a:rPr lang="en-US"/>
              <a:t>The Spirit Controlled Church &amp; It's Members 4</a:t>
            </a:r>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0696341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r>
              <a:rPr lang="en-US"/>
              <a:t>1/18/2026</a:t>
            </a:r>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r>
              <a:rPr lang="en-US"/>
              <a:t>The Spirit Controlled Church &amp; It's Members 4</a:t>
            </a:r>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440245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r>
              <a:rPr lang="en-US"/>
              <a:t>1/18/2026</a:t>
            </a:r>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r>
              <a:rPr lang="en-US"/>
              <a:t>The Spirit Controlled Church &amp; It's Members 4</a:t>
            </a:r>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2678872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r>
              <a:rPr lang="en-US"/>
              <a:t>1/18/2026</a:t>
            </a:r>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US"/>
              <a:t>The Spirit Controlled Church &amp; It's Members 4</a:t>
            </a:r>
            <a:endParaRPr lang="en-US" dirty="0"/>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8"/>
            <a:ext cx="10515600" cy="365125"/>
          </a:xfrm>
        </p:spPr>
        <p:txBody>
          <a:bodyPr>
            <a:normAutofit/>
          </a:bodyPr>
          <a:lstStyle>
            <a:lvl1pPr marL="0" indent="0" algn="r">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8200" y="365127"/>
            <a:ext cx="10515600" cy="533587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3788212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r>
              <a:rPr lang="en-US"/>
              <a:t>1/18/2026</a:t>
            </a:r>
            <a:endParaRPr lang="en-US" dirty="0"/>
          </a:p>
        </p:txBody>
      </p:sp>
      <p:sp>
        <p:nvSpPr>
          <p:cNvPr id="4" name="Footer Placeholder 4"/>
          <p:cNvSpPr>
            <a:spLocks noGrp="1"/>
          </p:cNvSpPr>
          <p:nvPr>
            <p:ph type="ftr" sz="quarter" idx="11"/>
          </p:nvPr>
        </p:nvSpPr>
        <p:spPr>
          <a:xfrm>
            <a:off x="4470400" y="6356351"/>
            <a:ext cx="3860800" cy="365125"/>
          </a:xfrm>
        </p:spPr>
        <p:txBody>
          <a:bodyPr/>
          <a:lstStyle/>
          <a:p>
            <a:r>
              <a:rPr lang="en-US"/>
              <a:t>The Spirit Controlled Church &amp; It's Members 4</a:t>
            </a:r>
            <a:endParaRPr lang="en-US" dirty="0"/>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42316716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r>
              <a:rPr lang="en-US"/>
              <a:t>1/18/2026</a:t>
            </a:r>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r>
              <a:rPr lang="en-US"/>
              <a:t>The Spirit Controlled Church &amp; It's Members 4</a:t>
            </a:r>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93328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r>
              <a:rPr lang="en-US"/>
              <a:t>1/18/2026</a:t>
            </a:r>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r>
              <a:rPr lang="en-US"/>
              <a:t>The Spirit Controlled Church &amp; It's Members 4</a:t>
            </a:r>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92818743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r>
              <a:rPr lang="en-US"/>
              <a:t>1/18/2026</a:t>
            </a:r>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r>
              <a:rPr lang="en-US"/>
              <a:t>The Spirit Controlled Church &amp; It's Members 4</a:t>
            </a:r>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28261927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r>
              <a:rPr lang="en-US"/>
              <a:t>1/18/2026</a:t>
            </a:r>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r>
              <a:rPr lang="en-US"/>
              <a:t>The Spirit Controlled Church &amp; It's Members 4</a:t>
            </a:r>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180845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r>
              <a:rPr lang="en-US"/>
              <a:t>1/18/2026</a:t>
            </a:r>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r>
              <a:rPr lang="en-US"/>
              <a:t>The Spirit Controlled Church &amp; It's Members 4</a:t>
            </a:r>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7815864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6408773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r>
              <a:rPr lang="en-US"/>
              <a:t>1/18/2026</a:t>
            </a:r>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r>
              <a:rPr lang="en-US"/>
              <a:t>The Spirit Controlled Church &amp; It's Members 4</a:t>
            </a:r>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001817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r>
              <a:rPr lang="en-US"/>
              <a:t>1/18/2026</a:t>
            </a:r>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r>
              <a:rPr lang="en-US"/>
              <a:t>The Spirit Controlled Church &amp; It's Members 4</a:t>
            </a:r>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505837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r>
              <a:rPr lang="en-US"/>
              <a:t>1/18/2026</a:t>
            </a:r>
            <a:endParaRPr lang="en-US" dirty="0"/>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r>
              <a:rPr lang="en-US"/>
              <a:t>The Spirit Controlled Church &amp; It's Members 4</a:t>
            </a:r>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latin typeface="Candara" panose="020E0502030303020204" pitchFamily="34" charset="0"/>
              </a:defRPr>
            </a:lvl1pPr>
          </a:lstStyle>
          <a:p>
            <a:fld id="{148CC95F-0247-41B6-91CF-DC97C76A7088}" type="slidenum">
              <a:rPr lang="en-US" smtClean="0"/>
              <a:pPr/>
              <a:t>‹#›</a:t>
            </a:fld>
            <a:endParaRPr lang="en-US" dirty="0"/>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19312645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74" r:id="rId12"/>
    <p:sldLayoutId id="2147483676" r:id="rId13"/>
  </p:sldLayoutIdLst>
  <p:transition spd="slow">
    <p:push dir="u"/>
  </p:transition>
  <p:hf hdr="0"/>
  <p:txStyles>
    <p:titleStyle>
      <a:lvl1pPr algn="l" defTabSz="914400" rtl="0" eaLnBrk="1" latinLnBrk="0" hangingPunct="1">
        <a:lnSpc>
          <a:spcPct val="100000"/>
        </a:lnSpc>
        <a:spcBef>
          <a:spcPct val="0"/>
        </a:spcBef>
        <a:buNone/>
        <a:defRPr sz="4400" b="1"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pic>
        <p:nvPicPr>
          <p:cNvPr id="4" name="Picture 3" descr="Colored pencils inside a pencil holder which is on top of a wood table">
            <a:extLst>
              <a:ext uri="{FF2B5EF4-FFF2-40B4-BE49-F238E27FC236}">
                <a16:creationId xmlns:a16="http://schemas.microsoft.com/office/drawing/2014/main" id="{5516D6B6-D3E8-64C0-4517-3FD8002BC502}"/>
              </a:ext>
            </a:extLst>
          </p:cNvPr>
          <p:cNvPicPr>
            <a:picLocks noChangeAspect="1"/>
          </p:cNvPicPr>
          <p:nvPr/>
        </p:nvPicPr>
        <p:blipFill>
          <a:blip r:embed="rId2" cstate="email">
            <a:alphaModFix amt="40000"/>
            <a:extLst>
              <a:ext uri="{28A0092B-C50C-407E-A947-70E740481C1C}">
                <a14:useLocalDpi xmlns:a14="http://schemas.microsoft.com/office/drawing/2010/main" val="0"/>
              </a:ext>
            </a:extLst>
          </a:blip>
          <a:srcRect/>
          <a:stretch>
            <a:fillRect/>
          </a:stretch>
        </p:blipFill>
        <p:spPr>
          <a:xfrm>
            <a:off x="-1" y="12700"/>
            <a:ext cx="12192001" cy="6858001"/>
          </a:xfrm>
          <a:prstGeom prst="rect">
            <a:avLst/>
          </a:prstGeom>
        </p:spPr>
      </p:pic>
      <p:sp>
        <p:nvSpPr>
          <p:cNvPr id="2" name="Title 1">
            <a:extLst>
              <a:ext uri="{FF2B5EF4-FFF2-40B4-BE49-F238E27FC236}">
                <a16:creationId xmlns:a16="http://schemas.microsoft.com/office/drawing/2014/main" id="{8313BB57-8676-70A7-F4A2-42D1F08357B7}"/>
              </a:ext>
            </a:extLst>
          </p:cNvPr>
          <p:cNvSpPr>
            <a:spLocks noGrp="1"/>
          </p:cNvSpPr>
          <p:nvPr>
            <p:ph type="ctrTitle"/>
          </p:nvPr>
        </p:nvSpPr>
        <p:spPr>
          <a:xfrm>
            <a:off x="517870" y="834350"/>
            <a:ext cx="5021182" cy="2450592"/>
          </a:xfrm>
        </p:spPr>
        <p:txBody>
          <a:bodyPr anchor="t">
            <a:normAutofit fontScale="90000"/>
          </a:bodyPr>
          <a:lstStyle/>
          <a:p>
            <a:r>
              <a:rPr lang="en-US" sz="6000" dirty="0">
                <a:solidFill>
                  <a:srgbClr val="FFFFFF"/>
                </a:solidFill>
              </a:rPr>
              <a:t>The Spirit Controlled Church &amp; It’s Members 4	</a:t>
            </a:r>
          </a:p>
        </p:txBody>
      </p:sp>
      <p:sp>
        <p:nvSpPr>
          <p:cNvPr id="3" name="Subtitle 2">
            <a:extLst>
              <a:ext uri="{FF2B5EF4-FFF2-40B4-BE49-F238E27FC236}">
                <a16:creationId xmlns:a16="http://schemas.microsoft.com/office/drawing/2014/main" id="{4925BEC9-E16F-C2B0-60F6-321C7AFE6CF4}"/>
              </a:ext>
            </a:extLst>
          </p:cNvPr>
          <p:cNvSpPr>
            <a:spLocks noGrp="1"/>
          </p:cNvSpPr>
          <p:nvPr>
            <p:ph type="subTitle" idx="1"/>
          </p:nvPr>
        </p:nvSpPr>
        <p:spPr>
          <a:xfrm>
            <a:off x="4548372" y="3620770"/>
            <a:ext cx="7461394" cy="2482474"/>
          </a:xfrm>
        </p:spPr>
        <p:txBody>
          <a:bodyPr anchor="b">
            <a:normAutofit fontScale="77500" lnSpcReduction="20000"/>
          </a:bodyPr>
          <a:lstStyle/>
          <a:p>
            <a:r>
              <a:rPr lang="en-US" sz="2800" b="1" i="0" dirty="0"/>
              <a:t>ACTS 20:20 (17-24)</a:t>
            </a:r>
          </a:p>
          <a:p>
            <a:r>
              <a:rPr lang="en-US" sz="2800" dirty="0"/>
              <a:t>    And how I kept back nothing that was profitable unto you, but have shewed you, and have taught you </a:t>
            </a:r>
            <a:r>
              <a:rPr lang="en-US" sz="2800" dirty="0" err="1"/>
              <a:t>publickly</a:t>
            </a:r>
            <a:r>
              <a:rPr lang="en-US" sz="2800" dirty="0"/>
              <a:t>, and from house to house,  21 Testifying both to the Jews, and also to the Greeks, repentance toward God, and faith toward our Lord Jesus Christ. 22  And now, behold, I go </a:t>
            </a:r>
            <a:r>
              <a:rPr lang="en-US" sz="2800" b="1" dirty="0"/>
              <a:t>bound in the spirit</a:t>
            </a:r>
            <a:r>
              <a:rPr lang="en-US" sz="2800" dirty="0"/>
              <a:t> unto Jerusalem, not knowing the things that shall befall me there:</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Rectangle 12">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70959660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805B5-C239-521A-5749-244FF67BF19C}"/>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E66E2BBF-8A90-37C4-06F5-363CD587D85C}"/>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E49310EF-DCF0-996D-4345-EF9F1F2A5046}"/>
              </a:ext>
            </a:extLst>
          </p:cNvPr>
          <p:cNvSpPr>
            <a:spLocks noGrp="1"/>
          </p:cNvSpPr>
          <p:nvPr>
            <p:ph type="sldNum" sz="quarter" idx="12"/>
          </p:nvPr>
        </p:nvSpPr>
        <p:spPr/>
        <p:txBody>
          <a:bodyPr/>
          <a:lstStyle/>
          <a:p>
            <a:fld id="{148CC95F-0247-41B6-91CF-DC97C76A7088}" type="slidenum">
              <a:rPr lang="en-US" smtClean="0"/>
              <a:t>10</a:t>
            </a:fld>
            <a:endParaRPr lang="en-US"/>
          </a:p>
        </p:txBody>
      </p:sp>
      <p:sp>
        <p:nvSpPr>
          <p:cNvPr id="6" name="TextBox 5">
            <a:extLst>
              <a:ext uri="{FF2B5EF4-FFF2-40B4-BE49-F238E27FC236}">
                <a16:creationId xmlns:a16="http://schemas.microsoft.com/office/drawing/2014/main" id="{AFF908EF-CF20-6D9C-83F0-AF5045912AF3}"/>
              </a:ext>
            </a:extLst>
          </p:cNvPr>
          <p:cNvSpPr txBox="1"/>
          <p:nvPr/>
        </p:nvSpPr>
        <p:spPr>
          <a:xfrm>
            <a:off x="304800" y="241300"/>
            <a:ext cx="11614150" cy="5139869"/>
          </a:xfrm>
          <a:prstGeom prst="rect">
            <a:avLst/>
          </a:prstGeom>
          <a:noFill/>
        </p:spPr>
        <p:txBody>
          <a:bodyPr wrap="square">
            <a:spAutoFit/>
          </a:bodyPr>
          <a:lstStyle/>
          <a:p>
            <a:r>
              <a:rPr lang="en-US" sz="4800" b="1" dirty="0">
                <a:solidFill>
                  <a:schemeClr val="bg1"/>
                </a:solidFill>
              </a:rPr>
              <a:t>THE.FALLING.APART.OF.THE.WORLD</a:t>
            </a:r>
          </a:p>
          <a:p>
            <a:r>
              <a:rPr lang="en-US" sz="4000" dirty="0">
                <a:solidFill>
                  <a:schemeClr val="bg1"/>
                </a:solidFill>
              </a:rPr>
              <a:t>	143 National strife. </a:t>
            </a:r>
            <a:r>
              <a:rPr lang="en-US" sz="4000" u="sng" dirty="0">
                <a:solidFill>
                  <a:schemeClr val="bg1"/>
                </a:solidFill>
              </a:rPr>
              <a:t>And now </a:t>
            </a:r>
            <a:r>
              <a:rPr lang="en-US" sz="4000" b="1" u="sng" dirty="0">
                <a:solidFill>
                  <a:schemeClr val="bg1"/>
                </a:solidFill>
              </a:rPr>
              <a:t>where you ought to think that they ought to be trying to hold together, they're so separated</a:t>
            </a:r>
            <a:r>
              <a:rPr lang="en-US" sz="4000" dirty="0">
                <a:solidFill>
                  <a:schemeClr val="bg1"/>
                </a:solidFill>
              </a:rPr>
              <a:t>. That's the way it was in the coming two thousand years ago when the world was falling apart. It's falling apart today under the same conditions. And then the church corruption! </a:t>
            </a:r>
          </a:p>
          <a:p>
            <a:r>
              <a:rPr lang="en-US" sz="4000" dirty="0">
                <a:solidFill>
                  <a:schemeClr val="bg1"/>
                </a:solidFill>
              </a:rPr>
              <a:t>										62-1216 </a:t>
            </a:r>
          </a:p>
        </p:txBody>
      </p:sp>
    </p:spTree>
    <p:extLst>
      <p:ext uri="{BB962C8B-B14F-4D97-AF65-F5344CB8AC3E}">
        <p14:creationId xmlns:p14="http://schemas.microsoft.com/office/powerpoint/2010/main" val="230984092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810042">
            <a:off x="-3943119" y="-107950"/>
            <a:ext cx="7143132" cy="15155326"/>
          </a:xfrm>
          <a:prstGeom prst="rect">
            <a:avLst/>
          </a:prstGeom>
        </p:spPr>
      </p:pic>
      <p:sp>
        <p:nvSpPr>
          <p:cNvPr id="4" name="TextBox 3"/>
          <p:cNvSpPr txBox="1"/>
          <p:nvPr/>
        </p:nvSpPr>
        <p:spPr>
          <a:xfrm>
            <a:off x="4164068" y="136524"/>
            <a:ext cx="7856482" cy="5775179"/>
          </a:xfrm>
          <a:prstGeom prst="rect">
            <a:avLst/>
          </a:prstGeom>
          <a:noFill/>
        </p:spPr>
        <p:txBody>
          <a:bodyPr wrap="square" rtlCol="0">
            <a:noAutofit/>
          </a:bodyPr>
          <a:lstStyle/>
          <a:p>
            <a:r>
              <a:rPr lang="en-US" sz="4800" b="1" dirty="0">
                <a:solidFill>
                  <a:schemeClr val="bg1"/>
                </a:solidFill>
              </a:rPr>
              <a:t>JOHN 20:22</a:t>
            </a:r>
          </a:p>
          <a:p>
            <a:r>
              <a:rPr lang="en-US" sz="4000" dirty="0">
                <a:solidFill>
                  <a:schemeClr val="bg1"/>
                </a:solidFill>
              </a:rPr>
              <a:t>     </a:t>
            </a:r>
            <a:r>
              <a:rPr lang="en-US" sz="4000" i="1" dirty="0">
                <a:solidFill>
                  <a:schemeClr val="bg1"/>
                </a:solidFill>
              </a:rPr>
              <a:t>And when he had said this, he breathed on them, and </a:t>
            </a:r>
            <a:r>
              <a:rPr lang="en-US" sz="4000" i="1" dirty="0" err="1">
                <a:solidFill>
                  <a:schemeClr val="bg1"/>
                </a:solidFill>
              </a:rPr>
              <a:t>saith</a:t>
            </a:r>
            <a:r>
              <a:rPr lang="en-US" sz="4000" i="1" dirty="0">
                <a:solidFill>
                  <a:schemeClr val="bg1"/>
                </a:solidFill>
              </a:rPr>
              <a:t> unto them, Receive ye the Holy Ghost:</a:t>
            </a:r>
            <a:endParaRPr lang="en-US" sz="1600" i="1" dirty="0">
              <a:solidFill>
                <a:schemeClr val="bg1"/>
              </a:solidFill>
            </a:endParaRPr>
          </a:p>
          <a:p>
            <a:endParaRPr lang="en-US" sz="1600" i="1" dirty="0">
              <a:solidFill>
                <a:schemeClr val="bg1"/>
              </a:solidFill>
            </a:endParaRPr>
          </a:p>
          <a:p>
            <a:r>
              <a:rPr lang="en-US" sz="4800" b="1" dirty="0">
                <a:solidFill>
                  <a:schemeClr val="bg1"/>
                </a:solidFill>
              </a:rPr>
              <a:t>LUKE 24:49</a:t>
            </a:r>
          </a:p>
          <a:p>
            <a:r>
              <a:rPr lang="en-US" sz="4000" i="1" dirty="0">
                <a:solidFill>
                  <a:schemeClr val="bg1"/>
                </a:solidFill>
              </a:rPr>
              <a:t>     And, behold, I send the promise of my Father upon you: but tarry ye in the city of Jerusalem, until ye be endued with power from on high.</a:t>
            </a: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dirty="0">
              <a:solidFill>
                <a:schemeClr val="bg1"/>
              </a:solidFill>
            </a:endParaRPr>
          </a:p>
          <a:p>
            <a:r>
              <a:rPr lang="en-US" sz="4000" dirty="0">
                <a:solidFill>
                  <a:schemeClr val="bg1"/>
                </a:solidFill>
              </a:rPr>
              <a:t> </a:t>
            </a:r>
          </a:p>
        </p:txBody>
      </p:sp>
      <p:sp>
        <p:nvSpPr>
          <p:cNvPr id="2" name="Date Placeholder 1"/>
          <p:cNvSpPr>
            <a:spLocks noGrp="1"/>
          </p:cNvSpPr>
          <p:nvPr>
            <p:ph type="dt" sz="half" idx="10"/>
          </p:nvPr>
        </p:nvSpPr>
        <p:spPr/>
        <p:txBody>
          <a:bodyPr/>
          <a:lstStyle/>
          <a:p>
            <a:r>
              <a:rPr lang="en-US"/>
              <a:t>1/18/2026</a:t>
            </a:r>
            <a:endParaRPr lang="en-US" dirty="0"/>
          </a:p>
        </p:txBody>
      </p:sp>
      <p:sp>
        <p:nvSpPr>
          <p:cNvPr id="3" name="Footer Placeholder 2"/>
          <p:cNvSpPr>
            <a:spLocks noGrp="1"/>
          </p:cNvSpPr>
          <p:nvPr>
            <p:ph type="ftr" sz="quarter" idx="11"/>
          </p:nvPr>
        </p:nvSpPr>
        <p:spPr/>
        <p:txBody>
          <a:bodyPr/>
          <a:lstStyle/>
          <a:p>
            <a:r>
              <a:rPr lang="en-US"/>
              <a:t>The Spirit Controlled Church &amp; It's Members 4</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11</a:t>
            </a:fld>
            <a:endParaRPr lang="en-US" dirty="0"/>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80753" y="136524"/>
            <a:ext cx="11908466" cy="6709529"/>
          </a:xfrm>
          <a:prstGeom prst="rect">
            <a:avLst/>
          </a:prstGeom>
        </p:spPr>
        <p:txBody>
          <a:bodyPr wrap="square">
            <a:spAutoFit/>
          </a:bodyPr>
          <a:lstStyle/>
          <a:p>
            <a:r>
              <a:rPr lang="en-US" sz="4800" b="1" dirty="0">
                <a:solidFill>
                  <a:schemeClr val="bg1"/>
                </a:solidFill>
              </a:rPr>
              <a:t>QUESTIONS.AND.ANSWERS.4</a:t>
            </a:r>
          </a:p>
          <a:p>
            <a:r>
              <a:rPr lang="en-US" sz="4000" dirty="0">
                <a:solidFill>
                  <a:schemeClr val="bg1"/>
                </a:solidFill>
              </a:rPr>
              <a:t>	</a:t>
            </a:r>
            <a:r>
              <a:rPr lang="en-US" sz="3600" i="1" dirty="0">
                <a:solidFill>
                  <a:schemeClr val="bg1"/>
                </a:solidFill>
              </a:rPr>
              <a:t>383. Bro. Branham, what is the difference when Jesus breathed on the disciples and said, "Receive ye the Holy Ghost," and when they had to go to the upper room to tarry?</a:t>
            </a:r>
          </a:p>
          <a:p>
            <a:r>
              <a:rPr lang="en-US" sz="4000" dirty="0">
                <a:solidFill>
                  <a:schemeClr val="bg1"/>
                </a:solidFill>
              </a:rPr>
              <a:t>	</a:t>
            </a:r>
            <a:r>
              <a:rPr lang="en-US" sz="3800" dirty="0">
                <a:solidFill>
                  <a:schemeClr val="bg1"/>
                </a:solidFill>
              </a:rPr>
              <a:t>It was a promise He gave them, breathed upon them His promise, said, "Receive ye the Holy Ghost." It was a promise. They went to the upper room to wait for the promise to be fulfilled. The same thing is when we lay hands upon you to be healed, then you go on about your business waiting for the promise to be fulfilled.</a:t>
            </a:r>
          </a:p>
          <a:p>
            <a:pPr algn="r"/>
            <a:r>
              <a:rPr lang="en-US" sz="4000" dirty="0">
                <a:solidFill>
                  <a:schemeClr val="bg1"/>
                </a:solidFill>
              </a:rPr>
              <a:t>64-0830</a:t>
            </a:r>
          </a:p>
        </p:txBody>
      </p:sp>
      <p:sp>
        <p:nvSpPr>
          <p:cNvPr id="3" name="Date Placeholder 2"/>
          <p:cNvSpPr>
            <a:spLocks noGrp="1"/>
          </p:cNvSpPr>
          <p:nvPr>
            <p:ph type="dt" sz="half" idx="10"/>
          </p:nvPr>
        </p:nvSpPr>
        <p:spPr/>
        <p:txBody>
          <a:bodyPr/>
          <a:lstStyle/>
          <a:p>
            <a:r>
              <a:rPr lang="en-US"/>
              <a:t>1/18/2026</a:t>
            </a:r>
            <a:endParaRPr lang="en-US" dirty="0"/>
          </a:p>
        </p:txBody>
      </p:sp>
      <p:sp>
        <p:nvSpPr>
          <p:cNvPr id="4" name="Footer Placeholder 3"/>
          <p:cNvSpPr>
            <a:spLocks noGrp="1"/>
          </p:cNvSpPr>
          <p:nvPr>
            <p:ph type="ftr" sz="quarter" idx="11"/>
          </p:nvPr>
        </p:nvSpPr>
        <p:spPr/>
        <p:txBody>
          <a:bodyPr/>
          <a:lstStyle/>
          <a:p>
            <a:r>
              <a:rPr lang="en-US"/>
              <a:t>The Spirit Controlled Church &amp; It's Members 4</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12</a:t>
            </a:fld>
            <a:endParaRPr lang="en-US" dirty="0"/>
          </a:p>
        </p:txBody>
      </p:sp>
    </p:spTree>
    <p:extLst>
      <p:ext uri="{BB962C8B-B14F-4D97-AF65-F5344CB8AC3E}">
        <p14:creationId xmlns:p14="http://schemas.microsoft.com/office/powerpoint/2010/main" val="416922703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B2B50-9064-86E8-CF0B-512459022799}"/>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3BF2D13E-0BD7-353E-E3D6-91782637CCE2}"/>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3C0D6214-2D2B-8027-1CDC-1B739021C032}"/>
              </a:ext>
            </a:extLst>
          </p:cNvPr>
          <p:cNvSpPr>
            <a:spLocks noGrp="1"/>
          </p:cNvSpPr>
          <p:nvPr>
            <p:ph type="sldNum" sz="quarter" idx="12"/>
          </p:nvPr>
        </p:nvSpPr>
        <p:spPr/>
        <p:txBody>
          <a:bodyPr/>
          <a:lstStyle/>
          <a:p>
            <a:fld id="{148CC95F-0247-41B6-91CF-DC97C76A7088}" type="slidenum">
              <a:rPr lang="en-US" smtClean="0"/>
              <a:t>13</a:t>
            </a:fld>
            <a:endParaRPr lang="en-US"/>
          </a:p>
        </p:txBody>
      </p:sp>
      <p:pic>
        <p:nvPicPr>
          <p:cNvPr id="5" name="Picture 4">
            <a:extLst>
              <a:ext uri="{FF2B5EF4-FFF2-40B4-BE49-F238E27FC236}">
                <a16:creationId xmlns:a16="http://schemas.microsoft.com/office/drawing/2014/main" id="{B134244B-B848-B66D-62DC-94D574981C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2598" y="205409"/>
            <a:ext cx="3051810" cy="5042452"/>
          </a:xfrm>
          <a:prstGeom prst="rect">
            <a:avLst/>
          </a:prstGeom>
        </p:spPr>
      </p:pic>
      <p:sp>
        <p:nvSpPr>
          <p:cNvPr id="7" name="TextBox 6">
            <a:extLst>
              <a:ext uri="{FF2B5EF4-FFF2-40B4-BE49-F238E27FC236}">
                <a16:creationId xmlns:a16="http://schemas.microsoft.com/office/drawing/2014/main" id="{E4079E51-A8B1-0048-94FF-4106720FC501}"/>
              </a:ext>
            </a:extLst>
          </p:cNvPr>
          <p:cNvSpPr txBox="1"/>
          <p:nvPr/>
        </p:nvSpPr>
        <p:spPr>
          <a:xfrm>
            <a:off x="3467100" y="100585"/>
            <a:ext cx="8630412" cy="6247864"/>
          </a:xfrm>
          <a:prstGeom prst="rect">
            <a:avLst/>
          </a:prstGeom>
          <a:noFill/>
        </p:spPr>
        <p:txBody>
          <a:bodyPr wrap="square">
            <a:spAutoFit/>
          </a:bodyPr>
          <a:lstStyle/>
          <a:p>
            <a:r>
              <a:rPr lang="en-US" sz="4000" dirty="0">
                <a:solidFill>
                  <a:schemeClr val="bg1"/>
                </a:solidFill>
              </a:rPr>
              <a:t>      Greetings, brothers and sisters. My name is Ivan. I currently live in a small village near the front line. I cannot leave because I am liable for military service. They could take me away as soon as they see me and send me straight into battle. As a Christian, I do </a:t>
            </a:r>
            <a:r>
              <a:rPr lang="en-US" sz="4000" spc="-150" dirty="0">
                <a:solidFill>
                  <a:schemeClr val="bg1"/>
                </a:solidFill>
              </a:rPr>
              <a:t>not want to take up arms to kill anyone. Every day, the front line is getting closer and there is frequent shelling. </a:t>
            </a:r>
          </a:p>
        </p:txBody>
      </p:sp>
    </p:spTree>
    <p:extLst>
      <p:ext uri="{BB962C8B-B14F-4D97-AF65-F5344CB8AC3E}">
        <p14:creationId xmlns:p14="http://schemas.microsoft.com/office/powerpoint/2010/main" val="391692039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3AFE4-44E6-0887-779D-1035F0CC2055}"/>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21C430D5-9991-5D0C-5D0A-797149082A5C}"/>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193E7C52-5B8D-B6C2-7E4E-ECFBCA44E69B}"/>
              </a:ext>
            </a:extLst>
          </p:cNvPr>
          <p:cNvSpPr>
            <a:spLocks noGrp="1"/>
          </p:cNvSpPr>
          <p:nvPr>
            <p:ph type="sldNum" sz="quarter" idx="12"/>
          </p:nvPr>
        </p:nvSpPr>
        <p:spPr>
          <a:xfrm>
            <a:off x="11366500" y="6419088"/>
            <a:ext cx="731012" cy="365125"/>
          </a:xfrm>
        </p:spPr>
        <p:txBody>
          <a:bodyPr/>
          <a:lstStyle/>
          <a:p>
            <a:fld id="{148CC95F-0247-41B6-91CF-DC97C76A7088}" type="slidenum">
              <a:rPr lang="en-US" smtClean="0"/>
              <a:t>14</a:t>
            </a:fld>
            <a:endParaRPr lang="en-US"/>
          </a:p>
        </p:txBody>
      </p:sp>
      <p:pic>
        <p:nvPicPr>
          <p:cNvPr id="1026" name="Picture 2" descr="Russia-Ukraine War News: Updates, Video ...">
            <a:extLst>
              <a:ext uri="{FF2B5EF4-FFF2-40B4-BE49-F238E27FC236}">
                <a16:creationId xmlns:a16="http://schemas.microsoft.com/office/drawing/2014/main" id="{6A5546FC-7E5D-60B5-168D-DDE499F0FA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a:fillRect/>
          </a:stretch>
        </p:blipFill>
        <p:spPr bwMode="auto">
          <a:xfrm>
            <a:off x="7169912" y="100584"/>
            <a:ext cx="4927600" cy="38570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78E519-D6D8-130D-2106-C194601D969D}"/>
              </a:ext>
            </a:extLst>
          </p:cNvPr>
          <p:cNvSpPr txBox="1"/>
          <p:nvPr/>
        </p:nvSpPr>
        <p:spPr>
          <a:xfrm>
            <a:off x="193928" y="43906"/>
            <a:ext cx="11804143" cy="6740307"/>
          </a:xfrm>
          <a:prstGeom prst="rect">
            <a:avLst/>
          </a:prstGeom>
          <a:noFill/>
        </p:spPr>
        <p:txBody>
          <a:bodyPr wrap="square">
            <a:spAutoFit/>
          </a:bodyPr>
          <a:lstStyle/>
          <a:p>
            <a:r>
              <a:rPr lang="en-US" sz="3600" dirty="0">
                <a:solidFill>
                  <a:schemeClr val="bg1"/>
                </a:solidFill>
              </a:rPr>
              <a:t>     As a result, almost all the houses </a:t>
            </a:r>
          </a:p>
          <a:p>
            <a:r>
              <a:rPr lang="en-US" sz="3600" dirty="0">
                <a:solidFill>
                  <a:schemeClr val="bg1"/>
                </a:solidFill>
              </a:rPr>
              <a:t>are destroyed and the windows are</a:t>
            </a:r>
          </a:p>
          <a:p>
            <a:r>
              <a:rPr lang="en-US" sz="3600" dirty="0">
                <a:solidFill>
                  <a:schemeClr val="bg1"/>
                </a:solidFill>
              </a:rPr>
              <a:t> broken by the shock wave. It is </a:t>
            </a:r>
          </a:p>
          <a:p>
            <a:r>
              <a:rPr lang="en-US" sz="3600" dirty="0">
                <a:solidFill>
                  <a:schemeClr val="bg1"/>
                </a:solidFill>
              </a:rPr>
              <a:t>very difficult to leave the shelter. </a:t>
            </a:r>
          </a:p>
          <a:p>
            <a:r>
              <a:rPr lang="en-US" sz="3600" dirty="0">
                <a:solidFill>
                  <a:schemeClr val="bg1"/>
                </a:solidFill>
              </a:rPr>
              <a:t>I am hiding from the explosions </a:t>
            </a:r>
          </a:p>
          <a:p>
            <a:r>
              <a:rPr lang="en-US" sz="3600" dirty="0">
                <a:solidFill>
                  <a:schemeClr val="bg1"/>
                </a:solidFill>
              </a:rPr>
              <a:t>and from the military, who are </a:t>
            </a:r>
          </a:p>
          <a:p>
            <a:r>
              <a:rPr lang="en-US" sz="3600" dirty="0">
                <a:solidFill>
                  <a:schemeClr val="bg1"/>
                </a:solidFill>
              </a:rPr>
              <a:t>grabbing people and sending them</a:t>
            </a:r>
          </a:p>
          <a:p>
            <a:r>
              <a:rPr lang="en-US" sz="3600" dirty="0">
                <a:solidFill>
                  <a:schemeClr val="bg1"/>
                </a:solidFill>
              </a:rPr>
              <a:t> straight to the front. Almost all the residents have left the village. There is no work and no electricity. Please </a:t>
            </a:r>
            <a:r>
              <a:rPr lang="en-US" sz="3600" spc="-150" dirty="0">
                <a:solidFill>
                  <a:schemeClr val="bg1"/>
                </a:solidFill>
              </a:rPr>
              <a:t>remember me in your prayers. I believe that the Lord is powerful enough to protect and guide us through the valley of death. I trust in His grace and mercy. He is worthy of glory and </a:t>
            </a:r>
            <a:r>
              <a:rPr lang="en-US" sz="3600" spc="-150" dirty="0" err="1">
                <a:solidFill>
                  <a:schemeClr val="bg1"/>
                </a:solidFill>
              </a:rPr>
              <a:t>honour</a:t>
            </a:r>
            <a:r>
              <a:rPr lang="en-US" sz="3600" spc="-150" dirty="0">
                <a:solidFill>
                  <a:schemeClr val="bg1"/>
                </a:solidFill>
              </a:rPr>
              <a:t>. Amen.</a:t>
            </a:r>
          </a:p>
        </p:txBody>
      </p:sp>
    </p:spTree>
    <p:extLst>
      <p:ext uri="{BB962C8B-B14F-4D97-AF65-F5344CB8AC3E}">
        <p14:creationId xmlns:p14="http://schemas.microsoft.com/office/powerpoint/2010/main" val="47514527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400" y="359203"/>
            <a:ext cx="1981200" cy="1485984"/>
          </a:xfrm>
          <a:prstGeom prst="rect">
            <a:avLst/>
          </a:prstGeom>
        </p:spPr>
        <p:txBody>
          <a:bodyPr vert="horz" wrap="square" lIns="0" tIns="8573" rIns="0" bIns="0" rtlCol="0" anchor="t">
            <a:spAutoFit/>
          </a:bodyPr>
          <a:lstStyle/>
          <a:p>
            <a:pPr marL="9525" algn="ctr">
              <a:spcBef>
                <a:spcPts val="68"/>
              </a:spcBef>
            </a:pPr>
            <a:r>
              <a:rPr sz="4800" spc="-4" dirty="0">
                <a:solidFill>
                  <a:schemeClr val="bg1"/>
                </a:solidFill>
                <a:ea typeface="Cambria" panose="02040503050406030204" pitchFamily="18" charset="0"/>
              </a:rPr>
              <a:t>God </a:t>
            </a:r>
            <a:br>
              <a:rPr lang="en-US" sz="4800" spc="-4" dirty="0">
                <a:solidFill>
                  <a:schemeClr val="bg1"/>
                </a:solidFill>
                <a:ea typeface="Cambria" panose="02040503050406030204" pitchFamily="18" charset="0"/>
              </a:rPr>
            </a:br>
            <a:r>
              <a:rPr sz="4800" spc="-4" dirty="0">
                <a:solidFill>
                  <a:schemeClr val="bg1"/>
                </a:solidFill>
                <a:ea typeface="Cambria" panose="02040503050406030204" pitchFamily="18" charset="0"/>
              </a:rPr>
              <a:t>is</a:t>
            </a:r>
            <a:r>
              <a:rPr sz="4800" spc="-45" dirty="0">
                <a:solidFill>
                  <a:schemeClr val="bg1"/>
                </a:solidFill>
                <a:ea typeface="Cambria" panose="02040503050406030204" pitchFamily="18" charset="0"/>
              </a:rPr>
              <a:t> </a:t>
            </a:r>
            <a:r>
              <a:rPr sz="4800" spc="-4" dirty="0">
                <a:solidFill>
                  <a:schemeClr val="bg1"/>
                </a:solidFill>
                <a:ea typeface="Cambria" panose="02040503050406030204" pitchFamily="18" charset="0"/>
              </a:rPr>
              <a:t>Here</a:t>
            </a:r>
            <a:endParaRPr sz="4800" dirty="0">
              <a:solidFill>
                <a:schemeClr val="bg1"/>
              </a:solidFill>
              <a:ea typeface="Cambria" panose="02040503050406030204" pitchFamily="18" charset="0"/>
            </a:endParaRPr>
          </a:p>
        </p:txBody>
      </p:sp>
      <p:sp>
        <p:nvSpPr>
          <p:cNvPr id="3" name="object 3"/>
          <p:cNvSpPr txBox="1"/>
          <p:nvPr/>
        </p:nvSpPr>
        <p:spPr>
          <a:xfrm>
            <a:off x="1936750" y="2411140"/>
            <a:ext cx="8318500" cy="3094117"/>
          </a:xfrm>
          <a:prstGeom prst="rect">
            <a:avLst/>
          </a:prstGeom>
        </p:spPr>
        <p:txBody>
          <a:bodyPr vert="horz" wrap="square" lIns="0" tIns="8573" rIns="0" bIns="0" rtlCol="0">
            <a:spAutoFit/>
          </a:bodyPr>
          <a:lstStyle/>
          <a:p>
            <a:pPr marL="178118" algn="ctr">
              <a:spcBef>
                <a:spcPts val="68"/>
              </a:spcBef>
            </a:pPr>
            <a:r>
              <a:rPr sz="4400" b="1" spc="-26" dirty="0">
                <a:solidFill>
                  <a:srgbClr val="FFFF00"/>
                </a:solidFill>
                <a:latin typeface="Candara" panose="020E0502030303020204" pitchFamily="34" charset="0"/>
                <a:ea typeface="Cambria" panose="02040503050406030204" pitchFamily="18" charset="0"/>
                <a:cs typeface="Corbel"/>
              </a:rPr>
              <a:t>YOU </a:t>
            </a:r>
            <a:r>
              <a:rPr sz="4400" b="1" spc="-4" dirty="0">
                <a:solidFill>
                  <a:srgbClr val="FFFF00"/>
                </a:solidFill>
                <a:latin typeface="Candara" panose="020E0502030303020204" pitchFamily="34" charset="0"/>
                <a:ea typeface="Cambria" panose="02040503050406030204" pitchFamily="18" charset="0"/>
                <a:cs typeface="Corbel"/>
              </a:rPr>
              <a:t>ARE</a:t>
            </a:r>
            <a:r>
              <a:rPr sz="4400" b="1" spc="-71" dirty="0">
                <a:solidFill>
                  <a:srgbClr val="FFFF00"/>
                </a:solidFill>
                <a:latin typeface="Candara" panose="020E0502030303020204" pitchFamily="34" charset="0"/>
                <a:ea typeface="Cambria" panose="02040503050406030204" pitchFamily="18" charset="0"/>
                <a:cs typeface="Corbel"/>
              </a:rPr>
              <a:t> </a:t>
            </a:r>
            <a:r>
              <a:rPr sz="4400" b="1" dirty="0">
                <a:solidFill>
                  <a:srgbClr val="FFFF00"/>
                </a:solidFill>
                <a:latin typeface="Candara" panose="020E0502030303020204" pitchFamily="34" charset="0"/>
                <a:ea typeface="Cambria" panose="02040503050406030204" pitchFamily="18" charset="0"/>
                <a:cs typeface="Corbel"/>
              </a:rPr>
              <a:t>HERE</a:t>
            </a:r>
            <a:endParaRPr sz="4400" dirty="0">
              <a:latin typeface="Candara" panose="020E0502030303020204" pitchFamily="34" charset="0"/>
              <a:ea typeface="Cambria" panose="02040503050406030204" pitchFamily="18" charset="0"/>
              <a:cs typeface="Corbel"/>
            </a:endParaRPr>
          </a:p>
          <a:p>
            <a:pPr>
              <a:lnSpc>
                <a:spcPct val="100000"/>
              </a:lnSpc>
            </a:pPr>
            <a:endParaRPr lang="en-US" sz="2400" dirty="0">
              <a:latin typeface="Candara" panose="020E0502030303020204" pitchFamily="34" charset="0"/>
              <a:ea typeface="Cambria" panose="02040503050406030204" pitchFamily="18" charset="0"/>
              <a:cs typeface="Corbel"/>
            </a:endParaRPr>
          </a:p>
          <a:p>
            <a:pPr>
              <a:lnSpc>
                <a:spcPct val="100000"/>
              </a:lnSpc>
            </a:pPr>
            <a:endParaRPr sz="2400" dirty="0">
              <a:latin typeface="Candara" panose="020E0502030303020204" pitchFamily="34" charset="0"/>
              <a:ea typeface="Cambria" panose="02040503050406030204" pitchFamily="18" charset="0"/>
              <a:cs typeface="Corbel"/>
            </a:endParaRPr>
          </a:p>
          <a:p>
            <a:pPr marL="9525" marR="3810" algn="ctr">
              <a:spcBef>
                <a:spcPts val="1673"/>
              </a:spcBef>
            </a:pPr>
            <a:r>
              <a:rPr sz="4000" i="1" spc="-8" dirty="0">
                <a:solidFill>
                  <a:srgbClr val="FFFFFF"/>
                </a:solidFill>
                <a:latin typeface="Candara" panose="020E0502030303020204" pitchFamily="34" charset="0"/>
                <a:ea typeface="Cambria" panose="02040503050406030204" pitchFamily="18" charset="0"/>
                <a:cs typeface="Corbel"/>
              </a:rPr>
              <a:t>What </a:t>
            </a:r>
            <a:r>
              <a:rPr sz="4000" i="1" spc="-4" dirty="0">
                <a:solidFill>
                  <a:srgbClr val="FFFFFF"/>
                </a:solidFill>
                <a:latin typeface="Candara" panose="020E0502030303020204" pitchFamily="34" charset="0"/>
                <a:ea typeface="Cambria" panose="02040503050406030204" pitchFamily="18" charset="0"/>
                <a:cs typeface="Corbel"/>
              </a:rPr>
              <a:t>shall we </a:t>
            </a:r>
            <a:r>
              <a:rPr sz="4000" i="1" spc="-8" dirty="0">
                <a:solidFill>
                  <a:srgbClr val="FFFFFF"/>
                </a:solidFill>
                <a:latin typeface="Candara" panose="020E0502030303020204" pitchFamily="34" charset="0"/>
                <a:ea typeface="Cambria" panose="02040503050406030204" pitchFamily="18" charset="0"/>
                <a:cs typeface="Corbel"/>
              </a:rPr>
              <a:t>then </a:t>
            </a:r>
            <a:r>
              <a:rPr sz="4000" i="1" spc="-4" dirty="0">
                <a:solidFill>
                  <a:srgbClr val="FFFFFF"/>
                </a:solidFill>
                <a:latin typeface="Candara" panose="020E0502030303020204" pitchFamily="34" charset="0"/>
                <a:ea typeface="Cambria" panose="02040503050406030204" pitchFamily="18" charset="0"/>
                <a:cs typeface="Corbel"/>
              </a:rPr>
              <a:t>say </a:t>
            </a:r>
            <a:r>
              <a:rPr sz="4000" i="1" spc="-8" dirty="0">
                <a:solidFill>
                  <a:srgbClr val="FFFFFF"/>
                </a:solidFill>
                <a:latin typeface="Candara" panose="020E0502030303020204" pitchFamily="34" charset="0"/>
                <a:ea typeface="Cambria" panose="02040503050406030204" pitchFamily="18" charset="0"/>
                <a:cs typeface="Corbel"/>
              </a:rPr>
              <a:t>to </a:t>
            </a:r>
            <a:r>
              <a:rPr sz="4000" i="1" spc="-4" dirty="0">
                <a:solidFill>
                  <a:srgbClr val="FFFFFF"/>
                </a:solidFill>
                <a:latin typeface="Candara" panose="020E0502030303020204" pitchFamily="34" charset="0"/>
                <a:ea typeface="Cambria" panose="02040503050406030204" pitchFamily="18" charset="0"/>
                <a:cs typeface="Corbel"/>
              </a:rPr>
              <a:t>these things?  </a:t>
            </a:r>
            <a:r>
              <a:rPr sz="4000" i="1" dirty="0">
                <a:solidFill>
                  <a:srgbClr val="FFFFFF"/>
                </a:solidFill>
                <a:latin typeface="Candara" panose="020E0502030303020204" pitchFamily="34" charset="0"/>
                <a:ea typeface="Cambria" panose="02040503050406030204" pitchFamily="18" charset="0"/>
                <a:cs typeface="Corbel"/>
              </a:rPr>
              <a:t>If </a:t>
            </a:r>
            <a:r>
              <a:rPr sz="4000" i="1" spc="-4" dirty="0">
                <a:solidFill>
                  <a:srgbClr val="FFFFFF"/>
                </a:solidFill>
                <a:latin typeface="Candara" panose="020E0502030303020204" pitchFamily="34" charset="0"/>
                <a:ea typeface="Cambria" panose="02040503050406030204" pitchFamily="18" charset="0"/>
                <a:cs typeface="Corbel"/>
              </a:rPr>
              <a:t>God be </a:t>
            </a:r>
            <a:r>
              <a:rPr sz="4000" i="1" spc="-8" dirty="0">
                <a:solidFill>
                  <a:srgbClr val="FFFFFF"/>
                </a:solidFill>
                <a:latin typeface="Candara" panose="020E0502030303020204" pitchFamily="34" charset="0"/>
                <a:ea typeface="Cambria" panose="02040503050406030204" pitchFamily="18" charset="0"/>
                <a:cs typeface="Corbel"/>
              </a:rPr>
              <a:t>for </a:t>
            </a:r>
            <a:r>
              <a:rPr sz="4000" i="1" spc="-4" dirty="0">
                <a:solidFill>
                  <a:srgbClr val="FFFFFF"/>
                </a:solidFill>
                <a:latin typeface="Candara" panose="020E0502030303020204" pitchFamily="34" charset="0"/>
                <a:ea typeface="Cambria" panose="02040503050406030204" pitchFamily="18" charset="0"/>
                <a:cs typeface="Corbel"/>
              </a:rPr>
              <a:t>us, who </a:t>
            </a:r>
            <a:r>
              <a:rPr sz="4000" i="1" spc="-8" dirty="0">
                <a:solidFill>
                  <a:srgbClr val="FFFFFF"/>
                </a:solidFill>
                <a:latin typeface="Candara" panose="020E0502030303020204" pitchFamily="34" charset="0"/>
                <a:ea typeface="Cambria" panose="02040503050406030204" pitchFamily="18" charset="0"/>
                <a:cs typeface="Corbel"/>
              </a:rPr>
              <a:t>can </a:t>
            </a:r>
            <a:r>
              <a:rPr sz="4000" i="1" spc="-4" dirty="0">
                <a:solidFill>
                  <a:srgbClr val="FFFFFF"/>
                </a:solidFill>
                <a:latin typeface="Candara" panose="020E0502030303020204" pitchFamily="34" charset="0"/>
                <a:ea typeface="Cambria" panose="02040503050406030204" pitchFamily="18" charset="0"/>
                <a:cs typeface="Corbel"/>
              </a:rPr>
              <a:t>be against</a:t>
            </a:r>
            <a:r>
              <a:rPr sz="4000" i="1" spc="-45" dirty="0">
                <a:solidFill>
                  <a:srgbClr val="FFFFFF"/>
                </a:solidFill>
                <a:latin typeface="Candara" panose="020E0502030303020204" pitchFamily="34" charset="0"/>
                <a:ea typeface="Cambria" panose="02040503050406030204" pitchFamily="18" charset="0"/>
                <a:cs typeface="Corbel"/>
              </a:rPr>
              <a:t> </a:t>
            </a:r>
            <a:r>
              <a:rPr sz="4000" i="1" spc="-4" dirty="0">
                <a:solidFill>
                  <a:srgbClr val="FFFFFF"/>
                </a:solidFill>
                <a:latin typeface="Candara" panose="020E0502030303020204" pitchFamily="34" charset="0"/>
                <a:ea typeface="Cambria" panose="02040503050406030204" pitchFamily="18" charset="0"/>
                <a:cs typeface="Corbel"/>
              </a:rPr>
              <a:t>us?</a:t>
            </a:r>
            <a:endParaRPr sz="4000" i="1" dirty="0">
              <a:latin typeface="Candara" panose="020E0502030303020204" pitchFamily="34" charset="0"/>
              <a:ea typeface="Cambria" panose="02040503050406030204" pitchFamily="18" charset="0"/>
              <a:cs typeface="Corbel"/>
            </a:endParaRPr>
          </a:p>
          <a:p>
            <a:pPr marL="9525" algn="ctr">
              <a:spcBef>
                <a:spcPts val="60"/>
              </a:spcBef>
            </a:pPr>
            <a:r>
              <a:rPr sz="1350" b="1" spc="-4" dirty="0">
                <a:solidFill>
                  <a:srgbClr val="FFFFFF"/>
                </a:solidFill>
                <a:latin typeface="Candara" panose="020E0502030303020204" pitchFamily="34" charset="0"/>
                <a:ea typeface="Cambria" panose="02040503050406030204" pitchFamily="18" charset="0"/>
                <a:cs typeface="Corbel"/>
              </a:rPr>
              <a:t>Romans </a:t>
            </a:r>
            <a:r>
              <a:rPr sz="1350" b="1" dirty="0">
                <a:solidFill>
                  <a:srgbClr val="FFFFFF"/>
                </a:solidFill>
                <a:latin typeface="Candara" panose="020E0502030303020204" pitchFamily="34" charset="0"/>
                <a:ea typeface="Cambria" panose="02040503050406030204" pitchFamily="18" charset="0"/>
                <a:cs typeface="Corbel"/>
              </a:rPr>
              <a:t>8:31</a:t>
            </a:r>
            <a:r>
              <a:rPr sz="1350" b="1" spc="-53" dirty="0">
                <a:solidFill>
                  <a:srgbClr val="FFFFFF"/>
                </a:solidFill>
                <a:latin typeface="Candara" panose="020E0502030303020204" pitchFamily="34" charset="0"/>
                <a:ea typeface="Cambria" panose="02040503050406030204" pitchFamily="18" charset="0"/>
                <a:cs typeface="Corbel"/>
              </a:rPr>
              <a:t> </a:t>
            </a:r>
            <a:endParaRPr sz="1350" dirty="0">
              <a:latin typeface="Candara" panose="020E0502030303020204" pitchFamily="34" charset="0"/>
              <a:ea typeface="Cambria" panose="02040503050406030204" pitchFamily="18" charset="0"/>
              <a:cs typeface="Corbel"/>
            </a:endParaRPr>
          </a:p>
        </p:txBody>
      </p:sp>
      <p:sp>
        <p:nvSpPr>
          <p:cNvPr id="4" name="Date Placeholder 3">
            <a:extLst>
              <a:ext uri="{FF2B5EF4-FFF2-40B4-BE49-F238E27FC236}">
                <a16:creationId xmlns:a16="http://schemas.microsoft.com/office/drawing/2014/main" id="{F7175B03-A74E-4B1F-837C-34624EA64723}"/>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6" name="Slide Number Placeholder 5">
            <a:extLst>
              <a:ext uri="{FF2B5EF4-FFF2-40B4-BE49-F238E27FC236}">
                <a16:creationId xmlns:a16="http://schemas.microsoft.com/office/drawing/2014/main" id="{2B15D806-8996-4A6F-9369-9AFDEB39E99E}"/>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15</a:t>
            </a:fld>
            <a:endParaRPr lang="en-US"/>
          </a:p>
        </p:txBody>
      </p:sp>
      <p:sp>
        <p:nvSpPr>
          <p:cNvPr id="5" name="Footer Placeholder 4">
            <a:extLst>
              <a:ext uri="{FF2B5EF4-FFF2-40B4-BE49-F238E27FC236}">
                <a16:creationId xmlns:a16="http://schemas.microsoft.com/office/drawing/2014/main" id="{4146D8D2-04C0-4DE6-B663-1AF62668F718}"/>
              </a:ext>
            </a:extLst>
          </p:cNvPr>
          <p:cNvSpPr>
            <a:spLocks noGrp="1"/>
          </p:cNvSpPr>
          <p:nvPr>
            <p:ph type="ftr" sz="quarter" idx="5"/>
          </p:nvPr>
        </p:nvSpPr>
        <p:spPr>
          <a:xfrm>
            <a:off x="3108960" y="6377940"/>
            <a:ext cx="4669790" cy="276999"/>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Spirit Controlled Church &amp; It's Members 4</a:t>
            </a:r>
          </a:p>
        </p:txBody>
      </p:sp>
    </p:spTree>
    <p:extLst>
      <p:ext uri="{BB962C8B-B14F-4D97-AF65-F5344CB8AC3E}">
        <p14:creationId xmlns:p14="http://schemas.microsoft.com/office/powerpoint/2010/main" val="3102083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79873" y="4222325"/>
            <a:ext cx="2155031" cy="747320"/>
          </a:xfrm>
          <a:prstGeom prst="rect">
            <a:avLst/>
          </a:prstGeom>
        </p:spPr>
        <p:txBody>
          <a:bodyPr vert="horz" wrap="square" lIns="0" tIns="8573" rIns="0" bIns="0" rtlCol="0">
            <a:spAutoFit/>
          </a:bodyPr>
          <a:lstStyle/>
          <a:p>
            <a:pPr marL="9525" marR="3810" algn="ctr">
              <a:spcBef>
                <a:spcPts val="68"/>
              </a:spcBef>
            </a:pPr>
            <a:r>
              <a:rPr sz="2400" b="1" spc="-4" dirty="0">
                <a:solidFill>
                  <a:srgbClr val="FFFFFF"/>
                </a:solidFill>
                <a:latin typeface="Corbel"/>
                <a:cs typeface="Corbel"/>
              </a:rPr>
              <a:t>Fourth </a:t>
            </a:r>
            <a:r>
              <a:rPr sz="2400" b="1" spc="-8" dirty="0">
                <a:solidFill>
                  <a:srgbClr val="FFFFFF"/>
                </a:solidFill>
                <a:latin typeface="Corbel"/>
                <a:cs typeface="Corbel"/>
              </a:rPr>
              <a:t>Seal  Anointing</a:t>
            </a:r>
            <a:endParaRPr sz="2400" b="1" dirty="0">
              <a:latin typeface="Corbel"/>
              <a:cs typeface="Corbel"/>
            </a:endParaRPr>
          </a:p>
        </p:txBody>
      </p:sp>
      <p:sp>
        <p:nvSpPr>
          <p:cNvPr id="3" name="object 3"/>
          <p:cNvSpPr txBox="1"/>
          <p:nvPr/>
        </p:nvSpPr>
        <p:spPr>
          <a:xfrm>
            <a:off x="259473" y="2343966"/>
            <a:ext cx="2729451" cy="2470869"/>
          </a:xfrm>
          <a:prstGeom prst="rect">
            <a:avLst/>
          </a:prstGeom>
        </p:spPr>
        <p:txBody>
          <a:bodyPr vert="horz" wrap="square" lIns="0" tIns="8573" rIns="0" bIns="0" rtlCol="0">
            <a:spAutoFit/>
          </a:bodyPr>
          <a:lstStyle/>
          <a:p>
            <a:pPr marL="9525" marR="1297304">
              <a:spcBef>
                <a:spcPts val="68"/>
              </a:spcBef>
            </a:pPr>
            <a:r>
              <a:rPr sz="3200" spc="-8" dirty="0">
                <a:solidFill>
                  <a:srgbClr val="FFFFFF"/>
                </a:solidFill>
                <a:latin typeface="Corbel"/>
                <a:cs typeface="Corbel"/>
              </a:rPr>
              <a:t>Elijah  </a:t>
            </a:r>
            <a:r>
              <a:rPr sz="3200" spc="-11" dirty="0">
                <a:solidFill>
                  <a:srgbClr val="FFFFFF"/>
                </a:solidFill>
                <a:latin typeface="Corbel"/>
                <a:cs typeface="Corbel"/>
              </a:rPr>
              <a:t>E</a:t>
            </a:r>
            <a:r>
              <a:rPr sz="3200" spc="-4" dirty="0">
                <a:solidFill>
                  <a:srgbClr val="FFFFFF"/>
                </a:solidFill>
                <a:latin typeface="Corbel"/>
                <a:cs typeface="Corbel"/>
              </a:rPr>
              <a:t>li</a:t>
            </a:r>
            <a:r>
              <a:rPr sz="3200" dirty="0">
                <a:solidFill>
                  <a:srgbClr val="FFFFFF"/>
                </a:solidFill>
                <a:latin typeface="Corbel"/>
                <a:cs typeface="Corbel"/>
              </a:rPr>
              <a:t>sh</a:t>
            </a:r>
            <a:r>
              <a:rPr sz="3200" spc="-4" dirty="0">
                <a:solidFill>
                  <a:srgbClr val="FFFFFF"/>
                </a:solidFill>
                <a:latin typeface="Corbel"/>
                <a:cs typeface="Corbel"/>
              </a:rPr>
              <a:t>a</a:t>
            </a:r>
            <a:endParaRPr sz="3200" dirty="0">
              <a:latin typeface="Corbel"/>
              <a:cs typeface="Corbel"/>
            </a:endParaRPr>
          </a:p>
          <a:p>
            <a:pPr marL="9525" marR="3810"/>
            <a:r>
              <a:rPr sz="3200" spc="-4" dirty="0">
                <a:solidFill>
                  <a:srgbClr val="FFFFFF"/>
                </a:solidFill>
                <a:latin typeface="Corbel"/>
                <a:cs typeface="Corbel"/>
              </a:rPr>
              <a:t>John the</a:t>
            </a:r>
            <a:r>
              <a:rPr sz="3200" spc="-53" dirty="0">
                <a:solidFill>
                  <a:srgbClr val="FFFFFF"/>
                </a:solidFill>
                <a:latin typeface="Corbel"/>
                <a:cs typeface="Corbel"/>
              </a:rPr>
              <a:t> </a:t>
            </a:r>
            <a:r>
              <a:rPr sz="3200" spc="-4" dirty="0">
                <a:solidFill>
                  <a:srgbClr val="FFFFFF"/>
                </a:solidFill>
                <a:latin typeface="Corbel"/>
                <a:cs typeface="Corbel"/>
              </a:rPr>
              <a:t>Baptist  Bro </a:t>
            </a:r>
            <a:r>
              <a:rPr sz="3200" spc="-8" dirty="0">
                <a:solidFill>
                  <a:srgbClr val="FFFFFF"/>
                </a:solidFill>
                <a:latin typeface="Corbel"/>
                <a:cs typeface="Corbel"/>
              </a:rPr>
              <a:t>Branham</a:t>
            </a:r>
            <a:endParaRPr sz="3200" dirty="0">
              <a:latin typeface="Corbel"/>
              <a:cs typeface="Corbel"/>
            </a:endParaRPr>
          </a:p>
          <a:p>
            <a:pPr marL="9525"/>
            <a:r>
              <a:rPr lang="en-US" sz="3200" spc="-75" dirty="0">
                <a:solidFill>
                  <a:srgbClr val="FFFFFF"/>
                </a:solidFill>
                <a:latin typeface="Corbel"/>
                <a:cs typeface="Corbel"/>
              </a:rPr>
              <a:t>Rev. 11 to Israel</a:t>
            </a:r>
            <a:endParaRPr sz="3200" dirty="0">
              <a:latin typeface="Corbel"/>
              <a:cs typeface="Corbel"/>
            </a:endParaRPr>
          </a:p>
        </p:txBody>
      </p:sp>
      <p:sp>
        <p:nvSpPr>
          <p:cNvPr id="7" name="object 7"/>
          <p:cNvSpPr txBox="1"/>
          <p:nvPr/>
        </p:nvSpPr>
        <p:spPr>
          <a:xfrm>
            <a:off x="8425272" y="1804035"/>
            <a:ext cx="3575990" cy="760144"/>
          </a:xfrm>
          <a:prstGeom prst="rect">
            <a:avLst/>
          </a:prstGeom>
        </p:spPr>
        <p:txBody>
          <a:bodyPr vert="horz" wrap="square" lIns="0" tIns="8573" rIns="0" bIns="0" rtlCol="0">
            <a:spAutoFit/>
          </a:bodyPr>
          <a:lstStyle/>
          <a:p>
            <a:pPr marL="28575" marR="22860" algn="ctr">
              <a:spcBef>
                <a:spcPts val="68"/>
              </a:spcBef>
            </a:pPr>
            <a:r>
              <a:rPr sz="2400" spc="4" dirty="0">
                <a:solidFill>
                  <a:srgbClr val="FFFFFF"/>
                </a:solidFill>
                <a:latin typeface="Corbel"/>
                <a:cs typeface="Corbel"/>
              </a:rPr>
              <a:t>1</a:t>
            </a:r>
            <a:r>
              <a:rPr sz="2363" spc="5" baseline="25132" dirty="0">
                <a:solidFill>
                  <a:srgbClr val="FFFFFF"/>
                </a:solidFill>
                <a:latin typeface="Corbel"/>
                <a:cs typeface="Corbel"/>
              </a:rPr>
              <a:t>st </a:t>
            </a:r>
            <a:r>
              <a:rPr sz="2400" spc="-8" dirty="0">
                <a:solidFill>
                  <a:srgbClr val="FFFFFF"/>
                </a:solidFill>
                <a:latin typeface="Corbel"/>
                <a:cs typeface="Corbel"/>
              </a:rPr>
              <a:t>Exodus  </a:t>
            </a:r>
            <a:r>
              <a:rPr sz="2400" spc="8" dirty="0">
                <a:solidFill>
                  <a:srgbClr val="FFFFFF"/>
                </a:solidFill>
                <a:latin typeface="Corbel"/>
                <a:cs typeface="Corbel"/>
              </a:rPr>
              <a:t>2</a:t>
            </a:r>
            <a:r>
              <a:rPr sz="2363" spc="11" baseline="25132" dirty="0">
                <a:solidFill>
                  <a:srgbClr val="FFFFFF"/>
                </a:solidFill>
                <a:latin typeface="Corbel"/>
                <a:cs typeface="Corbel"/>
              </a:rPr>
              <a:t>nd </a:t>
            </a:r>
            <a:r>
              <a:rPr sz="2400" spc="-8" dirty="0">
                <a:solidFill>
                  <a:srgbClr val="FFFFFF"/>
                </a:solidFill>
                <a:latin typeface="Corbel"/>
                <a:cs typeface="Corbel"/>
              </a:rPr>
              <a:t>Exodus</a:t>
            </a:r>
            <a:endParaRPr lang="en-US" sz="2400" spc="-8" dirty="0">
              <a:solidFill>
                <a:srgbClr val="FFFFFF"/>
              </a:solidFill>
              <a:latin typeface="Corbel"/>
              <a:cs typeface="Corbel"/>
            </a:endParaRPr>
          </a:p>
          <a:p>
            <a:pPr marL="28575" marR="22860" algn="ctr">
              <a:spcBef>
                <a:spcPts val="68"/>
              </a:spcBef>
            </a:pPr>
            <a:r>
              <a:rPr sz="2400" spc="-8" dirty="0">
                <a:solidFill>
                  <a:srgbClr val="FFFFFF"/>
                </a:solidFill>
                <a:latin typeface="Corbel"/>
                <a:cs typeface="Corbel"/>
              </a:rPr>
              <a:t>  </a:t>
            </a:r>
            <a:r>
              <a:rPr sz="2400" spc="4" dirty="0">
                <a:solidFill>
                  <a:srgbClr val="FFFFFF"/>
                </a:solidFill>
                <a:latin typeface="Corbel"/>
                <a:cs typeface="Corbel"/>
              </a:rPr>
              <a:t>3</a:t>
            </a:r>
            <a:r>
              <a:rPr sz="2363" spc="5" baseline="25132" dirty="0">
                <a:solidFill>
                  <a:srgbClr val="FFFFFF"/>
                </a:solidFill>
                <a:latin typeface="Corbel"/>
                <a:cs typeface="Corbel"/>
              </a:rPr>
              <a:t>rd</a:t>
            </a:r>
            <a:r>
              <a:rPr sz="2363" spc="191" baseline="25132" dirty="0">
                <a:solidFill>
                  <a:srgbClr val="FFFFFF"/>
                </a:solidFill>
                <a:latin typeface="Corbel"/>
                <a:cs typeface="Corbel"/>
              </a:rPr>
              <a:t> </a:t>
            </a:r>
            <a:r>
              <a:rPr sz="2400" spc="-8" dirty="0">
                <a:solidFill>
                  <a:srgbClr val="FFFFFF"/>
                </a:solidFill>
                <a:latin typeface="Corbel"/>
                <a:cs typeface="Corbel"/>
              </a:rPr>
              <a:t>Exodus</a:t>
            </a:r>
            <a:endParaRPr sz="2400" dirty="0">
              <a:latin typeface="Corbel"/>
              <a:cs typeface="Corbel"/>
            </a:endParaRPr>
          </a:p>
        </p:txBody>
      </p:sp>
      <p:sp>
        <p:nvSpPr>
          <p:cNvPr id="8" name="object 8"/>
          <p:cNvSpPr txBox="1"/>
          <p:nvPr/>
        </p:nvSpPr>
        <p:spPr>
          <a:xfrm rot="20969316">
            <a:off x="2629054" y="2255850"/>
            <a:ext cx="2361554" cy="377989"/>
          </a:xfrm>
          <a:prstGeom prst="rect">
            <a:avLst/>
          </a:prstGeom>
        </p:spPr>
        <p:txBody>
          <a:bodyPr vert="horz" wrap="square" lIns="0" tIns="8573" rIns="0" bIns="0" rtlCol="0">
            <a:spAutoFit/>
          </a:bodyPr>
          <a:lstStyle/>
          <a:p>
            <a:pPr marL="9525">
              <a:spcBef>
                <a:spcPts val="68"/>
              </a:spcBef>
            </a:pPr>
            <a:r>
              <a:rPr sz="2400" b="1" spc="-8" dirty="0">
                <a:solidFill>
                  <a:srgbClr val="FFFFFF"/>
                </a:solidFill>
                <a:latin typeface="Corbel"/>
                <a:cs typeface="Corbel"/>
              </a:rPr>
              <a:t>Day </a:t>
            </a:r>
            <a:r>
              <a:rPr sz="2400" b="1" spc="-4" dirty="0">
                <a:solidFill>
                  <a:srgbClr val="FFFFFF"/>
                </a:solidFill>
                <a:latin typeface="Corbel"/>
                <a:cs typeface="Corbel"/>
              </a:rPr>
              <a:t>of the</a:t>
            </a:r>
            <a:r>
              <a:rPr sz="2400" b="1" spc="-41" dirty="0">
                <a:solidFill>
                  <a:srgbClr val="FFFFFF"/>
                </a:solidFill>
                <a:latin typeface="Corbel"/>
                <a:cs typeface="Corbel"/>
              </a:rPr>
              <a:t> </a:t>
            </a:r>
            <a:r>
              <a:rPr sz="2400" b="1" spc="-4" dirty="0">
                <a:solidFill>
                  <a:srgbClr val="FFFFFF"/>
                </a:solidFill>
                <a:latin typeface="Corbel"/>
                <a:cs typeface="Corbel"/>
              </a:rPr>
              <a:t>Lord</a:t>
            </a:r>
            <a:endParaRPr sz="2400" b="1" dirty="0">
              <a:latin typeface="Corbel"/>
              <a:cs typeface="Corbel"/>
            </a:endParaRPr>
          </a:p>
        </p:txBody>
      </p:sp>
      <p:sp>
        <p:nvSpPr>
          <p:cNvPr id="9" name="object 9"/>
          <p:cNvSpPr txBox="1"/>
          <p:nvPr/>
        </p:nvSpPr>
        <p:spPr>
          <a:xfrm>
            <a:off x="10316108" y="4818004"/>
            <a:ext cx="1570148" cy="439544"/>
          </a:xfrm>
          <a:prstGeom prst="rect">
            <a:avLst/>
          </a:prstGeom>
        </p:spPr>
        <p:txBody>
          <a:bodyPr vert="horz" wrap="square" lIns="0" tIns="8573" rIns="0" bIns="0" rtlCol="0">
            <a:spAutoFit/>
          </a:bodyPr>
          <a:lstStyle/>
          <a:p>
            <a:pPr marL="9525">
              <a:spcBef>
                <a:spcPts val="68"/>
              </a:spcBef>
            </a:pPr>
            <a:r>
              <a:rPr sz="2800" b="1" spc="-4" dirty="0">
                <a:solidFill>
                  <a:srgbClr val="FFFFFF"/>
                </a:solidFill>
                <a:latin typeface="Corbel"/>
                <a:cs typeface="Corbel"/>
              </a:rPr>
              <a:t>Bride</a:t>
            </a:r>
            <a:r>
              <a:rPr sz="2800" b="1" spc="-165" dirty="0">
                <a:solidFill>
                  <a:srgbClr val="FFFFFF"/>
                </a:solidFill>
                <a:latin typeface="Corbel"/>
                <a:cs typeface="Corbel"/>
              </a:rPr>
              <a:t> </a:t>
            </a:r>
            <a:r>
              <a:rPr sz="2800" b="1" spc="-8" dirty="0">
                <a:solidFill>
                  <a:srgbClr val="FFFFFF"/>
                </a:solidFill>
                <a:latin typeface="Corbel"/>
                <a:cs typeface="Corbel"/>
              </a:rPr>
              <a:t>Age</a:t>
            </a:r>
            <a:endParaRPr sz="2800" b="1" dirty="0">
              <a:latin typeface="Corbel"/>
              <a:cs typeface="Corbel"/>
            </a:endParaRPr>
          </a:p>
        </p:txBody>
      </p:sp>
      <p:sp>
        <p:nvSpPr>
          <p:cNvPr id="10" name="object 10"/>
          <p:cNvSpPr txBox="1"/>
          <p:nvPr/>
        </p:nvSpPr>
        <p:spPr>
          <a:xfrm>
            <a:off x="4387229" y="3168412"/>
            <a:ext cx="6146482" cy="562655"/>
          </a:xfrm>
          <a:prstGeom prst="rect">
            <a:avLst/>
          </a:prstGeom>
        </p:spPr>
        <p:txBody>
          <a:bodyPr vert="horz" wrap="square" lIns="0" tIns="8573" rIns="0" bIns="0" rtlCol="0">
            <a:spAutoFit/>
          </a:bodyPr>
          <a:lstStyle/>
          <a:p>
            <a:pPr marL="1054894">
              <a:spcBef>
                <a:spcPts val="1800"/>
              </a:spcBef>
              <a:tabLst>
                <a:tab pos="4321969" algn="l"/>
              </a:tabLst>
            </a:pPr>
            <a:r>
              <a:rPr sz="3600" b="1" spc="-26" dirty="0">
                <a:solidFill>
                  <a:srgbClr val="FFFF00"/>
                </a:solidFill>
                <a:latin typeface="Candara" panose="020E0502030303020204" pitchFamily="34" charset="0"/>
                <a:ea typeface="Cambria" panose="02040503050406030204" pitchFamily="18" charset="0"/>
                <a:cs typeface="Corbel"/>
              </a:rPr>
              <a:t>YOU</a:t>
            </a:r>
            <a:r>
              <a:rPr sz="3600" b="1" spc="-90" dirty="0">
                <a:solidFill>
                  <a:srgbClr val="FFFF00"/>
                </a:solidFill>
                <a:latin typeface="Candara" panose="020E0502030303020204" pitchFamily="34" charset="0"/>
                <a:ea typeface="Cambria" panose="02040503050406030204" pitchFamily="18" charset="0"/>
                <a:cs typeface="Corbel"/>
              </a:rPr>
              <a:t> </a:t>
            </a:r>
            <a:r>
              <a:rPr sz="3600" b="1" spc="-8" dirty="0">
                <a:solidFill>
                  <a:srgbClr val="FFFF00"/>
                </a:solidFill>
                <a:latin typeface="Candara" panose="020E0502030303020204" pitchFamily="34" charset="0"/>
                <a:ea typeface="Cambria" panose="02040503050406030204" pitchFamily="18" charset="0"/>
                <a:cs typeface="Corbel"/>
              </a:rPr>
              <a:t>ARE</a:t>
            </a:r>
            <a:r>
              <a:rPr sz="3600" b="1" spc="19" dirty="0">
                <a:solidFill>
                  <a:srgbClr val="FFFF00"/>
                </a:solidFill>
                <a:latin typeface="Candara" panose="020E0502030303020204" pitchFamily="34" charset="0"/>
                <a:ea typeface="Cambria" panose="02040503050406030204" pitchFamily="18" charset="0"/>
                <a:cs typeface="Corbel"/>
              </a:rPr>
              <a:t> </a:t>
            </a:r>
            <a:r>
              <a:rPr sz="3600" b="1" spc="-4" dirty="0">
                <a:solidFill>
                  <a:srgbClr val="FFFF00"/>
                </a:solidFill>
                <a:latin typeface="Candara" panose="020E0502030303020204" pitchFamily="34" charset="0"/>
                <a:ea typeface="Cambria" panose="02040503050406030204" pitchFamily="18" charset="0"/>
                <a:cs typeface="Corbel"/>
              </a:rPr>
              <a:t>HERE</a:t>
            </a:r>
            <a:r>
              <a:rPr sz="2800" b="1" spc="-4" dirty="0">
                <a:solidFill>
                  <a:srgbClr val="FFFF00"/>
                </a:solidFill>
                <a:latin typeface="Corbel"/>
                <a:cs typeface="Corbel"/>
              </a:rPr>
              <a:t>	</a:t>
            </a:r>
            <a:endParaRPr sz="2800" b="1" dirty="0">
              <a:latin typeface="Corbel"/>
              <a:cs typeface="Corbel"/>
            </a:endParaRPr>
          </a:p>
        </p:txBody>
      </p:sp>
      <p:sp>
        <p:nvSpPr>
          <p:cNvPr id="11" name="object 11"/>
          <p:cNvSpPr txBox="1"/>
          <p:nvPr/>
        </p:nvSpPr>
        <p:spPr>
          <a:xfrm>
            <a:off x="10189494" y="5251236"/>
            <a:ext cx="1807692" cy="747320"/>
          </a:xfrm>
          <a:prstGeom prst="rect">
            <a:avLst/>
          </a:prstGeom>
        </p:spPr>
        <p:txBody>
          <a:bodyPr vert="horz" wrap="square" lIns="0" tIns="8573" rIns="0" bIns="0" rtlCol="0">
            <a:spAutoFit/>
          </a:bodyPr>
          <a:lstStyle/>
          <a:p>
            <a:pPr marL="9525" marR="3810" algn="ctr">
              <a:spcBef>
                <a:spcPts val="68"/>
              </a:spcBef>
            </a:pPr>
            <a:r>
              <a:rPr lang="en-US" sz="2400" b="1" spc="-23" dirty="0">
                <a:solidFill>
                  <a:srgbClr val="FFFFFF"/>
                </a:solidFill>
                <a:latin typeface="Corbel"/>
                <a:cs typeface="Corbel"/>
              </a:rPr>
              <a:t>Days of </a:t>
            </a:r>
            <a:r>
              <a:rPr sz="2400" b="1" spc="-23" dirty="0">
                <a:solidFill>
                  <a:srgbClr val="FFFFFF"/>
                </a:solidFill>
                <a:latin typeface="Corbel"/>
                <a:cs typeface="Corbel"/>
              </a:rPr>
              <a:t>Lot </a:t>
            </a:r>
            <a:r>
              <a:rPr sz="2400" b="1" spc="-8" dirty="0">
                <a:solidFill>
                  <a:srgbClr val="FFFFFF"/>
                </a:solidFill>
                <a:latin typeface="Corbel"/>
                <a:cs typeface="Corbel"/>
              </a:rPr>
              <a:t>Day</a:t>
            </a:r>
            <a:r>
              <a:rPr lang="en-US" sz="2400" b="1" spc="-8" dirty="0">
                <a:solidFill>
                  <a:srgbClr val="FFFFFF"/>
                </a:solidFill>
                <a:latin typeface="Corbel"/>
                <a:cs typeface="Corbel"/>
              </a:rPr>
              <a:t>s</a:t>
            </a:r>
            <a:r>
              <a:rPr sz="2400" b="1" spc="-8" dirty="0">
                <a:solidFill>
                  <a:srgbClr val="FFFFFF"/>
                </a:solidFill>
                <a:latin typeface="Corbel"/>
                <a:cs typeface="Corbel"/>
              </a:rPr>
              <a:t> </a:t>
            </a:r>
            <a:r>
              <a:rPr lang="en-US" sz="2400" b="1" spc="-8" dirty="0">
                <a:solidFill>
                  <a:srgbClr val="FFFFFF"/>
                </a:solidFill>
                <a:latin typeface="Corbel"/>
                <a:cs typeface="Corbel"/>
              </a:rPr>
              <a:t>of </a:t>
            </a:r>
            <a:r>
              <a:rPr sz="2400" b="1" spc="-15" dirty="0">
                <a:solidFill>
                  <a:srgbClr val="FFFFFF"/>
                </a:solidFill>
                <a:latin typeface="Corbel"/>
                <a:cs typeface="Corbel"/>
              </a:rPr>
              <a:t>Noah</a:t>
            </a:r>
            <a:endParaRPr sz="2400" b="1" dirty="0">
              <a:latin typeface="Corbel"/>
              <a:cs typeface="Corbel"/>
            </a:endParaRPr>
          </a:p>
        </p:txBody>
      </p:sp>
      <p:sp>
        <p:nvSpPr>
          <p:cNvPr id="12" name="object 12"/>
          <p:cNvSpPr txBox="1">
            <a:spLocks noGrp="1"/>
          </p:cNvSpPr>
          <p:nvPr>
            <p:ph type="title"/>
          </p:nvPr>
        </p:nvSpPr>
        <p:spPr>
          <a:xfrm>
            <a:off x="4108695" y="5124368"/>
            <a:ext cx="1278591" cy="1485984"/>
          </a:xfrm>
          <a:prstGeom prst="rect">
            <a:avLst/>
          </a:prstGeom>
        </p:spPr>
        <p:txBody>
          <a:bodyPr vert="horz" wrap="square" lIns="0" tIns="8573" rIns="0" bIns="0" rtlCol="0" anchor="t">
            <a:spAutoFit/>
          </a:bodyPr>
          <a:lstStyle/>
          <a:p>
            <a:pPr marL="9525" marR="3810" algn="ctr">
              <a:spcBef>
                <a:spcPts val="68"/>
              </a:spcBef>
            </a:pPr>
            <a:r>
              <a:rPr sz="2400" spc="-4" dirty="0">
                <a:solidFill>
                  <a:schemeClr val="bg1"/>
                </a:solidFill>
              </a:rPr>
              <a:t>Shout  </a:t>
            </a:r>
            <a:r>
              <a:rPr sz="2400" spc="-23" dirty="0">
                <a:solidFill>
                  <a:schemeClr val="bg1"/>
                </a:solidFill>
              </a:rPr>
              <a:t>Voice  </a:t>
            </a:r>
            <a:r>
              <a:rPr sz="2400" spc="-146" dirty="0">
                <a:solidFill>
                  <a:schemeClr val="bg1"/>
                </a:solidFill>
              </a:rPr>
              <a:t>T</a:t>
            </a:r>
            <a:r>
              <a:rPr sz="2400" spc="4" dirty="0">
                <a:solidFill>
                  <a:schemeClr val="bg1"/>
                </a:solidFill>
              </a:rPr>
              <a:t>r</a:t>
            </a:r>
            <a:r>
              <a:rPr sz="2400" spc="-4" dirty="0">
                <a:solidFill>
                  <a:schemeClr val="bg1"/>
                </a:solidFill>
              </a:rPr>
              <a:t>u</a:t>
            </a:r>
            <a:r>
              <a:rPr sz="2400" spc="-11" dirty="0">
                <a:solidFill>
                  <a:schemeClr val="bg1"/>
                </a:solidFill>
              </a:rPr>
              <a:t>m</a:t>
            </a:r>
            <a:r>
              <a:rPr sz="2400" dirty="0">
                <a:solidFill>
                  <a:schemeClr val="bg1"/>
                </a:solidFill>
              </a:rPr>
              <a:t>p</a:t>
            </a:r>
            <a:r>
              <a:rPr sz="2400" spc="-8" dirty="0">
                <a:solidFill>
                  <a:schemeClr val="bg1"/>
                </a:solidFill>
              </a:rPr>
              <a:t>e</a:t>
            </a:r>
            <a:r>
              <a:rPr sz="2400" spc="-4" dirty="0">
                <a:solidFill>
                  <a:schemeClr val="bg1"/>
                </a:solidFill>
              </a:rPr>
              <a:t>t</a:t>
            </a:r>
            <a:br>
              <a:rPr lang="en-US" sz="2400" spc="-4" dirty="0">
                <a:solidFill>
                  <a:schemeClr val="bg1"/>
                </a:solidFill>
              </a:rPr>
            </a:br>
            <a:r>
              <a:rPr lang="en-US" sz="2400" spc="-4" dirty="0">
                <a:solidFill>
                  <a:schemeClr val="bg1"/>
                </a:solidFill>
              </a:rPr>
              <a:t>I </a:t>
            </a:r>
            <a:r>
              <a:rPr lang="en-US" sz="2400" spc="-4" dirty="0" err="1">
                <a:solidFill>
                  <a:schemeClr val="bg1"/>
                </a:solidFill>
              </a:rPr>
              <a:t>Thes</a:t>
            </a:r>
            <a:r>
              <a:rPr lang="en-US" sz="2400" spc="-4" dirty="0">
                <a:solidFill>
                  <a:schemeClr val="bg1"/>
                </a:solidFill>
              </a:rPr>
              <a:t>. 4</a:t>
            </a:r>
            <a:endParaRPr sz="2400" dirty="0">
              <a:solidFill>
                <a:schemeClr val="bg1"/>
              </a:solidFill>
            </a:endParaRPr>
          </a:p>
        </p:txBody>
      </p:sp>
      <p:sp>
        <p:nvSpPr>
          <p:cNvPr id="13" name="object 13"/>
          <p:cNvSpPr txBox="1"/>
          <p:nvPr/>
        </p:nvSpPr>
        <p:spPr>
          <a:xfrm>
            <a:off x="5130471" y="2261314"/>
            <a:ext cx="3836556" cy="821700"/>
          </a:xfrm>
          <a:prstGeom prst="rect">
            <a:avLst/>
          </a:prstGeom>
        </p:spPr>
        <p:txBody>
          <a:bodyPr vert="horz" wrap="square" lIns="0" tIns="8573" rIns="0" bIns="0" rtlCol="0">
            <a:spAutoFit/>
          </a:bodyPr>
          <a:lstStyle/>
          <a:p>
            <a:pPr marL="9525" algn="ctr">
              <a:spcBef>
                <a:spcPts val="68"/>
              </a:spcBef>
            </a:pPr>
            <a:r>
              <a:rPr sz="2800" b="1" spc="-4" dirty="0">
                <a:solidFill>
                  <a:srgbClr val="FFFFFF"/>
                </a:solidFill>
                <a:latin typeface="Corbel"/>
                <a:cs typeface="Corbel"/>
              </a:rPr>
              <a:t>Great </a:t>
            </a:r>
            <a:r>
              <a:rPr sz="2800" b="1" spc="-8" dirty="0">
                <a:solidFill>
                  <a:srgbClr val="FFFFFF"/>
                </a:solidFill>
                <a:latin typeface="Corbel"/>
                <a:cs typeface="Corbel"/>
              </a:rPr>
              <a:t>Falling</a:t>
            </a:r>
            <a:r>
              <a:rPr sz="2800" b="1" spc="-143" dirty="0">
                <a:solidFill>
                  <a:srgbClr val="FFFFFF"/>
                </a:solidFill>
                <a:latin typeface="Corbel"/>
                <a:cs typeface="Corbel"/>
              </a:rPr>
              <a:t> </a:t>
            </a:r>
            <a:r>
              <a:rPr sz="2800" b="1" spc="-23" dirty="0">
                <a:solidFill>
                  <a:srgbClr val="FFFFFF"/>
                </a:solidFill>
                <a:latin typeface="Corbel"/>
                <a:cs typeface="Corbel"/>
              </a:rPr>
              <a:t>Away</a:t>
            </a:r>
            <a:endParaRPr lang="en-US" sz="2800" b="1" spc="-23" dirty="0">
              <a:solidFill>
                <a:srgbClr val="FFFFFF"/>
              </a:solidFill>
              <a:latin typeface="Corbel"/>
              <a:cs typeface="Corbel"/>
            </a:endParaRPr>
          </a:p>
          <a:p>
            <a:pPr marL="9525" algn="ctr">
              <a:spcBef>
                <a:spcPts val="68"/>
              </a:spcBef>
            </a:pPr>
            <a:r>
              <a:rPr lang="en-US" sz="2400" spc="-23" dirty="0">
                <a:solidFill>
                  <a:srgbClr val="FFFFFF"/>
                </a:solidFill>
                <a:latin typeface="Corbel"/>
                <a:cs typeface="Corbel"/>
              </a:rPr>
              <a:t>II </a:t>
            </a:r>
            <a:r>
              <a:rPr lang="en-US" sz="2400" spc="-23" dirty="0" err="1">
                <a:solidFill>
                  <a:srgbClr val="FFFFFF"/>
                </a:solidFill>
                <a:latin typeface="Corbel"/>
                <a:cs typeface="Corbel"/>
              </a:rPr>
              <a:t>Thes</a:t>
            </a:r>
            <a:r>
              <a:rPr lang="en-US" sz="2400" spc="-23" dirty="0">
                <a:solidFill>
                  <a:srgbClr val="FFFFFF"/>
                </a:solidFill>
                <a:latin typeface="Corbel"/>
                <a:cs typeface="Corbel"/>
              </a:rPr>
              <a:t>. 2</a:t>
            </a:r>
            <a:endParaRPr sz="2400" dirty="0">
              <a:latin typeface="Corbel"/>
              <a:cs typeface="Corbel"/>
            </a:endParaRPr>
          </a:p>
        </p:txBody>
      </p:sp>
      <p:sp>
        <p:nvSpPr>
          <p:cNvPr id="14" name="Date Placeholder 13">
            <a:extLst>
              <a:ext uri="{FF2B5EF4-FFF2-40B4-BE49-F238E27FC236}">
                <a16:creationId xmlns:a16="http://schemas.microsoft.com/office/drawing/2014/main" id="{64C6C7BA-DBD4-4F49-BF82-E783EA201D6A}"/>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16" name="Slide Number Placeholder 15">
            <a:extLst>
              <a:ext uri="{FF2B5EF4-FFF2-40B4-BE49-F238E27FC236}">
                <a16:creationId xmlns:a16="http://schemas.microsoft.com/office/drawing/2014/main" id="{8D5FE359-BB57-4F07-8B16-28FD6E74A286}"/>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a:p>
        </p:txBody>
      </p:sp>
      <p:sp>
        <p:nvSpPr>
          <p:cNvPr id="18" name="object 8">
            <a:extLst>
              <a:ext uri="{FF2B5EF4-FFF2-40B4-BE49-F238E27FC236}">
                <a16:creationId xmlns:a16="http://schemas.microsoft.com/office/drawing/2014/main" id="{748D76C4-20A8-41C0-AA40-D52DF89EB259}"/>
              </a:ext>
            </a:extLst>
          </p:cNvPr>
          <p:cNvSpPr txBox="1"/>
          <p:nvPr/>
        </p:nvSpPr>
        <p:spPr>
          <a:xfrm>
            <a:off x="3520939" y="159396"/>
            <a:ext cx="2584608" cy="883255"/>
          </a:xfrm>
          <a:prstGeom prst="rect">
            <a:avLst/>
          </a:prstGeom>
        </p:spPr>
        <p:txBody>
          <a:bodyPr vert="horz" wrap="square" lIns="0" tIns="8573" rIns="0" bIns="0" rtlCol="0">
            <a:spAutoFit/>
          </a:bodyPr>
          <a:lstStyle/>
          <a:p>
            <a:pPr marL="9525" algn="ctr">
              <a:spcBef>
                <a:spcPts val="68"/>
              </a:spcBef>
            </a:pPr>
            <a:r>
              <a:rPr lang="en-US" sz="2800" b="1" spc="-8" dirty="0">
                <a:solidFill>
                  <a:srgbClr val="FFFFFF"/>
                </a:solidFill>
                <a:latin typeface="Corbel"/>
                <a:cs typeface="Corbel"/>
              </a:rPr>
              <a:t>Sword</a:t>
            </a:r>
          </a:p>
          <a:p>
            <a:pPr marL="9525" algn="ctr">
              <a:spcBef>
                <a:spcPts val="68"/>
              </a:spcBef>
            </a:pPr>
            <a:r>
              <a:rPr lang="en-US" sz="2800" b="1" spc="-8" dirty="0">
                <a:solidFill>
                  <a:srgbClr val="FFFFFF"/>
                </a:solidFill>
                <a:latin typeface="Corbel"/>
                <a:cs typeface="Corbel"/>
              </a:rPr>
              <a:t>in the Hand</a:t>
            </a:r>
            <a:endParaRPr sz="2800" b="1" dirty="0">
              <a:latin typeface="Corbel"/>
              <a:cs typeface="Corbel"/>
            </a:endParaRPr>
          </a:p>
        </p:txBody>
      </p:sp>
      <p:pic>
        <p:nvPicPr>
          <p:cNvPr id="19" name="Picture 18">
            <a:extLst>
              <a:ext uri="{FF2B5EF4-FFF2-40B4-BE49-F238E27FC236}">
                <a16:creationId xmlns:a16="http://schemas.microsoft.com/office/drawing/2014/main" id="{BE067FA1-FF2A-47D0-8F46-6C4E9F00C9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02382" y="4788940"/>
            <a:ext cx="2443392" cy="1889811"/>
          </a:xfrm>
          <a:prstGeom prst="rect">
            <a:avLst/>
          </a:prstGeom>
        </p:spPr>
      </p:pic>
      <p:sp>
        <p:nvSpPr>
          <p:cNvPr id="24" name="TextBox 23">
            <a:extLst>
              <a:ext uri="{FF2B5EF4-FFF2-40B4-BE49-F238E27FC236}">
                <a16:creationId xmlns:a16="http://schemas.microsoft.com/office/drawing/2014/main" id="{145E640E-A59B-47A9-BA07-ECE78266C92E}"/>
              </a:ext>
            </a:extLst>
          </p:cNvPr>
          <p:cNvSpPr txBox="1"/>
          <p:nvPr/>
        </p:nvSpPr>
        <p:spPr>
          <a:xfrm>
            <a:off x="8716628" y="4182695"/>
            <a:ext cx="3422228" cy="523220"/>
          </a:xfrm>
          <a:prstGeom prst="rect">
            <a:avLst/>
          </a:prstGeom>
          <a:noFill/>
        </p:spPr>
        <p:txBody>
          <a:bodyPr wrap="square">
            <a:spAutoFit/>
          </a:bodyPr>
          <a:lstStyle/>
          <a:p>
            <a:pPr marL="9525" algn="ctr">
              <a:spcBef>
                <a:spcPts val="68"/>
              </a:spcBef>
            </a:pPr>
            <a:r>
              <a:rPr lang="en-US" sz="2800" b="1" spc="-8" dirty="0">
                <a:solidFill>
                  <a:srgbClr val="FFFFFF"/>
                </a:solidFill>
                <a:latin typeface="Corbel"/>
                <a:cs typeface="Corbel"/>
              </a:rPr>
              <a:t>Malachi 4/Rev. 10:1-7</a:t>
            </a:r>
            <a:endParaRPr lang="en-US" sz="2800" b="1" dirty="0">
              <a:latin typeface="Corbel"/>
              <a:cs typeface="Corbel"/>
            </a:endParaRPr>
          </a:p>
        </p:txBody>
      </p:sp>
      <p:pic>
        <p:nvPicPr>
          <p:cNvPr id="25" name="Picture 24">
            <a:extLst>
              <a:ext uri="{FF2B5EF4-FFF2-40B4-BE49-F238E27FC236}">
                <a16:creationId xmlns:a16="http://schemas.microsoft.com/office/drawing/2014/main" id="{A0A25832-48E8-42DB-9528-9433DEB0B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93" y="18137"/>
            <a:ext cx="3210299" cy="1797768"/>
          </a:xfrm>
          <a:prstGeom prst="rect">
            <a:avLst/>
          </a:prstGeom>
        </p:spPr>
      </p:pic>
      <p:sp>
        <p:nvSpPr>
          <p:cNvPr id="27" name="TextBox 26">
            <a:extLst>
              <a:ext uri="{FF2B5EF4-FFF2-40B4-BE49-F238E27FC236}">
                <a16:creationId xmlns:a16="http://schemas.microsoft.com/office/drawing/2014/main" id="{9011B53D-CF84-43D3-BCC2-A82580A725D8}"/>
              </a:ext>
            </a:extLst>
          </p:cNvPr>
          <p:cNvSpPr txBox="1"/>
          <p:nvPr/>
        </p:nvSpPr>
        <p:spPr>
          <a:xfrm>
            <a:off x="10224974" y="6354494"/>
            <a:ext cx="4636850" cy="461665"/>
          </a:xfrm>
          <a:prstGeom prst="rect">
            <a:avLst/>
          </a:prstGeom>
          <a:noFill/>
        </p:spPr>
        <p:txBody>
          <a:bodyPr wrap="square">
            <a:spAutoFit/>
          </a:bodyPr>
          <a:lstStyle/>
          <a:p>
            <a:r>
              <a:rPr lang="en-US" sz="2400" b="1" dirty="0">
                <a:solidFill>
                  <a:schemeClr val="bg1"/>
                </a:solidFill>
                <a:latin typeface="Calibri" panose="020F0502020204030204" pitchFamily="34" charset="0"/>
                <a:cs typeface="Calibri" panose="020F0502020204030204" pitchFamily="34" charset="0"/>
              </a:rPr>
              <a:t>II PETER 3:10</a:t>
            </a:r>
          </a:p>
        </p:txBody>
      </p:sp>
      <p:pic>
        <p:nvPicPr>
          <p:cNvPr id="28" name="Picture 27">
            <a:extLst>
              <a:ext uri="{FF2B5EF4-FFF2-40B4-BE49-F238E27FC236}">
                <a16:creationId xmlns:a16="http://schemas.microsoft.com/office/drawing/2014/main" id="{4DE26B4C-BD52-4BF1-B28A-B4816917E87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026" y="4912786"/>
            <a:ext cx="3155790" cy="1767242"/>
          </a:xfrm>
          <a:prstGeom prst="rect">
            <a:avLst/>
          </a:prstGeom>
        </p:spPr>
      </p:pic>
      <p:pic>
        <p:nvPicPr>
          <p:cNvPr id="29" name="Picture 28">
            <a:extLst>
              <a:ext uri="{FF2B5EF4-FFF2-40B4-BE49-F238E27FC236}">
                <a16:creationId xmlns:a16="http://schemas.microsoft.com/office/drawing/2014/main" id="{5E190958-3295-4150-9009-2A129E80B29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87950" y="2651503"/>
            <a:ext cx="1216143" cy="1580368"/>
          </a:xfrm>
          <a:prstGeom prst="rect">
            <a:avLst/>
          </a:prstGeom>
        </p:spPr>
      </p:pic>
      <p:sp>
        <p:nvSpPr>
          <p:cNvPr id="31" name="object 9">
            <a:extLst>
              <a:ext uri="{FF2B5EF4-FFF2-40B4-BE49-F238E27FC236}">
                <a16:creationId xmlns:a16="http://schemas.microsoft.com/office/drawing/2014/main" id="{58B53312-078B-4735-82C3-37ADAAC6D69E}"/>
              </a:ext>
            </a:extLst>
          </p:cNvPr>
          <p:cNvSpPr txBox="1"/>
          <p:nvPr/>
        </p:nvSpPr>
        <p:spPr>
          <a:xfrm>
            <a:off x="3443384" y="1185515"/>
            <a:ext cx="2739718" cy="760144"/>
          </a:xfrm>
          <a:prstGeom prst="rect">
            <a:avLst/>
          </a:prstGeom>
        </p:spPr>
        <p:txBody>
          <a:bodyPr vert="horz" wrap="square" lIns="0" tIns="8573" rIns="0" bIns="0" rtlCol="0">
            <a:spAutoFit/>
          </a:bodyPr>
          <a:lstStyle/>
          <a:p>
            <a:pPr marL="9525" algn="ctr">
              <a:spcBef>
                <a:spcPts val="68"/>
              </a:spcBef>
            </a:pPr>
            <a:r>
              <a:rPr lang="en-US" sz="2400" b="1" spc="-4" dirty="0">
                <a:solidFill>
                  <a:srgbClr val="FFFFFF"/>
                </a:solidFill>
                <a:latin typeface="Corbel"/>
                <a:cs typeface="Corbel"/>
              </a:rPr>
              <a:t>Pestilences</a:t>
            </a:r>
          </a:p>
          <a:p>
            <a:pPr marL="9525" algn="ctr">
              <a:spcBef>
                <a:spcPts val="68"/>
              </a:spcBef>
            </a:pPr>
            <a:r>
              <a:rPr lang="en-US" sz="2400" b="1" spc="-4" dirty="0">
                <a:solidFill>
                  <a:srgbClr val="FFFFFF"/>
                </a:solidFill>
                <a:latin typeface="Corbel"/>
                <a:cs typeface="Corbel"/>
              </a:rPr>
              <a:t> Matt. 24:7</a:t>
            </a:r>
            <a:endParaRPr sz="2400" b="1" dirty="0">
              <a:latin typeface="Corbel"/>
              <a:cs typeface="Corbel"/>
            </a:endParaRPr>
          </a:p>
        </p:txBody>
      </p:sp>
      <p:pic>
        <p:nvPicPr>
          <p:cNvPr id="5" name="Picture 4">
            <a:extLst>
              <a:ext uri="{FF2B5EF4-FFF2-40B4-BE49-F238E27FC236}">
                <a16:creationId xmlns:a16="http://schemas.microsoft.com/office/drawing/2014/main" id="{7F78B2EC-BEE9-46DF-895F-A9440C1FD4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7730" y="2830752"/>
            <a:ext cx="1009650" cy="1282096"/>
          </a:xfrm>
          <a:prstGeom prst="rect">
            <a:avLst/>
          </a:prstGeom>
        </p:spPr>
      </p:pic>
      <p:pic>
        <p:nvPicPr>
          <p:cNvPr id="6" name="Picture 5">
            <a:extLst>
              <a:ext uri="{FF2B5EF4-FFF2-40B4-BE49-F238E27FC236}">
                <a16:creationId xmlns:a16="http://schemas.microsoft.com/office/drawing/2014/main" id="{981BE1F2-F0A7-445E-A664-D022CCF64A9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525527" y="4058826"/>
            <a:ext cx="1009650" cy="1133475"/>
          </a:xfrm>
          <a:prstGeom prst="rect">
            <a:avLst/>
          </a:prstGeom>
        </p:spPr>
      </p:pic>
      <p:pic>
        <p:nvPicPr>
          <p:cNvPr id="15" name="Picture 14">
            <a:extLst>
              <a:ext uri="{FF2B5EF4-FFF2-40B4-BE49-F238E27FC236}">
                <a16:creationId xmlns:a16="http://schemas.microsoft.com/office/drawing/2014/main" id="{9316A26E-F66E-40F3-93DF-040D247DB1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5728" y="2823509"/>
            <a:ext cx="1009649" cy="1346198"/>
          </a:xfrm>
          <a:prstGeom prst="rect">
            <a:avLst/>
          </a:prstGeom>
        </p:spPr>
      </p:pic>
      <p:pic>
        <p:nvPicPr>
          <p:cNvPr id="23" name="Picture 22">
            <a:extLst>
              <a:ext uri="{FF2B5EF4-FFF2-40B4-BE49-F238E27FC236}">
                <a16:creationId xmlns:a16="http://schemas.microsoft.com/office/drawing/2014/main" id="{1434E5E0-3922-4A7B-A090-1C31906DCC1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8927964" y="4771057"/>
            <a:ext cx="1261530" cy="1085770"/>
          </a:xfrm>
          <a:prstGeom prst="rect">
            <a:avLst/>
          </a:prstGeom>
        </p:spPr>
      </p:pic>
      <p:sp>
        <p:nvSpPr>
          <p:cNvPr id="21" name="TextBox 20">
            <a:extLst>
              <a:ext uri="{FF2B5EF4-FFF2-40B4-BE49-F238E27FC236}">
                <a16:creationId xmlns:a16="http://schemas.microsoft.com/office/drawing/2014/main" id="{D41D43FE-9D09-4659-AEDE-0CE0F561EBAE}"/>
              </a:ext>
            </a:extLst>
          </p:cNvPr>
          <p:cNvSpPr txBox="1"/>
          <p:nvPr/>
        </p:nvSpPr>
        <p:spPr>
          <a:xfrm>
            <a:off x="6420808" y="0"/>
            <a:ext cx="1676399" cy="954107"/>
          </a:xfrm>
          <a:prstGeom prst="rect">
            <a:avLst/>
          </a:prstGeom>
          <a:noFill/>
        </p:spPr>
        <p:txBody>
          <a:bodyPr wrap="square">
            <a:spAutoFit/>
          </a:bodyPr>
          <a:lstStyle/>
          <a:p>
            <a:pPr algn="ctr"/>
            <a:r>
              <a:rPr lang="en-US" sz="2800" b="1" spc="-19" dirty="0">
                <a:solidFill>
                  <a:srgbClr val="FFFFFF"/>
                </a:solidFill>
                <a:latin typeface="Corbel"/>
                <a:cs typeface="Corbel"/>
              </a:rPr>
              <a:t>Perilous</a:t>
            </a:r>
            <a:r>
              <a:rPr lang="en-US" sz="2800" b="1" spc="-180" dirty="0">
                <a:solidFill>
                  <a:srgbClr val="FFFFFF"/>
                </a:solidFill>
                <a:latin typeface="Corbel"/>
                <a:cs typeface="Corbel"/>
              </a:rPr>
              <a:t> </a:t>
            </a:r>
            <a:r>
              <a:rPr lang="en-US" sz="2800" b="1" spc="-8" dirty="0">
                <a:solidFill>
                  <a:srgbClr val="FFFFFF"/>
                </a:solidFill>
                <a:latin typeface="Corbel"/>
                <a:cs typeface="Corbel"/>
              </a:rPr>
              <a:t>Times</a:t>
            </a:r>
            <a:endParaRPr lang="en-US" sz="2800" b="1" dirty="0"/>
          </a:p>
        </p:txBody>
      </p:sp>
      <p:pic>
        <p:nvPicPr>
          <p:cNvPr id="4" name="Picture 3">
            <a:extLst>
              <a:ext uri="{FF2B5EF4-FFF2-40B4-BE49-F238E27FC236}">
                <a16:creationId xmlns:a16="http://schemas.microsoft.com/office/drawing/2014/main" id="{ADBC41CB-00FA-AFC7-2C6E-CE7C29B0FC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9967" y="884372"/>
            <a:ext cx="1009650" cy="1347935"/>
          </a:xfrm>
          <a:prstGeom prst="rect">
            <a:avLst/>
          </a:prstGeom>
        </p:spPr>
      </p:pic>
      <p:pic>
        <p:nvPicPr>
          <p:cNvPr id="26" name="Picture 25">
            <a:extLst>
              <a:ext uri="{FF2B5EF4-FFF2-40B4-BE49-F238E27FC236}">
                <a16:creationId xmlns:a16="http://schemas.microsoft.com/office/drawing/2014/main" id="{DAFC7200-8289-FA1F-A911-252D87056E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53181" y="5624896"/>
            <a:ext cx="866404" cy="1083005"/>
          </a:xfrm>
          <a:prstGeom prst="rect">
            <a:avLst/>
          </a:prstGeom>
        </p:spPr>
      </p:pic>
      <p:pic>
        <p:nvPicPr>
          <p:cNvPr id="30" name="Picture 29">
            <a:extLst>
              <a:ext uri="{FF2B5EF4-FFF2-40B4-BE49-F238E27FC236}">
                <a16:creationId xmlns:a16="http://schemas.microsoft.com/office/drawing/2014/main" id="{E9996B7F-72C9-B837-8A77-1F9133E6770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8967027" y="2645476"/>
            <a:ext cx="1566684" cy="1608528"/>
          </a:xfrm>
          <a:prstGeom prst="rect">
            <a:avLst/>
          </a:prstGeom>
        </p:spPr>
      </p:pic>
      <p:sp>
        <p:nvSpPr>
          <p:cNvPr id="17" name="Footer Placeholder 16">
            <a:extLst>
              <a:ext uri="{FF2B5EF4-FFF2-40B4-BE49-F238E27FC236}">
                <a16:creationId xmlns:a16="http://schemas.microsoft.com/office/drawing/2014/main" id="{5A9FD628-080B-D7C4-E6AA-DB72423FCE15}"/>
              </a:ext>
            </a:extLst>
          </p:cNvPr>
          <p:cNvSpPr>
            <a:spLocks noGrp="1"/>
          </p:cNvSpPr>
          <p:nvPr>
            <p:ph type="ftr" sz="quarter" idx="11"/>
          </p:nvPr>
        </p:nvSpPr>
        <p:spPr/>
        <p:txBody>
          <a:bodyPr/>
          <a:lstStyle/>
          <a:p>
            <a:r>
              <a:rPr lang="en-US"/>
              <a:t>The Spirit Controlled Church &amp; It's Members 4</a:t>
            </a:r>
          </a:p>
        </p:txBody>
      </p:sp>
      <p:pic>
        <p:nvPicPr>
          <p:cNvPr id="20" name="Picture 19">
            <a:extLst>
              <a:ext uri="{FF2B5EF4-FFF2-40B4-BE49-F238E27FC236}">
                <a16:creationId xmlns:a16="http://schemas.microsoft.com/office/drawing/2014/main" id="{72CB1CDB-A6A3-E11F-92C5-400CD189E1C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210327" y="10525"/>
            <a:ext cx="3422228" cy="2257460"/>
          </a:xfrm>
          <a:prstGeom prst="rect">
            <a:avLst/>
          </a:prstGeom>
        </p:spPr>
      </p:pic>
    </p:spTree>
    <p:extLst>
      <p:ext uri="{BB962C8B-B14F-4D97-AF65-F5344CB8AC3E}">
        <p14:creationId xmlns:p14="http://schemas.microsoft.com/office/powerpoint/2010/main" val="3128049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03E9D-BA08-7B26-7BA6-3C8346A36FA6}"/>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12197491-38D9-4EF1-6BBB-74CF637E0D14}"/>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00E95E0C-7768-5FD1-9829-3B727A2D681F}"/>
              </a:ext>
            </a:extLst>
          </p:cNvPr>
          <p:cNvSpPr>
            <a:spLocks noGrp="1"/>
          </p:cNvSpPr>
          <p:nvPr>
            <p:ph type="sldNum" sz="quarter" idx="12"/>
          </p:nvPr>
        </p:nvSpPr>
        <p:spPr/>
        <p:txBody>
          <a:bodyPr/>
          <a:lstStyle/>
          <a:p>
            <a:fld id="{148CC95F-0247-41B6-91CF-DC97C76A7088}" type="slidenum">
              <a:rPr lang="en-US" smtClean="0"/>
              <a:t>17</a:t>
            </a:fld>
            <a:endParaRPr lang="en-US"/>
          </a:p>
        </p:txBody>
      </p:sp>
      <p:sp>
        <p:nvSpPr>
          <p:cNvPr id="6" name="TextBox 5">
            <a:extLst>
              <a:ext uri="{FF2B5EF4-FFF2-40B4-BE49-F238E27FC236}">
                <a16:creationId xmlns:a16="http://schemas.microsoft.com/office/drawing/2014/main" id="{D43E325D-CB9C-DB26-76D1-3E4AF3490DF7}"/>
              </a:ext>
            </a:extLst>
          </p:cNvPr>
          <p:cNvSpPr txBox="1"/>
          <p:nvPr/>
        </p:nvSpPr>
        <p:spPr>
          <a:xfrm>
            <a:off x="209550" y="100584"/>
            <a:ext cx="11830050" cy="5201424"/>
          </a:xfrm>
          <a:prstGeom prst="rect">
            <a:avLst/>
          </a:prstGeom>
          <a:noFill/>
        </p:spPr>
        <p:txBody>
          <a:bodyPr wrap="square">
            <a:spAutoFit/>
          </a:bodyPr>
          <a:lstStyle/>
          <a:p>
            <a:r>
              <a:rPr lang="en-US" sz="4400" b="1" dirty="0">
                <a:solidFill>
                  <a:schemeClr val="bg1"/>
                </a:solidFill>
              </a:rPr>
              <a:t>THE.REJECTED.KING</a:t>
            </a:r>
          </a:p>
          <a:p>
            <a:r>
              <a:rPr lang="en-US" sz="3600" dirty="0">
                <a:solidFill>
                  <a:schemeClr val="bg1"/>
                </a:solidFill>
              </a:rPr>
              <a:t>	36  Our nation used to be governed by real true politics, Christians who'd go together and pray and come out anointed and try to govern our nation. Now, it's just as crooked... They tell me that communist is all over the country, free-thinkers, and all them organizations rising up. 	And it's just in such a state, there's no stop to it. And it only shows that the true King, the Son of God, is coming to take over and reign… 						60-0610 </a:t>
            </a:r>
          </a:p>
        </p:txBody>
      </p:sp>
    </p:spTree>
    <p:extLst>
      <p:ext uri="{BB962C8B-B14F-4D97-AF65-F5344CB8AC3E}">
        <p14:creationId xmlns:p14="http://schemas.microsoft.com/office/powerpoint/2010/main" val="16080137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F43EF-09D2-D099-F1D4-BC059E08DFC4}"/>
              </a:ext>
            </a:extLst>
          </p:cNvPr>
          <p:cNvSpPr>
            <a:spLocks noGrp="1"/>
          </p:cNvSpPr>
          <p:nvPr>
            <p:ph type="dt" sz="half" idx="10"/>
          </p:nvPr>
        </p:nvSpPr>
        <p:spPr/>
        <p:txBody>
          <a:bodyPr/>
          <a:lstStyle/>
          <a:p>
            <a:r>
              <a:rPr lang="en-US"/>
              <a:t>1/18/2026</a:t>
            </a:r>
            <a:endParaRPr lang="en-US" dirty="0"/>
          </a:p>
        </p:txBody>
      </p:sp>
      <p:sp>
        <p:nvSpPr>
          <p:cNvPr id="3" name="Footer Placeholder 2">
            <a:extLst>
              <a:ext uri="{FF2B5EF4-FFF2-40B4-BE49-F238E27FC236}">
                <a16:creationId xmlns:a16="http://schemas.microsoft.com/office/drawing/2014/main" id="{FAD84C4B-4E48-BE4E-1C6A-8A52AD8F3B1F}"/>
              </a:ext>
            </a:extLst>
          </p:cNvPr>
          <p:cNvSpPr>
            <a:spLocks noGrp="1"/>
          </p:cNvSpPr>
          <p:nvPr>
            <p:ph type="ftr" sz="quarter" idx="11"/>
          </p:nvPr>
        </p:nvSpPr>
        <p:spPr/>
        <p:txBody>
          <a:bodyPr/>
          <a:lstStyle/>
          <a:p>
            <a:r>
              <a:rPr lang="en-US"/>
              <a:t>The Spirit Controlled Church &amp; It's Members 4</a:t>
            </a:r>
            <a:endParaRPr lang="en-US" dirty="0"/>
          </a:p>
        </p:txBody>
      </p:sp>
      <p:sp>
        <p:nvSpPr>
          <p:cNvPr id="4" name="Slide Number Placeholder 3">
            <a:extLst>
              <a:ext uri="{FF2B5EF4-FFF2-40B4-BE49-F238E27FC236}">
                <a16:creationId xmlns:a16="http://schemas.microsoft.com/office/drawing/2014/main" id="{AB1642DD-E137-820E-E3F6-D4DE73D09A65}"/>
              </a:ext>
            </a:extLst>
          </p:cNvPr>
          <p:cNvSpPr>
            <a:spLocks noGrp="1"/>
          </p:cNvSpPr>
          <p:nvPr>
            <p:ph type="sldNum" sz="quarter" idx="12"/>
          </p:nvPr>
        </p:nvSpPr>
        <p:spPr/>
        <p:txBody>
          <a:bodyPr/>
          <a:lstStyle/>
          <a:p>
            <a:fld id="{33D6E5A2-EC83-451F-A719-9AC1370DD5CF}" type="slidenum">
              <a:rPr lang="en-US" smtClean="0"/>
              <a:pPr/>
              <a:t>18</a:t>
            </a:fld>
            <a:endParaRPr lang="en-US" dirty="0"/>
          </a:p>
        </p:txBody>
      </p:sp>
      <p:pic>
        <p:nvPicPr>
          <p:cNvPr id="5" name="Picture 4">
            <a:extLst>
              <a:ext uri="{FF2B5EF4-FFF2-40B4-BE49-F238E27FC236}">
                <a16:creationId xmlns:a16="http://schemas.microsoft.com/office/drawing/2014/main" id="{6AC7C8A7-D9FC-5023-44F6-75163FE9E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32" y="218661"/>
            <a:ext cx="11630990" cy="6542432"/>
          </a:xfrm>
          <a:prstGeom prst="rect">
            <a:avLst/>
          </a:prstGeom>
        </p:spPr>
      </p:pic>
    </p:spTree>
    <p:extLst>
      <p:ext uri="{BB962C8B-B14F-4D97-AF65-F5344CB8AC3E}">
        <p14:creationId xmlns:p14="http://schemas.microsoft.com/office/powerpoint/2010/main" val="344459487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16050" y="76200"/>
            <a:ext cx="10641271" cy="7078861"/>
          </a:xfrm>
          <a:prstGeom prst="rect">
            <a:avLst/>
          </a:prstGeom>
        </p:spPr>
        <p:txBody>
          <a:bodyPr wrap="square">
            <a:spAutoFit/>
          </a:bodyPr>
          <a:lstStyle/>
          <a:p>
            <a:r>
              <a:rPr lang="en-US" sz="5400" b="1" dirty="0">
                <a:solidFill>
                  <a:schemeClr val="bg1"/>
                </a:solidFill>
              </a:rPr>
              <a:t>THE.RESULTS.OF.DECISION</a:t>
            </a:r>
          </a:p>
          <a:p>
            <a:r>
              <a:rPr lang="en-US" sz="4400" dirty="0">
                <a:solidFill>
                  <a:schemeClr val="bg1"/>
                </a:solidFill>
              </a:rPr>
              <a:t>	</a:t>
            </a:r>
            <a:r>
              <a:rPr lang="en-US" sz="4000" dirty="0">
                <a:solidFill>
                  <a:schemeClr val="bg1"/>
                </a:solidFill>
              </a:rPr>
              <a:t>38  I said, "The Sabbath is the Holy Ghost. It was at one time limited to a certain people, but today the Sabbath is the baptism of the Holy Ghost.” He said, "Oh, it can't be. God gave the day and sealed it with a memorial that it was a day keeping."</a:t>
            </a:r>
          </a:p>
          <a:p>
            <a:r>
              <a:rPr lang="en-US" sz="4000" dirty="0">
                <a:solidFill>
                  <a:schemeClr val="bg1"/>
                </a:solidFill>
              </a:rPr>
              <a:t>	I said, "For a people, but today Eph. 4:30 said, </a:t>
            </a:r>
            <a:r>
              <a:rPr lang="en-US" sz="4000" i="1" dirty="0">
                <a:solidFill>
                  <a:schemeClr val="bg1"/>
                </a:solidFill>
              </a:rPr>
              <a:t>'Grieve not the Holy Spirit of God whereby you're sealed till the day of your redemption.’ </a:t>
            </a:r>
            <a:r>
              <a:rPr lang="en-US" sz="2000" dirty="0">
                <a:solidFill>
                  <a:schemeClr val="bg1"/>
                </a:solidFill>
              </a:rPr>
              <a:t>55-1008</a:t>
            </a:r>
            <a:endParaRPr lang="en-US" sz="4000" dirty="0">
              <a:solidFill>
                <a:schemeClr val="bg1"/>
              </a:solidFill>
            </a:endParaRPr>
          </a:p>
          <a:p>
            <a:pPr algn="r"/>
            <a:r>
              <a:rPr lang="en-US" sz="3600" dirty="0">
                <a:solidFill>
                  <a:schemeClr val="bg1"/>
                </a:solidFill>
              </a:rPr>
              <a:t> </a:t>
            </a:r>
          </a:p>
        </p:txBody>
      </p:sp>
      <p:sp>
        <p:nvSpPr>
          <p:cNvPr id="3" name="Date Placeholder 2"/>
          <p:cNvSpPr>
            <a:spLocks noGrp="1"/>
          </p:cNvSpPr>
          <p:nvPr>
            <p:ph type="dt" sz="half" idx="10"/>
          </p:nvPr>
        </p:nvSpPr>
        <p:spPr/>
        <p:txBody>
          <a:bodyPr/>
          <a:lstStyle/>
          <a:p>
            <a:r>
              <a:rPr lang="en-US"/>
              <a:t>1/18/2026</a:t>
            </a:r>
            <a:endParaRPr lang="en-US" dirty="0"/>
          </a:p>
        </p:txBody>
      </p:sp>
      <p:sp>
        <p:nvSpPr>
          <p:cNvPr id="4" name="Footer Placeholder 3"/>
          <p:cNvSpPr>
            <a:spLocks noGrp="1"/>
          </p:cNvSpPr>
          <p:nvPr>
            <p:ph type="ftr" sz="quarter" idx="11"/>
          </p:nvPr>
        </p:nvSpPr>
        <p:spPr/>
        <p:txBody>
          <a:bodyPr/>
          <a:lstStyle/>
          <a:p>
            <a:r>
              <a:rPr lang="en-US"/>
              <a:t>The Spirit Controlled Church &amp; It's Members 4</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19</a:t>
            </a:fld>
            <a:endParaRPr lang="en-US" dirty="0"/>
          </a:p>
        </p:txBody>
      </p:sp>
      <p:pic>
        <p:nvPicPr>
          <p:cNvPr id="6" name="Picture 5">
            <a:extLst>
              <a:ext uri="{FF2B5EF4-FFF2-40B4-BE49-F238E27FC236}">
                <a16:creationId xmlns:a16="http://schemas.microsoft.com/office/drawing/2014/main" id="{33B548CD-8F5F-1601-8082-E17EF70AB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096" y="76200"/>
            <a:ext cx="3063992" cy="6858000"/>
          </a:xfrm>
          <a:prstGeom prst="rect">
            <a:avLst/>
          </a:prstGeom>
        </p:spPr>
      </p:pic>
    </p:spTree>
    <p:extLst>
      <p:ext uri="{BB962C8B-B14F-4D97-AF65-F5344CB8AC3E}">
        <p14:creationId xmlns:p14="http://schemas.microsoft.com/office/powerpoint/2010/main" val="25133105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631362-DD11-99C8-B481-541C2EBE7505}"/>
              </a:ext>
            </a:extLst>
          </p:cNvPr>
          <p:cNvSpPr>
            <a:spLocks noGrp="1"/>
          </p:cNvSpPr>
          <p:nvPr>
            <p:ph sz="quarter" idx="13"/>
          </p:nvPr>
        </p:nvSpPr>
        <p:spPr/>
        <p:txBody>
          <a:bodyPr/>
          <a:lstStyle/>
          <a:p>
            <a:endParaRPr lang="en-US"/>
          </a:p>
        </p:txBody>
      </p:sp>
      <p:sp>
        <p:nvSpPr>
          <p:cNvPr id="6" name="TextBox 5">
            <a:extLst>
              <a:ext uri="{FF2B5EF4-FFF2-40B4-BE49-F238E27FC236}">
                <a16:creationId xmlns:a16="http://schemas.microsoft.com/office/drawing/2014/main" id="{C8A63E4A-6890-3358-C4A9-7E2AA5E28C23}"/>
              </a:ext>
            </a:extLst>
          </p:cNvPr>
          <p:cNvSpPr txBox="1"/>
          <p:nvPr/>
        </p:nvSpPr>
        <p:spPr>
          <a:xfrm>
            <a:off x="2969102" y="203367"/>
            <a:ext cx="8999748" cy="5940088"/>
          </a:xfrm>
          <a:prstGeom prst="rect">
            <a:avLst/>
          </a:prstGeom>
          <a:noFill/>
        </p:spPr>
        <p:txBody>
          <a:bodyPr wrap="square" rtlCol="0">
            <a:spAutoFit/>
          </a:bodyPr>
          <a:lstStyle/>
          <a:p>
            <a:r>
              <a:rPr lang="en-US" sz="7200" b="1" dirty="0">
                <a:solidFill>
                  <a:schemeClr val="bg1"/>
                </a:solidFill>
              </a:rPr>
              <a:t>Birthdays</a:t>
            </a:r>
          </a:p>
          <a:p>
            <a:r>
              <a:rPr lang="en-US" sz="4400" dirty="0">
                <a:solidFill>
                  <a:schemeClr val="bg1"/>
                </a:solidFill>
              </a:rPr>
              <a:t>Jan. 18</a:t>
            </a:r>
            <a:r>
              <a:rPr lang="en-US" sz="4400" baseline="30000" dirty="0">
                <a:solidFill>
                  <a:schemeClr val="bg1"/>
                </a:solidFill>
              </a:rPr>
              <a:t>th</a:t>
            </a:r>
            <a:r>
              <a:rPr lang="en-US" sz="4400" dirty="0">
                <a:solidFill>
                  <a:schemeClr val="bg1"/>
                </a:solidFill>
              </a:rPr>
              <a:t> Lily Harwell, Rebekah Ivy</a:t>
            </a:r>
          </a:p>
          <a:p>
            <a:r>
              <a:rPr lang="en-US" sz="4400" dirty="0">
                <a:solidFill>
                  <a:schemeClr val="bg1"/>
                </a:solidFill>
              </a:rPr>
              <a:t>Jan. 20</a:t>
            </a:r>
            <a:r>
              <a:rPr lang="en-US" sz="4400" baseline="30000" dirty="0">
                <a:solidFill>
                  <a:schemeClr val="bg1"/>
                </a:solidFill>
              </a:rPr>
              <a:t>th</a:t>
            </a:r>
            <a:r>
              <a:rPr lang="en-US" sz="4400" dirty="0">
                <a:solidFill>
                  <a:schemeClr val="bg1"/>
                </a:solidFill>
              </a:rPr>
              <a:t> Laura Harwell</a:t>
            </a:r>
          </a:p>
          <a:p>
            <a:r>
              <a:rPr lang="en-US" sz="4400" dirty="0">
                <a:solidFill>
                  <a:schemeClr val="bg1"/>
                </a:solidFill>
              </a:rPr>
              <a:t>Jan. 21</a:t>
            </a:r>
            <a:r>
              <a:rPr lang="en-US" sz="4400" baseline="30000" dirty="0">
                <a:solidFill>
                  <a:schemeClr val="bg1"/>
                </a:solidFill>
              </a:rPr>
              <a:t>st</a:t>
            </a:r>
            <a:r>
              <a:rPr lang="en-US" sz="4400" dirty="0">
                <a:solidFill>
                  <a:schemeClr val="bg1"/>
                </a:solidFill>
              </a:rPr>
              <a:t> Katie Quinn</a:t>
            </a:r>
          </a:p>
          <a:p>
            <a:r>
              <a:rPr lang="en-US" sz="4400" dirty="0">
                <a:solidFill>
                  <a:schemeClr val="bg1"/>
                </a:solidFill>
              </a:rPr>
              <a:t>Jan. 22</a:t>
            </a:r>
            <a:r>
              <a:rPr lang="en-US" sz="4400" baseline="30000" dirty="0">
                <a:solidFill>
                  <a:schemeClr val="bg1"/>
                </a:solidFill>
              </a:rPr>
              <a:t>nd</a:t>
            </a:r>
            <a:r>
              <a:rPr lang="en-US" sz="4400" dirty="0">
                <a:solidFill>
                  <a:schemeClr val="bg1"/>
                </a:solidFill>
              </a:rPr>
              <a:t> Grace Johnson, Rowan and 	Elowen Cockman</a:t>
            </a:r>
          </a:p>
          <a:p>
            <a:r>
              <a:rPr lang="en-US" sz="4400" dirty="0">
                <a:solidFill>
                  <a:schemeClr val="bg1"/>
                </a:solidFill>
              </a:rPr>
              <a:t>Jan. 24</a:t>
            </a:r>
            <a:r>
              <a:rPr lang="en-US" sz="4400" baseline="30000" dirty="0">
                <a:solidFill>
                  <a:schemeClr val="bg1"/>
                </a:solidFill>
              </a:rPr>
              <a:t>th</a:t>
            </a:r>
            <a:r>
              <a:rPr lang="en-US" sz="4400" dirty="0">
                <a:solidFill>
                  <a:schemeClr val="bg1"/>
                </a:solidFill>
              </a:rPr>
              <a:t> Lydia Clayville</a:t>
            </a:r>
          </a:p>
          <a:p>
            <a:r>
              <a:rPr lang="en-US" sz="4400" dirty="0">
                <a:solidFill>
                  <a:schemeClr val="bg1"/>
                </a:solidFill>
              </a:rPr>
              <a:t>Jan. 25</a:t>
            </a:r>
            <a:r>
              <a:rPr lang="en-US" sz="4400" baseline="30000" dirty="0">
                <a:solidFill>
                  <a:schemeClr val="bg1"/>
                </a:solidFill>
              </a:rPr>
              <a:t>th</a:t>
            </a:r>
            <a:r>
              <a:rPr lang="en-US" sz="4400" dirty="0">
                <a:solidFill>
                  <a:schemeClr val="bg1"/>
                </a:solidFill>
              </a:rPr>
              <a:t> Jonathan Mayl</a:t>
            </a:r>
          </a:p>
        </p:txBody>
      </p:sp>
      <p:pic>
        <p:nvPicPr>
          <p:cNvPr id="2" name="Picture 1">
            <a:extLst>
              <a:ext uri="{FF2B5EF4-FFF2-40B4-BE49-F238E27FC236}">
                <a16:creationId xmlns:a16="http://schemas.microsoft.com/office/drawing/2014/main" id="{043A98EF-A398-04E9-6E38-E536D2A40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12" y="588806"/>
            <a:ext cx="2858790" cy="1902395"/>
          </a:xfrm>
          <a:prstGeom prst="rect">
            <a:avLst/>
          </a:prstGeom>
          <a:ln>
            <a:noFill/>
          </a:ln>
          <a:effectLst>
            <a:softEdge rad="112500"/>
          </a:effectLst>
        </p:spPr>
      </p:pic>
      <p:sp>
        <p:nvSpPr>
          <p:cNvPr id="3" name="Date Placeholder 2">
            <a:extLst>
              <a:ext uri="{FF2B5EF4-FFF2-40B4-BE49-F238E27FC236}">
                <a16:creationId xmlns:a16="http://schemas.microsoft.com/office/drawing/2014/main" id="{5E851BFE-D25B-0608-EFF1-67C4A539C5F8}"/>
              </a:ext>
            </a:extLst>
          </p:cNvPr>
          <p:cNvSpPr>
            <a:spLocks noGrp="1"/>
          </p:cNvSpPr>
          <p:nvPr>
            <p:ph type="dt" sz="half" idx="10"/>
          </p:nvPr>
        </p:nvSpPr>
        <p:spPr/>
        <p:txBody>
          <a:bodyPr/>
          <a:lstStyle/>
          <a:p>
            <a:r>
              <a:rPr lang="en-US"/>
              <a:t>1/18/2026</a:t>
            </a:r>
          </a:p>
        </p:txBody>
      </p:sp>
      <p:sp>
        <p:nvSpPr>
          <p:cNvPr id="4" name="Footer Placeholder 3">
            <a:extLst>
              <a:ext uri="{FF2B5EF4-FFF2-40B4-BE49-F238E27FC236}">
                <a16:creationId xmlns:a16="http://schemas.microsoft.com/office/drawing/2014/main" id="{4EF189C7-B32C-1B99-1F82-534B1966AC61}"/>
              </a:ext>
            </a:extLst>
          </p:cNvPr>
          <p:cNvSpPr>
            <a:spLocks noGrp="1"/>
          </p:cNvSpPr>
          <p:nvPr>
            <p:ph type="ftr" sz="quarter" idx="11"/>
          </p:nvPr>
        </p:nvSpPr>
        <p:spPr/>
        <p:txBody>
          <a:bodyPr/>
          <a:lstStyle/>
          <a:p>
            <a:r>
              <a:rPr lang="en-US"/>
              <a:t>The Spirit Controlled Church &amp; It's Members 4</a:t>
            </a:r>
            <a:endParaRPr lang="en-US" dirty="0"/>
          </a:p>
        </p:txBody>
      </p:sp>
      <p:sp>
        <p:nvSpPr>
          <p:cNvPr id="7" name="Slide Number Placeholder 6">
            <a:extLst>
              <a:ext uri="{FF2B5EF4-FFF2-40B4-BE49-F238E27FC236}">
                <a16:creationId xmlns:a16="http://schemas.microsoft.com/office/drawing/2014/main" id="{3F3E64F4-CCF0-C114-401E-E2382C2721AB}"/>
              </a:ext>
            </a:extLst>
          </p:cNvPr>
          <p:cNvSpPr>
            <a:spLocks noGrp="1"/>
          </p:cNvSpPr>
          <p:nvPr>
            <p:ph type="sldNum" sz="quarter" idx="12"/>
          </p:nvPr>
        </p:nvSpPr>
        <p:spPr/>
        <p:txBody>
          <a:bodyPr/>
          <a:lstStyle/>
          <a:p>
            <a:fld id="{9D164B4E-BB64-4235-AA14-F42088F189EC}" type="slidenum">
              <a:rPr lang="en-US" smtClean="0"/>
              <a:t>2</a:t>
            </a:fld>
            <a:endParaRPr lang="en-US"/>
          </a:p>
        </p:txBody>
      </p:sp>
    </p:spTree>
    <p:extLst>
      <p:ext uri="{BB962C8B-B14F-4D97-AF65-F5344CB8AC3E}">
        <p14:creationId xmlns:p14="http://schemas.microsoft.com/office/powerpoint/2010/main" val="373305496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1/18/2026</a:t>
            </a:r>
            <a:endParaRPr lang="en-US" dirty="0"/>
          </a:p>
        </p:txBody>
      </p:sp>
      <p:sp>
        <p:nvSpPr>
          <p:cNvPr id="3" name="Footer Placeholder 2"/>
          <p:cNvSpPr>
            <a:spLocks noGrp="1"/>
          </p:cNvSpPr>
          <p:nvPr>
            <p:ph type="ftr" sz="quarter" idx="11"/>
          </p:nvPr>
        </p:nvSpPr>
        <p:spPr/>
        <p:txBody>
          <a:bodyPr/>
          <a:lstStyle/>
          <a:p>
            <a:r>
              <a:rPr lang="en-US"/>
              <a:t>The Spirit Controlled Church &amp; It's Members 4</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20</a:t>
            </a:fld>
            <a:endParaRPr lang="en-US" dirty="0"/>
          </a:p>
        </p:txBody>
      </p:sp>
      <p:sp>
        <p:nvSpPr>
          <p:cNvPr id="5" name="Rectangle 4"/>
          <p:cNvSpPr/>
          <p:nvPr/>
        </p:nvSpPr>
        <p:spPr>
          <a:xfrm>
            <a:off x="232144" y="0"/>
            <a:ext cx="11857075" cy="5755422"/>
          </a:xfrm>
          <a:prstGeom prst="rect">
            <a:avLst/>
          </a:prstGeom>
        </p:spPr>
        <p:txBody>
          <a:bodyPr wrap="square">
            <a:spAutoFit/>
          </a:bodyPr>
          <a:lstStyle/>
          <a:p>
            <a:r>
              <a:rPr lang="en-US" sz="4800" b="1" dirty="0">
                <a:solidFill>
                  <a:schemeClr val="bg1"/>
                </a:solidFill>
              </a:rPr>
              <a:t>THE.TOKEN</a:t>
            </a:r>
          </a:p>
          <a:p>
            <a:r>
              <a:rPr lang="en-US" sz="4000" dirty="0">
                <a:solidFill>
                  <a:schemeClr val="bg1"/>
                </a:solidFill>
              </a:rPr>
              <a:t>	153  When God has give you the true baptism of the Holy Spirit, </a:t>
            </a:r>
            <a:r>
              <a:rPr lang="en-US" sz="4000" b="1" u="sng" dirty="0">
                <a:solidFill>
                  <a:schemeClr val="bg1"/>
                </a:solidFill>
              </a:rPr>
              <a:t>then the Life of Jesus Christ is within you… It's the new Birth</a:t>
            </a:r>
            <a:r>
              <a:rPr lang="en-US" sz="4000" dirty="0">
                <a:solidFill>
                  <a:schemeClr val="bg1"/>
                </a:solidFill>
              </a:rPr>
              <a:t>. And because God has did this, you know you're no good in yourself, you accept what God has did, then He seals you into His Kingdom, by the Holy Spirit. Everything that Jesus purchased and promised you, in the Bible, is yours. It's your property because it's paid for. Life is mine; Life is</a:t>
            </a:r>
          </a:p>
        </p:txBody>
      </p:sp>
    </p:spTree>
    <p:extLst>
      <p:ext uri="{BB962C8B-B14F-4D97-AF65-F5344CB8AC3E}">
        <p14:creationId xmlns:p14="http://schemas.microsoft.com/office/powerpoint/2010/main" val="245849478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67031" y="-6762307"/>
            <a:ext cx="7765662" cy="16476125"/>
          </a:xfrm>
          <a:prstGeom prst="rect">
            <a:avLst/>
          </a:prstGeom>
        </p:spPr>
      </p:pic>
      <p:sp>
        <p:nvSpPr>
          <p:cNvPr id="3" name="Date Placeholder 2"/>
          <p:cNvSpPr>
            <a:spLocks noGrp="1"/>
          </p:cNvSpPr>
          <p:nvPr>
            <p:ph type="dt" sz="half" idx="10"/>
          </p:nvPr>
        </p:nvSpPr>
        <p:spPr/>
        <p:txBody>
          <a:bodyPr/>
          <a:lstStyle/>
          <a:p>
            <a:r>
              <a:rPr lang="en-US"/>
              <a:t>1/18/2026</a:t>
            </a:r>
            <a:endParaRPr lang="en-US" dirty="0"/>
          </a:p>
        </p:txBody>
      </p:sp>
      <p:sp>
        <p:nvSpPr>
          <p:cNvPr id="4" name="Footer Placeholder 3"/>
          <p:cNvSpPr>
            <a:spLocks noGrp="1"/>
          </p:cNvSpPr>
          <p:nvPr>
            <p:ph type="ftr" sz="quarter" idx="11"/>
          </p:nvPr>
        </p:nvSpPr>
        <p:spPr/>
        <p:txBody>
          <a:bodyPr/>
          <a:lstStyle/>
          <a:p>
            <a:r>
              <a:rPr lang="en-US" dirty="0"/>
              <a:t>The Spirit Controlled Church &amp; It's Members 4</a:t>
            </a:r>
          </a:p>
        </p:txBody>
      </p:sp>
      <p:sp>
        <p:nvSpPr>
          <p:cNvPr id="5" name="Slide Number Placeholder 4"/>
          <p:cNvSpPr>
            <a:spLocks noGrp="1"/>
          </p:cNvSpPr>
          <p:nvPr>
            <p:ph type="sldNum" sz="quarter" idx="12"/>
          </p:nvPr>
        </p:nvSpPr>
        <p:spPr/>
        <p:txBody>
          <a:bodyPr/>
          <a:lstStyle/>
          <a:p>
            <a:fld id="{33D6E5A2-EC83-451F-A719-9AC1370DD5CF}" type="slidenum">
              <a:rPr lang="en-US" smtClean="0"/>
              <a:pPr/>
              <a:t>21</a:t>
            </a:fld>
            <a:endParaRPr lang="en-US" dirty="0"/>
          </a:p>
        </p:txBody>
      </p:sp>
      <p:sp>
        <p:nvSpPr>
          <p:cNvPr id="7" name="TextBox 6">
            <a:extLst>
              <a:ext uri="{FF2B5EF4-FFF2-40B4-BE49-F238E27FC236}">
                <a16:creationId xmlns:a16="http://schemas.microsoft.com/office/drawing/2014/main" id="{A301A07A-16A3-062D-7789-08DA3E9208BC}"/>
              </a:ext>
            </a:extLst>
          </p:cNvPr>
          <p:cNvSpPr txBox="1"/>
          <p:nvPr/>
        </p:nvSpPr>
        <p:spPr>
          <a:xfrm>
            <a:off x="3070151" y="275426"/>
            <a:ext cx="8880843" cy="6247864"/>
          </a:xfrm>
          <a:prstGeom prst="rect">
            <a:avLst/>
          </a:prstGeom>
          <a:noFill/>
        </p:spPr>
        <p:txBody>
          <a:bodyPr wrap="square">
            <a:spAutoFit/>
          </a:bodyPr>
          <a:lstStyle/>
          <a:p>
            <a:r>
              <a:rPr lang="en-US" sz="4000" dirty="0">
                <a:solidFill>
                  <a:schemeClr val="bg1"/>
                </a:solidFill>
              </a:rPr>
              <a:t>yours; Healing is mine; He paid for it.  Freedom is mine; Heaven is mine… 	Everything He purchased belongs to the man that holds the Token. Amen. “</a:t>
            </a:r>
            <a:r>
              <a:rPr lang="en-US" sz="4000" i="1" dirty="0">
                <a:solidFill>
                  <a:schemeClr val="bg1"/>
                </a:solidFill>
              </a:rPr>
              <a:t>On that Day of the Judgment I'll pass over you." </a:t>
            </a:r>
            <a:r>
              <a:rPr lang="en-US" sz="4000" dirty="0">
                <a:solidFill>
                  <a:schemeClr val="bg1"/>
                </a:solidFill>
              </a:rPr>
              <a:t>Holding your confession in the Word, that Jesus Christ has died for you. And when He does it, He displays Himself through you. 											63-1128</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739CCC-E360-52C2-286C-5C85710F34AA}"/>
              </a:ext>
            </a:extLst>
          </p:cNvPr>
          <p:cNvSpPr>
            <a:spLocks noGrp="1"/>
          </p:cNvSpPr>
          <p:nvPr>
            <p:ph type="dt" sz="half" idx="10"/>
          </p:nvPr>
        </p:nvSpPr>
        <p:spPr/>
        <p:txBody>
          <a:bodyPr/>
          <a:lstStyle/>
          <a:p>
            <a:r>
              <a:rPr lang="en-US"/>
              <a:t>1/18/2026</a:t>
            </a:r>
            <a:endParaRPr lang="en-US" dirty="0"/>
          </a:p>
        </p:txBody>
      </p:sp>
      <p:sp>
        <p:nvSpPr>
          <p:cNvPr id="3" name="Footer Placeholder 2">
            <a:extLst>
              <a:ext uri="{FF2B5EF4-FFF2-40B4-BE49-F238E27FC236}">
                <a16:creationId xmlns:a16="http://schemas.microsoft.com/office/drawing/2014/main" id="{0AD27498-6245-A03B-F62B-16A131313B4A}"/>
              </a:ext>
            </a:extLst>
          </p:cNvPr>
          <p:cNvSpPr>
            <a:spLocks noGrp="1"/>
          </p:cNvSpPr>
          <p:nvPr>
            <p:ph type="ftr" sz="quarter" idx="11"/>
          </p:nvPr>
        </p:nvSpPr>
        <p:spPr/>
        <p:txBody>
          <a:bodyPr/>
          <a:lstStyle/>
          <a:p>
            <a:r>
              <a:rPr lang="en-US"/>
              <a:t>The Spirit Controlled Church &amp; It's Members 4</a:t>
            </a:r>
            <a:endParaRPr lang="en-US" dirty="0"/>
          </a:p>
        </p:txBody>
      </p:sp>
      <p:sp>
        <p:nvSpPr>
          <p:cNvPr id="4" name="Slide Number Placeholder 3">
            <a:extLst>
              <a:ext uri="{FF2B5EF4-FFF2-40B4-BE49-F238E27FC236}">
                <a16:creationId xmlns:a16="http://schemas.microsoft.com/office/drawing/2014/main" id="{D701B610-208E-899D-E492-F0916B157DC6}"/>
              </a:ext>
            </a:extLst>
          </p:cNvPr>
          <p:cNvSpPr>
            <a:spLocks noGrp="1"/>
          </p:cNvSpPr>
          <p:nvPr>
            <p:ph type="sldNum" sz="quarter" idx="12"/>
          </p:nvPr>
        </p:nvSpPr>
        <p:spPr/>
        <p:txBody>
          <a:bodyPr/>
          <a:lstStyle/>
          <a:p>
            <a:fld id="{33D6E5A2-EC83-451F-A719-9AC1370DD5CF}" type="slidenum">
              <a:rPr lang="en-US" smtClean="0"/>
              <a:pPr/>
              <a:t>22</a:t>
            </a:fld>
            <a:endParaRPr lang="en-US" dirty="0"/>
          </a:p>
        </p:txBody>
      </p:sp>
      <p:sp>
        <p:nvSpPr>
          <p:cNvPr id="7" name="TextBox 6">
            <a:extLst>
              <a:ext uri="{FF2B5EF4-FFF2-40B4-BE49-F238E27FC236}">
                <a16:creationId xmlns:a16="http://schemas.microsoft.com/office/drawing/2014/main" id="{E87E6EFD-77E1-361E-9460-3E05C13C0938}"/>
              </a:ext>
            </a:extLst>
          </p:cNvPr>
          <p:cNvSpPr txBox="1"/>
          <p:nvPr/>
        </p:nvSpPr>
        <p:spPr>
          <a:xfrm>
            <a:off x="196850" y="100584"/>
            <a:ext cx="11817350" cy="6463308"/>
          </a:xfrm>
          <a:prstGeom prst="rect">
            <a:avLst/>
          </a:prstGeom>
          <a:noFill/>
        </p:spPr>
        <p:txBody>
          <a:bodyPr wrap="square">
            <a:spAutoFit/>
          </a:bodyPr>
          <a:lstStyle/>
          <a:p>
            <a:r>
              <a:rPr lang="en-US" sz="5400" i="1" dirty="0">
                <a:solidFill>
                  <a:schemeClr val="bg1"/>
                </a:solidFill>
              </a:rPr>
              <a:t>Example: </a:t>
            </a:r>
            <a:r>
              <a:rPr lang="en-US" sz="5400" b="1" dirty="0">
                <a:solidFill>
                  <a:schemeClr val="bg1"/>
                </a:solidFill>
              </a:rPr>
              <a:t>THE.ANGEL.OF.GOD</a:t>
            </a:r>
          </a:p>
          <a:p>
            <a:r>
              <a:rPr lang="en-US" sz="4000" dirty="0">
                <a:solidFill>
                  <a:schemeClr val="bg1"/>
                </a:solidFill>
              </a:rPr>
              <a:t>	5 My little brother brought into the line this boy. He was the most hideous crippled person that I've seen in many years. His arms was drawn down to his legs. But all of a sudden my hand, the vibrations, got real hot. The little child was nine years old… And I laid it upon her little thigh, and something just moved downward. And friends, the four inches lacking on the child's leg was perfect. She put this Bible on her head and walked up-and-down before the audience just as </a:t>
            </a:r>
          </a:p>
        </p:txBody>
      </p:sp>
    </p:spTree>
    <p:extLst>
      <p:ext uri="{BB962C8B-B14F-4D97-AF65-F5344CB8AC3E}">
        <p14:creationId xmlns:p14="http://schemas.microsoft.com/office/powerpoint/2010/main" val="297540329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F66E6-F9C4-975E-4195-F8B17486D108}"/>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866D842B-4CAE-838C-74BF-DE05AF65BF61}"/>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C52792A6-6312-DFED-C454-2B965F890BC5}"/>
              </a:ext>
            </a:extLst>
          </p:cNvPr>
          <p:cNvSpPr>
            <a:spLocks noGrp="1"/>
          </p:cNvSpPr>
          <p:nvPr>
            <p:ph type="sldNum" sz="quarter" idx="12"/>
          </p:nvPr>
        </p:nvSpPr>
        <p:spPr/>
        <p:txBody>
          <a:bodyPr/>
          <a:lstStyle/>
          <a:p>
            <a:fld id="{148CC95F-0247-41B6-91CF-DC97C76A7088}" type="slidenum">
              <a:rPr lang="en-US" smtClean="0"/>
              <a:t>23</a:t>
            </a:fld>
            <a:endParaRPr lang="en-US"/>
          </a:p>
        </p:txBody>
      </p:sp>
      <p:sp>
        <p:nvSpPr>
          <p:cNvPr id="6" name="TextBox 5">
            <a:extLst>
              <a:ext uri="{FF2B5EF4-FFF2-40B4-BE49-F238E27FC236}">
                <a16:creationId xmlns:a16="http://schemas.microsoft.com/office/drawing/2014/main" id="{9C230BE4-B425-68DA-41D7-B3C490C01B2F}"/>
              </a:ext>
            </a:extLst>
          </p:cNvPr>
          <p:cNvSpPr txBox="1"/>
          <p:nvPr/>
        </p:nvSpPr>
        <p:spPr>
          <a:xfrm>
            <a:off x="177800" y="38100"/>
            <a:ext cx="11868150" cy="6863417"/>
          </a:xfrm>
          <a:prstGeom prst="rect">
            <a:avLst/>
          </a:prstGeom>
          <a:noFill/>
        </p:spPr>
        <p:txBody>
          <a:bodyPr wrap="square">
            <a:spAutoFit/>
          </a:bodyPr>
          <a:lstStyle/>
          <a:p>
            <a:r>
              <a:rPr lang="en-US" sz="4000" dirty="0">
                <a:solidFill>
                  <a:schemeClr val="bg1"/>
                </a:solidFill>
              </a:rPr>
              <a:t>perfect as anyone could walk. She was healed, over a hour of prayer for her.</a:t>
            </a:r>
          </a:p>
          <a:p>
            <a:r>
              <a:rPr lang="en-US" sz="4000" dirty="0">
                <a:solidFill>
                  <a:schemeClr val="bg1"/>
                </a:solidFill>
              </a:rPr>
              <a:t>	6 The next was this crippled boy. After he'd been prayed for </a:t>
            </a:r>
            <a:r>
              <a:rPr lang="en-US" sz="4000" dirty="0" err="1">
                <a:solidFill>
                  <a:schemeClr val="bg1"/>
                </a:solidFill>
              </a:rPr>
              <a:t>for</a:t>
            </a:r>
            <a:r>
              <a:rPr lang="en-US" sz="4000" dirty="0">
                <a:solidFill>
                  <a:schemeClr val="bg1"/>
                </a:solidFill>
              </a:rPr>
              <a:t> some 35-40 minutes, I could not feel that there was any difference. And after awhile the liberty came. </a:t>
            </a:r>
            <a:r>
              <a:rPr lang="en-US" sz="4000" u="sng" dirty="0">
                <a:solidFill>
                  <a:schemeClr val="bg1"/>
                </a:solidFill>
              </a:rPr>
              <a:t>The power that had him bound was gone</a:t>
            </a:r>
            <a:r>
              <a:rPr lang="en-US" sz="4000" dirty="0">
                <a:solidFill>
                  <a:schemeClr val="bg1"/>
                </a:solidFill>
              </a:rPr>
              <a:t>… The next morning the boy shaved himself. His hands was drawing down; he couldn't even feed or shave himself, walked into the building, pushed his </a:t>
            </a:r>
            <a:r>
              <a:rPr lang="en-US" sz="4000" dirty="0" err="1">
                <a:solidFill>
                  <a:schemeClr val="bg1"/>
                </a:solidFill>
              </a:rPr>
              <a:t>wheelcart</a:t>
            </a:r>
            <a:r>
              <a:rPr lang="en-US" sz="4000" dirty="0">
                <a:solidFill>
                  <a:schemeClr val="bg1"/>
                </a:solidFill>
              </a:rPr>
              <a:t> up-and-down across the floor for the first time for thirty some odd years. 			</a:t>
            </a:r>
          </a:p>
        </p:txBody>
      </p:sp>
    </p:spTree>
    <p:extLst>
      <p:ext uri="{BB962C8B-B14F-4D97-AF65-F5344CB8AC3E}">
        <p14:creationId xmlns:p14="http://schemas.microsoft.com/office/powerpoint/2010/main" val="35131777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372CB-C3A3-9077-9C02-7E629F34F649}"/>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641F96A5-158A-0152-158A-DFB2A4A5D7FE}"/>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6EFA3EA9-5FD4-13E9-3AFC-7EEAAA4C9659}"/>
              </a:ext>
            </a:extLst>
          </p:cNvPr>
          <p:cNvSpPr>
            <a:spLocks noGrp="1"/>
          </p:cNvSpPr>
          <p:nvPr>
            <p:ph type="sldNum" sz="quarter" idx="12"/>
          </p:nvPr>
        </p:nvSpPr>
        <p:spPr/>
        <p:txBody>
          <a:bodyPr/>
          <a:lstStyle/>
          <a:p>
            <a:fld id="{148CC95F-0247-41B6-91CF-DC97C76A7088}" type="slidenum">
              <a:rPr lang="en-US" smtClean="0"/>
              <a:t>24</a:t>
            </a:fld>
            <a:endParaRPr lang="en-US"/>
          </a:p>
        </p:txBody>
      </p:sp>
      <p:sp>
        <p:nvSpPr>
          <p:cNvPr id="6" name="TextBox 5">
            <a:extLst>
              <a:ext uri="{FF2B5EF4-FFF2-40B4-BE49-F238E27FC236}">
                <a16:creationId xmlns:a16="http://schemas.microsoft.com/office/drawing/2014/main" id="{6BA2B43B-4D4D-04BF-F544-7CEB2CD01920}"/>
              </a:ext>
            </a:extLst>
          </p:cNvPr>
          <p:cNvSpPr txBox="1"/>
          <p:nvPr/>
        </p:nvSpPr>
        <p:spPr>
          <a:xfrm>
            <a:off x="273050" y="177800"/>
            <a:ext cx="11696700" cy="6247864"/>
          </a:xfrm>
          <a:prstGeom prst="rect">
            <a:avLst/>
          </a:prstGeom>
          <a:noFill/>
        </p:spPr>
        <p:txBody>
          <a:bodyPr wrap="square">
            <a:spAutoFit/>
          </a:bodyPr>
          <a:lstStyle/>
          <a:p>
            <a:r>
              <a:rPr lang="en-US" sz="4000" dirty="0">
                <a:solidFill>
                  <a:schemeClr val="bg1"/>
                </a:solidFill>
              </a:rPr>
              <a:t>	10 Jesus, our heavenly Father, we're asking you from the very hearts, to come again into Phoenix, in the Name of Thy beloved Son, Christ Jesus, that they will, beyond any shadow of doubt, see the glory of Almighty God manifested, where the deaf and dumb spirits leave the people, the blind to leave, the cripples set at liberty, </a:t>
            </a:r>
            <a:r>
              <a:rPr lang="en-US" sz="4000" u="sng" dirty="0">
                <a:solidFill>
                  <a:schemeClr val="bg1"/>
                </a:solidFill>
              </a:rPr>
              <a:t>when the power of Christ comes down to liberate those who are captured and bound by the powers of Satan</a:t>
            </a:r>
            <a:r>
              <a:rPr lang="en-US" sz="4000" dirty="0">
                <a:solidFill>
                  <a:schemeClr val="bg1"/>
                </a:solidFill>
              </a:rPr>
              <a:t>.</a:t>
            </a:r>
          </a:p>
          <a:p>
            <a:pPr algn="r"/>
            <a:r>
              <a:rPr lang="en-US" sz="4000" dirty="0">
                <a:solidFill>
                  <a:schemeClr val="bg1"/>
                </a:solidFill>
              </a:rPr>
              <a:t>47-1102</a:t>
            </a:r>
          </a:p>
        </p:txBody>
      </p:sp>
    </p:spTree>
    <p:extLst>
      <p:ext uri="{BB962C8B-B14F-4D97-AF65-F5344CB8AC3E}">
        <p14:creationId xmlns:p14="http://schemas.microsoft.com/office/powerpoint/2010/main" val="315369106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F9800-0483-A882-406D-5C99757D81B9}"/>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C820137F-AE7D-BDA0-AEA2-902AF0EC30DD}"/>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9572AB60-9EA0-EE06-6818-D403EC4847D5}"/>
              </a:ext>
            </a:extLst>
          </p:cNvPr>
          <p:cNvSpPr>
            <a:spLocks noGrp="1"/>
          </p:cNvSpPr>
          <p:nvPr>
            <p:ph type="sldNum" sz="quarter" idx="12"/>
          </p:nvPr>
        </p:nvSpPr>
        <p:spPr/>
        <p:txBody>
          <a:bodyPr/>
          <a:lstStyle/>
          <a:p>
            <a:fld id="{148CC95F-0247-41B6-91CF-DC97C76A7088}" type="slidenum">
              <a:rPr lang="en-US" smtClean="0"/>
              <a:t>25</a:t>
            </a:fld>
            <a:endParaRPr lang="en-US"/>
          </a:p>
        </p:txBody>
      </p:sp>
      <p:sp>
        <p:nvSpPr>
          <p:cNvPr id="6" name="TextBox 5">
            <a:extLst>
              <a:ext uri="{FF2B5EF4-FFF2-40B4-BE49-F238E27FC236}">
                <a16:creationId xmlns:a16="http://schemas.microsoft.com/office/drawing/2014/main" id="{9AE1AE5E-78F7-306F-F6FE-CE5891623FB3}"/>
              </a:ext>
            </a:extLst>
          </p:cNvPr>
          <p:cNvSpPr txBox="1"/>
          <p:nvPr/>
        </p:nvSpPr>
        <p:spPr>
          <a:xfrm>
            <a:off x="170121" y="100584"/>
            <a:ext cx="11927391" cy="6309420"/>
          </a:xfrm>
          <a:prstGeom prst="rect">
            <a:avLst/>
          </a:prstGeom>
          <a:noFill/>
        </p:spPr>
        <p:txBody>
          <a:bodyPr wrap="square">
            <a:spAutoFit/>
          </a:bodyPr>
          <a:lstStyle/>
          <a:p>
            <a:r>
              <a:rPr lang="en-US" sz="4400" i="1" dirty="0">
                <a:solidFill>
                  <a:schemeClr val="bg1"/>
                </a:solidFill>
              </a:rPr>
              <a:t>Example: </a:t>
            </a:r>
            <a:r>
              <a:rPr lang="en-US" sz="4400" b="1" dirty="0">
                <a:solidFill>
                  <a:schemeClr val="bg1"/>
                </a:solidFill>
              </a:rPr>
              <a:t>AS.THE.EAGLE.STIRRETH.UP.HER.NEST</a:t>
            </a:r>
          </a:p>
          <a:p>
            <a:r>
              <a:rPr lang="en-US" sz="3600" dirty="0">
                <a:solidFill>
                  <a:schemeClr val="bg1"/>
                </a:solidFill>
              </a:rPr>
              <a:t>	8 Take a young woman; maybe be married and scared she isn't going to have a baby. She’s so scared she won't have it, she won’t. Just like Job said, "</a:t>
            </a:r>
            <a:r>
              <a:rPr lang="en-US" sz="3600" i="1" dirty="0">
                <a:solidFill>
                  <a:schemeClr val="bg1"/>
                </a:solidFill>
              </a:rPr>
              <a:t>The things that I've feared the most come upon me</a:t>
            </a:r>
            <a:r>
              <a:rPr lang="en-US" sz="3600" dirty="0">
                <a:solidFill>
                  <a:schemeClr val="bg1"/>
                </a:solidFill>
              </a:rPr>
              <a:t>." You take that same woman and let her adopt a baby, then she'll have one herself. It quietens her. Now, if you haven't got enough faith, to receive it right now as a miracle, take the adopted baby attitude. "</a:t>
            </a:r>
            <a:r>
              <a:rPr lang="en-US" sz="3600" i="1" dirty="0">
                <a:solidFill>
                  <a:schemeClr val="bg1"/>
                </a:solidFill>
              </a:rPr>
              <a:t>Lord, it's mine because You promised it...” </a:t>
            </a:r>
            <a:r>
              <a:rPr lang="en-US" sz="3600" dirty="0">
                <a:solidFill>
                  <a:schemeClr val="bg1"/>
                </a:solidFill>
              </a:rPr>
              <a:t>And if you can feel just a least little speck of faith that tells you that you'll be all right, you believe it.					 </a:t>
            </a:r>
            <a:r>
              <a:rPr lang="en-US" sz="2400" dirty="0">
                <a:solidFill>
                  <a:schemeClr val="bg1"/>
                </a:solidFill>
              </a:rPr>
              <a:t>59-0815 </a:t>
            </a:r>
          </a:p>
        </p:txBody>
      </p:sp>
    </p:spTree>
    <p:extLst>
      <p:ext uri="{BB962C8B-B14F-4D97-AF65-F5344CB8AC3E}">
        <p14:creationId xmlns:p14="http://schemas.microsoft.com/office/powerpoint/2010/main" val="205339493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3E5CD-8AAD-9AF4-5049-5E45DC232A8D}"/>
              </a:ext>
            </a:extLst>
          </p:cNvPr>
          <p:cNvSpPr>
            <a:spLocks noGrp="1"/>
          </p:cNvSpPr>
          <p:nvPr>
            <p:ph type="dt" sz="half" idx="10"/>
          </p:nvPr>
        </p:nvSpPr>
        <p:spPr/>
        <p:txBody>
          <a:bodyPr/>
          <a:lstStyle/>
          <a:p>
            <a:r>
              <a:rPr lang="en-US"/>
              <a:t>1/18/2026</a:t>
            </a:r>
          </a:p>
        </p:txBody>
      </p:sp>
      <p:sp>
        <p:nvSpPr>
          <p:cNvPr id="4" name="Footer Placeholder 3">
            <a:extLst>
              <a:ext uri="{FF2B5EF4-FFF2-40B4-BE49-F238E27FC236}">
                <a16:creationId xmlns:a16="http://schemas.microsoft.com/office/drawing/2014/main" id="{B3DBAF57-68F4-2914-06B2-4DE21A42BE08}"/>
              </a:ext>
            </a:extLst>
          </p:cNvPr>
          <p:cNvSpPr>
            <a:spLocks noGrp="1"/>
          </p:cNvSpPr>
          <p:nvPr>
            <p:ph type="ftr" sz="quarter" idx="11"/>
          </p:nvPr>
        </p:nvSpPr>
        <p:spPr/>
        <p:txBody>
          <a:bodyPr/>
          <a:lstStyle/>
          <a:p>
            <a:r>
              <a:rPr lang="en-US"/>
              <a:t>The Spirit Controlled Church &amp; It's Members 4</a:t>
            </a:r>
          </a:p>
        </p:txBody>
      </p:sp>
      <p:sp>
        <p:nvSpPr>
          <p:cNvPr id="5" name="Slide Number Placeholder 4">
            <a:extLst>
              <a:ext uri="{FF2B5EF4-FFF2-40B4-BE49-F238E27FC236}">
                <a16:creationId xmlns:a16="http://schemas.microsoft.com/office/drawing/2014/main" id="{EBA80C09-F0E2-298D-5D0F-8E5C63F2D4E9}"/>
              </a:ext>
            </a:extLst>
          </p:cNvPr>
          <p:cNvSpPr>
            <a:spLocks noGrp="1"/>
          </p:cNvSpPr>
          <p:nvPr>
            <p:ph type="sldNum" sz="quarter" idx="12"/>
          </p:nvPr>
        </p:nvSpPr>
        <p:spPr/>
        <p:txBody>
          <a:bodyPr/>
          <a:lstStyle/>
          <a:p>
            <a:fld id="{148CC95F-0247-41B6-91CF-DC97C76A7088}" type="slidenum">
              <a:rPr lang="en-US" smtClean="0"/>
              <a:t>26</a:t>
            </a:fld>
            <a:endParaRPr lang="en-US"/>
          </a:p>
        </p:txBody>
      </p:sp>
      <p:pic>
        <p:nvPicPr>
          <p:cNvPr id="6" name="Picture 5">
            <a:extLst>
              <a:ext uri="{FF2B5EF4-FFF2-40B4-BE49-F238E27FC236}">
                <a16:creationId xmlns:a16="http://schemas.microsoft.com/office/drawing/2014/main" id="{EE97D8BF-4153-548B-9788-F971B903E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041">
            <a:off x="9000231" y="-184151"/>
            <a:ext cx="3232368" cy="6858000"/>
          </a:xfrm>
          <a:prstGeom prst="rect">
            <a:avLst/>
          </a:prstGeom>
        </p:spPr>
      </p:pic>
      <p:sp>
        <p:nvSpPr>
          <p:cNvPr id="8" name="TextBox 7">
            <a:extLst>
              <a:ext uri="{FF2B5EF4-FFF2-40B4-BE49-F238E27FC236}">
                <a16:creationId xmlns:a16="http://schemas.microsoft.com/office/drawing/2014/main" id="{D2A4F908-9919-2FD8-217B-1B1C714021B5}"/>
              </a:ext>
            </a:extLst>
          </p:cNvPr>
          <p:cNvSpPr txBox="1"/>
          <p:nvPr/>
        </p:nvSpPr>
        <p:spPr>
          <a:xfrm>
            <a:off x="142801" y="-15949"/>
            <a:ext cx="11890449" cy="6863417"/>
          </a:xfrm>
          <a:prstGeom prst="rect">
            <a:avLst/>
          </a:prstGeom>
          <a:noFill/>
        </p:spPr>
        <p:txBody>
          <a:bodyPr wrap="square">
            <a:spAutoFit/>
          </a:bodyPr>
          <a:lstStyle/>
          <a:p>
            <a:r>
              <a:rPr lang="en-US" sz="4400" b="1" dirty="0">
                <a:solidFill>
                  <a:schemeClr val="bg1"/>
                </a:solidFill>
              </a:rPr>
              <a:t>WHAT.HEAREST.THOU.ELIJAH</a:t>
            </a:r>
          </a:p>
          <a:p>
            <a:r>
              <a:rPr lang="en-US" sz="3600" dirty="0">
                <a:solidFill>
                  <a:schemeClr val="bg1"/>
                </a:solidFill>
              </a:rPr>
              <a:t>	47 If there's something in your life condemns you, better make that thing right. You just can't operate right. The Holy Spirit can't deal with you. When you got prejudice, selfishness, the Holy Spirit can never bless you. You might get some intellectual emotions, some work-up.</a:t>
            </a:r>
          </a:p>
          <a:p>
            <a:r>
              <a:rPr lang="en-US" sz="3600" dirty="0">
                <a:solidFill>
                  <a:schemeClr val="bg1"/>
                </a:solidFill>
              </a:rPr>
              <a:t>	For instance, a women gets married, and she's afraid that she's not going to have a baby. Job said, "</a:t>
            </a:r>
            <a:r>
              <a:rPr lang="en-US" sz="3600" i="1" dirty="0">
                <a:solidFill>
                  <a:schemeClr val="bg1"/>
                </a:solidFill>
              </a:rPr>
              <a:t>The things that I feared worse is come upon me.</a:t>
            </a:r>
            <a:r>
              <a:rPr lang="en-US" sz="3600" dirty="0">
                <a:solidFill>
                  <a:schemeClr val="bg1"/>
                </a:solidFill>
              </a:rPr>
              <a:t>" You want to be above </a:t>
            </a:r>
            <a:r>
              <a:rPr lang="en-US" sz="3600" spc="-150" dirty="0">
                <a:solidFill>
                  <a:schemeClr val="bg1"/>
                </a:solidFill>
              </a:rPr>
              <a:t>everything, where there's no condemnation… You got to live like real Christians. Live in the Presence of God. Live daily, hourly, momently…Let me tell you, God wants separators...		 59-0609</a:t>
            </a:r>
          </a:p>
        </p:txBody>
      </p:sp>
    </p:spTree>
    <p:extLst>
      <p:ext uri="{BB962C8B-B14F-4D97-AF65-F5344CB8AC3E}">
        <p14:creationId xmlns:p14="http://schemas.microsoft.com/office/powerpoint/2010/main" val="233649434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55D6B-F19F-7389-BC3D-02982E91E1EB}"/>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33A61C18-8779-56F5-F40F-D5380357DA06}"/>
              </a:ext>
            </a:extLst>
          </p:cNvPr>
          <p:cNvSpPr>
            <a:spLocks noGrp="1"/>
          </p:cNvSpPr>
          <p:nvPr>
            <p:ph type="ftr" sz="quarter" idx="11"/>
          </p:nvPr>
        </p:nvSpPr>
        <p:spPr>
          <a:xfrm>
            <a:off x="387858" y="6325846"/>
            <a:ext cx="4114800" cy="365125"/>
          </a:xfrm>
        </p:spPr>
        <p:txBody>
          <a:bodyPr/>
          <a:lstStyle/>
          <a:p>
            <a:r>
              <a:rPr lang="en-US" dirty="0">
                <a:solidFill>
                  <a:schemeClr val="bg1"/>
                </a:solidFill>
              </a:rPr>
              <a:t>The Spirit Controlled Church &amp; It's Members 4</a:t>
            </a:r>
          </a:p>
        </p:txBody>
      </p:sp>
      <p:sp>
        <p:nvSpPr>
          <p:cNvPr id="4" name="Slide Number Placeholder 3">
            <a:extLst>
              <a:ext uri="{FF2B5EF4-FFF2-40B4-BE49-F238E27FC236}">
                <a16:creationId xmlns:a16="http://schemas.microsoft.com/office/drawing/2014/main" id="{87B9FBCE-0B46-78ED-857B-A6FD85C6196D}"/>
              </a:ext>
            </a:extLst>
          </p:cNvPr>
          <p:cNvSpPr>
            <a:spLocks noGrp="1"/>
          </p:cNvSpPr>
          <p:nvPr>
            <p:ph type="sldNum" sz="quarter" idx="12"/>
          </p:nvPr>
        </p:nvSpPr>
        <p:spPr/>
        <p:txBody>
          <a:bodyPr/>
          <a:lstStyle/>
          <a:p>
            <a:fld id="{148CC95F-0247-41B6-91CF-DC97C76A7088}" type="slidenum">
              <a:rPr lang="en-US" smtClean="0"/>
              <a:t>27</a:t>
            </a:fld>
            <a:endParaRPr lang="en-US"/>
          </a:p>
        </p:txBody>
      </p:sp>
      <p:sp>
        <p:nvSpPr>
          <p:cNvPr id="6" name="TextBox 5">
            <a:extLst>
              <a:ext uri="{FF2B5EF4-FFF2-40B4-BE49-F238E27FC236}">
                <a16:creationId xmlns:a16="http://schemas.microsoft.com/office/drawing/2014/main" id="{87B87091-EF7E-3A5F-8098-53E17C86BF1D}"/>
              </a:ext>
            </a:extLst>
          </p:cNvPr>
          <p:cNvSpPr txBox="1"/>
          <p:nvPr/>
        </p:nvSpPr>
        <p:spPr>
          <a:xfrm>
            <a:off x="169518" y="73787"/>
            <a:ext cx="11852963" cy="5755422"/>
          </a:xfrm>
          <a:prstGeom prst="rect">
            <a:avLst/>
          </a:prstGeom>
          <a:noFill/>
        </p:spPr>
        <p:txBody>
          <a:bodyPr wrap="square">
            <a:spAutoFit/>
          </a:bodyPr>
          <a:lstStyle/>
          <a:p>
            <a:r>
              <a:rPr lang="en-US" sz="4800" b="1" dirty="0">
                <a:solidFill>
                  <a:schemeClr val="bg1"/>
                </a:solidFill>
              </a:rPr>
              <a:t>WHAT.HEAREST.THOU.ELIJAH</a:t>
            </a:r>
          </a:p>
          <a:p>
            <a:r>
              <a:rPr lang="en-US" sz="4000" dirty="0">
                <a:solidFill>
                  <a:schemeClr val="bg1"/>
                </a:solidFill>
              </a:rPr>
              <a:t>	49 Let me show you something. What if Joseph here, wanted to defend a friend of his. And so he tried to say that he was in Philadelphia on Tuesday night </a:t>
            </a:r>
            <a:r>
              <a:rPr lang="en-US" sz="4000" dirty="0" err="1">
                <a:solidFill>
                  <a:schemeClr val="bg1"/>
                </a:solidFill>
              </a:rPr>
              <a:t>'cause</a:t>
            </a:r>
            <a:r>
              <a:rPr lang="en-US" sz="4000" dirty="0">
                <a:solidFill>
                  <a:schemeClr val="bg1"/>
                </a:solidFill>
              </a:rPr>
              <a:t> he has to defend that friend. See, he can say that intellectually. But way down in his soul, he knows it's wrong. So they bring him to trial. "Mr. Boze, do </a:t>
            </a:r>
            <a:r>
              <a:rPr lang="en-US" sz="4000" spc="-150" dirty="0">
                <a:solidFill>
                  <a:schemeClr val="bg1"/>
                </a:solidFill>
              </a:rPr>
              <a:t>you solemnly swear that you was at Philadelphia at a certain-certain place on Tuesday night, June 9th, 1959?"</a:t>
            </a:r>
            <a:endParaRPr lang="en-US" spc="-150" dirty="0">
              <a:solidFill>
                <a:schemeClr val="bg1"/>
              </a:solidFill>
            </a:endParaRPr>
          </a:p>
        </p:txBody>
      </p:sp>
    </p:spTree>
    <p:extLst>
      <p:ext uri="{BB962C8B-B14F-4D97-AF65-F5344CB8AC3E}">
        <p14:creationId xmlns:p14="http://schemas.microsoft.com/office/powerpoint/2010/main" val="367207815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6BE41-0289-30AC-78FC-4D050181A12D}"/>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9EFE3DD8-BC11-1EAD-806B-89A37D10D027}"/>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020BB69A-A9F5-1B3A-F4C0-C84950302084}"/>
              </a:ext>
            </a:extLst>
          </p:cNvPr>
          <p:cNvSpPr>
            <a:spLocks noGrp="1"/>
          </p:cNvSpPr>
          <p:nvPr>
            <p:ph type="sldNum" sz="quarter" idx="12"/>
          </p:nvPr>
        </p:nvSpPr>
        <p:spPr/>
        <p:txBody>
          <a:bodyPr/>
          <a:lstStyle/>
          <a:p>
            <a:fld id="{148CC95F-0247-41B6-91CF-DC97C76A7088}" type="slidenum">
              <a:rPr lang="en-US" smtClean="0"/>
              <a:t>28</a:t>
            </a:fld>
            <a:endParaRPr lang="en-US"/>
          </a:p>
        </p:txBody>
      </p:sp>
      <p:sp>
        <p:nvSpPr>
          <p:cNvPr id="6" name="TextBox 5">
            <a:extLst>
              <a:ext uri="{FF2B5EF4-FFF2-40B4-BE49-F238E27FC236}">
                <a16:creationId xmlns:a16="http://schemas.microsoft.com/office/drawing/2014/main" id="{B2412C06-CA67-D809-C8C2-5590736D68DE}"/>
              </a:ext>
            </a:extLst>
          </p:cNvPr>
          <p:cNvSpPr txBox="1"/>
          <p:nvPr/>
        </p:nvSpPr>
        <p:spPr>
          <a:xfrm>
            <a:off x="139700" y="0"/>
            <a:ext cx="11957812" cy="6863417"/>
          </a:xfrm>
          <a:prstGeom prst="rect">
            <a:avLst/>
          </a:prstGeom>
          <a:noFill/>
        </p:spPr>
        <p:txBody>
          <a:bodyPr wrap="square">
            <a:spAutoFit/>
          </a:bodyPr>
          <a:lstStyle/>
          <a:p>
            <a:r>
              <a:rPr lang="en-US" sz="4000" dirty="0">
                <a:solidFill>
                  <a:schemeClr val="bg1"/>
                </a:solidFill>
              </a:rPr>
              <a:t>	"</a:t>
            </a:r>
            <a:r>
              <a:rPr lang="en-US" sz="4000" i="1" dirty="0">
                <a:solidFill>
                  <a:schemeClr val="bg1"/>
                </a:solidFill>
              </a:rPr>
              <a:t>I solemnly swear I was right here with my friend, at a certain-certain place</a:t>
            </a:r>
            <a:r>
              <a:rPr lang="en-US" sz="4000" dirty="0">
                <a:solidFill>
                  <a:schemeClr val="bg1"/>
                </a:solidFill>
              </a:rPr>
              <a:t>."</a:t>
            </a:r>
          </a:p>
          <a:p>
            <a:r>
              <a:rPr lang="en-US" sz="4000" dirty="0">
                <a:solidFill>
                  <a:schemeClr val="bg1"/>
                </a:solidFill>
              </a:rPr>
              <a:t>	"Go get the lie detector, fasten it across his wrists." He say, "</a:t>
            </a:r>
            <a:r>
              <a:rPr lang="en-US" sz="4000" i="1" dirty="0">
                <a:solidFill>
                  <a:schemeClr val="bg1"/>
                </a:solidFill>
              </a:rPr>
              <a:t>Now, I've got to make it out to look right</a:t>
            </a:r>
            <a:r>
              <a:rPr lang="en-US" sz="4000" dirty="0">
                <a:solidFill>
                  <a:schemeClr val="bg1"/>
                </a:solidFill>
              </a:rPr>
              <a:t>." He can put a big face on. "</a:t>
            </a:r>
            <a:r>
              <a:rPr lang="en-US" sz="4000" i="1" dirty="0">
                <a:solidFill>
                  <a:schemeClr val="bg1"/>
                </a:solidFill>
              </a:rPr>
              <a:t>Yes, sir, my most precious friend</a:t>
            </a:r>
            <a:r>
              <a:rPr lang="en-US" sz="4000" dirty="0">
                <a:solidFill>
                  <a:schemeClr val="bg1"/>
                </a:solidFill>
              </a:rPr>
              <a:t>…” That lie detector's saying, "He's telling a lie." Why? Intellectually, he's trying to make it look right; he's speaking it right. But his heart says "</a:t>
            </a:r>
            <a:r>
              <a:rPr lang="en-US" sz="4000" i="1" dirty="0">
                <a:solidFill>
                  <a:schemeClr val="bg1"/>
                </a:solidFill>
              </a:rPr>
              <a:t>No</a:t>
            </a:r>
            <a:r>
              <a:rPr lang="en-US" sz="4000" dirty="0">
                <a:solidFill>
                  <a:schemeClr val="bg1"/>
                </a:solidFill>
              </a:rPr>
              <a:t>." </a:t>
            </a:r>
            <a:r>
              <a:rPr lang="en-US" sz="4000" b="1" u="sng" dirty="0">
                <a:solidFill>
                  <a:schemeClr val="bg1"/>
                </a:solidFill>
              </a:rPr>
              <a:t>That's his soul. That's where God lives. </a:t>
            </a:r>
            <a:r>
              <a:rPr lang="en-US" sz="4000" u="sng" dirty="0">
                <a:solidFill>
                  <a:schemeClr val="bg1"/>
                </a:solidFill>
              </a:rPr>
              <a:t>Man wasn't made to tell a lie. Man was made to tell truth. </a:t>
            </a:r>
            <a:r>
              <a:rPr lang="en-US" sz="4000" dirty="0">
                <a:solidFill>
                  <a:schemeClr val="bg1"/>
                </a:solidFill>
              </a:rPr>
              <a:t>										</a:t>
            </a:r>
            <a:r>
              <a:rPr lang="en-US" sz="3600" dirty="0">
                <a:solidFill>
                  <a:schemeClr val="bg1"/>
                </a:solidFill>
              </a:rPr>
              <a:t>59-0609 </a:t>
            </a:r>
            <a:endParaRPr lang="en-US" sz="4000" dirty="0">
              <a:solidFill>
                <a:schemeClr val="bg1"/>
              </a:solidFill>
            </a:endParaRPr>
          </a:p>
        </p:txBody>
      </p:sp>
    </p:spTree>
    <p:extLst>
      <p:ext uri="{BB962C8B-B14F-4D97-AF65-F5344CB8AC3E}">
        <p14:creationId xmlns:p14="http://schemas.microsoft.com/office/powerpoint/2010/main" val="62001806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043F8-A43F-B98C-AFF8-F6759890AA8D}"/>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81CE25A5-07BD-E669-00D1-2104BF853338}"/>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59F93E4A-AC9A-9D50-E1C6-DD862FAA973B}"/>
              </a:ext>
            </a:extLst>
          </p:cNvPr>
          <p:cNvSpPr>
            <a:spLocks noGrp="1"/>
          </p:cNvSpPr>
          <p:nvPr>
            <p:ph type="sldNum" sz="quarter" idx="12"/>
          </p:nvPr>
        </p:nvSpPr>
        <p:spPr/>
        <p:txBody>
          <a:bodyPr/>
          <a:lstStyle/>
          <a:p>
            <a:fld id="{148CC95F-0247-41B6-91CF-DC97C76A7088}" type="slidenum">
              <a:rPr lang="en-US" smtClean="0"/>
              <a:t>29</a:t>
            </a:fld>
            <a:endParaRPr lang="en-US"/>
          </a:p>
        </p:txBody>
      </p:sp>
      <p:sp>
        <p:nvSpPr>
          <p:cNvPr id="6" name="TextBox 5">
            <a:extLst>
              <a:ext uri="{FF2B5EF4-FFF2-40B4-BE49-F238E27FC236}">
                <a16:creationId xmlns:a16="http://schemas.microsoft.com/office/drawing/2014/main" id="{A3F42BDB-52C1-A963-D69A-2D3BD423C21E}"/>
              </a:ext>
            </a:extLst>
          </p:cNvPr>
          <p:cNvSpPr txBox="1"/>
          <p:nvPr/>
        </p:nvSpPr>
        <p:spPr>
          <a:xfrm>
            <a:off x="241300" y="-63499"/>
            <a:ext cx="11760200" cy="6463308"/>
          </a:xfrm>
          <a:prstGeom prst="rect">
            <a:avLst/>
          </a:prstGeom>
          <a:noFill/>
        </p:spPr>
        <p:txBody>
          <a:bodyPr wrap="square">
            <a:spAutoFit/>
          </a:bodyPr>
          <a:lstStyle/>
          <a:p>
            <a:r>
              <a:rPr lang="en-US" sz="5400" i="1" dirty="0">
                <a:solidFill>
                  <a:schemeClr val="bg1"/>
                </a:solidFill>
              </a:rPr>
              <a:t>Example 1: </a:t>
            </a:r>
            <a:r>
              <a:rPr lang="en-US" sz="5400" b="1" dirty="0">
                <a:solidFill>
                  <a:schemeClr val="bg1"/>
                </a:solidFill>
              </a:rPr>
              <a:t>LUKE 13:14-16</a:t>
            </a:r>
          </a:p>
          <a:p>
            <a:r>
              <a:rPr lang="en-US" sz="3600" i="1" dirty="0">
                <a:solidFill>
                  <a:schemeClr val="bg1"/>
                </a:solidFill>
              </a:rPr>
              <a:t>	And the ruler of the synagogue answered with indignation, because that Jesus had healed on the sabbath day, and said unto the people, There are six days in which men ought to work: in them therefore come and be healed, and not on the sabbath day. 15 The Lord then answered him, and said, Thou hypocrite, doth not each one of you on the sabbath loose his ox or his ass from the stall, and lead him away to watering? 16 And ought not this woman, being a daughter of Abraham, </a:t>
            </a:r>
            <a:r>
              <a:rPr lang="en-US" sz="3600" b="1" i="1" u="sng" dirty="0">
                <a:solidFill>
                  <a:schemeClr val="bg1"/>
                </a:solidFill>
              </a:rPr>
              <a:t>whom Satan hath bound</a:t>
            </a:r>
            <a:r>
              <a:rPr lang="en-US" sz="3600" i="1" dirty="0">
                <a:solidFill>
                  <a:schemeClr val="bg1"/>
                </a:solidFill>
              </a:rPr>
              <a:t>, lo, these eighteen years, be loosed from this bond on the sabbath day? </a:t>
            </a:r>
          </a:p>
        </p:txBody>
      </p:sp>
    </p:spTree>
    <p:extLst>
      <p:ext uri="{BB962C8B-B14F-4D97-AF65-F5344CB8AC3E}">
        <p14:creationId xmlns:p14="http://schemas.microsoft.com/office/powerpoint/2010/main" val="22017156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02805-982E-1248-4E96-389D0D95511C}"/>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39955E44-EA18-EB8C-E5C6-C297D1C36226}"/>
              </a:ext>
            </a:extLst>
          </p:cNvPr>
          <p:cNvSpPr>
            <a:spLocks noGrp="1"/>
          </p:cNvSpPr>
          <p:nvPr>
            <p:ph type="ftr" sz="quarter" idx="11"/>
          </p:nvPr>
        </p:nvSpPr>
        <p:spPr/>
        <p:txBody>
          <a:bodyPr/>
          <a:lstStyle/>
          <a:p>
            <a:r>
              <a:rPr lang="en-US"/>
              <a:t>The Spirit Controlled Church &amp; It's Members 4</a:t>
            </a:r>
            <a:endParaRPr lang="en-US" dirty="0"/>
          </a:p>
        </p:txBody>
      </p:sp>
      <p:sp>
        <p:nvSpPr>
          <p:cNvPr id="4" name="Slide Number Placeholder 3">
            <a:extLst>
              <a:ext uri="{FF2B5EF4-FFF2-40B4-BE49-F238E27FC236}">
                <a16:creationId xmlns:a16="http://schemas.microsoft.com/office/drawing/2014/main" id="{C00286D3-D577-9D48-B704-6746550CB58B}"/>
              </a:ext>
            </a:extLst>
          </p:cNvPr>
          <p:cNvSpPr>
            <a:spLocks noGrp="1"/>
          </p:cNvSpPr>
          <p:nvPr>
            <p:ph type="sldNum" sz="quarter" idx="12"/>
          </p:nvPr>
        </p:nvSpPr>
        <p:spPr/>
        <p:txBody>
          <a:bodyPr/>
          <a:lstStyle/>
          <a:p>
            <a:fld id="{9D164B4E-BB64-4235-AA14-F42088F189EC}" type="slidenum">
              <a:rPr lang="en-US" smtClean="0"/>
              <a:t>3</a:t>
            </a:fld>
            <a:endParaRPr lang="en-US"/>
          </a:p>
        </p:txBody>
      </p:sp>
      <p:pic>
        <p:nvPicPr>
          <p:cNvPr id="8" name="Picture 7" descr="The image shows a person standing next to a large stack of books, possibly for sale, in a room with a wall decorated with framed pictures.&#10;&#10;AI-generated content may be incorrect.">
            <a:extLst>
              <a:ext uri="{FF2B5EF4-FFF2-40B4-BE49-F238E27FC236}">
                <a16:creationId xmlns:a16="http://schemas.microsoft.com/office/drawing/2014/main" id="{1D4DB7FF-12C8-2B2B-119A-4147EDEE0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2089"/>
            <a:ext cx="5039773" cy="67196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AutoShape 2">
            <a:extLst>
              <a:ext uri="{FF2B5EF4-FFF2-40B4-BE49-F238E27FC236}">
                <a16:creationId xmlns:a16="http://schemas.microsoft.com/office/drawing/2014/main" id="{5391E75F-7DC2-A4EA-C606-0783C12A6D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A2C9B287-746E-BB9A-1DE7-E3F2AC5FC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708" y="73787"/>
            <a:ext cx="5396389" cy="685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extBox 10">
            <a:extLst>
              <a:ext uri="{FF2B5EF4-FFF2-40B4-BE49-F238E27FC236}">
                <a16:creationId xmlns:a16="http://schemas.microsoft.com/office/drawing/2014/main" id="{09997B9D-57C3-DD60-BE7B-248F0DD64840}"/>
              </a:ext>
            </a:extLst>
          </p:cNvPr>
          <p:cNvSpPr txBox="1"/>
          <p:nvPr/>
        </p:nvSpPr>
        <p:spPr>
          <a:xfrm>
            <a:off x="3906298" y="346646"/>
            <a:ext cx="3752851" cy="1107996"/>
          </a:xfrm>
          <a:prstGeom prst="rect">
            <a:avLst/>
          </a:prstGeom>
          <a:solidFill>
            <a:srgbClr val="00B0F0"/>
          </a:solidFill>
        </p:spPr>
        <p:txBody>
          <a:bodyPr wrap="square" rtlCol="0">
            <a:spAutoFit/>
          </a:bodyPr>
          <a:lstStyle/>
          <a:p>
            <a:pPr algn="ctr"/>
            <a:r>
              <a:rPr lang="en-US" sz="6600" dirty="0">
                <a:solidFill>
                  <a:schemeClr val="bg1"/>
                </a:solidFill>
              </a:rPr>
              <a:t>Pakistan</a:t>
            </a:r>
          </a:p>
        </p:txBody>
      </p:sp>
    </p:spTree>
    <p:extLst>
      <p:ext uri="{BB962C8B-B14F-4D97-AF65-F5344CB8AC3E}">
        <p14:creationId xmlns:p14="http://schemas.microsoft.com/office/powerpoint/2010/main" val="275933532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FC3E3-5094-D893-52D5-C717D68DDD8B}"/>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7D98E900-CA7C-C8A2-43CB-CBE63F9D85E5}"/>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07E0942A-2047-30F5-D790-B88913B2AB46}"/>
              </a:ext>
            </a:extLst>
          </p:cNvPr>
          <p:cNvSpPr>
            <a:spLocks noGrp="1"/>
          </p:cNvSpPr>
          <p:nvPr>
            <p:ph type="sldNum" sz="quarter" idx="12"/>
          </p:nvPr>
        </p:nvSpPr>
        <p:spPr/>
        <p:txBody>
          <a:bodyPr/>
          <a:lstStyle/>
          <a:p>
            <a:fld id="{148CC95F-0247-41B6-91CF-DC97C76A7088}" type="slidenum">
              <a:rPr lang="en-US" smtClean="0"/>
              <a:t>30</a:t>
            </a:fld>
            <a:endParaRPr lang="en-US"/>
          </a:p>
        </p:txBody>
      </p:sp>
      <p:sp>
        <p:nvSpPr>
          <p:cNvPr id="6" name="TextBox 5">
            <a:extLst>
              <a:ext uri="{FF2B5EF4-FFF2-40B4-BE49-F238E27FC236}">
                <a16:creationId xmlns:a16="http://schemas.microsoft.com/office/drawing/2014/main" id="{C3229C64-B45B-B13B-AE67-5B78FE68C6BF}"/>
              </a:ext>
            </a:extLst>
          </p:cNvPr>
          <p:cNvSpPr txBox="1"/>
          <p:nvPr/>
        </p:nvSpPr>
        <p:spPr>
          <a:xfrm>
            <a:off x="260350" y="177800"/>
            <a:ext cx="11741150" cy="5940088"/>
          </a:xfrm>
          <a:prstGeom prst="rect">
            <a:avLst/>
          </a:prstGeom>
          <a:noFill/>
        </p:spPr>
        <p:txBody>
          <a:bodyPr wrap="square">
            <a:spAutoFit/>
          </a:bodyPr>
          <a:lstStyle/>
          <a:p>
            <a:r>
              <a:rPr lang="en-US" sz="5400" i="1" dirty="0">
                <a:solidFill>
                  <a:schemeClr val="bg1"/>
                </a:solidFill>
              </a:rPr>
              <a:t>Example 2: </a:t>
            </a:r>
            <a:r>
              <a:rPr lang="en-US" sz="5400" b="1" dirty="0">
                <a:solidFill>
                  <a:schemeClr val="bg1"/>
                </a:solidFill>
              </a:rPr>
              <a:t>LUKE 8:28-29</a:t>
            </a:r>
          </a:p>
          <a:p>
            <a:r>
              <a:rPr lang="en-US" sz="4000" i="1" dirty="0">
                <a:solidFill>
                  <a:schemeClr val="bg1"/>
                </a:solidFill>
              </a:rPr>
              <a:t>	When he saw Jesus, he cried out, and fell down before him, and with a loud voice said, What have I to do with thee, Jesus, thou Son of God most high? I beseech thee, torment me not. 29 (For he had commanded the unclean spirit to come out of the man. For oftentimes it had caught him: and he was kept </a:t>
            </a:r>
            <a:r>
              <a:rPr lang="en-US" sz="4000" b="1" i="1" u="sng" dirty="0">
                <a:solidFill>
                  <a:schemeClr val="bg1"/>
                </a:solidFill>
              </a:rPr>
              <a:t>bound with chains and in fetters</a:t>
            </a:r>
            <a:r>
              <a:rPr lang="en-US" sz="4000" i="1" dirty="0">
                <a:solidFill>
                  <a:schemeClr val="bg1"/>
                </a:solidFill>
              </a:rPr>
              <a:t>; and he brake the bands, and was driven of the devil into the wilderness.) </a:t>
            </a:r>
          </a:p>
        </p:txBody>
      </p:sp>
    </p:spTree>
    <p:extLst>
      <p:ext uri="{BB962C8B-B14F-4D97-AF65-F5344CB8AC3E}">
        <p14:creationId xmlns:p14="http://schemas.microsoft.com/office/powerpoint/2010/main" val="47264685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D44CE-D9DE-04FB-1326-9233D0837B4A}"/>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8EA83A73-8C03-6C61-024B-E9564FD0B955}"/>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249A34E1-D148-A792-AEC0-6E31139D8E30}"/>
              </a:ext>
            </a:extLst>
          </p:cNvPr>
          <p:cNvSpPr>
            <a:spLocks noGrp="1"/>
          </p:cNvSpPr>
          <p:nvPr>
            <p:ph type="sldNum" sz="quarter" idx="12"/>
          </p:nvPr>
        </p:nvSpPr>
        <p:spPr/>
        <p:txBody>
          <a:bodyPr/>
          <a:lstStyle/>
          <a:p>
            <a:fld id="{148CC95F-0247-41B6-91CF-DC97C76A7088}" type="slidenum">
              <a:rPr lang="en-US" smtClean="0"/>
              <a:t>31</a:t>
            </a:fld>
            <a:endParaRPr lang="en-US"/>
          </a:p>
        </p:txBody>
      </p:sp>
      <p:sp>
        <p:nvSpPr>
          <p:cNvPr id="6" name="TextBox 5">
            <a:extLst>
              <a:ext uri="{FF2B5EF4-FFF2-40B4-BE49-F238E27FC236}">
                <a16:creationId xmlns:a16="http://schemas.microsoft.com/office/drawing/2014/main" id="{79AB20B0-BDF3-54E4-D646-015005D640FE}"/>
              </a:ext>
            </a:extLst>
          </p:cNvPr>
          <p:cNvSpPr txBox="1"/>
          <p:nvPr/>
        </p:nvSpPr>
        <p:spPr>
          <a:xfrm>
            <a:off x="266700" y="-25400"/>
            <a:ext cx="11766550" cy="6463308"/>
          </a:xfrm>
          <a:prstGeom prst="rect">
            <a:avLst/>
          </a:prstGeom>
          <a:noFill/>
        </p:spPr>
        <p:txBody>
          <a:bodyPr wrap="square">
            <a:spAutoFit/>
          </a:bodyPr>
          <a:lstStyle/>
          <a:p>
            <a:r>
              <a:rPr lang="en-US" sz="5400" i="1" dirty="0">
                <a:solidFill>
                  <a:schemeClr val="bg1"/>
                </a:solidFill>
              </a:rPr>
              <a:t>Example 3: </a:t>
            </a:r>
            <a:r>
              <a:rPr lang="en-US" sz="5400" b="1" dirty="0">
                <a:solidFill>
                  <a:schemeClr val="bg1"/>
                </a:solidFill>
              </a:rPr>
              <a:t>ACTS 20:20</a:t>
            </a:r>
          </a:p>
          <a:p>
            <a:r>
              <a:rPr lang="en-US" sz="4000" i="1" dirty="0">
                <a:solidFill>
                  <a:schemeClr val="bg1"/>
                </a:solidFill>
              </a:rPr>
              <a:t>	And how I kept back nothing that was profitable unto you, but have shewed you, and have taught you </a:t>
            </a:r>
            <a:r>
              <a:rPr lang="en-US" sz="4000" i="1" dirty="0" err="1">
                <a:solidFill>
                  <a:schemeClr val="bg1"/>
                </a:solidFill>
              </a:rPr>
              <a:t>publickly</a:t>
            </a:r>
            <a:r>
              <a:rPr lang="en-US" sz="4000" i="1" dirty="0">
                <a:solidFill>
                  <a:schemeClr val="bg1"/>
                </a:solidFill>
              </a:rPr>
              <a:t>, and from house to house, 21 Testifying both to the Jews, and also to the Greeks, repentance toward God, and faith toward our Lord Jesus Christ. 22 And now, behold, I go </a:t>
            </a:r>
            <a:r>
              <a:rPr lang="en-US" sz="4000" b="1" i="1" u="sng" dirty="0">
                <a:solidFill>
                  <a:schemeClr val="bg1"/>
                </a:solidFill>
              </a:rPr>
              <a:t>bound in the spirit</a:t>
            </a:r>
            <a:r>
              <a:rPr lang="en-US" sz="4000" i="1" dirty="0">
                <a:solidFill>
                  <a:schemeClr val="bg1"/>
                </a:solidFill>
              </a:rPr>
              <a:t> unto Jerusalem, not knowing the things that shall befall me there: 23 Save that the Holy Ghost witnesseth in every city, saying that bonds and afflictions abide me. </a:t>
            </a:r>
          </a:p>
        </p:txBody>
      </p:sp>
    </p:spTree>
    <p:extLst>
      <p:ext uri="{BB962C8B-B14F-4D97-AF65-F5344CB8AC3E}">
        <p14:creationId xmlns:p14="http://schemas.microsoft.com/office/powerpoint/2010/main" val="3785435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1877BD-A821-414B-905B-2F215123EA5B}"/>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4" name="Slide Number Placeholder 3">
            <a:extLst>
              <a:ext uri="{FF2B5EF4-FFF2-40B4-BE49-F238E27FC236}">
                <a16:creationId xmlns:a16="http://schemas.microsoft.com/office/drawing/2014/main" id="{268D1B15-71B9-4AE4-8728-B3247537D5AF}"/>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32</a:t>
            </a:fld>
            <a:endParaRPr lang="en-US"/>
          </a:p>
        </p:txBody>
      </p:sp>
      <p:sp>
        <p:nvSpPr>
          <p:cNvPr id="6" name="TextBox 5">
            <a:extLst>
              <a:ext uri="{FF2B5EF4-FFF2-40B4-BE49-F238E27FC236}">
                <a16:creationId xmlns:a16="http://schemas.microsoft.com/office/drawing/2014/main" id="{7F0FD144-F5D4-4BEE-B5FB-69A4534EDC99}"/>
              </a:ext>
            </a:extLst>
          </p:cNvPr>
          <p:cNvSpPr txBox="1"/>
          <p:nvPr/>
        </p:nvSpPr>
        <p:spPr>
          <a:xfrm>
            <a:off x="446566" y="118001"/>
            <a:ext cx="10227783" cy="2739211"/>
          </a:xfrm>
          <a:prstGeom prst="rect">
            <a:avLst/>
          </a:prstGeom>
          <a:noFill/>
        </p:spPr>
        <p:txBody>
          <a:bodyPr wrap="square">
            <a:spAutoFit/>
          </a:bodyPr>
          <a:lstStyle/>
          <a:p>
            <a:r>
              <a:rPr lang="en-US" sz="4400" dirty="0">
                <a:solidFill>
                  <a:schemeClr val="bg1"/>
                </a:solidFill>
              </a:rPr>
              <a:t>“Faith is deliberate confidence in the character of God whose ways you may not understand at the time.”	</a:t>
            </a:r>
            <a:r>
              <a:rPr lang="en-US" sz="3200" dirty="0">
                <a:solidFill>
                  <a:schemeClr val="bg1"/>
                </a:solidFill>
              </a:rPr>
              <a:t>Oswald Chambers</a:t>
            </a:r>
            <a:br>
              <a:rPr lang="en-US" sz="4000" dirty="0">
                <a:solidFill>
                  <a:schemeClr val="bg1"/>
                </a:solidFill>
              </a:rPr>
            </a:br>
            <a:endParaRPr lang="en-US" sz="4000" dirty="0">
              <a:solidFill>
                <a:schemeClr val="bg1"/>
              </a:solidFill>
            </a:endParaRPr>
          </a:p>
        </p:txBody>
      </p:sp>
      <p:sp>
        <p:nvSpPr>
          <p:cNvPr id="8" name="TextBox 7">
            <a:extLst>
              <a:ext uri="{FF2B5EF4-FFF2-40B4-BE49-F238E27FC236}">
                <a16:creationId xmlns:a16="http://schemas.microsoft.com/office/drawing/2014/main" id="{0C81D48B-8991-4C7F-8202-288BEF2EA478}"/>
              </a:ext>
            </a:extLst>
          </p:cNvPr>
          <p:cNvSpPr txBox="1"/>
          <p:nvPr/>
        </p:nvSpPr>
        <p:spPr>
          <a:xfrm>
            <a:off x="1371600" y="2787710"/>
            <a:ext cx="10586187" cy="2923877"/>
          </a:xfrm>
          <a:prstGeom prst="rect">
            <a:avLst/>
          </a:prstGeom>
          <a:noFill/>
        </p:spPr>
        <p:txBody>
          <a:bodyPr wrap="square">
            <a:spAutoFit/>
          </a:bodyPr>
          <a:lstStyle/>
          <a:p>
            <a:pPr algn="ctr"/>
            <a:r>
              <a:rPr lang="en-US" sz="4000" dirty="0">
                <a:solidFill>
                  <a:schemeClr val="bg1"/>
                </a:solidFill>
              </a:rPr>
              <a:t>“Faith is what you do not see; it's what you believe, you do not see it, but there's something inside of you sees it. And that's God that's inside sees His own Word being made manifest.</a:t>
            </a:r>
          </a:p>
          <a:p>
            <a:pPr algn="ctr"/>
            <a:r>
              <a:rPr lang="en-US" sz="2400" dirty="0">
                <a:solidFill>
                  <a:schemeClr val="bg1"/>
                </a:solidFill>
              </a:rPr>
              <a:t>56-1002  FATHER.THE.HOUR.HAS.COME</a:t>
            </a:r>
          </a:p>
        </p:txBody>
      </p:sp>
      <p:sp>
        <p:nvSpPr>
          <p:cNvPr id="5" name="Footer Placeholder 4">
            <a:extLst>
              <a:ext uri="{FF2B5EF4-FFF2-40B4-BE49-F238E27FC236}">
                <a16:creationId xmlns:a16="http://schemas.microsoft.com/office/drawing/2014/main" id="{A9DEAF33-3432-BFAD-E8E9-35517BB5840D}"/>
              </a:ext>
            </a:extLst>
          </p:cNvPr>
          <p:cNvSpPr>
            <a:spLocks noGrp="1"/>
          </p:cNvSpPr>
          <p:nvPr>
            <p:ph type="ftr" sz="quarter" idx="11"/>
          </p:nvPr>
        </p:nvSpPr>
        <p:spPr/>
        <p:txBody>
          <a:bodyPr/>
          <a:lstStyle/>
          <a:p>
            <a:r>
              <a:rPr lang="en-US"/>
              <a:t>The Spirit Controlled Church &amp; It's Members 4</a:t>
            </a:r>
          </a:p>
        </p:txBody>
      </p:sp>
    </p:spTree>
    <p:extLst>
      <p:ext uri="{BB962C8B-B14F-4D97-AF65-F5344CB8AC3E}">
        <p14:creationId xmlns:p14="http://schemas.microsoft.com/office/powerpoint/2010/main" val="1355860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80276F-421C-47A9-8B62-60E14BA86FAF}"/>
              </a:ext>
            </a:extLst>
          </p:cNvPr>
          <p:cNvSpPr>
            <a:spLocks noGrp="1"/>
          </p:cNvSpPr>
          <p:nvPr>
            <p:ph type="ftr" sz="quarter" idx="5"/>
          </p:nvPr>
        </p:nvSpPr>
        <p:spPr>
          <a:xfrm>
            <a:off x="3108960" y="6377940"/>
            <a:ext cx="2926080" cy="276999"/>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Spirit Controlled Church &amp; It's Members 4</a:t>
            </a:r>
          </a:p>
        </p:txBody>
      </p:sp>
      <p:sp>
        <p:nvSpPr>
          <p:cNvPr id="3" name="Date Placeholder 2">
            <a:extLst>
              <a:ext uri="{FF2B5EF4-FFF2-40B4-BE49-F238E27FC236}">
                <a16:creationId xmlns:a16="http://schemas.microsoft.com/office/drawing/2014/main" id="{379E8D0E-9223-4CCF-AC43-69BED4179A97}"/>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4" name="Slide Number Placeholder 3">
            <a:extLst>
              <a:ext uri="{FF2B5EF4-FFF2-40B4-BE49-F238E27FC236}">
                <a16:creationId xmlns:a16="http://schemas.microsoft.com/office/drawing/2014/main" id="{B90526DF-4D55-4289-93BB-7F60A713805F}"/>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33</a:t>
            </a:fld>
            <a:endParaRPr lang="en-US"/>
          </a:p>
        </p:txBody>
      </p:sp>
      <p:pic>
        <p:nvPicPr>
          <p:cNvPr id="6" name="Picture 5" descr="A small boat in a body of water&#10;&#10;Description automatically generated">
            <a:extLst>
              <a:ext uri="{FF2B5EF4-FFF2-40B4-BE49-F238E27FC236}">
                <a16:creationId xmlns:a16="http://schemas.microsoft.com/office/drawing/2014/main" id="{BABA87BF-606D-4380-A09D-BA5A702DC6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8717" y="3662647"/>
            <a:ext cx="4617927" cy="2992291"/>
          </a:xfrm>
          <a:prstGeom prst="rect">
            <a:avLst/>
          </a:prstGeom>
        </p:spPr>
      </p:pic>
      <p:pic>
        <p:nvPicPr>
          <p:cNvPr id="7" name="Picture 6">
            <a:extLst>
              <a:ext uri="{FF2B5EF4-FFF2-40B4-BE49-F238E27FC236}">
                <a16:creationId xmlns:a16="http://schemas.microsoft.com/office/drawing/2014/main" id="{2371B851-7B53-412F-86F5-D75D7964A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184" y="833405"/>
            <a:ext cx="3601859" cy="57745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0A917C40-E222-4FAF-9512-1417BE8F2F5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6597" y="203061"/>
            <a:ext cx="4610047" cy="3325921"/>
          </a:xfrm>
          <a:prstGeom prst="rect">
            <a:avLst/>
          </a:prstGeom>
        </p:spPr>
      </p:pic>
      <p:pic>
        <p:nvPicPr>
          <p:cNvPr id="8" name="Picture 7">
            <a:extLst>
              <a:ext uri="{FF2B5EF4-FFF2-40B4-BE49-F238E27FC236}">
                <a16:creationId xmlns:a16="http://schemas.microsoft.com/office/drawing/2014/main" id="{C6450884-E399-4086-A40D-600536527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174" y="4295554"/>
            <a:ext cx="2917996" cy="2082388"/>
          </a:xfrm>
          <a:prstGeom prst="rect">
            <a:avLst/>
          </a:prstGeom>
        </p:spPr>
      </p:pic>
      <p:sp>
        <p:nvSpPr>
          <p:cNvPr id="10" name="TextBox 9">
            <a:extLst>
              <a:ext uri="{FF2B5EF4-FFF2-40B4-BE49-F238E27FC236}">
                <a16:creationId xmlns:a16="http://schemas.microsoft.com/office/drawing/2014/main" id="{92CA8B2F-B9F9-4E8B-AC01-01C850D2C61F}"/>
              </a:ext>
            </a:extLst>
          </p:cNvPr>
          <p:cNvSpPr txBox="1"/>
          <p:nvPr/>
        </p:nvSpPr>
        <p:spPr>
          <a:xfrm>
            <a:off x="6200555" y="310185"/>
            <a:ext cx="5453737" cy="646331"/>
          </a:xfrm>
          <a:prstGeom prst="rect">
            <a:avLst/>
          </a:prstGeom>
          <a:noFill/>
        </p:spPr>
        <p:txBody>
          <a:bodyPr wrap="none" rtlCol="0">
            <a:spAutoFit/>
          </a:bodyPr>
          <a:lstStyle/>
          <a:p>
            <a:r>
              <a:rPr lang="en-US" sz="3600" dirty="0">
                <a:solidFill>
                  <a:schemeClr val="bg1"/>
                </a:solidFill>
              </a:rPr>
              <a:t>Sir Wilfred Grenfell </a:t>
            </a:r>
            <a:r>
              <a:rPr lang="en-US" sz="2400" dirty="0">
                <a:solidFill>
                  <a:schemeClr val="bg1"/>
                </a:solidFill>
              </a:rPr>
              <a:t>(1865-1940)</a:t>
            </a:r>
            <a:endParaRPr lang="en-US" sz="3200" dirty="0">
              <a:solidFill>
                <a:schemeClr val="bg1"/>
              </a:solidFill>
            </a:endParaRPr>
          </a:p>
        </p:txBody>
      </p:sp>
    </p:spTree>
    <p:extLst>
      <p:ext uri="{BB962C8B-B14F-4D97-AF65-F5344CB8AC3E}">
        <p14:creationId xmlns:p14="http://schemas.microsoft.com/office/powerpoint/2010/main" val="366263054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332CDE-19B3-4342-9BB5-CBC16E4FEBDC}"/>
              </a:ext>
            </a:extLst>
          </p:cNvPr>
          <p:cNvSpPr>
            <a:spLocks noGrp="1"/>
          </p:cNvSpPr>
          <p:nvPr>
            <p:ph type="ftr" sz="quarter" idx="5"/>
          </p:nvPr>
        </p:nvSpPr>
        <p:spPr>
          <a:xfrm>
            <a:off x="3108960" y="6377941"/>
            <a:ext cx="5063490" cy="276999"/>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Spirit Controlled Church &amp; It's Members 4</a:t>
            </a:r>
          </a:p>
        </p:txBody>
      </p:sp>
      <p:sp>
        <p:nvSpPr>
          <p:cNvPr id="3" name="Date Placeholder 2">
            <a:extLst>
              <a:ext uri="{FF2B5EF4-FFF2-40B4-BE49-F238E27FC236}">
                <a16:creationId xmlns:a16="http://schemas.microsoft.com/office/drawing/2014/main" id="{2E912749-149F-44F8-81EC-8EAB8CED48C1}"/>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4" name="Slide Number Placeholder 3">
            <a:extLst>
              <a:ext uri="{FF2B5EF4-FFF2-40B4-BE49-F238E27FC236}">
                <a16:creationId xmlns:a16="http://schemas.microsoft.com/office/drawing/2014/main" id="{624E9FEC-C714-4C54-90CB-FBFB5C8CDF64}"/>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34</a:t>
            </a:fld>
            <a:endParaRPr lang="en-US"/>
          </a:p>
        </p:txBody>
      </p:sp>
      <p:sp>
        <p:nvSpPr>
          <p:cNvPr id="6" name="TextBox 5">
            <a:extLst>
              <a:ext uri="{FF2B5EF4-FFF2-40B4-BE49-F238E27FC236}">
                <a16:creationId xmlns:a16="http://schemas.microsoft.com/office/drawing/2014/main" id="{48F24FE6-B998-4562-8B8F-9E2EB9C8FFE5}"/>
              </a:ext>
            </a:extLst>
          </p:cNvPr>
          <p:cNvSpPr txBox="1"/>
          <p:nvPr/>
        </p:nvSpPr>
        <p:spPr>
          <a:xfrm>
            <a:off x="297712" y="203062"/>
            <a:ext cx="11546958" cy="5509200"/>
          </a:xfrm>
          <a:prstGeom prst="rect">
            <a:avLst/>
          </a:prstGeom>
          <a:noFill/>
        </p:spPr>
        <p:txBody>
          <a:bodyPr wrap="square">
            <a:spAutoFit/>
          </a:bodyPr>
          <a:lstStyle/>
          <a:p>
            <a:r>
              <a:rPr lang="en-US" sz="4400" b="1" dirty="0">
                <a:solidFill>
                  <a:schemeClr val="bg1"/>
                </a:solidFill>
                <a:latin typeface="+mj-lt"/>
                <a:ea typeface="Times New Roman" panose="02020603050405020304" pitchFamily="18" charset="0"/>
              </a:rPr>
              <a:t>Sir Wilfred Grenfell</a:t>
            </a:r>
            <a:r>
              <a:rPr lang="en-US" sz="4400" dirty="0">
                <a:solidFill>
                  <a:schemeClr val="bg1"/>
                </a:solidFill>
                <a:latin typeface="+mj-lt"/>
                <a:ea typeface="Times New Roman" panose="02020603050405020304" pitchFamily="18" charset="0"/>
              </a:rPr>
              <a:t>, medical missionary in Labrador, found himself adrift on an ice flow, headed out to sea. </a:t>
            </a:r>
          </a:p>
          <a:p>
            <a:r>
              <a:rPr lang="en-US" sz="4400" dirty="0">
                <a:solidFill>
                  <a:schemeClr val="bg1"/>
                </a:solidFill>
                <a:latin typeface="+mj-lt"/>
                <a:ea typeface="Times New Roman" panose="02020603050405020304" pitchFamily="18" charset="0"/>
              </a:rPr>
              <a:t>	He mercifully killed his dogs, made a coat out of their hides, put up a distress flag, and lay down and slept. Later he said, "</a:t>
            </a:r>
            <a:r>
              <a:rPr lang="en-US" sz="4400" i="1" dirty="0">
                <a:solidFill>
                  <a:schemeClr val="bg1"/>
                </a:solidFill>
                <a:latin typeface="+mj-lt"/>
                <a:ea typeface="Times New Roman" panose="02020603050405020304" pitchFamily="18" charset="0"/>
              </a:rPr>
              <a:t>There was nothing to fear. I had done all I could, the rest lay in God's hands</a:t>
            </a:r>
            <a:r>
              <a:rPr lang="en-US" sz="4400" dirty="0">
                <a:solidFill>
                  <a:schemeClr val="bg1"/>
                </a:solidFill>
                <a:latin typeface="+mj-lt"/>
                <a:ea typeface="Times New Roman" panose="02020603050405020304" pitchFamily="18" charset="0"/>
              </a:rPr>
              <a:t>." </a:t>
            </a:r>
          </a:p>
        </p:txBody>
      </p:sp>
    </p:spTree>
    <p:extLst>
      <p:ext uri="{BB962C8B-B14F-4D97-AF65-F5344CB8AC3E}">
        <p14:creationId xmlns:p14="http://schemas.microsoft.com/office/powerpoint/2010/main" val="349813189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84251-A50A-43E9-A657-425FB7BF5432}"/>
              </a:ext>
            </a:extLst>
          </p:cNvPr>
          <p:cNvSpPr>
            <a:spLocks noGrp="1"/>
          </p:cNvSpPr>
          <p:nvPr>
            <p:ph type="ftr" sz="quarter" idx="5"/>
          </p:nvPr>
        </p:nvSpPr>
        <p:spPr>
          <a:xfrm>
            <a:off x="3108960" y="6377941"/>
            <a:ext cx="4834890" cy="276999"/>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Spirit Controlled Church &amp; It's Members 4</a:t>
            </a:r>
          </a:p>
        </p:txBody>
      </p:sp>
      <p:sp>
        <p:nvSpPr>
          <p:cNvPr id="3" name="Date Placeholder 2">
            <a:extLst>
              <a:ext uri="{FF2B5EF4-FFF2-40B4-BE49-F238E27FC236}">
                <a16:creationId xmlns:a16="http://schemas.microsoft.com/office/drawing/2014/main" id="{3A574E66-A84C-485F-8E6B-C4AFE87AB2A9}"/>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4" name="Slide Number Placeholder 3">
            <a:extLst>
              <a:ext uri="{FF2B5EF4-FFF2-40B4-BE49-F238E27FC236}">
                <a16:creationId xmlns:a16="http://schemas.microsoft.com/office/drawing/2014/main" id="{9234E65E-850A-4FE6-9329-F164513AB162}"/>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35</a:t>
            </a:fld>
            <a:endParaRPr lang="en-US"/>
          </a:p>
        </p:txBody>
      </p:sp>
      <p:sp>
        <p:nvSpPr>
          <p:cNvPr id="6" name="TextBox 5">
            <a:extLst>
              <a:ext uri="{FF2B5EF4-FFF2-40B4-BE49-F238E27FC236}">
                <a16:creationId xmlns:a16="http://schemas.microsoft.com/office/drawing/2014/main" id="{B7C744C9-D517-487B-98A8-37CFF56307B5}"/>
              </a:ext>
            </a:extLst>
          </p:cNvPr>
          <p:cNvSpPr txBox="1"/>
          <p:nvPr/>
        </p:nvSpPr>
        <p:spPr>
          <a:xfrm>
            <a:off x="223283" y="76201"/>
            <a:ext cx="11759610" cy="6186309"/>
          </a:xfrm>
          <a:prstGeom prst="rect">
            <a:avLst/>
          </a:prstGeom>
          <a:noFill/>
        </p:spPr>
        <p:txBody>
          <a:bodyPr wrap="square">
            <a:spAutoFit/>
          </a:bodyPr>
          <a:lstStyle/>
          <a:p>
            <a:r>
              <a:rPr lang="en-US" sz="4400" b="1" dirty="0">
                <a:solidFill>
                  <a:schemeClr val="bg1"/>
                </a:solidFill>
              </a:rPr>
              <a:t>JEHOVAH.JIREH.3</a:t>
            </a:r>
          </a:p>
          <a:p>
            <a:r>
              <a:rPr lang="en-US" sz="4400" dirty="0">
                <a:solidFill>
                  <a:schemeClr val="bg1"/>
                </a:solidFill>
              </a:rPr>
              <a:t>	10 Every Word is true. I may not have faith enough to make every Word of It act, but I certainly wouldn't stand way of anybody that did. Enoch had faith enough, one day to take an afternoon stroll with God, and just kept on walking, went up Home without dying. </a:t>
            </a:r>
          </a:p>
          <a:p>
            <a:r>
              <a:rPr lang="en-US" sz="4400" dirty="0">
                <a:solidFill>
                  <a:schemeClr val="bg1"/>
                </a:solidFill>
              </a:rPr>
              <a:t>	Now, I think the Church has got to come to that, to a Rapturing faith. 				64-0404 </a:t>
            </a:r>
          </a:p>
        </p:txBody>
      </p:sp>
    </p:spTree>
    <p:extLst>
      <p:ext uri="{BB962C8B-B14F-4D97-AF65-F5344CB8AC3E}">
        <p14:creationId xmlns:p14="http://schemas.microsoft.com/office/powerpoint/2010/main" val="32977859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EBBCA6-0CA4-41D6-B7B7-8350DD3FF94D}"/>
              </a:ext>
            </a:extLst>
          </p:cNvPr>
          <p:cNvSpPr>
            <a:spLocks noGrp="1"/>
          </p:cNvSpPr>
          <p:nvPr>
            <p:ph type="ftr" sz="quarter" idx="5"/>
          </p:nvPr>
        </p:nvSpPr>
        <p:spPr>
          <a:xfrm>
            <a:off x="3108960" y="6377940"/>
            <a:ext cx="2926080" cy="276999"/>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Spirit Controlled Church &amp; It's Members 4</a:t>
            </a:r>
          </a:p>
        </p:txBody>
      </p:sp>
      <p:sp>
        <p:nvSpPr>
          <p:cNvPr id="3" name="Date Placeholder 2">
            <a:extLst>
              <a:ext uri="{FF2B5EF4-FFF2-40B4-BE49-F238E27FC236}">
                <a16:creationId xmlns:a16="http://schemas.microsoft.com/office/drawing/2014/main" id="{2CA14B18-9B03-419F-B339-888276902595}"/>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4" name="Slide Number Placeholder 3">
            <a:extLst>
              <a:ext uri="{FF2B5EF4-FFF2-40B4-BE49-F238E27FC236}">
                <a16:creationId xmlns:a16="http://schemas.microsoft.com/office/drawing/2014/main" id="{939F6106-8ECA-4488-8596-436AB7EB2956}"/>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36</a:t>
            </a:fld>
            <a:endParaRPr lang="en-US"/>
          </a:p>
        </p:txBody>
      </p:sp>
      <p:sp>
        <p:nvSpPr>
          <p:cNvPr id="6" name="TextBox 5">
            <a:extLst>
              <a:ext uri="{FF2B5EF4-FFF2-40B4-BE49-F238E27FC236}">
                <a16:creationId xmlns:a16="http://schemas.microsoft.com/office/drawing/2014/main" id="{6F3EFEB6-8992-497C-9065-14EA0287A95D}"/>
              </a:ext>
            </a:extLst>
          </p:cNvPr>
          <p:cNvSpPr txBox="1"/>
          <p:nvPr/>
        </p:nvSpPr>
        <p:spPr>
          <a:xfrm>
            <a:off x="265814" y="75466"/>
            <a:ext cx="11695814" cy="6494085"/>
          </a:xfrm>
          <a:prstGeom prst="rect">
            <a:avLst/>
          </a:prstGeom>
          <a:noFill/>
        </p:spPr>
        <p:txBody>
          <a:bodyPr wrap="square">
            <a:spAutoFit/>
          </a:bodyPr>
          <a:lstStyle/>
          <a:p>
            <a:r>
              <a:rPr lang="en-US" sz="5400" b="1" dirty="0">
                <a:solidFill>
                  <a:schemeClr val="bg1"/>
                </a:solidFill>
              </a:rPr>
              <a:t>THE.SIGNS.OF.HIS.COMING</a:t>
            </a:r>
          </a:p>
          <a:p>
            <a:r>
              <a:rPr lang="en-US" sz="4400" dirty="0">
                <a:solidFill>
                  <a:schemeClr val="bg1"/>
                </a:solidFill>
              </a:rPr>
              <a:t>	19 God will always give a sign of warning, before something happens. </a:t>
            </a:r>
          </a:p>
          <a:p>
            <a:pPr algn="r"/>
            <a:r>
              <a:rPr lang="en-US" sz="4400" dirty="0">
                <a:solidFill>
                  <a:schemeClr val="bg1"/>
                </a:solidFill>
              </a:rPr>
              <a:t>62-0407</a:t>
            </a:r>
          </a:p>
          <a:p>
            <a:r>
              <a:rPr lang="en-US" sz="5400" b="1" dirty="0">
                <a:solidFill>
                  <a:schemeClr val="bg1"/>
                </a:solidFill>
              </a:rPr>
              <a:t>GOD.HATH.A.PROVIDED.WAY</a:t>
            </a:r>
          </a:p>
          <a:p>
            <a:r>
              <a:rPr lang="en-US" sz="4400" dirty="0">
                <a:solidFill>
                  <a:schemeClr val="bg1"/>
                </a:solidFill>
              </a:rPr>
              <a:t>	Before these great disasters happen, God always gives a warning and makes a way of escape. He prepares it. </a:t>
            </a:r>
          </a:p>
          <a:p>
            <a:pPr algn="r"/>
            <a:r>
              <a:rPr lang="en-US" sz="4400" dirty="0">
                <a:solidFill>
                  <a:schemeClr val="bg1"/>
                </a:solidFill>
              </a:rPr>
              <a:t>56-0108</a:t>
            </a:r>
          </a:p>
        </p:txBody>
      </p:sp>
    </p:spTree>
    <p:extLst>
      <p:ext uri="{BB962C8B-B14F-4D97-AF65-F5344CB8AC3E}">
        <p14:creationId xmlns:p14="http://schemas.microsoft.com/office/powerpoint/2010/main" val="111516119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80DFBB-89D9-440A-840B-4284ACA4FACB}"/>
              </a:ext>
            </a:extLst>
          </p:cNvPr>
          <p:cNvSpPr>
            <a:spLocks noGrp="1"/>
          </p:cNvSpPr>
          <p:nvPr>
            <p:ph type="ftr" sz="quarter" idx="5"/>
          </p:nvPr>
        </p:nvSpPr>
        <p:spPr>
          <a:xfrm>
            <a:off x="3108960" y="6377940"/>
            <a:ext cx="2926080" cy="276999"/>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Spirit Controlled Church &amp; It's Members 4</a:t>
            </a:r>
          </a:p>
        </p:txBody>
      </p:sp>
      <p:sp>
        <p:nvSpPr>
          <p:cNvPr id="3" name="Date Placeholder 2">
            <a:extLst>
              <a:ext uri="{FF2B5EF4-FFF2-40B4-BE49-F238E27FC236}">
                <a16:creationId xmlns:a16="http://schemas.microsoft.com/office/drawing/2014/main" id="{90CF1F0C-1182-4184-B47C-A6D6DBEA3EA7}"/>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4" name="Slide Number Placeholder 3">
            <a:extLst>
              <a:ext uri="{FF2B5EF4-FFF2-40B4-BE49-F238E27FC236}">
                <a16:creationId xmlns:a16="http://schemas.microsoft.com/office/drawing/2014/main" id="{4CFFA810-D7E9-40E7-B8E6-424B6E727B47}"/>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37</a:t>
            </a:fld>
            <a:endParaRPr lang="en-US"/>
          </a:p>
        </p:txBody>
      </p:sp>
      <p:sp>
        <p:nvSpPr>
          <p:cNvPr id="6" name="TextBox 5">
            <a:extLst>
              <a:ext uri="{FF2B5EF4-FFF2-40B4-BE49-F238E27FC236}">
                <a16:creationId xmlns:a16="http://schemas.microsoft.com/office/drawing/2014/main" id="{C143B7D2-19C8-4F21-868D-8040C4175358}"/>
              </a:ext>
            </a:extLst>
          </p:cNvPr>
          <p:cNvSpPr txBox="1"/>
          <p:nvPr/>
        </p:nvSpPr>
        <p:spPr>
          <a:xfrm>
            <a:off x="180752" y="22300"/>
            <a:ext cx="12011247" cy="6340197"/>
          </a:xfrm>
          <a:prstGeom prst="rect">
            <a:avLst/>
          </a:prstGeom>
          <a:noFill/>
        </p:spPr>
        <p:txBody>
          <a:bodyPr wrap="square">
            <a:spAutoFit/>
          </a:bodyPr>
          <a:lstStyle/>
          <a:p>
            <a:r>
              <a:rPr lang="en-US" sz="5400" b="1" dirty="0">
                <a:solidFill>
                  <a:schemeClr val="bg1"/>
                </a:solidFill>
              </a:rPr>
              <a:t>WORLD.IS.AGAIN.FALLING.APART </a:t>
            </a:r>
          </a:p>
          <a:p>
            <a:r>
              <a:rPr lang="en-US" sz="4400" dirty="0">
                <a:solidFill>
                  <a:schemeClr val="bg1"/>
                </a:solidFill>
              </a:rPr>
              <a:t>	13 The last name's redeemed, put on that Book that settles it, He comes to claim what He redeemed. 	</a:t>
            </a:r>
            <a:r>
              <a:rPr lang="en-US" sz="4400" u="sng" dirty="0">
                <a:solidFill>
                  <a:schemeClr val="bg1"/>
                </a:solidFill>
              </a:rPr>
              <a:t>And it might be a strange time</a:t>
            </a:r>
            <a:r>
              <a:rPr lang="en-US" sz="4400" dirty="0">
                <a:solidFill>
                  <a:schemeClr val="bg1"/>
                </a:solidFill>
              </a:rPr>
              <a:t>: people will go right on preaching, the church will go right on even thinking they're getting people saved. It's too late then, it's all over and the Message will go to the totally lost… And we don't know what time these things might happen. 	</a:t>
            </a:r>
            <a:r>
              <a:rPr lang="en-US" sz="4000" dirty="0">
                <a:solidFill>
                  <a:schemeClr val="bg1"/>
                </a:solidFill>
              </a:rPr>
              <a:t>	        63-1127 </a:t>
            </a:r>
          </a:p>
        </p:txBody>
      </p:sp>
    </p:spTree>
    <p:extLst>
      <p:ext uri="{BB962C8B-B14F-4D97-AF65-F5344CB8AC3E}">
        <p14:creationId xmlns:p14="http://schemas.microsoft.com/office/powerpoint/2010/main" val="146205049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5DDB80-D37C-4AA2-B1A7-38C75807796A}"/>
              </a:ext>
            </a:extLst>
          </p:cNvPr>
          <p:cNvSpPr>
            <a:spLocks noGrp="1"/>
          </p:cNvSpPr>
          <p:nvPr>
            <p:ph type="ftr" sz="quarter" idx="5"/>
          </p:nvPr>
        </p:nvSpPr>
        <p:spPr>
          <a:xfrm>
            <a:off x="3108960" y="6377940"/>
            <a:ext cx="2926080" cy="276999"/>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Spirit Controlled Church &amp; It's Members 4</a:t>
            </a:r>
          </a:p>
        </p:txBody>
      </p:sp>
      <p:sp>
        <p:nvSpPr>
          <p:cNvPr id="5" name="Date Placeholder 4">
            <a:extLst>
              <a:ext uri="{FF2B5EF4-FFF2-40B4-BE49-F238E27FC236}">
                <a16:creationId xmlns:a16="http://schemas.microsoft.com/office/drawing/2014/main" id="{DBE4922D-F6C4-4699-9086-69C734691FE1}"/>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6" name="Slide Number Placeholder 5">
            <a:extLst>
              <a:ext uri="{FF2B5EF4-FFF2-40B4-BE49-F238E27FC236}">
                <a16:creationId xmlns:a16="http://schemas.microsoft.com/office/drawing/2014/main" id="{A925E7B4-BEB2-426B-AFDF-0B938385494F}"/>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38</a:t>
            </a:fld>
            <a:endParaRPr lang="en-US"/>
          </a:p>
        </p:txBody>
      </p:sp>
      <p:sp>
        <p:nvSpPr>
          <p:cNvPr id="8" name="TextBox 7">
            <a:extLst>
              <a:ext uri="{FF2B5EF4-FFF2-40B4-BE49-F238E27FC236}">
                <a16:creationId xmlns:a16="http://schemas.microsoft.com/office/drawing/2014/main" id="{C3193735-C7DF-40A4-9E72-C3B134B53F65}"/>
              </a:ext>
            </a:extLst>
          </p:cNvPr>
          <p:cNvSpPr txBox="1"/>
          <p:nvPr/>
        </p:nvSpPr>
        <p:spPr>
          <a:xfrm>
            <a:off x="233915" y="0"/>
            <a:ext cx="11780875" cy="6340197"/>
          </a:xfrm>
          <a:prstGeom prst="rect">
            <a:avLst/>
          </a:prstGeom>
          <a:noFill/>
        </p:spPr>
        <p:txBody>
          <a:bodyPr wrap="square">
            <a:spAutoFit/>
          </a:bodyPr>
          <a:lstStyle/>
          <a:p>
            <a:r>
              <a:rPr lang="en-US" sz="5400" b="1" dirty="0">
                <a:solidFill>
                  <a:schemeClr val="bg1"/>
                </a:solidFill>
              </a:rPr>
              <a:t>ISAIAH 60:1-3</a:t>
            </a:r>
          </a:p>
          <a:p>
            <a:r>
              <a:rPr lang="en-US" sz="4400" i="1" dirty="0">
                <a:solidFill>
                  <a:schemeClr val="bg1"/>
                </a:solidFill>
              </a:rPr>
              <a:t>	Arise, shine; for thy light is come, and the glory of the LORD is risen upon thee. 2 For, behold, </a:t>
            </a:r>
            <a:r>
              <a:rPr lang="en-US" sz="4400" i="1" u="sng" dirty="0">
                <a:solidFill>
                  <a:schemeClr val="bg1"/>
                </a:solidFill>
              </a:rPr>
              <a:t>the darkness shall cover the earth</a:t>
            </a:r>
            <a:r>
              <a:rPr lang="en-US" sz="4400" i="1" dirty="0">
                <a:solidFill>
                  <a:schemeClr val="bg1"/>
                </a:solidFill>
              </a:rPr>
              <a:t>, and </a:t>
            </a:r>
            <a:r>
              <a:rPr lang="en-US" sz="4400" i="1" u="sng" dirty="0">
                <a:solidFill>
                  <a:schemeClr val="bg1"/>
                </a:solidFill>
              </a:rPr>
              <a:t>gross darkness the people</a:t>
            </a:r>
            <a:r>
              <a:rPr lang="en-US" sz="4400" i="1" dirty="0">
                <a:solidFill>
                  <a:schemeClr val="bg1"/>
                </a:solidFill>
              </a:rPr>
              <a:t>: but the LORD shall arise upon thee, and his glory shall be seen upon thee. 3 And the Gentiles shall come to thy light, and kings to the brightness of thy rising.</a:t>
            </a:r>
          </a:p>
          <a:p>
            <a:endParaRPr lang="en-US" sz="4400" dirty="0">
              <a:solidFill>
                <a:schemeClr val="bg1"/>
              </a:solidFill>
            </a:endParaRPr>
          </a:p>
        </p:txBody>
      </p:sp>
    </p:spTree>
    <p:extLst>
      <p:ext uri="{BB962C8B-B14F-4D97-AF65-F5344CB8AC3E}">
        <p14:creationId xmlns:p14="http://schemas.microsoft.com/office/powerpoint/2010/main" val="149061420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F2B2C-C91C-4C84-8C1C-47A5869D2DD3}"/>
              </a:ext>
            </a:extLst>
          </p:cNvPr>
          <p:cNvSpPr>
            <a:spLocks noGrp="1"/>
          </p:cNvSpPr>
          <p:nvPr>
            <p:ph type="dt" sz="half" idx="10"/>
          </p:nvPr>
        </p:nvSpPr>
        <p:spPr>
          <a:xfrm>
            <a:off x="7525122" y="6400801"/>
            <a:ext cx="990302" cy="276226"/>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1/18/2026</a:t>
            </a:r>
          </a:p>
        </p:txBody>
      </p:sp>
      <p:sp>
        <p:nvSpPr>
          <p:cNvPr id="3" name="Footer Placeholder 2">
            <a:extLst>
              <a:ext uri="{FF2B5EF4-FFF2-40B4-BE49-F238E27FC236}">
                <a16:creationId xmlns:a16="http://schemas.microsoft.com/office/drawing/2014/main" id="{09372F4E-D631-45D5-A88E-9B93458CC90C}"/>
              </a:ext>
            </a:extLst>
          </p:cNvPr>
          <p:cNvSpPr>
            <a:spLocks noGrp="1"/>
          </p:cNvSpPr>
          <p:nvPr>
            <p:ph type="ftr" sz="quarter" idx="11"/>
          </p:nvPr>
        </p:nvSpPr>
        <p:spPr>
          <a:xfrm>
            <a:off x="2494614" y="6400801"/>
            <a:ext cx="4744685" cy="276226"/>
          </a:xfrm>
          <a:prstGeom prst="rect">
            <a:avLst/>
          </a:prstGeom>
        </p:spPr>
        <p:txBody>
          <a:bodyPr vert="horz" lIns="91440" tIns="45720" rIns="91440" bIns="45720" rtlCol="0" anchor="ctr"/>
          <a:lstStyle>
            <a:defPPr>
              <a:defRPr lang="en-US"/>
            </a:defPPr>
            <a:lvl1pPr marL="0" algn="l" defTabSz="914400" rtl="0" eaLnBrk="1" latinLnBrk="0" hangingPunct="1">
              <a:defRPr sz="75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Spirit Controlled Church &amp; It's Members 4</a:t>
            </a:r>
          </a:p>
        </p:txBody>
      </p:sp>
      <p:sp>
        <p:nvSpPr>
          <p:cNvPr id="4" name="Slide Number Placeholder 3">
            <a:extLst>
              <a:ext uri="{FF2B5EF4-FFF2-40B4-BE49-F238E27FC236}">
                <a16:creationId xmlns:a16="http://schemas.microsoft.com/office/drawing/2014/main" id="{D1789F52-2232-4361-ACBD-02733A2564AA}"/>
              </a:ext>
            </a:extLst>
          </p:cNvPr>
          <p:cNvSpPr>
            <a:spLocks noGrp="1"/>
          </p:cNvSpPr>
          <p:nvPr>
            <p:ph type="sldNum" sz="quarter" idx="12"/>
          </p:nvPr>
        </p:nvSpPr>
        <p:spPr>
          <a:xfrm>
            <a:off x="8782749" y="6400801"/>
            <a:ext cx="914640" cy="276226"/>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9542E4-2CCF-42F6-9D92-ED568035133D}" type="slidenum">
              <a:rPr lang="en-US" smtClean="0"/>
              <a:pPr/>
              <a:t>39</a:t>
            </a:fld>
            <a:endParaRPr lang="en-US"/>
          </a:p>
        </p:txBody>
      </p:sp>
      <p:pic>
        <p:nvPicPr>
          <p:cNvPr id="1026" name="Picture 2" descr="Related image">
            <a:extLst>
              <a:ext uri="{FF2B5EF4-FFF2-40B4-BE49-F238E27FC236}">
                <a16:creationId xmlns:a16="http://schemas.microsoft.com/office/drawing/2014/main" id="{8E2C1740-7D84-45EA-8225-BFEA156809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a:fillRect/>
          </a:stretch>
        </p:blipFill>
        <p:spPr bwMode="auto">
          <a:xfrm>
            <a:off x="6096000" y="180973"/>
            <a:ext cx="5898776"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A1439F-61A7-47A8-9B51-E16C434C5757}"/>
              </a:ext>
            </a:extLst>
          </p:cNvPr>
          <p:cNvSpPr txBox="1"/>
          <p:nvPr/>
        </p:nvSpPr>
        <p:spPr>
          <a:xfrm>
            <a:off x="6229316" y="830759"/>
            <a:ext cx="2392643" cy="769441"/>
          </a:xfrm>
          <a:prstGeom prst="rect">
            <a:avLst/>
          </a:prstGeom>
          <a:noFill/>
        </p:spPr>
        <p:txBody>
          <a:bodyPr wrap="none" rtlCol="0">
            <a:spAutoFit/>
          </a:bodyPr>
          <a:lstStyle/>
          <a:p>
            <a:r>
              <a:rPr lang="en-US" sz="4400" dirty="0">
                <a:solidFill>
                  <a:schemeClr val="bg1"/>
                </a:solidFill>
              </a:rPr>
              <a:t>Salvation</a:t>
            </a:r>
          </a:p>
        </p:txBody>
      </p:sp>
      <p:cxnSp>
        <p:nvCxnSpPr>
          <p:cNvPr id="7" name="Straight Arrow Connector 6">
            <a:extLst>
              <a:ext uri="{FF2B5EF4-FFF2-40B4-BE49-F238E27FC236}">
                <a16:creationId xmlns:a16="http://schemas.microsoft.com/office/drawing/2014/main" id="{6BEC5FC9-7898-4821-87F4-BCDE045E488C}"/>
              </a:ext>
            </a:extLst>
          </p:cNvPr>
          <p:cNvCxnSpPr/>
          <p:nvPr/>
        </p:nvCxnSpPr>
        <p:spPr>
          <a:xfrm>
            <a:off x="7320516" y="1600200"/>
            <a:ext cx="1828800" cy="9906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D1ED15-1295-41C3-A07F-FEF21349A8C3}"/>
              </a:ext>
            </a:extLst>
          </p:cNvPr>
          <p:cNvSpPr txBox="1"/>
          <p:nvPr/>
        </p:nvSpPr>
        <p:spPr>
          <a:xfrm>
            <a:off x="6000346" y="3457011"/>
            <a:ext cx="1524776" cy="707886"/>
          </a:xfrm>
          <a:prstGeom prst="rect">
            <a:avLst/>
          </a:prstGeom>
          <a:noFill/>
        </p:spPr>
        <p:txBody>
          <a:bodyPr wrap="none" rtlCol="0">
            <a:spAutoFit/>
          </a:bodyPr>
          <a:lstStyle/>
          <a:p>
            <a:r>
              <a:rPr lang="en-US" sz="4000" b="1" dirty="0">
                <a:solidFill>
                  <a:schemeClr val="bg1"/>
                </a:solidFill>
              </a:rPr>
              <a:t>Praise</a:t>
            </a:r>
          </a:p>
        </p:txBody>
      </p:sp>
      <p:cxnSp>
        <p:nvCxnSpPr>
          <p:cNvPr id="10" name="Straight Arrow Connector 9">
            <a:extLst>
              <a:ext uri="{FF2B5EF4-FFF2-40B4-BE49-F238E27FC236}">
                <a16:creationId xmlns:a16="http://schemas.microsoft.com/office/drawing/2014/main" id="{BF6C4D76-92C7-4145-9A8E-95B3AA9292D2}"/>
              </a:ext>
            </a:extLst>
          </p:cNvPr>
          <p:cNvCxnSpPr>
            <a:cxnSpLocks/>
          </p:cNvCxnSpPr>
          <p:nvPr/>
        </p:nvCxnSpPr>
        <p:spPr>
          <a:xfrm flipV="1">
            <a:off x="6465103" y="4116512"/>
            <a:ext cx="3110340" cy="1905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8AA77D-4A4E-AB34-58C6-30A59DCAFE89}"/>
              </a:ext>
            </a:extLst>
          </p:cNvPr>
          <p:cNvSpPr txBox="1"/>
          <p:nvPr/>
        </p:nvSpPr>
        <p:spPr>
          <a:xfrm>
            <a:off x="130566" y="29329"/>
            <a:ext cx="6032092" cy="6247864"/>
          </a:xfrm>
          <a:prstGeom prst="rect">
            <a:avLst/>
          </a:prstGeom>
          <a:noFill/>
        </p:spPr>
        <p:txBody>
          <a:bodyPr wrap="square">
            <a:spAutoFit/>
          </a:bodyPr>
          <a:lstStyle/>
          <a:p>
            <a:r>
              <a:rPr lang="en-US" sz="4800" b="1" dirty="0">
                <a:solidFill>
                  <a:schemeClr val="bg1"/>
                </a:solidFill>
              </a:rPr>
              <a:t>Is. 62:10-12</a:t>
            </a:r>
          </a:p>
          <a:p>
            <a:r>
              <a:rPr lang="en-US" sz="3200" dirty="0">
                <a:solidFill>
                  <a:schemeClr val="bg1"/>
                </a:solidFill>
              </a:rPr>
              <a:t>	</a:t>
            </a:r>
            <a:r>
              <a:rPr lang="en-US" sz="3200" i="1" dirty="0">
                <a:solidFill>
                  <a:schemeClr val="bg1"/>
                </a:solidFill>
              </a:rPr>
              <a:t>Go out through the gates! Prepare the highway for my people to return! Smooth out the road; pull out the boulders; raise a flag for all the nations to see.</a:t>
            </a:r>
            <a:br>
              <a:rPr lang="en-US" sz="3200" i="1" dirty="0">
                <a:solidFill>
                  <a:schemeClr val="bg1"/>
                </a:solidFill>
              </a:rPr>
            </a:br>
            <a:r>
              <a:rPr lang="en-US" sz="3200" i="1" dirty="0">
                <a:solidFill>
                  <a:schemeClr val="bg1"/>
                </a:solidFill>
              </a:rPr>
              <a:t>	11 The Lord has sent this message to every land: Tell the people of Israel, ‘Look, your Savior is coming. See, he brings his reward with him as he comes.’”</a:t>
            </a:r>
          </a:p>
          <a:p>
            <a:r>
              <a:rPr lang="en-US" sz="3200" dirty="0">
                <a:solidFill>
                  <a:schemeClr val="bg1"/>
                </a:solidFill>
              </a:rPr>
              <a:t> (NLT) </a:t>
            </a:r>
          </a:p>
        </p:txBody>
      </p:sp>
    </p:spTree>
    <p:extLst>
      <p:ext uri="{BB962C8B-B14F-4D97-AF65-F5344CB8AC3E}">
        <p14:creationId xmlns:p14="http://schemas.microsoft.com/office/powerpoint/2010/main" val="38269608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5">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A998067D-5652-72C4-BC57-26566946FA19}"/>
              </a:ext>
            </a:extLst>
          </p:cNvPr>
          <p:cNvSpPr>
            <a:spLocks noGrp="1"/>
          </p:cNvSpPr>
          <p:nvPr>
            <p:ph type="ftr" sz="quarter" idx="11"/>
          </p:nvPr>
        </p:nvSpPr>
        <p:spPr>
          <a:xfrm>
            <a:off x="521208" y="100584"/>
            <a:ext cx="4114800"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The Spirit Controlled Church &amp; It's Members 4</a:t>
            </a:r>
            <a:endParaRPr lang="en-US" kern="1200" dirty="0">
              <a:solidFill>
                <a:schemeClr val="tx1"/>
              </a:solidFill>
              <a:latin typeface="+mn-lt"/>
              <a:ea typeface="+mn-ea"/>
              <a:cs typeface="+mn-cs"/>
            </a:endParaRPr>
          </a:p>
        </p:txBody>
      </p:sp>
      <p:sp>
        <p:nvSpPr>
          <p:cNvPr id="18" name="Freeform: Shape 17">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0F05DD6E-F870-1E5D-A0F9-BC116D4FC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492" y="976160"/>
            <a:ext cx="4364590" cy="4095999"/>
          </a:xfrm>
          <a:prstGeom prst="rect">
            <a:avLst/>
          </a:prstGeom>
        </p:spPr>
      </p:pic>
      <p:sp>
        <p:nvSpPr>
          <p:cNvPr id="2" name="Date Placeholder 1">
            <a:extLst>
              <a:ext uri="{FF2B5EF4-FFF2-40B4-BE49-F238E27FC236}">
                <a16:creationId xmlns:a16="http://schemas.microsoft.com/office/drawing/2014/main" id="{DED4FF9A-CAFA-D762-9732-64D99CB75233}"/>
              </a:ext>
            </a:extLst>
          </p:cNvPr>
          <p:cNvSpPr>
            <a:spLocks noGrp="1"/>
          </p:cNvSpPr>
          <p:nvPr>
            <p:ph type="dt" sz="half" idx="10"/>
          </p:nvPr>
        </p:nvSpPr>
        <p:spPr>
          <a:xfrm>
            <a:off x="521208" y="6419088"/>
            <a:ext cx="2743200" cy="365125"/>
          </a:xfrm>
        </p:spPr>
        <p:txBody>
          <a:bodyPr vert="horz" lIns="91440" tIns="45720" rIns="91440" bIns="45720" rtlCol="0" anchor="ctr">
            <a:normAutofit/>
          </a:bodyPr>
          <a:lstStyle/>
          <a:p>
            <a:pPr>
              <a:spcAft>
                <a:spcPts val="600"/>
              </a:spcAft>
            </a:pPr>
            <a:r>
              <a:rPr lang="en-US">
                <a:latin typeface="+mn-lt"/>
              </a:rPr>
              <a:t>1/18/2026</a:t>
            </a:r>
          </a:p>
        </p:txBody>
      </p:sp>
      <p:sp>
        <p:nvSpPr>
          <p:cNvPr id="4" name="Slide Number Placeholder 3">
            <a:extLst>
              <a:ext uri="{FF2B5EF4-FFF2-40B4-BE49-F238E27FC236}">
                <a16:creationId xmlns:a16="http://schemas.microsoft.com/office/drawing/2014/main" id="{AB84F3DF-4748-A52E-20A1-884139E272EF}"/>
              </a:ext>
            </a:extLst>
          </p:cNvPr>
          <p:cNvSpPr>
            <a:spLocks noGrp="1"/>
          </p:cNvSpPr>
          <p:nvPr>
            <p:ph type="sldNum" sz="quarter" idx="12"/>
          </p:nvPr>
        </p:nvSpPr>
        <p:spPr>
          <a:xfrm>
            <a:off x="11457432" y="6419088"/>
            <a:ext cx="640080" cy="365125"/>
          </a:xfrm>
        </p:spPr>
        <p:txBody>
          <a:bodyPr vert="horz" lIns="91440" tIns="45720" rIns="91440" bIns="45720" rtlCol="0" anchor="ctr">
            <a:normAutofit/>
          </a:bodyPr>
          <a:lstStyle/>
          <a:p>
            <a:pPr>
              <a:spcAft>
                <a:spcPts val="600"/>
              </a:spcAft>
            </a:pPr>
            <a:fld id="{9D164B4E-BB64-4235-AA14-F42088F189EC}" type="slidenum">
              <a:rPr lang="en-US" smtClean="0">
                <a:latin typeface="+mn-lt"/>
              </a:rPr>
              <a:pPr>
                <a:spcAft>
                  <a:spcPts val="600"/>
                </a:spcAft>
              </a:pPr>
              <a:t>4</a:t>
            </a:fld>
            <a:endParaRPr lang="en-US">
              <a:latin typeface="+mn-lt"/>
            </a:endParaRPr>
          </a:p>
        </p:txBody>
      </p:sp>
      <p:pic>
        <p:nvPicPr>
          <p:cNvPr id="5" name="Picture 4">
            <a:extLst>
              <a:ext uri="{FF2B5EF4-FFF2-40B4-BE49-F238E27FC236}">
                <a16:creationId xmlns:a16="http://schemas.microsoft.com/office/drawing/2014/main" id="{9803BDE5-EF5C-A0AD-CA0A-771377B14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13" y="-512694"/>
            <a:ext cx="4178384" cy="6858000"/>
          </a:xfrm>
          <a:prstGeom prst="rect">
            <a:avLst/>
          </a:prstGeom>
        </p:spPr>
      </p:pic>
    </p:spTree>
    <p:extLst>
      <p:ext uri="{BB962C8B-B14F-4D97-AF65-F5344CB8AC3E}">
        <p14:creationId xmlns:p14="http://schemas.microsoft.com/office/powerpoint/2010/main" val="327639120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535" y="61077"/>
            <a:ext cx="7992391" cy="844462"/>
          </a:xfrm>
          <a:prstGeom prst="rect">
            <a:avLst/>
          </a:prstGeom>
        </p:spPr>
        <p:txBody>
          <a:bodyPr vert="horz" wrap="square" lIns="0" tIns="13335" rIns="0" bIns="0" rtlCol="0" anchor="t">
            <a:spAutoFit/>
          </a:bodyPr>
          <a:lstStyle/>
          <a:p>
            <a:pPr marL="12700">
              <a:spcBef>
                <a:spcPts val="105"/>
              </a:spcBef>
            </a:pPr>
            <a:r>
              <a:rPr lang="en-US" sz="5400" spc="-20" dirty="0">
                <a:solidFill>
                  <a:schemeClr val="bg1"/>
                </a:solidFill>
                <a:ea typeface="Cambria" panose="02040503050406030204" pitchFamily="18" charset="0"/>
              </a:rPr>
              <a:t>THE.LAMB'S.BOOK.OF.LIFE</a:t>
            </a:r>
            <a:endParaRPr lang="en-US" sz="5400" dirty="0">
              <a:solidFill>
                <a:schemeClr val="bg1"/>
              </a:solidFill>
              <a:ea typeface="Cambria" panose="02040503050406030204" pitchFamily="18" charset="0"/>
            </a:endParaRPr>
          </a:p>
        </p:txBody>
      </p:sp>
      <p:sp>
        <p:nvSpPr>
          <p:cNvPr id="4" name="object 4"/>
          <p:cNvSpPr txBox="1">
            <a:spLocks noGrp="1"/>
          </p:cNvSpPr>
          <p:nvPr>
            <p:ph type="ftr" sz="quarter" idx="5"/>
          </p:nvPr>
        </p:nvSpPr>
        <p:spPr>
          <a:xfrm>
            <a:off x="3108960" y="6377940"/>
            <a:ext cx="2926080" cy="276999"/>
          </a:xfrm>
          <a:prstGeom prst="rect">
            <a:avLst/>
          </a:prstGeom>
        </p:spPr>
        <p:txBody>
          <a:bodyPr vert="horz" wrap="square" lIns="0" tIns="0" rIns="0" bIns="0" rtlCol="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a:t>The Spirit Controlled Church &amp; It's Members 4</a:t>
            </a:r>
            <a:endParaRPr dirty="0"/>
          </a:p>
        </p:txBody>
      </p:sp>
      <p:sp>
        <p:nvSpPr>
          <p:cNvPr id="5" name="object 5"/>
          <p:cNvSpPr txBox="1">
            <a:spLocks noGrp="1"/>
          </p:cNvSpPr>
          <p:nvPr>
            <p:ph type="dt" sz="half" idx="6"/>
          </p:nvPr>
        </p:nvSpPr>
        <p:spPr>
          <a:xfrm>
            <a:off x="457200" y="6377940"/>
            <a:ext cx="2103120" cy="27699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a:t>1/18/2026</a:t>
            </a:r>
            <a:endParaRPr spc="5" dirty="0"/>
          </a:p>
        </p:txBody>
      </p:sp>
      <p:sp>
        <p:nvSpPr>
          <p:cNvPr id="6" name="object 6"/>
          <p:cNvSpPr txBox="1">
            <a:spLocks noGrp="1"/>
          </p:cNvSpPr>
          <p:nvPr>
            <p:ph type="sldNum" sz="quarter" idx="7"/>
          </p:nvPr>
        </p:nvSpPr>
        <p:spPr>
          <a:xfrm>
            <a:off x="6583680" y="6377940"/>
            <a:ext cx="2103120" cy="276999"/>
          </a:xfrm>
          <a:prstGeom prst="rect">
            <a:avLst/>
          </a:prstGeom>
        </p:spPr>
        <p:txBody>
          <a:bodyPr vert="horz" wrap="square" lIns="0" tIns="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65"/>
              </a:spcBef>
            </a:pPr>
            <a:fld id="{B6F15528-21DE-4FAA-801E-634DDDAF4B2B}" type="slidenum">
              <a:rPr lang="en-US" smtClean="0"/>
              <a:pPr marL="38100">
                <a:spcBef>
                  <a:spcPts val="65"/>
                </a:spcBef>
              </a:pPr>
              <a:t>40</a:t>
            </a:fld>
            <a:endParaRPr spc="5" dirty="0"/>
          </a:p>
        </p:txBody>
      </p:sp>
      <p:sp>
        <p:nvSpPr>
          <p:cNvPr id="3" name="object 3"/>
          <p:cNvSpPr txBox="1"/>
          <p:nvPr/>
        </p:nvSpPr>
        <p:spPr>
          <a:xfrm>
            <a:off x="691117" y="940206"/>
            <a:ext cx="11323674" cy="5428409"/>
          </a:xfrm>
          <a:prstGeom prst="rect">
            <a:avLst/>
          </a:prstGeom>
        </p:spPr>
        <p:txBody>
          <a:bodyPr vert="horz" wrap="square" lIns="0" tIns="11430" rIns="0" bIns="0" rtlCol="0">
            <a:spAutoFit/>
          </a:bodyPr>
          <a:lstStyle/>
          <a:p>
            <a:pPr marL="12700" marR="311150" indent="913765">
              <a:spcBef>
                <a:spcPts val="90"/>
              </a:spcBef>
              <a:tabLst>
                <a:tab pos="1555115" algn="l"/>
              </a:tabLst>
            </a:pPr>
            <a:r>
              <a:rPr sz="4400" spc="-5" dirty="0">
                <a:solidFill>
                  <a:schemeClr val="bg1"/>
                </a:solidFill>
                <a:latin typeface="Candara" panose="020E0502030303020204" pitchFamily="34" charset="0"/>
                <a:cs typeface="Cambria"/>
              </a:rPr>
              <a:t>69	</a:t>
            </a:r>
            <a:r>
              <a:rPr sz="4400" u="heavy" spc="-40" dirty="0">
                <a:solidFill>
                  <a:schemeClr val="bg1"/>
                </a:solidFill>
                <a:uFill>
                  <a:solidFill>
                    <a:srgbClr val="FFFFFF"/>
                  </a:solidFill>
                </a:uFill>
                <a:latin typeface="Candara" panose="020E0502030303020204" pitchFamily="34" charset="0"/>
                <a:cs typeface="Cambria"/>
              </a:rPr>
              <a:t>Anything</a:t>
            </a:r>
            <a:r>
              <a:rPr sz="4400" spc="-40" dirty="0">
                <a:solidFill>
                  <a:schemeClr val="bg1"/>
                </a:solidFill>
                <a:latin typeface="Candara" panose="020E0502030303020204" pitchFamily="34" charset="0"/>
                <a:cs typeface="Cambria"/>
              </a:rPr>
              <a:t> </a:t>
            </a:r>
            <a:r>
              <a:rPr sz="4400" spc="-10" dirty="0">
                <a:solidFill>
                  <a:schemeClr val="bg1"/>
                </a:solidFill>
                <a:latin typeface="Candara" panose="020E0502030303020204" pitchFamily="34" charset="0"/>
                <a:cs typeface="Cambria"/>
              </a:rPr>
              <a:t>that </a:t>
            </a:r>
            <a:r>
              <a:rPr sz="4400" spc="-45" dirty="0">
                <a:solidFill>
                  <a:schemeClr val="bg1"/>
                </a:solidFill>
                <a:latin typeface="Candara" panose="020E0502030303020204" pitchFamily="34" charset="0"/>
                <a:cs typeface="Cambria"/>
              </a:rPr>
              <a:t>you </a:t>
            </a:r>
            <a:r>
              <a:rPr sz="4400" spc="-85" dirty="0">
                <a:solidFill>
                  <a:schemeClr val="bg1"/>
                </a:solidFill>
                <a:latin typeface="Candara" panose="020E0502030303020204" pitchFamily="34" charset="0"/>
                <a:cs typeface="Cambria"/>
              </a:rPr>
              <a:t>have </a:t>
            </a:r>
            <a:r>
              <a:rPr sz="4400" spc="-10" dirty="0">
                <a:solidFill>
                  <a:schemeClr val="bg1"/>
                </a:solidFill>
                <a:latin typeface="Candara" panose="020E0502030303020204" pitchFamily="34" charset="0"/>
                <a:cs typeface="Cambria"/>
              </a:rPr>
              <a:t>need </a:t>
            </a:r>
            <a:r>
              <a:rPr sz="4400" spc="-5" dirty="0">
                <a:solidFill>
                  <a:schemeClr val="bg1"/>
                </a:solidFill>
                <a:latin typeface="Candara" panose="020E0502030303020204" pitchFamily="34" charset="0"/>
                <a:cs typeface="Cambria"/>
              </a:rPr>
              <a:t>of, </a:t>
            </a:r>
            <a:r>
              <a:rPr sz="4400" spc="-35" dirty="0">
                <a:solidFill>
                  <a:schemeClr val="bg1"/>
                </a:solidFill>
                <a:latin typeface="Candara" panose="020E0502030303020204" pitchFamily="34" charset="0"/>
                <a:cs typeface="Cambria"/>
              </a:rPr>
              <a:t>no  </a:t>
            </a:r>
            <a:r>
              <a:rPr sz="4400" spc="-10" dirty="0">
                <a:solidFill>
                  <a:schemeClr val="bg1"/>
                </a:solidFill>
                <a:latin typeface="Candara" panose="020E0502030303020204" pitchFamily="34" charset="0"/>
                <a:cs typeface="Cambria"/>
              </a:rPr>
              <a:t>matter </a:t>
            </a:r>
            <a:r>
              <a:rPr sz="4400" spc="-35" dirty="0">
                <a:solidFill>
                  <a:schemeClr val="bg1"/>
                </a:solidFill>
                <a:latin typeface="Candara" panose="020E0502030303020204" pitchFamily="34" charset="0"/>
                <a:cs typeface="Cambria"/>
              </a:rPr>
              <a:t>what </a:t>
            </a:r>
            <a:r>
              <a:rPr sz="4400" spc="-5" dirty="0">
                <a:solidFill>
                  <a:schemeClr val="bg1"/>
                </a:solidFill>
                <a:latin typeface="Candara" panose="020E0502030303020204" pitchFamily="34" charset="0"/>
                <a:cs typeface="Cambria"/>
              </a:rPr>
              <a:t>it is. If it's sickness, </a:t>
            </a:r>
            <a:r>
              <a:rPr sz="4400" spc="-10" dirty="0">
                <a:solidFill>
                  <a:schemeClr val="bg1"/>
                </a:solidFill>
                <a:latin typeface="Candara" panose="020E0502030303020204" pitchFamily="34" charset="0"/>
                <a:cs typeface="Cambria"/>
              </a:rPr>
              <a:t>healing; </a:t>
            </a:r>
            <a:r>
              <a:rPr sz="4400" spc="-5" dirty="0">
                <a:solidFill>
                  <a:schemeClr val="bg1"/>
                </a:solidFill>
                <a:latin typeface="Candara" panose="020E0502030303020204" pitchFamily="34" charset="0"/>
                <a:cs typeface="Cambria"/>
              </a:rPr>
              <a:t>if it's a </a:t>
            </a:r>
            <a:r>
              <a:rPr sz="4400" spc="-35" dirty="0">
                <a:solidFill>
                  <a:schemeClr val="bg1"/>
                </a:solidFill>
                <a:latin typeface="Candara" panose="020E0502030303020204" pitchFamily="34" charset="0"/>
                <a:cs typeface="Cambria"/>
              </a:rPr>
              <a:t>trouble, </a:t>
            </a:r>
            <a:r>
              <a:rPr sz="4400" spc="-10" dirty="0">
                <a:solidFill>
                  <a:schemeClr val="bg1"/>
                </a:solidFill>
                <a:latin typeface="Candara" panose="020E0502030303020204" pitchFamily="34" charset="0"/>
                <a:cs typeface="Cambria"/>
              </a:rPr>
              <a:t>and </a:t>
            </a:r>
            <a:r>
              <a:rPr sz="4400" spc="-45" dirty="0">
                <a:solidFill>
                  <a:schemeClr val="bg1"/>
                </a:solidFill>
                <a:latin typeface="Candara" panose="020E0502030303020204" pitchFamily="34" charset="0"/>
                <a:cs typeface="Cambria"/>
              </a:rPr>
              <a:t>you </a:t>
            </a:r>
            <a:r>
              <a:rPr sz="4400" spc="-85" dirty="0">
                <a:solidFill>
                  <a:schemeClr val="bg1"/>
                </a:solidFill>
                <a:latin typeface="Candara" panose="020E0502030303020204" pitchFamily="34" charset="0"/>
                <a:cs typeface="Cambria"/>
              </a:rPr>
              <a:t>have </a:t>
            </a:r>
            <a:r>
              <a:rPr sz="4400" spc="-10" dirty="0">
                <a:solidFill>
                  <a:schemeClr val="bg1"/>
                </a:solidFill>
                <a:latin typeface="Candara" panose="020E0502030303020204" pitchFamily="34" charset="0"/>
                <a:cs typeface="Cambria"/>
              </a:rPr>
              <a:t>need </a:t>
            </a:r>
            <a:r>
              <a:rPr sz="4400" spc="-5" dirty="0">
                <a:solidFill>
                  <a:schemeClr val="bg1"/>
                </a:solidFill>
                <a:latin typeface="Candara" panose="020E0502030303020204" pitchFamily="34" charset="0"/>
                <a:cs typeface="Cambria"/>
              </a:rPr>
              <a:t>of  </a:t>
            </a:r>
            <a:r>
              <a:rPr sz="4400" spc="-35" dirty="0">
                <a:solidFill>
                  <a:schemeClr val="bg1"/>
                </a:solidFill>
                <a:latin typeface="Candara" panose="020E0502030303020204" pitchFamily="34" charset="0"/>
                <a:cs typeface="Cambria"/>
              </a:rPr>
              <a:t>relief; </a:t>
            </a:r>
            <a:r>
              <a:rPr sz="4400" spc="-5" dirty="0">
                <a:solidFill>
                  <a:schemeClr val="bg1"/>
                </a:solidFill>
                <a:latin typeface="Candara" panose="020E0502030303020204" pitchFamily="34" charset="0"/>
                <a:cs typeface="Cambria"/>
              </a:rPr>
              <a:t>if </a:t>
            </a:r>
            <a:r>
              <a:rPr sz="4400" spc="-45" dirty="0">
                <a:solidFill>
                  <a:schemeClr val="bg1"/>
                </a:solidFill>
                <a:latin typeface="Candara" panose="020E0502030303020204" pitchFamily="34" charset="0"/>
                <a:cs typeface="Cambria"/>
              </a:rPr>
              <a:t>you're </a:t>
            </a:r>
            <a:r>
              <a:rPr sz="4400" spc="-35" dirty="0">
                <a:solidFill>
                  <a:schemeClr val="bg1"/>
                </a:solidFill>
                <a:latin typeface="Candara" panose="020E0502030303020204" pitchFamily="34" charset="0"/>
                <a:cs typeface="Cambria"/>
              </a:rPr>
              <a:t>wearied </a:t>
            </a:r>
            <a:r>
              <a:rPr sz="4400" spc="-10" dirty="0">
                <a:solidFill>
                  <a:schemeClr val="bg1"/>
                </a:solidFill>
                <a:latin typeface="Candara" panose="020E0502030303020204" pitchFamily="34" charset="0"/>
                <a:cs typeface="Cambria"/>
              </a:rPr>
              <a:t>and </a:t>
            </a:r>
            <a:r>
              <a:rPr sz="4400" spc="-35" dirty="0">
                <a:solidFill>
                  <a:schemeClr val="bg1"/>
                </a:solidFill>
                <a:latin typeface="Candara" panose="020E0502030303020204" pitchFamily="34" charset="0"/>
                <a:cs typeface="Cambria"/>
              </a:rPr>
              <a:t>bothered, </a:t>
            </a:r>
            <a:r>
              <a:rPr sz="4400" spc="-10" dirty="0">
                <a:solidFill>
                  <a:schemeClr val="bg1"/>
                </a:solidFill>
                <a:latin typeface="Candara" panose="020E0502030303020204" pitchFamily="34" charset="0"/>
                <a:cs typeface="Cambria"/>
              </a:rPr>
              <a:t>need </a:t>
            </a:r>
            <a:r>
              <a:rPr sz="4400" spc="-5" dirty="0">
                <a:solidFill>
                  <a:schemeClr val="bg1"/>
                </a:solidFill>
                <a:latin typeface="Candara" panose="020E0502030303020204" pitchFamily="34" charset="0"/>
                <a:cs typeface="Cambria"/>
              </a:rPr>
              <a:t>of  peace, come </a:t>
            </a:r>
            <a:r>
              <a:rPr sz="4400" spc="-130" dirty="0">
                <a:solidFill>
                  <a:schemeClr val="bg1"/>
                </a:solidFill>
                <a:latin typeface="Candara" panose="020E0502030303020204" pitchFamily="34" charset="0"/>
                <a:cs typeface="Cambria"/>
              </a:rPr>
              <a:t>now, </a:t>
            </a:r>
            <a:r>
              <a:rPr sz="4400" spc="-55" dirty="0">
                <a:solidFill>
                  <a:schemeClr val="bg1"/>
                </a:solidFill>
                <a:latin typeface="Candara" panose="020E0502030303020204" pitchFamily="34" charset="0"/>
                <a:cs typeface="Cambria"/>
              </a:rPr>
              <a:t>won't</a:t>
            </a:r>
            <a:r>
              <a:rPr sz="4400" spc="-20" dirty="0">
                <a:solidFill>
                  <a:schemeClr val="bg1"/>
                </a:solidFill>
                <a:latin typeface="Candara" panose="020E0502030303020204" pitchFamily="34" charset="0"/>
                <a:cs typeface="Cambria"/>
              </a:rPr>
              <a:t> </a:t>
            </a:r>
            <a:r>
              <a:rPr sz="4400" spc="-45" dirty="0">
                <a:solidFill>
                  <a:schemeClr val="bg1"/>
                </a:solidFill>
                <a:latin typeface="Candara" panose="020E0502030303020204" pitchFamily="34" charset="0"/>
                <a:cs typeface="Cambria"/>
              </a:rPr>
              <a:t>you?</a:t>
            </a:r>
            <a:endParaRPr sz="4400" dirty="0">
              <a:solidFill>
                <a:schemeClr val="bg1"/>
              </a:solidFill>
              <a:latin typeface="Candara" panose="020E0502030303020204" pitchFamily="34" charset="0"/>
              <a:cs typeface="Cambria"/>
            </a:endParaRPr>
          </a:p>
          <a:p>
            <a:pPr marL="12700" marR="669925" indent="914400"/>
            <a:r>
              <a:rPr sz="4400" spc="-165" dirty="0">
                <a:solidFill>
                  <a:schemeClr val="bg1"/>
                </a:solidFill>
                <a:latin typeface="Candara" panose="020E0502030303020204" pitchFamily="34" charset="0"/>
                <a:cs typeface="Cambria"/>
              </a:rPr>
              <a:t>You </a:t>
            </a:r>
            <a:r>
              <a:rPr sz="4400" spc="-5" dirty="0">
                <a:solidFill>
                  <a:schemeClr val="bg1"/>
                </a:solidFill>
                <a:latin typeface="Candara" panose="020E0502030303020204" pitchFamily="34" charset="0"/>
                <a:cs typeface="Cambria"/>
              </a:rPr>
              <a:t>see, it's a </a:t>
            </a:r>
            <a:r>
              <a:rPr sz="4400" spc="-45" dirty="0">
                <a:solidFill>
                  <a:schemeClr val="bg1"/>
                </a:solidFill>
                <a:latin typeface="Candara" panose="020E0502030303020204" pitchFamily="34" charset="0"/>
                <a:cs typeface="Cambria"/>
              </a:rPr>
              <a:t>work </a:t>
            </a:r>
            <a:r>
              <a:rPr sz="4400" spc="-5" dirty="0">
                <a:solidFill>
                  <a:schemeClr val="bg1"/>
                </a:solidFill>
                <a:latin typeface="Candara" panose="020E0502030303020204" pitchFamily="34" charset="0"/>
                <a:cs typeface="Cambria"/>
              </a:rPr>
              <a:t>of </a:t>
            </a:r>
            <a:r>
              <a:rPr sz="4400" spc="-25" dirty="0">
                <a:solidFill>
                  <a:schemeClr val="bg1"/>
                </a:solidFill>
                <a:latin typeface="Candara" panose="020E0502030303020204" pitchFamily="34" charset="0"/>
                <a:cs typeface="Cambria"/>
              </a:rPr>
              <a:t>the </a:t>
            </a:r>
            <a:r>
              <a:rPr sz="4400" spc="-45" dirty="0">
                <a:solidFill>
                  <a:schemeClr val="bg1"/>
                </a:solidFill>
                <a:latin typeface="Candara" panose="020E0502030303020204" pitchFamily="34" charset="0"/>
                <a:cs typeface="Cambria"/>
              </a:rPr>
              <a:t>Holy </a:t>
            </a:r>
            <a:r>
              <a:rPr sz="4400" spc="-5" dirty="0">
                <a:solidFill>
                  <a:schemeClr val="bg1"/>
                </a:solidFill>
                <a:latin typeface="Candara" panose="020E0502030303020204" pitchFamily="34" charset="0"/>
                <a:cs typeface="Cambria"/>
              </a:rPr>
              <a:t>Spirit. </a:t>
            </a:r>
            <a:r>
              <a:rPr sz="4400" spc="-10" dirty="0">
                <a:solidFill>
                  <a:schemeClr val="bg1"/>
                </a:solidFill>
                <a:latin typeface="Candara" panose="020E0502030303020204" pitchFamily="34" charset="0"/>
                <a:cs typeface="Cambria"/>
              </a:rPr>
              <a:t>He  </a:t>
            </a:r>
            <a:r>
              <a:rPr sz="4400" spc="-5" dirty="0">
                <a:solidFill>
                  <a:schemeClr val="bg1"/>
                </a:solidFill>
                <a:latin typeface="Candara" panose="020E0502030303020204" pitchFamily="34" charset="0"/>
                <a:cs typeface="Cambria"/>
              </a:rPr>
              <a:t>does </a:t>
            </a:r>
            <a:r>
              <a:rPr sz="4400" spc="-10" dirty="0">
                <a:solidFill>
                  <a:schemeClr val="bg1"/>
                </a:solidFill>
                <a:latin typeface="Candara" panose="020E0502030303020204" pitchFamily="34" charset="0"/>
                <a:cs typeface="Cambria"/>
              </a:rPr>
              <a:t>this. </a:t>
            </a:r>
            <a:r>
              <a:rPr sz="4400" dirty="0">
                <a:solidFill>
                  <a:schemeClr val="bg1"/>
                </a:solidFill>
                <a:latin typeface="Candara" panose="020E0502030303020204" pitchFamily="34" charset="0"/>
                <a:cs typeface="Cambria"/>
              </a:rPr>
              <a:t>Not </a:t>
            </a:r>
            <a:r>
              <a:rPr sz="4400" spc="-5" dirty="0">
                <a:solidFill>
                  <a:schemeClr val="bg1"/>
                </a:solidFill>
                <a:latin typeface="Candara" panose="020E0502030303020204" pitchFamily="34" charset="0"/>
                <a:cs typeface="Cambria"/>
              </a:rPr>
              <a:t>emotional, solid, deep, not  </a:t>
            </a:r>
            <a:r>
              <a:rPr sz="4400" spc="-80" dirty="0">
                <a:solidFill>
                  <a:schemeClr val="bg1"/>
                </a:solidFill>
                <a:latin typeface="Candara" panose="020E0502030303020204" pitchFamily="34" charset="0"/>
                <a:cs typeface="Cambria"/>
              </a:rPr>
              <a:t>fanatically, </a:t>
            </a:r>
            <a:r>
              <a:rPr sz="4400" spc="-5" dirty="0">
                <a:solidFill>
                  <a:schemeClr val="bg1"/>
                </a:solidFill>
                <a:latin typeface="Candara" panose="020E0502030303020204" pitchFamily="34" charset="0"/>
                <a:cs typeface="Cambria"/>
              </a:rPr>
              <a:t>it's </a:t>
            </a:r>
            <a:r>
              <a:rPr sz="4400" spc="-10" dirty="0">
                <a:solidFill>
                  <a:schemeClr val="bg1"/>
                </a:solidFill>
                <a:latin typeface="Candara" panose="020E0502030303020204" pitchFamily="34" charset="0"/>
                <a:cs typeface="Cambria"/>
              </a:rPr>
              <a:t>not</a:t>
            </a:r>
            <a:r>
              <a:rPr sz="4400" spc="165" dirty="0">
                <a:solidFill>
                  <a:schemeClr val="bg1"/>
                </a:solidFill>
                <a:latin typeface="Candara" panose="020E0502030303020204" pitchFamily="34" charset="0"/>
                <a:cs typeface="Cambria"/>
              </a:rPr>
              <a:t> </a:t>
            </a:r>
            <a:r>
              <a:rPr sz="4400" spc="-35" dirty="0">
                <a:solidFill>
                  <a:schemeClr val="bg1"/>
                </a:solidFill>
                <a:latin typeface="Candara" panose="020E0502030303020204" pitchFamily="34" charset="0"/>
                <a:cs typeface="Cambria"/>
              </a:rPr>
              <a:t>formal.</a:t>
            </a:r>
            <a:r>
              <a:rPr lang="en-US" sz="4400" spc="-35" dirty="0">
                <a:solidFill>
                  <a:schemeClr val="bg1"/>
                </a:solidFill>
                <a:latin typeface="Candara" panose="020E0502030303020204" pitchFamily="34" charset="0"/>
                <a:cs typeface="Cambria"/>
              </a:rPr>
              <a:t>			</a:t>
            </a:r>
            <a:r>
              <a:rPr sz="4000" spc="5" dirty="0">
                <a:solidFill>
                  <a:schemeClr val="bg1"/>
                </a:solidFill>
                <a:latin typeface="Candara" panose="020E0502030303020204" pitchFamily="34" charset="0"/>
                <a:cs typeface="Cambria"/>
              </a:rPr>
              <a:t>56</a:t>
            </a:r>
            <a:r>
              <a:rPr sz="4000" dirty="0">
                <a:solidFill>
                  <a:schemeClr val="bg1"/>
                </a:solidFill>
                <a:latin typeface="Candara" panose="020E0502030303020204" pitchFamily="34" charset="0"/>
                <a:cs typeface="Cambria"/>
              </a:rPr>
              <a:t>-</a:t>
            </a:r>
            <a:r>
              <a:rPr sz="4000" spc="5" dirty="0">
                <a:solidFill>
                  <a:schemeClr val="bg1"/>
                </a:solidFill>
                <a:latin typeface="Candara" panose="020E0502030303020204" pitchFamily="34" charset="0"/>
                <a:cs typeface="Cambria"/>
              </a:rPr>
              <a:t>0603</a:t>
            </a:r>
            <a:endParaRPr sz="4000" dirty="0">
              <a:solidFill>
                <a:schemeClr val="bg1"/>
              </a:solidFill>
              <a:latin typeface="Candara" panose="020E0502030303020204" pitchFamily="34" charset="0"/>
              <a:cs typeface="Cambria"/>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448" y="137793"/>
            <a:ext cx="5340710" cy="842538"/>
          </a:xfrm>
          <a:prstGeom prst="rect">
            <a:avLst/>
          </a:prstGeom>
        </p:spPr>
        <p:txBody>
          <a:bodyPr vert="horz" wrap="square" lIns="0" tIns="11430" rIns="0" bIns="0" rtlCol="0" anchor="t">
            <a:spAutoFit/>
          </a:bodyPr>
          <a:lstStyle/>
          <a:p>
            <a:pPr marL="12700">
              <a:spcBef>
                <a:spcPts val="90"/>
              </a:spcBef>
            </a:pPr>
            <a:r>
              <a:rPr sz="5400" spc="-95" dirty="0">
                <a:solidFill>
                  <a:schemeClr val="bg1"/>
                </a:solidFill>
                <a:ea typeface="Cambria" panose="02040503050406030204" pitchFamily="18" charset="0"/>
              </a:rPr>
              <a:t>PREPARATION</a:t>
            </a:r>
            <a:endParaRPr sz="5400" dirty="0">
              <a:solidFill>
                <a:schemeClr val="bg1"/>
              </a:solidFill>
              <a:ea typeface="Cambria" panose="02040503050406030204" pitchFamily="18" charset="0"/>
            </a:endParaRPr>
          </a:p>
        </p:txBody>
      </p:sp>
      <p:sp>
        <p:nvSpPr>
          <p:cNvPr id="4" name="object 4"/>
          <p:cNvSpPr txBox="1">
            <a:spLocks noGrp="1"/>
          </p:cNvSpPr>
          <p:nvPr>
            <p:ph type="ftr" sz="quarter" idx="5"/>
          </p:nvPr>
        </p:nvSpPr>
        <p:spPr>
          <a:xfrm>
            <a:off x="3108960" y="6377940"/>
            <a:ext cx="2926080" cy="276999"/>
          </a:xfrm>
          <a:prstGeom prst="rect">
            <a:avLst/>
          </a:prstGeom>
        </p:spPr>
        <p:txBody>
          <a:bodyPr vert="horz" wrap="square" lIns="0" tIns="0" rIns="0" bIns="0" rtlCol="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a:t>The Spirit Controlled Church &amp; It's Members 4</a:t>
            </a:r>
            <a:endParaRPr dirty="0"/>
          </a:p>
        </p:txBody>
      </p:sp>
      <p:sp>
        <p:nvSpPr>
          <p:cNvPr id="5" name="object 5"/>
          <p:cNvSpPr txBox="1">
            <a:spLocks noGrp="1"/>
          </p:cNvSpPr>
          <p:nvPr>
            <p:ph type="dt" sz="half" idx="6"/>
          </p:nvPr>
        </p:nvSpPr>
        <p:spPr>
          <a:xfrm>
            <a:off x="457200" y="6377940"/>
            <a:ext cx="2103120" cy="27699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a:t>1/18/2026</a:t>
            </a:r>
            <a:endParaRPr spc="5" dirty="0"/>
          </a:p>
        </p:txBody>
      </p:sp>
      <p:sp>
        <p:nvSpPr>
          <p:cNvPr id="6" name="object 6"/>
          <p:cNvSpPr txBox="1">
            <a:spLocks noGrp="1"/>
          </p:cNvSpPr>
          <p:nvPr>
            <p:ph type="sldNum" sz="quarter" idx="7"/>
          </p:nvPr>
        </p:nvSpPr>
        <p:spPr>
          <a:xfrm>
            <a:off x="6583680" y="6377940"/>
            <a:ext cx="2103120" cy="276999"/>
          </a:xfrm>
          <a:prstGeom prst="rect">
            <a:avLst/>
          </a:prstGeom>
        </p:spPr>
        <p:txBody>
          <a:bodyPr vert="horz" wrap="square" lIns="0" tIns="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a:spcBef>
                <a:spcPts val="65"/>
              </a:spcBef>
            </a:pPr>
            <a:fld id="{B6F15528-21DE-4FAA-801E-634DDDAF4B2B}" type="slidenum">
              <a:rPr lang="en-US" smtClean="0"/>
              <a:pPr marL="101600">
                <a:spcBef>
                  <a:spcPts val="65"/>
                </a:spcBef>
              </a:pPr>
              <a:t>41</a:t>
            </a:fld>
            <a:endParaRPr spc="5" dirty="0"/>
          </a:p>
        </p:txBody>
      </p:sp>
      <p:sp>
        <p:nvSpPr>
          <p:cNvPr id="3" name="object 3"/>
          <p:cNvSpPr txBox="1"/>
          <p:nvPr/>
        </p:nvSpPr>
        <p:spPr>
          <a:xfrm>
            <a:off x="276447" y="820545"/>
            <a:ext cx="11802139" cy="5551520"/>
          </a:xfrm>
          <a:prstGeom prst="rect">
            <a:avLst/>
          </a:prstGeom>
        </p:spPr>
        <p:txBody>
          <a:bodyPr vert="horz" wrap="square" lIns="0" tIns="11430" rIns="0" bIns="0" rtlCol="0">
            <a:spAutoFit/>
          </a:bodyPr>
          <a:lstStyle/>
          <a:p>
            <a:pPr marL="12700" marR="27305" indent="913765">
              <a:spcBef>
                <a:spcPts val="90"/>
              </a:spcBef>
            </a:pPr>
            <a:r>
              <a:rPr sz="4000" spc="-5" dirty="0">
                <a:solidFill>
                  <a:schemeClr val="bg1"/>
                </a:solidFill>
                <a:latin typeface="Candara" panose="020E0502030303020204" pitchFamily="34" charset="0"/>
                <a:cs typeface="Cambria"/>
              </a:rPr>
              <a:t>51 </a:t>
            </a:r>
            <a:r>
              <a:rPr sz="4000" spc="-50" dirty="0">
                <a:solidFill>
                  <a:schemeClr val="bg1"/>
                </a:solidFill>
                <a:latin typeface="Candara" panose="020E0502030303020204" pitchFamily="34" charset="0"/>
                <a:cs typeface="Cambria"/>
              </a:rPr>
              <a:t>There's </a:t>
            </a:r>
            <a:r>
              <a:rPr sz="4000" spc="-35" dirty="0">
                <a:solidFill>
                  <a:schemeClr val="bg1"/>
                </a:solidFill>
                <a:latin typeface="Candara" panose="020E0502030303020204" pitchFamily="34" charset="0"/>
                <a:cs typeface="Cambria"/>
              </a:rPr>
              <a:t>more </a:t>
            </a:r>
            <a:r>
              <a:rPr sz="4000" spc="-10" dirty="0">
                <a:solidFill>
                  <a:schemeClr val="bg1"/>
                </a:solidFill>
                <a:latin typeface="Candara" panose="020E0502030303020204" pitchFamily="34" charset="0"/>
                <a:cs typeface="Cambria"/>
              </a:rPr>
              <a:t>than </a:t>
            </a:r>
            <a:r>
              <a:rPr sz="4000" spc="-5" dirty="0">
                <a:solidFill>
                  <a:schemeClr val="bg1"/>
                </a:solidFill>
                <a:latin typeface="Candara" panose="020E0502030303020204" pitchFamily="34" charset="0"/>
                <a:cs typeface="Cambria"/>
              </a:rPr>
              <a:t>a </a:t>
            </a:r>
            <a:r>
              <a:rPr sz="4000" spc="-40" dirty="0">
                <a:solidFill>
                  <a:schemeClr val="bg1"/>
                </a:solidFill>
                <a:latin typeface="Candara" panose="020E0502030303020204" pitchFamily="34" charset="0"/>
                <a:cs typeface="Cambria"/>
              </a:rPr>
              <a:t>jawbone </a:t>
            </a:r>
            <a:r>
              <a:rPr sz="4000" spc="-5" dirty="0">
                <a:solidFill>
                  <a:schemeClr val="bg1"/>
                </a:solidFill>
                <a:latin typeface="Candara" panose="020E0502030303020204" pitchFamily="34" charset="0"/>
                <a:cs typeface="Cambria"/>
              </a:rPr>
              <a:t>of a </a:t>
            </a:r>
            <a:r>
              <a:rPr sz="4000" spc="-10" dirty="0">
                <a:solidFill>
                  <a:schemeClr val="bg1"/>
                </a:solidFill>
                <a:latin typeface="Candara" panose="020E0502030303020204" pitchFamily="34" charset="0"/>
                <a:cs typeface="Cambria"/>
              </a:rPr>
              <a:t>mule  </a:t>
            </a:r>
            <a:r>
              <a:rPr sz="4000" spc="-40" dirty="0">
                <a:solidFill>
                  <a:schemeClr val="bg1"/>
                </a:solidFill>
                <a:latin typeface="Candara" panose="020E0502030303020204" pitchFamily="34" charset="0"/>
                <a:cs typeface="Cambria"/>
              </a:rPr>
              <a:t>laying next </a:t>
            </a:r>
            <a:r>
              <a:rPr sz="4000" spc="-30" dirty="0">
                <a:solidFill>
                  <a:schemeClr val="bg1"/>
                </a:solidFill>
                <a:latin typeface="Candara" panose="020E0502030303020204" pitchFamily="34" charset="0"/>
                <a:cs typeface="Cambria"/>
              </a:rPr>
              <a:t>to </a:t>
            </a:r>
            <a:r>
              <a:rPr sz="4000" spc="-45" dirty="0">
                <a:solidFill>
                  <a:schemeClr val="bg1"/>
                </a:solidFill>
                <a:latin typeface="Candara" panose="020E0502030303020204" pitchFamily="34" charset="0"/>
                <a:cs typeface="Cambria"/>
              </a:rPr>
              <a:t>you </a:t>
            </a:r>
            <a:r>
              <a:rPr sz="4000" spc="-5" dirty="0">
                <a:solidFill>
                  <a:schemeClr val="bg1"/>
                </a:solidFill>
                <a:latin typeface="Candara" panose="020E0502030303020204" pitchFamily="34" charset="0"/>
                <a:cs typeface="Cambria"/>
              </a:rPr>
              <a:t>tonight. Let's get </a:t>
            </a:r>
            <a:r>
              <a:rPr sz="4000" spc="-25" dirty="0">
                <a:solidFill>
                  <a:schemeClr val="bg1"/>
                </a:solidFill>
                <a:latin typeface="Candara" panose="020E0502030303020204" pitchFamily="34" charset="0"/>
                <a:cs typeface="Cambria"/>
              </a:rPr>
              <a:t>up </a:t>
            </a:r>
            <a:r>
              <a:rPr sz="4000" spc="-10" dirty="0">
                <a:solidFill>
                  <a:schemeClr val="bg1"/>
                </a:solidFill>
                <a:latin typeface="Candara" panose="020E0502030303020204" pitchFamily="34" charset="0"/>
                <a:cs typeface="Cambria"/>
              </a:rPr>
              <a:t>and </a:t>
            </a:r>
            <a:r>
              <a:rPr sz="4000" spc="-5" dirty="0">
                <a:solidFill>
                  <a:schemeClr val="bg1"/>
                </a:solidFill>
                <a:latin typeface="Candara" panose="020E0502030303020204" pitchFamily="34" charset="0"/>
                <a:cs typeface="Cambria"/>
              </a:rPr>
              <a:t>do  </a:t>
            </a:r>
            <a:r>
              <a:rPr sz="4000" spc="-10" dirty="0">
                <a:solidFill>
                  <a:schemeClr val="bg1"/>
                </a:solidFill>
                <a:latin typeface="Candara" panose="020E0502030303020204" pitchFamily="34" charset="0"/>
                <a:cs typeface="Cambria"/>
              </a:rPr>
              <a:t>something about </a:t>
            </a:r>
            <a:r>
              <a:rPr sz="4000" spc="10" dirty="0">
                <a:solidFill>
                  <a:schemeClr val="bg1"/>
                </a:solidFill>
                <a:latin typeface="Candara" panose="020E0502030303020204" pitchFamily="34" charset="0"/>
                <a:cs typeface="Cambria"/>
              </a:rPr>
              <a:t>it. </a:t>
            </a:r>
            <a:r>
              <a:rPr sz="4000" spc="-5" dirty="0">
                <a:solidFill>
                  <a:schemeClr val="bg1"/>
                </a:solidFill>
                <a:latin typeface="Candara" panose="020E0502030303020204" pitchFamily="34" charset="0"/>
                <a:cs typeface="Cambria"/>
              </a:rPr>
              <a:t>Let's </a:t>
            </a:r>
            <a:r>
              <a:rPr sz="4000" spc="-40" dirty="0">
                <a:solidFill>
                  <a:schemeClr val="bg1"/>
                </a:solidFill>
                <a:latin typeface="Candara" panose="020E0502030303020204" pitchFamily="34" charset="0"/>
                <a:cs typeface="Cambria"/>
              </a:rPr>
              <a:t>forsake </a:t>
            </a:r>
            <a:r>
              <a:rPr sz="4000" spc="-10" dirty="0">
                <a:solidFill>
                  <a:schemeClr val="bg1"/>
                </a:solidFill>
                <a:latin typeface="Candara" panose="020E0502030303020204" pitchFamily="34" charset="0"/>
                <a:cs typeface="Cambria"/>
              </a:rPr>
              <a:t>thee </a:t>
            </a:r>
            <a:r>
              <a:rPr sz="4000" spc="-5" dirty="0">
                <a:solidFill>
                  <a:schemeClr val="bg1"/>
                </a:solidFill>
                <a:latin typeface="Candara" panose="020E0502030303020204" pitchFamily="34" charset="0"/>
                <a:cs typeface="Cambria"/>
              </a:rPr>
              <a:t>old cots,  </a:t>
            </a:r>
            <a:r>
              <a:rPr sz="4000" spc="-35" dirty="0">
                <a:solidFill>
                  <a:schemeClr val="bg1"/>
                </a:solidFill>
                <a:latin typeface="Candara" panose="020E0502030303020204" pitchFamily="34" charset="0"/>
                <a:cs typeface="Cambria"/>
              </a:rPr>
              <a:t>stretchers, </a:t>
            </a:r>
            <a:r>
              <a:rPr sz="4000" spc="-10" dirty="0">
                <a:solidFill>
                  <a:schemeClr val="bg1"/>
                </a:solidFill>
                <a:latin typeface="Candara" panose="020E0502030303020204" pitchFamily="34" charset="0"/>
                <a:cs typeface="Cambria"/>
              </a:rPr>
              <a:t>wheelchairs, crutches, and </a:t>
            </a:r>
            <a:r>
              <a:rPr sz="4000" spc="-165" dirty="0">
                <a:solidFill>
                  <a:schemeClr val="bg1"/>
                </a:solidFill>
                <a:latin typeface="Candara" panose="020E0502030303020204" pitchFamily="34" charset="0"/>
                <a:cs typeface="Cambria"/>
              </a:rPr>
              <a:t>say, </a:t>
            </a:r>
            <a:r>
              <a:rPr sz="4000" i="1" dirty="0">
                <a:solidFill>
                  <a:schemeClr val="bg1"/>
                </a:solidFill>
                <a:latin typeface="Candara" panose="020E0502030303020204" pitchFamily="34" charset="0"/>
                <a:cs typeface="Cambria"/>
              </a:rPr>
              <a:t>"It  </a:t>
            </a:r>
            <a:r>
              <a:rPr sz="4000" i="1" spc="-40" dirty="0">
                <a:solidFill>
                  <a:schemeClr val="bg1"/>
                </a:solidFill>
                <a:latin typeface="Candara" panose="020E0502030303020204" pitchFamily="34" charset="0"/>
                <a:cs typeface="Cambria"/>
              </a:rPr>
              <a:t>belongs </a:t>
            </a:r>
            <a:r>
              <a:rPr sz="4000" i="1" spc="-30" dirty="0">
                <a:solidFill>
                  <a:schemeClr val="bg1"/>
                </a:solidFill>
                <a:latin typeface="Candara" panose="020E0502030303020204" pitchFamily="34" charset="0"/>
                <a:cs typeface="Cambria"/>
              </a:rPr>
              <a:t>to </a:t>
            </a:r>
            <a:r>
              <a:rPr sz="4000" i="1" spc="-10" dirty="0">
                <a:solidFill>
                  <a:schemeClr val="bg1"/>
                </a:solidFill>
                <a:latin typeface="Candara" panose="020E0502030303020204" pitchFamily="34" charset="0"/>
                <a:cs typeface="Cambria"/>
              </a:rPr>
              <a:t>the devil. </a:t>
            </a:r>
            <a:r>
              <a:rPr sz="4000" i="1" spc="-5" dirty="0">
                <a:solidFill>
                  <a:schemeClr val="bg1"/>
                </a:solidFill>
                <a:latin typeface="Candara" panose="020E0502030303020204" pitchFamily="34" charset="0"/>
                <a:cs typeface="Cambria"/>
              </a:rPr>
              <a:t>I </a:t>
            </a:r>
            <a:r>
              <a:rPr sz="4000" i="1" spc="-10" dirty="0">
                <a:solidFill>
                  <a:schemeClr val="bg1"/>
                </a:solidFill>
                <a:latin typeface="Candara" panose="020E0502030303020204" pitchFamily="34" charset="0"/>
                <a:cs typeface="Cambria"/>
              </a:rPr>
              <a:t>have no </a:t>
            </a:r>
            <a:r>
              <a:rPr sz="4000" i="1" spc="-35" dirty="0">
                <a:solidFill>
                  <a:schemeClr val="bg1"/>
                </a:solidFill>
                <a:latin typeface="Candara" panose="020E0502030303020204" pitchFamily="34" charset="0"/>
                <a:cs typeface="Cambria"/>
              </a:rPr>
              <a:t>more </a:t>
            </a:r>
            <a:r>
              <a:rPr sz="4000" i="1" spc="-30" dirty="0">
                <a:solidFill>
                  <a:schemeClr val="bg1"/>
                </a:solidFill>
                <a:latin typeface="Candara" panose="020E0502030303020204" pitchFamily="34" charset="0"/>
                <a:cs typeface="Cambria"/>
              </a:rPr>
              <a:t>to </a:t>
            </a:r>
            <a:r>
              <a:rPr sz="4000" i="1" spc="-5" dirty="0">
                <a:solidFill>
                  <a:schemeClr val="bg1"/>
                </a:solidFill>
                <a:latin typeface="Candara" panose="020E0502030303020204" pitchFamily="34" charset="0"/>
                <a:cs typeface="Cambria"/>
              </a:rPr>
              <a:t>do </a:t>
            </a:r>
            <a:r>
              <a:rPr sz="4000" i="1" spc="-10" dirty="0">
                <a:solidFill>
                  <a:schemeClr val="bg1"/>
                </a:solidFill>
                <a:latin typeface="Candara" panose="020E0502030303020204" pitchFamily="34" charset="0"/>
                <a:cs typeface="Cambria"/>
              </a:rPr>
              <a:t>with</a:t>
            </a:r>
            <a:r>
              <a:rPr sz="4000" i="1" spc="150" dirty="0">
                <a:solidFill>
                  <a:schemeClr val="bg1"/>
                </a:solidFill>
                <a:latin typeface="Candara" panose="020E0502030303020204" pitchFamily="34" charset="0"/>
                <a:cs typeface="Cambria"/>
              </a:rPr>
              <a:t> </a:t>
            </a:r>
            <a:r>
              <a:rPr sz="4000" i="1" spc="-150" dirty="0">
                <a:solidFill>
                  <a:schemeClr val="bg1"/>
                </a:solidFill>
                <a:latin typeface="Candara" panose="020E0502030303020204" pitchFamily="34" charset="0"/>
                <a:cs typeface="Cambria"/>
              </a:rPr>
              <a:t>it."</a:t>
            </a:r>
            <a:endParaRPr sz="4000" dirty="0">
              <a:solidFill>
                <a:schemeClr val="bg1"/>
              </a:solidFill>
              <a:latin typeface="Candara" panose="020E0502030303020204" pitchFamily="34" charset="0"/>
              <a:cs typeface="Cambria"/>
            </a:endParaRPr>
          </a:p>
          <a:p>
            <a:pPr marL="13335" marR="45085" indent="914400"/>
            <a:r>
              <a:rPr sz="4000" spc="-5" dirty="0">
                <a:solidFill>
                  <a:schemeClr val="bg1"/>
                </a:solidFill>
                <a:latin typeface="Candara" panose="020E0502030303020204" pitchFamily="34" charset="0"/>
                <a:cs typeface="Cambria"/>
              </a:rPr>
              <a:t>I claim </a:t>
            </a:r>
            <a:r>
              <a:rPr sz="4000" spc="-10" dirty="0">
                <a:solidFill>
                  <a:schemeClr val="bg1"/>
                </a:solidFill>
                <a:latin typeface="Candara" panose="020E0502030303020204" pitchFamily="34" charset="0"/>
                <a:cs typeface="Cambria"/>
              </a:rPr>
              <a:t>Jesus Christ's </a:t>
            </a:r>
            <a:r>
              <a:rPr sz="4000" spc="-80" dirty="0">
                <a:solidFill>
                  <a:schemeClr val="bg1"/>
                </a:solidFill>
                <a:latin typeface="Candara" panose="020E0502030303020204" pitchFamily="34" charset="0"/>
                <a:cs typeface="Cambria"/>
              </a:rPr>
              <a:t>Word's </a:t>
            </a:r>
            <a:r>
              <a:rPr sz="4000" spc="-5" dirty="0">
                <a:solidFill>
                  <a:schemeClr val="bg1"/>
                </a:solidFill>
                <a:latin typeface="Candara" panose="020E0502030303020204" pitchFamily="34" charset="0"/>
                <a:cs typeface="Cambria"/>
              </a:rPr>
              <a:t>right. Claim  </a:t>
            </a:r>
            <a:r>
              <a:rPr sz="4000" spc="-45" dirty="0">
                <a:solidFill>
                  <a:schemeClr val="bg1"/>
                </a:solidFill>
                <a:latin typeface="Candara" panose="020E0502030303020204" pitchFamily="34" charset="0"/>
                <a:cs typeface="Cambria"/>
              </a:rPr>
              <a:t>your </a:t>
            </a:r>
            <a:r>
              <a:rPr sz="4000" spc="-10" dirty="0">
                <a:solidFill>
                  <a:schemeClr val="bg1"/>
                </a:solidFill>
                <a:latin typeface="Candara" panose="020E0502030303020204" pitchFamily="34" charset="0"/>
                <a:cs typeface="Cambria"/>
              </a:rPr>
              <a:t>God </a:t>
            </a:r>
            <a:r>
              <a:rPr sz="4000" spc="-55" dirty="0">
                <a:solidFill>
                  <a:schemeClr val="bg1"/>
                </a:solidFill>
                <a:latin typeface="Candara" panose="020E0502030303020204" pitchFamily="34" charset="0"/>
                <a:cs typeface="Cambria"/>
              </a:rPr>
              <a:t>given </a:t>
            </a:r>
            <a:r>
              <a:rPr sz="4000" spc="-30" dirty="0">
                <a:solidFill>
                  <a:schemeClr val="bg1"/>
                </a:solidFill>
                <a:latin typeface="Candara" panose="020E0502030303020204" pitchFamily="34" charset="0"/>
                <a:cs typeface="Cambria"/>
              </a:rPr>
              <a:t>privileges, </a:t>
            </a:r>
            <a:r>
              <a:rPr sz="4000" spc="-10" dirty="0">
                <a:solidFill>
                  <a:schemeClr val="bg1"/>
                </a:solidFill>
                <a:latin typeface="Candara" panose="020E0502030303020204" pitchFamily="34" charset="0"/>
                <a:cs typeface="Cambria"/>
              </a:rPr>
              <a:t>and </a:t>
            </a:r>
            <a:r>
              <a:rPr sz="4000" spc="-25" dirty="0">
                <a:solidFill>
                  <a:schemeClr val="bg1"/>
                </a:solidFill>
                <a:latin typeface="Candara" panose="020E0502030303020204" pitchFamily="34" charset="0"/>
                <a:cs typeface="Cambria"/>
              </a:rPr>
              <a:t>the </a:t>
            </a:r>
            <a:r>
              <a:rPr sz="4000" spc="-10" dirty="0">
                <a:solidFill>
                  <a:schemeClr val="bg1"/>
                </a:solidFill>
                <a:latin typeface="Candara" panose="020E0502030303020204" pitchFamily="34" charset="0"/>
                <a:cs typeface="Cambria"/>
              </a:rPr>
              <a:t>devil </a:t>
            </a:r>
            <a:r>
              <a:rPr sz="4000" spc="-45" dirty="0">
                <a:solidFill>
                  <a:schemeClr val="bg1"/>
                </a:solidFill>
                <a:latin typeface="Candara" panose="020E0502030303020204" pitchFamily="34" charset="0"/>
                <a:cs typeface="Cambria"/>
              </a:rPr>
              <a:t>hasn't  </a:t>
            </a:r>
            <a:r>
              <a:rPr sz="4000" dirty="0">
                <a:solidFill>
                  <a:schemeClr val="bg1"/>
                </a:solidFill>
                <a:latin typeface="Candara" panose="020E0502030303020204" pitchFamily="34" charset="0"/>
                <a:cs typeface="Cambria"/>
              </a:rPr>
              <a:t>got </a:t>
            </a:r>
            <a:r>
              <a:rPr sz="4000" spc="-50" dirty="0">
                <a:solidFill>
                  <a:schemeClr val="bg1"/>
                </a:solidFill>
                <a:latin typeface="Candara" panose="020E0502030303020204" pitchFamily="34" charset="0"/>
                <a:cs typeface="Cambria"/>
              </a:rPr>
              <a:t>any </a:t>
            </a:r>
            <a:r>
              <a:rPr sz="4000" spc="-35" dirty="0">
                <a:solidFill>
                  <a:schemeClr val="bg1"/>
                </a:solidFill>
                <a:latin typeface="Candara" panose="020E0502030303020204" pitchFamily="34" charset="0"/>
                <a:cs typeface="Cambria"/>
              </a:rPr>
              <a:t>privilege, </a:t>
            </a:r>
            <a:r>
              <a:rPr sz="4000" spc="-10" dirty="0">
                <a:solidFill>
                  <a:schemeClr val="bg1"/>
                </a:solidFill>
                <a:latin typeface="Candara" panose="020E0502030303020204" pitchFamily="34" charset="0"/>
                <a:cs typeface="Cambria"/>
              </a:rPr>
              <a:t>one legal </a:t>
            </a:r>
            <a:r>
              <a:rPr sz="4000" spc="-40" dirty="0">
                <a:solidFill>
                  <a:schemeClr val="bg1"/>
                </a:solidFill>
                <a:latin typeface="Candara" panose="020E0502030303020204" pitchFamily="34" charset="0"/>
                <a:cs typeface="Cambria"/>
              </a:rPr>
              <a:t>power </a:t>
            </a:r>
            <a:r>
              <a:rPr sz="4000" spc="-55" dirty="0">
                <a:solidFill>
                  <a:schemeClr val="bg1"/>
                </a:solidFill>
                <a:latin typeface="Candara" panose="020E0502030303020204" pitchFamily="34" charset="0"/>
                <a:cs typeface="Cambria"/>
              </a:rPr>
              <a:t>over </a:t>
            </a:r>
            <a:r>
              <a:rPr sz="4000" spc="-50" dirty="0">
                <a:solidFill>
                  <a:schemeClr val="bg1"/>
                </a:solidFill>
                <a:latin typeface="Candara" panose="020E0502030303020204" pitchFamily="34" charset="0"/>
                <a:cs typeface="Cambria"/>
              </a:rPr>
              <a:t>any  </a:t>
            </a:r>
            <a:r>
              <a:rPr sz="4000" spc="-95" dirty="0">
                <a:solidFill>
                  <a:schemeClr val="bg1"/>
                </a:solidFill>
                <a:latin typeface="Candara" panose="020E0502030303020204" pitchFamily="34" charset="0"/>
                <a:cs typeface="Cambria"/>
              </a:rPr>
              <a:t>believer. </a:t>
            </a:r>
            <a:r>
              <a:rPr sz="4000" spc="-10" dirty="0">
                <a:solidFill>
                  <a:schemeClr val="bg1"/>
                </a:solidFill>
                <a:latin typeface="Candara" panose="020E0502030303020204" pitchFamily="34" charset="0"/>
                <a:cs typeface="Cambria"/>
              </a:rPr>
              <a:t>He </a:t>
            </a:r>
            <a:r>
              <a:rPr sz="4000" spc="-40" dirty="0">
                <a:solidFill>
                  <a:schemeClr val="bg1"/>
                </a:solidFill>
                <a:latin typeface="Candara" panose="020E0502030303020204" pitchFamily="34" charset="0"/>
                <a:cs typeface="Cambria"/>
              </a:rPr>
              <a:t>was </a:t>
            </a:r>
            <a:r>
              <a:rPr sz="4000" spc="-10" dirty="0">
                <a:solidFill>
                  <a:schemeClr val="bg1"/>
                </a:solidFill>
                <a:latin typeface="Candara" panose="020E0502030303020204" pitchFamily="34" charset="0"/>
                <a:cs typeface="Cambria"/>
              </a:rPr>
              <a:t>stripped and </a:t>
            </a:r>
            <a:r>
              <a:rPr sz="4000" spc="-35" dirty="0">
                <a:solidFill>
                  <a:schemeClr val="bg1"/>
                </a:solidFill>
                <a:latin typeface="Candara" panose="020E0502030303020204" pitchFamily="34" charset="0"/>
                <a:cs typeface="Cambria"/>
              </a:rPr>
              <a:t>robbed </a:t>
            </a:r>
            <a:r>
              <a:rPr sz="4000" spc="-5" dirty="0">
                <a:solidFill>
                  <a:schemeClr val="bg1"/>
                </a:solidFill>
                <a:latin typeface="Candara" panose="020E0502030303020204" pitchFamily="34" charset="0"/>
                <a:cs typeface="Cambria"/>
              </a:rPr>
              <a:t>at</a:t>
            </a:r>
            <a:r>
              <a:rPr sz="4000" spc="125" dirty="0">
                <a:solidFill>
                  <a:schemeClr val="bg1"/>
                </a:solidFill>
                <a:latin typeface="Candara" panose="020E0502030303020204" pitchFamily="34" charset="0"/>
                <a:cs typeface="Cambria"/>
              </a:rPr>
              <a:t> </a:t>
            </a:r>
            <a:r>
              <a:rPr sz="4000" spc="-100" dirty="0">
                <a:solidFill>
                  <a:schemeClr val="bg1"/>
                </a:solidFill>
                <a:latin typeface="Candara" panose="020E0502030303020204" pitchFamily="34" charset="0"/>
                <a:cs typeface="Cambria"/>
              </a:rPr>
              <a:t>Calvary.</a:t>
            </a:r>
            <a:endParaRPr sz="4000" dirty="0">
              <a:solidFill>
                <a:schemeClr val="bg1"/>
              </a:solidFill>
              <a:latin typeface="Candara" panose="020E0502030303020204" pitchFamily="34" charset="0"/>
              <a:cs typeface="Cambria"/>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917" y="76200"/>
            <a:ext cx="11759610" cy="1367041"/>
          </a:xfrm>
          <a:prstGeom prst="rect">
            <a:avLst/>
          </a:prstGeom>
        </p:spPr>
        <p:txBody>
          <a:bodyPr vert="horz" wrap="square" lIns="0" tIns="12700" rIns="0" bIns="0" rtlCol="0" anchor="t">
            <a:spAutoFit/>
          </a:bodyPr>
          <a:lstStyle/>
          <a:p>
            <a:pPr marL="83185" marR="5080">
              <a:spcBef>
                <a:spcPts val="100"/>
              </a:spcBef>
            </a:pPr>
            <a:r>
              <a:rPr spc="-70" dirty="0">
                <a:solidFill>
                  <a:schemeClr val="bg1"/>
                </a:solidFill>
                <a:ea typeface="Cambria" panose="02040503050406030204" pitchFamily="18" charset="0"/>
              </a:rPr>
              <a:t>WHY.SO.MANY.CHRISTIANS.  </a:t>
            </a:r>
            <a:r>
              <a:rPr spc="-50" dirty="0">
                <a:solidFill>
                  <a:schemeClr val="bg1"/>
                </a:solidFill>
                <a:ea typeface="Cambria" panose="02040503050406030204" pitchFamily="18" charset="0"/>
              </a:rPr>
              <a:t>FIND.</a:t>
            </a:r>
            <a:r>
              <a:rPr lang="en-US" spc="-50" dirty="0">
                <a:solidFill>
                  <a:schemeClr val="bg1"/>
                </a:solidFill>
                <a:ea typeface="Cambria" panose="02040503050406030204" pitchFamily="18" charset="0"/>
              </a:rPr>
              <a:t> </a:t>
            </a:r>
            <a:r>
              <a:rPr spc="-50" dirty="0">
                <a:solidFill>
                  <a:schemeClr val="bg1"/>
                </a:solidFill>
                <a:ea typeface="Cambria" panose="02040503050406030204" pitchFamily="18" charset="0"/>
              </a:rPr>
              <a:t>IT.</a:t>
            </a:r>
            <a:r>
              <a:rPr lang="en-US" spc="-50" dirty="0">
                <a:solidFill>
                  <a:schemeClr val="bg1"/>
                </a:solidFill>
                <a:ea typeface="Cambria" panose="02040503050406030204" pitchFamily="18" charset="0"/>
              </a:rPr>
              <a:t> </a:t>
            </a:r>
            <a:r>
              <a:rPr spc="-50" dirty="0">
                <a:solidFill>
                  <a:schemeClr val="bg1"/>
                </a:solidFill>
                <a:ea typeface="Cambria" panose="02040503050406030204" pitchFamily="18" charset="0"/>
              </a:rPr>
              <a:t>SO</a:t>
            </a:r>
            <a:r>
              <a:rPr lang="en-US" spc="-50" dirty="0">
                <a:solidFill>
                  <a:schemeClr val="bg1"/>
                </a:solidFill>
                <a:ea typeface="Cambria" panose="02040503050406030204" pitchFamily="18" charset="0"/>
              </a:rPr>
              <a:t> </a:t>
            </a:r>
            <a:r>
              <a:rPr spc="-50" dirty="0">
                <a:solidFill>
                  <a:schemeClr val="bg1"/>
                </a:solidFill>
                <a:ea typeface="Cambria" panose="02040503050406030204" pitchFamily="18" charset="0"/>
              </a:rPr>
              <a:t>HARD</a:t>
            </a:r>
            <a:r>
              <a:rPr lang="en-US" spc="-50" dirty="0">
                <a:solidFill>
                  <a:schemeClr val="bg1"/>
                </a:solidFill>
                <a:ea typeface="Cambria" panose="02040503050406030204" pitchFamily="18" charset="0"/>
              </a:rPr>
              <a:t> </a:t>
            </a:r>
            <a:r>
              <a:rPr spc="-50" dirty="0">
                <a:solidFill>
                  <a:schemeClr val="bg1"/>
                </a:solidFill>
                <a:ea typeface="Cambria" panose="02040503050406030204" pitchFamily="18" charset="0"/>
              </a:rPr>
              <a:t>TO.LIVE.</a:t>
            </a:r>
            <a:r>
              <a:rPr lang="en-US" spc="-50" dirty="0">
                <a:solidFill>
                  <a:schemeClr val="bg1"/>
                </a:solidFill>
                <a:ea typeface="Cambria" panose="02040503050406030204" pitchFamily="18" charset="0"/>
              </a:rPr>
              <a:t> T</a:t>
            </a:r>
            <a:r>
              <a:rPr spc="-10" dirty="0">
                <a:solidFill>
                  <a:schemeClr val="bg1"/>
                </a:solidFill>
                <a:ea typeface="Cambria" panose="02040503050406030204" pitchFamily="18" charset="0"/>
              </a:rPr>
              <a:t>HE.</a:t>
            </a:r>
            <a:r>
              <a:rPr lang="en-US" spc="-10" dirty="0">
                <a:solidFill>
                  <a:schemeClr val="bg1"/>
                </a:solidFill>
                <a:ea typeface="Cambria" panose="02040503050406030204" pitchFamily="18" charset="0"/>
              </a:rPr>
              <a:t> </a:t>
            </a:r>
            <a:r>
              <a:rPr spc="-10" dirty="0">
                <a:solidFill>
                  <a:schemeClr val="bg1"/>
                </a:solidFill>
                <a:ea typeface="Cambria" panose="02040503050406030204" pitchFamily="18" charset="0"/>
              </a:rPr>
              <a:t>CHRISTIAN</a:t>
            </a:r>
            <a:r>
              <a:rPr lang="en-US" spc="-10" dirty="0">
                <a:solidFill>
                  <a:schemeClr val="bg1"/>
                </a:solidFill>
                <a:ea typeface="Cambria" panose="02040503050406030204" pitchFamily="18" charset="0"/>
              </a:rPr>
              <a:t> </a:t>
            </a:r>
            <a:r>
              <a:rPr spc="-10" dirty="0">
                <a:solidFill>
                  <a:schemeClr val="bg1"/>
                </a:solidFill>
                <a:ea typeface="Cambria" panose="02040503050406030204" pitchFamily="18" charset="0"/>
              </a:rPr>
              <a:t>.LIFE</a:t>
            </a:r>
          </a:p>
        </p:txBody>
      </p:sp>
      <p:sp>
        <p:nvSpPr>
          <p:cNvPr id="4" name="object 4"/>
          <p:cNvSpPr txBox="1">
            <a:spLocks noGrp="1"/>
          </p:cNvSpPr>
          <p:nvPr>
            <p:ph type="ftr" sz="quarter" idx="5"/>
          </p:nvPr>
        </p:nvSpPr>
        <p:spPr>
          <a:xfrm>
            <a:off x="3108960" y="6377940"/>
            <a:ext cx="2926080" cy="276999"/>
          </a:xfrm>
          <a:prstGeom prst="rect">
            <a:avLst/>
          </a:prstGeom>
        </p:spPr>
        <p:txBody>
          <a:bodyPr vert="horz" wrap="square" lIns="0" tIns="0" rIns="0" bIns="0" rtlCol="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a:t>The Spirit Controlled Church &amp; It's Members 4</a:t>
            </a:r>
            <a:endParaRPr dirty="0"/>
          </a:p>
        </p:txBody>
      </p:sp>
      <p:sp>
        <p:nvSpPr>
          <p:cNvPr id="5" name="object 5"/>
          <p:cNvSpPr txBox="1">
            <a:spLocks noGrp="1"/>
          </p:cNvSpPr>
          <p:nvPr>
            <p:ph type="dt" sz="half" idx="6"/>
          </p:nvPr>
        </p:nvSpPr>
        <p:spPr>
          <a:xfrm>
            <a:off x="457200" y="6377940"/>
            <a:ext cx="2103120" cy="27699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a:t>1/18/2026</a:t>
            </a:r>
            <a:endParaRPr spc="5" dirty="0"/>
          </a:p>
        </p:txBody>
      </p:sp>
      <p:sp>
        <p:nvSpPr>
          <p:cNvPr id="6" name="object 6"/>
          <p:cNvSpPr txBox="1">
            <a:spLocks noGrp="1"/>
          </p:cNvSpPr>
          <p:nvPr>
            <p:ph type="sldNum" sz="quarter" idx="7"/>
          </p:nvPr>
        </p:nvSpPr>
        <p:spPr>
          <a:xfrm>
            <a:off x="6583680" y="6377940"/>
            <a:ext cx="2103120" cy="276999"/>
          </a:xfrm>
          <a:prstGeom prst="rect">
            <a:avLst/>
          </a:prstGeom>
        </p:spPr>
        <p:txBody>
          <a:bodyPr vert="horz" wrap="square" lIns="0" tIns="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65"/>
              </a:spcBef>
            </a:pPr>
            <a:fld id="{B6F15528-21DE-4FAA-801E-634DDDAF4B2B}" type="slidenum">
              <a:rPr lang="en-US" smtClean="0"/>
              <a:pPr marL="38100">
                <a:spcBef>
                  <a:spcPts val="65"/>
                </a:spcBef>
              </a:pPr>
              <a:t>42</a:t>
            </a:fld>
            <a:endParaRPr spc="5" dirty="0"/>
          </a:p>
        </p:txBody>
      </p:sp>
      <p:sp>
        <p:nvSpPr>
          <p:cNvPr id="3" name="object 3"/>
          <p:cNvSpPr txBox="1"/>
          <p:nvPr/>
        </p:nvSpPr>
        <p:spPr>
          <a:xfrm>
            <a:off x="786294" y="1530610"/>
            <a:ext cx="11069008" cy="3163174"/>
          </a:xfrm>
          <a:prstGeom prst="rect">
            <a:avLst/>
          </a:prstGeom>
        </p:spPr>
        <p:txBody>
          <a:bodyPr vert="horz" wrap="square" lIns="0" tIns="11430" rIns="0" bIns="0" rtlCol="0">
            <a:spAutoFit/>
          </a:bodyPr>
          <a:lstStyle/>
          <a:p>
            <a:pPr marL="12700" marR="444500" indent="914400">
              <a:spcBef>
                <a:spcPts val="90"/>
              </a:spcBef>
              <a:tabLst>
                <a:tab pos="1487805" algn="l"/>
              </a:tabLst>
            </a:pPr>
            <a:r>
              <a:rPr sz="4000" spc="5" dirty="0">
                <a:solidFill>
                  <a:schemeClr val="bg1"/>
                </a:solidFill>
                <a:latin typeface="Candara" panose="020E0502030303020204" pitchFamily="34" charset="0"/>
                <a:cs typeface="Cambria"/>
              </a:rPr>
              <a:t>55	</a:t>
            </a:r>
            <a:r>
              <a:rPr sz="4400" spc="-10" dirty="0">
                <a:solidFill>
                  <a:schemeClr val="bg1"/>
                </a:solidFill>
                <a:latin typeface="Candara" panose="020E0502030303020204" pitchFamily="34" charset="0"/>
                <a:cs typeface="Cambria"/>
              </a:rPr>
              <a:t>Intellectual </a:t>
            </a:r>
            <a:r>
              <a:rPr sz="4400" spc="-5" dirty="0">
                <a:solidFill>
                  <a:schemeClr val="bg1"/>
                </a:solidFill>
                <a:latin typeface="Candara" panose="020E0502030303020204" pitchFamily="34" charset="0"/>
                <a:cs typeface="Cambria"/>
              </a:rPr>
              <a:t>will </a:t>
            </a:r>
            <a:r>
              <a:rPr sz="4400" spc="-45" dirty="0">
                <a:solidFill>
                  <a:schemeClr val="bg1"/>
                </a:solidFill>
                <a:latin typeface="Candara" panose="020E0502030303020204" pitchFamily="34" charset="0"/>
                <a:cs typeface="Cambria"/>
              </a:rPr>
              <a:t>never </a:t>
            </a:r>
            <a:r>
              <a:rPr sz="4400" spc="-5" dirty="0">
                <a:solidFill>
                  <a:schemeClr val="bg1"/>
                </a:solidFill>
                <a:latin typeface="Candara" panose="020E0502030303020204" pitchFamily="34" charset="0"/>
                <a:cs typeface="Cambria"/>
              </a:rPr>
              <a:t>do </a:t>
            </a:r>
            <a:r>
              <a:rPr sz="4400" spc="10" dirty="0">
                <a:solidFill>
                  <a:schemeClr val="bg1"/>
                </a:solidFill>
                <a:latin typeface="Candara" panose="020E0502030303020204" pitchFamily="34" charset="0"/>
                <a:cs typeface="Cambria"/>
              </a:rPr>
              <a:t>it. </a:t>
            </a:r>
            <a:r>
              <a:rPr sz="4400" spc="-10" dirty="0">
                <a:solidFill>
                  <a:schemeClr val="bg1"/>
                </a:solidFill>
                <a:latin typeface="Candara" panose="020E0502030303020204" pitchFamily="34" charset="0"/>
                <a:cs typeface="Cambria"/>
              </a:rPr>
              <a:t>Mental  </a:t>
            </a:r>
            <a:r>
              <a:rPr sz="4400" spc="-5" dirty="0">
                <a:solidFill>
                  <a:schemeClr val="bg1"/>
                </a:solidFill>
                <a:latin typeface="Candara" panose="020E0502030303020204" pitchFamily="34" charset="0"/>
                <a:cs typeface="Cambria"/>
              </a:rPr>
              <a:t>conception will </a:t>
            </a:r>
            <a:r>
              <a:rPr sz="4400" spc="-45" dirty="0">
                <a:solidFill>
                  <a:schemeClr val="bg1"/>
                </a:solidFill>
                <a:latin typeface="Candara" panose="020E0502030303020204" pitchFamily="34" charset="0"/>
                <a:cs typeface="Cambria"/>
              </a:rPr>
              <a:t>never </a:t>
            </a:r>
            <a:r>
              <a:rPr sz="4400" spc="-5" dirty="0">
                <a:solidFill>
                  <a:schemeClr val="bg1"/>
                </a:solidFill>
                <a:latin typeface="Candara" panose="020E0502030303020204" pitchFamily="34" charset="0"/>
                <a:cs typeface="Cambria"/>
              </a:rPr>
              <a:t>do </a:t>
            </a:r>
            <a:r>
              <a:rPr sz="4400" spc="10" dirty="0">
                <a:solidFill>
                  <a:schemeClr val="bg1"/>
                </a:solidFill>
                <a:latin typeface="Candara" panose="020E0502030303020204" pitchFamily="34" charset="0"/>
                <a:cs typeface="Cambria"/>
              </a:rPr>
              <a:t>it. </a:t>
            </a:r>
            <a:r>
              <a:rPr sz="4400" spc="-5" dirty="0">
                <a:solidFill>
                  <a:schemeClr val="bg1"/>
                </a:solidFill>
                <a:latin typeface="Candara" panose="020E0502030303020204" pitchFamily="34" charset="0"/>
                <a:cs typeface="Cambria"/>
              </a:rPr>
              <a:t>It's </a:t>
            </a:r>
            <a:r>
              <a:rPr sz="4400" spc="-25" dirty="0">
                <a:solidFill>
                  <a:schemeClr val="bg1"/>
                </a:solidFill>
                <a:latin typeface="Candara" panose="020E0502030303020204" pitchFamily="34" charset="0"/>
                <a:cs typeface="Cambria"/>
              </a:rPr>
              <a:t>the </a:t>
            </a:r>
            <a:r>
              <a:rPr sz="4400" spc="-45" dirty="0">
                <a:solidFill>
                  <a:schemeClr val="bg1"/>
                </a:solidFill>
                <a:latin typeface="Candara" panose="020E0502030303020204" pitchFamily="34" charset="0"/>
                <a:cs typeface="Cambria"/>
              </a:rPr>
              <a:t>work </a:t>
            </a:r>
            <a:r>
              <a:rPr sz="4400" spc="-5" dirty="0">
                <a:solidFill>
                  <a:schemeClr val="bg1"/>
                </a:solidFill>
                <a:latin typeface="Candara" panose="020E0502030303020204" pitchFamily="34" charset="0"/>
                <a:cs typeface="Cambria"/>
              </a:rPr>
              <a:t>of </a:t>
            </a:r>
            <a:r>
              <a:rPr sz="4400" spc="-25" dirty="0">
                <a:solidFill>
                  <a:schemeClr val="bg1"/>
                </a:solidFill>
                <a:latin typeface="Candara" panose="020E0502030303020204" pitchFamily="34" charset="0"/>
                <a:cs typeface="Cambria"/>
              </a:rPr>
              <a:t>the  </a:t>
            </a:r>
            <a:r>
              <a:rPr sz="4400" spc="-45" dirty="0">
                <a:solidFill>
                  <a:schemeClr val="bg1"/>
                </a:solidFill>
                <a:latin typeface="Candara" panose="020E0502030303020204" pitchFamily="34" charset="0"/>
                <a:cs typeface="Cambria"/>
              </a:rPr>
              <a:t>Holy </a:t>
            </a:r>
            <a:r>
              <a:rPr sz="4400" spc="-10" dirty="0">
                <a:solidFill>
                  <a:schemeClr val="bg1"/>
                </a:solidFill>
                <a:latin typeface="Candara" panose="020E0502030303020204" pitchFamily="34" charset="0"/>
                <a:cs typeface="Cambria"/>
              </a:rPr>
              <a:t>Spirit that </a:t>
            </a:r>
            <a:r>
              <a:rPr sz="4400" spc="-5" dirty="0">
                <a:solidFill>
                  <a:schemeClr val="bg1"/>
                </a:solidFill>
                <a:latin typeface="Candara" panose="020E0502030303020204" pitchFamily="34" charset="0"/>
                <a:cs typeface="Cambria"/>
              </a:rPr>
              <a:t>brings </a:t>
            </a:r>
            <a:r>
              <a:rPr sz="4400" spc="-25" dirty="0">
                <a:solidFill>
                  <a:schemeClr val="bg1"/>
                </a:solidFill>
                <a:latin typeface="Candara" panose="020E0502030303020204" pitchFamily="34" charset="0"/>
                <a:cs typeface="Cambria"/>
              </a:rPr>
              <a:t>the </a:t>
            </a:r>
            <a:r>
              <a:rPr sz="4400" spc="-10" dirty="0">
                <a:solidFill>
                  <a:schemeClr val="bg1"/>
                </a:solidFill>
                <a:latin typeface="Candara" panose="020E0502030303020204" pitchFamily="34" charset="0"/>
                <a:cs typeface="Cambria"/>
              </a:rPr>
              <a:t>human </a:t>
            </a:r>
            <a:r>
              <a:rPr sz="4400" spc="-5" dirty="0">
                <a:solidFill>
                  <a:schemeClr val="bg1"/>
                </a:solidFill>
                <a:latin typeface="Candara" panose="020E0502030303020204" pitchFamily="34" charset="0"/>
                <a:cs typeface="Cambria"/>
              </a:rPr>
              <a:t>being </a:t>
            </a:r>
            <a:r>
              <a:rPr sz="4400" spc="-30" dirty="0">
                <a:solidFill>
                  <a:schemeClr val="bg1"/>
                </a:solidFill>
                <a:latin typeface="Candara" panose="020E0502030303020204" pitchFamily="34" charset="0"/>
                <a:cs typeface="Cambria"/>
              </a:rPr>
              <a:t>to </a:t>
            </a:r>
            <a:r>
              <a:rPr sz="4400" spc="-10" dirty="0">
                <a:solidFill>
                  <a:schemeClr val="bg1"/>
                </a:solidFill>
                <a:latin typeface="Candara" panose="020E0502030303020204" pitchFamily="34" charset="0"/>
                <a:cs typeface="Cambria"/>
              </a:rPr>
              <a:t>his  </a:t>
            </a:r>
            <a:r>
              <a:rPr sz="4400" spc="-5" dirty="0">
                <a:solidFill>
                  <a:schemeClr val="bg1"/>
                </a:solidFill>
                <a:latin typeface="Candara" panose="020E0502030303020204" pitchFamily="34" charset="0"/>
                <a:cs typeface="Cambria"/>
              </a:rPr>
              <a:t>place.</a:t>
            </a:r>
            <a:endParaRPr sz="4400" dirty="0">
              <a:solidFill>
                <a:schemeClr val="bg1"/>
              </a:solidFill>
              <a:latin typeface="Candara" panose="020E0502030303020204" pitchFamily="34" charset="0"/>
              <a:cs typeface="Cambria"/>
            </a:endParaRPr>
          </a:p>
          <a:p>
            <a:pPr marL="7114540">
              <a:lnSpc>
                <a:spcPts val="3185"/>
              </a:lnSpc>
            </a:pPr>
            <a:r>
              <a:rPr lang="en-US" sz="4000" spc="5" dirty="0">
                <a:solidFill>
                  <a:schemeClr val="bg1"/>
                </a:solidFill>
                <a:latin typeface="Candara" panose="020E0502030303020204" pitchFamily="34" charset="0"/>
                <a:cs typeface="Cambria"/>
              </a:rPr>
              <a:t>			</a:t>
            </a:r>
            <a:r>
              <a:rPr sz="4000" spc="5" dirty="0">
                <a:solidFill>
                  <a:schemeClr val="bg1"/>
                </a:solidFill>
                <a:latin typeface="Candara" panose="020E0502030303020204" pitchFamily="34" charset="0"/>
                <a:cs typeface="Cambria"/>
              </a:rPr>
              <a:t>57-0303</a:t>
            </a:r>
            <a:endParaRPr sz="4000" dirty="0">
              <a:solidFill>
                <a:schemeClr val="bg1"/>
              </a:solidFill>
              <a:latin typeface="Candara" panose="020E0502030303020204" pitchFamily="34" charset="0"/>
              <a:cs typeface="Cambria"/>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1/18/2026</a:t>
            </a:r>
          </a:p>
        </p:txBody>
      </p:sp>
      <p:sp>
        <p:nvSpPr>
          <p:cNvPr id="3" name="Footer Placeholder 2"/>
          <p:cNvSpPr>
            <a:spLocks noGrp="1"/>
          </p:cNvSpPr>
          <p:nvPr>
            <p:ph type="ftr" sz="quarter" idx="11"/>
          </p:nvPr>
        </p:nvSpPr>
        <p:spPr/>
        <p:txBody>
          <a:bodyPr/>
          <a:lstStyle/>
          <a:p>
            <a:r>
              <a:rPr lang="en-US"/>
              <a:t>The Spirit Controlled Church &amp; It's Members 4</a:t>
            </a:r>
          </a:p>
        </p:txBody>
      </p:sp>
      <p:sp>
        <p:nvSpPr>
          <p:cNvPr id="4" name="Slide Number Placeholder 3"/>
          <p:cNvSpPr>
            <a:spLocks noGrp="1"/>
          </p:cNvSpPr>
          <p:nvPr>
            <p:ph type="sldNum" sz="quarter" idx="12"/>
          </p:nvPr>
        </p:nvSpPr>
        <p:spPr/>
        <p:txBody>
          <a:bodyPr/>
          <a:lstStyle/>
          <a:p>
            <a:fld id="{AC4DAC86-D943-45DC-86D6-56CCD16C63DC}" type="slidenum">
              <a:rPr lang="en-US" smtClean="0"/>
              <a:pPr/>
              <a:t>43</a:t>
            </a:fld>
            <a:endParaRPr lang="en-US"/>
          </a:p>
        </p:txBody>
      </p:sp>
      <p:sp>
        <p:nvSpPr>
          <p:cNvPr id="5" name="Rectangle 4"/>
          <p:cNvSpPr/>
          <p:nvPr/>
        </p:nvSpPr>
        <p:spPr>
          <a:xfrm>
            <a:off x="618744" y="1646692"/>
            <a:ext cx="5847508" cy="4093428"/>
          </a:xfrm>
          <a:prstGeom prst="rect">
            <a:avLst/>
          </a:prstGeom>
        </p:spPr>
        <p:txBody>
          <a:bodyPr wrap="square">
            <a:spAutoFit/>
          </a:bodyPr>
          <a:lstStyle/>
          <a:p>
            <a:r>
              <a:rPr lang="en-US" sz="4400" b="1" dirty="0">
                <a:solidFill>
                  <a:schemeClr val="bg1"/>
                </a:solidFill>
              </a:rPr>
              <a:t>I JOHN 1:7</a:t>
            </a:r>
          </a:p>
          <a:p>
            <a:r>
              <a:rPr lang="en-US" sz="3600" dirty="0">
                <a:solidFill>
                  <a:schemeClr val="bg1"/>
                </a:solidFill>
              </a:rPr>
              <a:t>	</a:t>
            </a:r>
            <a:r>
              <a:rPr lang="en-US" sz="3600" i="1" dirty="0">
                <a:solidFill>
                  <a:schemeClr val="bg1"/>
                </a:solidFill>
              </a:rPr>
              <a:t>But if we walk in </a:t>
            </a:r>
            <a:r>
              <a:rPr lang="en-US" sz="3600" b="1" i="1" dirty="0">
                <a:solidFill>
                  <a:schemeClr val="bg1"/>
                </a:solidFill>
              </a:rPr>
              <a:t>the light</a:t>
            </a:r>
            <a:r>
              <a:rPr lang="en-US" sz="3600" i="1" dirty="0">
                <a:solidFill>
                  <a:schemeClr val="bg1"/>
                </a:solidFill>
              </a:rPr>
              <a:t>, as he is in the light, we have fellowship one with another, and the blood of Jesus Christ his Son </a:t>
            </a:r>
            <a:r>
              <a:rPr lang="en-US" sz="3600" i="1" dirty="0" err="1">
                <a:solidFill>
                  <a:schemeClr val="bg1"/>
                </a:solidFill>
              </a:rPr>
              <a:t>cleanseth</a:t>
            </a:r>
            <a:r>
              <a:rPr lang="en-US" sz="3600" i="1" dirty="0">
                <a:solidFill>
                  <a:schemeClr val="bg1"/>
                </a:solidFill>
              </a:rPr>
              <a:t> us from all sin. </a:t>
            </a:r>
          </a:p>
        </p:txBody>
      </p:sp>
      <p:pic>
        <p:nvPicPr>
          <p:cNvPr id="3076" name="Picture 4" descr="C:\Users\Barry\AppData\Local\Microsoft\Windows\Temporary Internet Files\Content.IE5\J897U39L\MP900426633[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
          <a:stretch/>
        </p:blipFill>
        <p:spPr bwMode="auto">
          <a:xfrm>
            <a:off x="6737446" y="0"/>
            <a:ext cx="3930555" cy="693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FE1352-5F72-4C68-8B3D-5D4721A3FD17}"/>
              </a:ext>
            </a:extLst>
          </p:cNvPr>
          <p:cNvSpPr txBox="1"/>
          <p:nvPr/>
        </p:nvSpPr>
        <p:spPr>
          <a:xfrm>
            <a:off x="76200" y="308756"/>
            <a:ext cx="6661246" cy="646331"/>
          </a:xfrm>
          <a:prstGeom prst="rect">
            <a:avLst/>
          </a:prstGeom>
          <a:noFill/>
        </p:spPr>
        <p:txBody>
          <a:bodyPr wrap="square">
            <a:spAutoFit/>
          </a:bodyPr>
          <a:lstStyle/>
          <a:p>
            <a:r>
              <a:rPr kumimoji="0" lang="en-US" sz="3600" b="0" i="1" u="none" strike="noStrike" kern="1200" cap="none" spc="-150" normalizeH="0" baseline="0" noProof="0" dirty="0">
                <a:ln>
                  <a:noFill/>
                </a:ln>
                <a:solidFill>
                  <a:prstClr val="white"/>
                </a:solidFill>
                <a:effectLst/>
                <a:uLnTx/>
                <a:uFillTx/>
                <a:latin typeface="Candara" panose="020E0502030303020204" pitchFamily="34" charset="0"/>
                <a:ea typeface="+mn-ea"/>
                <a:cs typeface="+mn-cs"/>
              </a:rPr>
              <a:t>“…at evening time it shall be light.”</a:t>
            </a:r>
            <a:endParaRPr lang="en-US" spc="-150" dirty="0"/>
          </a:p>
        </p:txBody>
      </p:sp>
    </p:spTree>
    <p:extLst>
      <p:ext uri="{BB962C8B-B14F-4D97-AF65-F5344CB8AC3E}">
        <p14:creationId xmlns:p14="http://schemas.microsoft.com/office/powerpoint/2010/main" val="128094012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275" y="136524"/>
            <a:ext cx="9374372" cy="6033012"/>
          </a:xfrm>
          <a:prstGeom prst="rect">
            <a:avLst/>
          </a:prstGeom>
        </p:spPr>
      </p:pic>
      <p:sp>
        <p:nvSpPr>
          <p:cNvPr id="3" name="Date Placeholder 2"/>
          <p:cNvSpPr>
            <a:spLocks noGrp="1"/>
          </p:cNvSpPr>
          <p:nvPr>
            <p:ph type="dt" sz="half" idx="10"/>
          </p:nvPr>
        </p:nvSpPr>
        <p:spPr/>
        <p:txBody>
          <a:bodyPr/>
          <a:lstStyle/>
          <a:p>
            <a:r>
              <a:rPr lang="en-US"/>
              <a:t>1/18/2026</a:t>
            </a:r>
            <a:endParaRPr lang="en-US" dirty="0"/>
          </a:p>
        </p:txBody>
      </p:sp>
      <p:sp>
        <p:nvSpPr>
          <p:cNvPr id="4" name="Footer Placeholder 3"/>
          <p:cNvSpPr>
            <a:spLocks noGrp="1"/>
          </p:cNvSpPr>
          <p:nvPr>
            <p:ph type="ftr" sz="quarter" idx="11"/>
          </p:nvPr>
        </p:nvSpPr>
        <p:spPr/>
        <p:txBody>
          <a:bodyPr/>
          <a:lstStyle/>
          <a:p>
            <a:r>
              <a:rPr lang="en-US"/>
              <a:t>The Spirit Controlled Church &amp; It's Members 4</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44</a:t>
            </a:fld>
            <a:endParaRPr lang="en-US" dirty="0"/>
          </a:p>
        </p:txBody>
      </p:sp>
    </p:spTree>
    <p:extLst>
      <p:ext uri="{BB962C8B-B14F-4D97-AF65-F5344CB8AC3E}">
        <p14:creationId xmlns:p14="http://schemas.microsoft.com/office/powerpoint/2010/main" val="311323956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027" y="288335"/>
            <a:ext cx="9147545" cy="6003941"/>
          </a:xfrm>
          <a:prstGeom prst="rect">
            <a:avLst/>
          </a:prstGeom>
        </p:spPr>
      </p:pic>
      <p:sp>
        <p:nvSpPr>
          <p:cNvPr id="2" name="Date Placeholder 1"/>
          <p:cNvSpPr>
            <a:spLocks noGrp="1"/>
          </p:cNvSpPr>
          <p:nvPr>
            <p:ph type="dt" sz="half" idx="10"/>
          </p:nvPr>
        </p:nvSpPr>
        <p:spPr/>
        <p:txBody>
          <a:bodyPr/>
          <a:lstStyle/>
          <a:p>
            <a:r>
              <a:rPr lang="en-US"/>
              <a:t>1/18/2026</a:t>
            </a:r>
            <a:endParaRPr lang="en-US" dirty="0"/>
          </a:p>
        </p:txBody>
      </p:sp>
      <p:sp>
        <p:nvSpPr>
          <p:cNvPr id="3" name="Footer Placeholder 2"/>
          <p:cNvSpPr>
            <a:spLocks noGrp="1"/>
          </p:cNvSpPr>
          <p:nvPr>
            <p:ph type="ftr" sz="quarter" idx="11"/>
          </p:nvPr>
        </p:nvSpPr>
        <p:spPr/>
        <p:txBody>
          <a:bodyPr/>
          <a:lstStyle/>
          <a:p>
            <a:r>
              <a:rPr lang="en-US"/>
              <a:t>The Spirit Controlled Church &amp; It's Members 4</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45</a:t>
            </a:fld>
            <a:endParaRPr lang="en-US" dirty="0"/>
          </a:p>
        </p:txBody>
      </p:sp>
    </p:spTree>
    <p:extLst>
      <p:ext uri="{BB962C8B-B14F-4D97-AF65-F5344CB8AC3E}">
        <p14:creationId xmlns:p14="http://schemas.microsoft.com/office/powerpoint/2010/main" val="34588110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E70598-379D-3396-6D8A-499B778266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FCCF8-56BB-71A3-8C7E-43C8E45EB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pic>
        <p:nvPicPr>
          <p:cNvPr id="4" name="Picture 3" descr="Colored pencils inside a pencil holder which is on top of a wood table">
            <a:extLst>
              <a:ext uri="{FF2B5EF4-FFF2-40B4-BE49-F238E27FC236}">
                <a16:creationId xmlns:a16="http://schemas.microsoft.com/office/drawing/2014/main" id="{AFD54464-9E8E-262E-24C8-7823F66D6CB5}"/>
              </a:ext>
            </a:extLst>
          </p:cNvPr>
          <p:cNvPicPr>
            <a:picLocks noChangeAspect="1"/>
          </p:cNvPicPr>
          <p:nvPr/>
        </p:nvPicPr>
        <p:blipFill>
          <a:blip r:embed="rId2" cstate="email">
            <a:alphaModFix amt="40000"/>
            <a:extLst>
              <a:ext uri="{28A0092B-C50C-407E-A947-70E740481C1C}">
                <a14:useLocalDpi xmlns:a14="http://schemas.microsoft.com/office/drawing/2010/main" val="0"/>
              </a:ext>
            </a:extLst>
          </a:blip>
          <a:srcRect/>
          <a:stretch>
            <a:fillRect/>
          </a:stretch>
        </p:blipFill>
        <p:spPr>
          <a:xfrm>
            <a:off x="-1" y="12700"/>
            <a:ext cx="12192001" cy="6858001"/>
          </a:xfrm>
          <a:prstGeom prst="rect">
            <a:avLst/>
          </a:prstGeom>
        </p:spPr>
      </p:pic>
      <p:sp>
        <p:nvSpPr>
          <p:cNvPr id="2" name="Title 1">
            <a:extLst>
              <a:ext uri="{FF2B5EF4-FFF2-40B4-BE49-F238E27FC236}">
                <a16:creationId xmlns:a16="http://schemas.microsoft.com/office/drawing/2014/main" id="{C9FDD8C8-ECD0-C09A-6304-51B46580CDEA}"/>
              </a:ext>
            </a:extLst>
          </p:cNvPr>
          <p:cNvSpPr>
            <a:spLocks noGrp="1"/>
          </p:cNvSpPr>
          <p:nvPr>
            <p:ph type="ctrTitle"/>
          </p:nvPr>
        </p:nvSpPr>
        <p:spPr>
          <a:xfrm>
            <a:off x="517870" y="834350"/>
            <a:ext cx="5021182" cy="2450592"/>
          </a:xfrm>
        </p:spPr>
        <p:txBody>
          <a:bodyPr anchor="t">
            <a:normAutofit fontScale="90000"/>
          </a:bodyPr>
          <a:lstStyle/>
          <a:p>
            <a:r>
              <a:rPr lang="en-US" sz="6000" dirty="0">
                <a:solidFill>
                  <a:srgbClr val="FFFFFF"/>
                </a:solidFill>
              </a:rPr>
              <a:t>The Spirit Controlled Church &amp; It’s Members 4	</a:t>
            </a:r>
          </a:p>
        </p:txBody>
      </p:sp>
      <p:sp>
        <p:nvSpPr>
          <p:cNvPr id="3" name="Subtitle 2">
            <a:extLst>
              <a:ext uri="{FF2B5EF4-FFF2-40B4-BE49-F238E27FC236}">
                <a16:creationId xmlns:a16="http://schemas.microsoft.com/office/drawing/2014/main" id="{D593AABB-8330-D693-2F4C-DF7FEA2A376B}"/>
              </a:ext>
            </a:extLst>
          </p:cNvPr>
          <p:cNvSpPr>
            <a:spLocks noGrp="1"/>
          </p:cNvSpPr>
          <p:nvPr>
            <p:ph type="subTitle" idx="1"/>
          </p:nvPr>
        </p:nvSpPr>
        <p:spPr>
          <a:xfrm>
            <a:off x="4548372" y="3620770"/>
            <a:ext cx="7461394" cy="2482474"/>
          </a:xfrm>
        </p:spPr>
        <p:txBody>
          <a:bodyPr anchor="b">
            <a:normAutofit fontScale="77500" lnSpcReduction="20000"/>
          </a:bodyPr>
          <a:lstStyle/>
          <a:p>
            <a:r>
              <a:rPr lang="en-US" sz="2800" b="1" i="0" dirty="0"/>
              <a:t>ACTS 20:20 (17-24)</a:t>
            </a:r>
          </a:p>
          <a:p>
            <a:r>
              <a:rPr lang="en-US" sz="2800" dirty="0"/>
              <a:t>    And how I kept back nothing that was profitable unto you, but have shewed you, and have taught you </a:t>
            </a:r>
            <a:r>
              <a:rPr lang="en-US" sz="2800" dirty="0" err="1"/>
              <a:t>publickly</a:t>
            </a:r>
            <a:r>
              <a:rPr lang="en-US" sz="2800" dirty="0"/>
              <a:t>, and from house to house,  21 Testifying both to the Jews, and also to the Greeks, repentance toward God, and faith toward our Lord Jesus Christ. 22  And now, behold, I go </a:t>
            </a:r>
            <a:r>
              <a:rPr lang="en-US" sz="2800" b="1" dirty="0"/>
              <a:t>bound in the spirit</a:t>
            </a:r>
            <a:r>
              <a:rPr lang="en-US" sz="2800" dirty="0"/>
              <a:t> unto Jerusalem, not knowing the things that shall befall me there:</a:t>
            </a:r>
          </a:p>
        </p:txBody>
      </p:sp>
      <p:sp>
        <p:nvSpPr>
          <p:cNvPr id="11" name="Rectangle 10">
            <a:extLst>
              <a:ext uri="{FF2B5EF4-FFF2-40B4-BE49-F238E27FC236}">
                <a16:creationId xmlns:a16="http://schemas.microsoft.com/office/drawing/2014/main" id="{8244EE80-22D0-9B9A-ADFE-158767981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Rectangle 12">
            <a:extLst>
              <a:ext uri="{FF2B5EF4-FFF2-40B4-BE49-F238E27FC236}">
                <a16:creationId xmlns:a16="http://schemas.microsoft.com/office/drawing/2014/main" id="{8631AF29-99CA-CF33-6EC7-6383F2E88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1550705317"/>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93CF5-9AFC-0C64-09A7-D76BD0F10ADE}"/>
              </a:ext>
            </a:extLst>
          </p:cNvPr>
          <p:cNvSpPr>
            <a:spLocks noGrp="1"/>
          </p:cNvSpPr>
          <p:nvPr>
            <p:ph type="dt" sz="quarter" idx="10"/>
          </p:nvPr>
        </p:nvSpPr>
        <p:spPr/>
        <p:txBody>
          <a:bodyPr/>
          <a:lstStyle/>
          <a:p>
            <a:pPr>
              <a:defRPr/>
            </a:pPr>
            <a:r>
              <a:rPr lang="en-US"/>
              <a:t>1/18/2026</a:t>
            </a:r>
          </a:p>
        </p:txBody>
      </p:sp>
      <p:sp>
        <p:nvSpPr>
          <p:cNvPr id="3" name="Footer Placeholder 2">
            <a:extLst>
              <a:ext uri="{FF2B5EF4-FFF2-40B4-BE49-F238E27FC236}">
                <a16:creationId xmlns:a16="http://schemas.microsoft.com/office/drawing/2014/main" id="{24426247-1BA7-866A-FC10-2F9A29BE346D}"/>
              </a:ext>
            </a:extLst>
          </p:cNvPr>
          <p:cNvSpPr>
            <a:spLocks noGrp="1"/>
          </p:cNvSpPr>
          <p:nvPr>
            <p:ph type="ftr" sz="quarter" idx="11"/>
          </p:nvPr>
        </p:nvSpPr>
        <p:spPr/>
        <p:txBody>
          <a:bodyPr/>
          <a:lstStyle/>
          <a:p>
            <a:pPr>
              <a:defRPr/>
            </a:pPr>
            <a:r>
              <a:rPr lang="en-US"/>
              <a:t>The Spirit Controlled Church &amp; It's Members 4</a:t>
            </a:r>
          </a:p>
        </p:txBody>
      </p:sp>
      <p:sp>
        <p:nvSpPr>
          <p:cNvPr id="4" name="Slide Number Placeholder 3">
            <a:extLst>
              <a:ext uri="{FF2B5EF4-FFF2-40B4-BE49-F238E27FC236}">
                <a16:creationId xmlns:a16="http://schemas.microsoft.com/office/drawing/2014/main" id="{3E5AC53F-6E9C-0652-B78B-F25109D2CC58}"/>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C2E4428B-D0F3-45F6-8609-54F85B3617A9}" type="slidenum">
              <a:rPr lang="en-US" altLang="en-US">
                <a:solidFill>
                  <a:srgbClr val="FFFFFF"/>
                </a:solidFill>
              </a:rPr>
              <a:pPr/>
              <a:t>6</a:t>
            </a:fld>
            <a:endParaRPr lang="en-US" altLang="en-US">
              <a:solidFill>
                <a:srgbClr val="FFFFFF"/>
              </a:solidFill>
            </a:endParaRPr>
          </a:p>
        </p:txBody>
      </p:sp>
      <p:sp>
        <p:nvSpPr>
          <p:cNvPr id="17413" name="Rectangle 1">
            <a:extLst>
              <a:ext uri="{FF2B5EF4-FFF2-40B4-BE49-F238E27FC236}">
                <a16:creationId xmlns:a16="http://schemas.microsoft.com/office/drawing/2014/main" id="{E85955B3-A75E-D246-1CEA-74300E9AD6D3}"/>
              </a:ext>
            </a:extLst>
          </p:cNvPr>
          <p:cNvSpPr>
            <a:spLocks noChangeArrowheads="1"/>
          </p:cNvSpPr>
          <p:nvPr/>
        </p:nvSpPr>
        <p:spPr bwMode="auto">
          <a:xfrm>
            <a:off x="277652" y="43009"/>
            <a:ext cx="1181986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en-US" altLang="en-US" sz="4800" b="1" dirty="0">
                <a:solidFill>
                  <a:schemeClr val="bg1"/>
                </a:solidFill>
                <a:latin typeface="Candara" panose="020E0502030303020204" pitchFamily="34" charset="0"/>
                <a:cs typeface="Times New Roman" panose="02020603050405020304" pitchFamily="18" charset="0"/>
              </a:rPr>
              <a:t>UNITY.ONE.GOD.ONE.CHURCH</a:t>
            </a:r>
            <a:endParaRPr lang="en-US" altLang="en-US" sz="4800" dirty="0">
              <a:solidFill>
                <a:schemeClr val="bg1"/>
              </a:solidFill>
              <a:latin typeface="Arial" panose="020B0604020202020204" pitchFamily="34" charset="0"/>
            </a:endParaRPr>
          </a:p>
          <a:p>
            <a:pPr eaLnBrk="0" hangingPunct="0"/>
            <a:r>
              <a:rPr lang="en-US" altLang="en-US" sz="4000" dirty="0">
                <a:solidFill>
                  <a:schemeClr val="bg1"/>
                </a:solidFill>
                <a:latin typeface="Candara" panose="020E0502030303020204" pitchFamily="34" charset="0"/>
                <a:cs typeface="Times New Roman" panose="02020603050405020304" pitchFamily="18" charset="0"/>
              </a:rPr>
              <a:t>	71 That little compartment in a man's heart, God made that in there for Himself. </a:t>
            </a:r>
            <a:r>
              <a:rPr lang="en-US" altLang="en-US" sz="4000" u="sng" dirty="0">
                <a:solidFill>
                  <a:schemeClr val="bg1"/>
                </a:solidFill>
                <a:latin typeface="Candara" panose="020E0502030303020204" pitchFamily="34" charset="0"/>
                <a:cs typeface="Times New Roman" panose="02020603050405020304" pitchFamily="18" charset="0"/>
              </a:rPr>
              <a:t>That's His control room. </a:t>
            </a:r>
            <a:r>
              <a:rPr lang="en-US" altLang="en-US" sz="4000" b="1" u="sng" dirty="0">
                <a:solidFill>
                  <a:schemeClr val="bg1"/>
                </a:solidFill>
                <a:latin typeface="Candara" panose="020E0502030303020204" pitchFamily="34" charset="0"/>
                <a:cs typeface="Times New Roman" panose="02020603050405020304" pitchFamily="18" charset="0"/>
              </a:rPr>
              <a:t>He sets there to control you</a:t>
            </a:r>
            <a:r>
              <a:rPr lang="en-US" altLang="en-US" sz="4000" dirty="0">
                <a:solidFill>
                  <a:schemeClr val="bg1"/>
                </a:solidFill>
                <a:latin typeface="Candara" panose="020E0502030303020204" pitchFamily="34" charset="0"/>
                <a:cs typeface="Times New Roman" panose="02020603050405020304" pitchFamily="18" charset="0"/>
              </a:rPr>
              <a:t>. That's His place. That's where He sends His messages from. </a:t>
            </a:r>
          </a:p>
          <a:p>
            <a:pPr eaLnBrk="0" hangingPunct="0"/>
            <a:r>
              <a:rPr lang="en-US" altLang="en-US" sz="4000" dirty="0">
                <a:solidFill>
                  <a:schemeClr val="bg1"/>
                </a:solidFill>
                <a:latin typeface="Candara" panose="020E0502030303020204" pitchFamily="34" charset="0"/>
                <a:cs typeface="Times New Roman" panose="02020603050405020304" pitchFamily="18" charset="0"/>
              </a:rPr>
              <a:t>	How can He work with you when the nature of the spirit of the Devil is there? And every man born on earth is </a:t>
            </a:r>
            <a:r>
              <a:rPr lang="en-US" altLang="en-US" sz="4000" dirty="0" err="1">
                <a:solidFill>
                  <a:schemeClr val="bg1"/>
                </a:solidFill>
                <a:latin typeface="Candara" panose="020E0502030303020204" pitchFamily="34" charset="0"/>
                <a:cs typeface="Times New Roman" panose="02020603050405020304" pitchFamily="18" charset="0"/>
              </a:rPr>
              <a:t>borned</a:t>
            </a:r>
            <a:r>
              <a:rPr lang="en-US" altLang="en-US" sz="4000" dirty="0">
                <a:solidFill>
                  <a:schemeClr val="bg1"/>
                </a:solidFill>
                <a:latin typeface="Candara" panose="020E0502030303020204" pitchFamily="34" charset="0"/>
                <a:cs typeface="Times New Roman" panose="02020603050405020304" pitchFamily="18" charset="0"/>
              </a:rPr>
              <a:t> in sin, shaped in iniquity, come to the world speaking lies. So, in that carnal Adamic nature, how can a man achieve anything, only through</a:t>
            </a:r>
            <a:endParaRPr lang="en-US" altLang="en-US" sz="4000" dirty="0">
              <a:solidFill>
                <a:schemeClr val="bg1"/>
              </a:solidFill>
              <a:latin typeface="Arial" panose="020B0604020202020204" pitchFamily="34"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30BD8-6ED6-1BD5-D5CE-56B9A343BA88}"/>
              </a:ext>
            </a:extLst>
          </p:cNvPr>
          <p:cNvSpPr>
            <a:spLocks noGrp="1"/>
          </p:cNvSpPr>
          <p:nvPr>
            <p:ph type="dt" sz="half" idx="10"/>
          </p:nvPr>
        </p:nvSpPr>
        <p:spPr/>
        <p:txBody>
          <a:bodyPr/>
          <a:lstStyle/>
          <a:p>
            <a:r>
              <a:rPr lang="en-US"/>
              <a:t>1/18/2026</a:t>
            </a:r>
          </a:p>
        </p:txBody>
      </p:sp>
      <p:sp>
        <p:nvSpPr>
          <p:cNvPr id="3" name="Footer Placeholder 2">
            <a:extLst>
              <a:ext uri="{FF2B5EF4-FFF2-40B4-BE49-F238E27FC236}">
                <a16:creationId xmlns:a16="http://schemas.microsoft.com/office/drawing/2014/main" id="{4676F5F9-0A16-58E5-D21B-3694D8419024}"/>
              </a:ext>
            </a:extLst>
          </p:cNvPr>
          <p:cNvSpPr>
            <a:spLocks noGrp="1"/>
          </p:cNvSpPr>
          <p:nvPr>
            <p:ph type="ftr" sz="quarter" idx="11"/>
          </p:nvPr>
        </p:nvSpPr>
        <p:spPr/>
        <p:txBody>
          <a:bodyPr/>
          <a:lstStyle/>
          <a:p>
            <a:r>
              <a:rPr lang="en-US"/>
              <a:t>The Spirit Controlled Church &amp; It's Members 4</a:t>
            </a:r>
          </a:p>
        </p:txBody>
      </p:sp>
      <p:sp>
        <p:nvSpPr>
          <p:cNvPr id="4" name="Slide Number Placeholder 3">
            <a:extLst>
              <a:ext uri="{FF2B5EF4-FFF2-40B4-BE49-F238E27FC236}">
                <a16:creationId xmlns:a16="http://schemas.microsoft.com/office/drawing/2014/main" id="{ABF504BE-7E89-EDDB-CB23-D0960B0D7ED0}"/>
              </a:ext>
            </a:extLst>
          </p:cNvPr>
          <p:cNvSpPr>
            <a:spLocks noGrp="1"/>
          </p:cNvSpPr>
          <p:nvPr>
            <p:ph type="sldNum" sz="quarter" idx="12"/>
          </p:nvPr>
        </p:nvSpPr>
        <p:spPr/>
        <p:txBody>
          <a:bodyPr/>
          <a:lstStyle/>
          <a:p>
            <a:fld id="{148CC95F-0247-41B6-91CF-DC97C76A7088}" type="slidenum">
              <a:rPr lang="en-US" smtClean="0"/>
              <a:t>7</a:t>
            </a:fld>
            <a:endParaRPr lang="en-US"/>
          </a:p>
        </p:txBody>
      </p:sp>
      <p:sp>
        <p:nvSpPr>
          <p:cNvPr id="6" name="TextBox 5">
            <a:extLst>
              <a:ext uri="{FF2B5EF4-FFF2-40B4-BE49-F238E27FC236}">
                <a16:creationId xmlns:a16="http://schemas.microsoft.com/office/drawing/2014/main" id="{AB5C1151-3E1F-18E0-921D-9D48328D976E}"/>
              </a:ext>
            </a:extLst>
          </p:cNvPr>
          <p:cNvSpPr txBox="1"/>
          <p:nvPr/>
        </p:nvSpPr>
        <p:spPr>
          <a:xfrm>
            <a:off x="180753" y="100584"/>
            <a:ext cx="11916759" cy="6247864"/>
          </a:xfrm>
          <a:prstGeom prst="rect">
            <a:avLst/>
          </a:prstGeom>
          <a:noFill/>
        </p:spPr>
        <p:txBody>
          <a:bodyPr wrap="square">
            <a:spAutoFit/>
          </a:bodyPr>
          <a:lstStyle/>
          <a:p>
            <a:pPr eaLnBrk="0" hangingPunct="0"/>
            <a:r>
              <a:rPr lang="en-US" altLang="en-US" sz="4000" dirty="0">
                <a:solidFill>
                  <a:schemeClr val="bg1"/>
                </a:solidFill>
                <a:latin typeface="Candara" panose="020E0502030303020204" pitchFamily="34" charset="0"/>
                <a:cs typeface="Times New Roman" panose="02020603050405020304" pitchFamily="18" charset="0"/>
              </a:rPr>
              <a:t>his intellectuals? But when he comes to be a new creature, </a:t>
            </a:r>
            <a:r>
              <a:rPr lang="en-US" altLang="en-US" sz="4000" b="1" dirty="0">
                <a:solidFill>
                  <a:schemeClr val="bg1"/>
                </a:solidFill>
                <a:latin typeface="Candara" panose="020E0502030303020204" pitchFamily="34" charset="0"/>
                <a:cs typeface="Times New Roman" panose="02020603050405020304" pitchFamily="18" charset="0"/>
              </a:rPr>
              <a:t>the old man</a:t>
            </a:r>
            <a:r>
              <a:rPr lang="en-US" altLang="en-US" sz="4000" dirty="0">
                <a:solidFill>
                  <a:schemeClr val="bg1"/>
                </a:solidFill>
                <a:latin typeface="Candara" panose="020E0502030303020204" pitchFamily="34" charset="0"/>
                <a:cs typeface="Times New Roman" panose="02020603050405020304" pitchFamily="18" charset="0"/>
              </a:rPr>
              <a:t> has passed out, and </a:t>
            </a:r>
            <a:r>
              <a:rPr lang="en-US" altLang="en-US" sz="4000" b="1" dirty="0">
                <a:solidFill>
                  <a:schemeClr val="bg1"/>
                </a:solidFill>
                <a:latin typeface="Candara" panose="020E0502030303020204" pitchFamily="34" charset="0"/>
                <a:cs typeface="Times New Roman" panose="02020603050405020304" pitchFamily="18" charset="0"/>
              </a:rPr>
              <a:t>the new Man</a:t>
            </a:r>
            <a:r>
              <a:rPr lang="en-US" altLang="en-US" sz="4000" dirty="0">
                <a:solidFill>
                  <a:schemeClr val="bg1"/>
                </a:solidFill>
                <a:latin typeface="Candara" panose="020E0502030303020204" pitchFamily="34" charset="0"/>
                <a:cs typeface="Times New Roman" panose="02020603050405020304" pitchFamily="18" charset="0"/>
              </a:rPr>
              <a:t>, Christ, takes </a:t>
            </a:r>
            <a:r>
              <a:rPr lang="en-US" altLang="en-US" sz="4000" u="sng" dirty="0">
                <a:solidFill>
                  <a:schemeClr val="bg1"/>
                </a:solidFill>
                <a:latin typeface="Candara" panose="020E0502030303020204" pitchFamily="34" charset="0"/>
                <a:cs typeface="Times New Roman" panose="02020603050405020304" pitchFamily="18" charset="0"/>
              </a:rPr>
              <a:t>His throne in the human heart</a:t>
            </a:r>
            <a:r>
              <a:rPr lang="en-US" altLang="en-US" sz="4000" dirty="0">
                <a:solidFill>
                  <a:schemeClr val="bg1"/>
                </a:solidFill>
                <a:latin typeface="Candara" panose="020E0502030303020204" pitchFamily="34" charset="0"/>
                <a:cs typeface="Times New Roman" panose="02020603050405020304" pitchFamily="18" charset="0"/>
              </a:rPr>
              <a:t>, then life looks different; he starts on a new road from his own selfish motives, till the big ideas to make himself something big, he starts right towards </a:t>
            </a:r>
            <a:r>
              <a:rPr lang="en-US" altLang="en-US" sz="4000" u="sng" dirty="0">
                <a:solidFill>
                  <a:schemeClr val="bg1"/>
                </a:solidFill>
                <a:latin typeface="Candara" panose="020E0502030303020204" pitchFamily="34" charset="0"/>
                <a:cs typeface="Times New Roman" panose="02020603050405020304" pitchFamily="18" charset="0"/>
              </a:rPr>
              <a:t>Calvary to recognize God</a:t>
            </a:r>
            <a:r>
              <a:rPr lang="en-US" altLang="en-US" sz="4000" dirty="0">
                <a:solidFill>
                  <a:schemeClr val="bg1"/>
                </a:solidFill>
                <a:latin typeface="Candara" panose="020E0502030303020204" pitchFamily="34" charset="0"/>
                <a:cs typeface="Times New Roman" panose="02020603050405020304" pitchFamily="18" charset="0"/>
              </a:rPr>
              <a:t>.*</a:t>
            </a:r>
          </a:p>
          <a:p>
            <a:pPr eaLnBrk="0" hangingPunct="0"/>
            <a:r>
              <a:rPr lang="en-US" altLang="en-US" sz="4000" dirty="0">
                <a:solidFill>
                  <a:schemeClr val="bg1"/>
                </a:solidFill>
                <a:latin typeface="Candara" panose="020E0502030303020204" pitchFamily="34" charset="0"/>
                <a:cs typeface="Times New Roman" panose="02020603050405020304" pitchFamily="18" charset="0"/>
              </a:rPr>
              <a:t>	Then his objective, motive, achievement, and all that he is, </a:t>
            </a:r>
            <a:r>
              <a:rPr lang="en-US" altLang="en-US" sz="4000" u="sng" dirty="0">
                <a:solidFill>
                  <a:schemeClr val="bg1"/>
                </a:solidFill>
                <a:latin typeface="Candara" panose="020E0502030303020204" pitchFamily="34" charset="0"/>
                <a:cs typeface="Times New Roman" panose="02020603050405020304" pitchFamily="18" charset="0"/>
              </a:rPr>
              <a:t>lays in the glory of the cross</a:t>
            </a:r>
            <a:r>
              <a:rPr lang="en-US" altLang="en-US" sz="4000" dirty="0">
                <a:solidFill>
                  <a:schemeClr val="bg1"/>
                </a:solidFill>
                <a:latin typeface="Candara" panose="020E0502030303020204" pitchFamily="34" charset="0"/>
                <a:cs typeface="Times New Roman" panose="02020603050405020304" pitchFamily="18" charset="0"/>
              </a:rPr>
              <a:t>, where Christ paid the price for human life. 					58-1221</a:t>
            </a:r>
            <a:endParaRPr lang="en-US" altLang="en-US" sz="4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95701719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C70A421-52C0-C6C3-919B-841E7AC1064B}"/>
              </a:ext>
            </a:extLst>
          </p:cNvPr>
          <p:cNvPicPr>
            <a:picLocks noChangeAspect="1"/>
          </p:cNvPicPr>
          <p:nvPr/>
        </p:nvPicPr>
        <p:blipFill>
          <a:blip r:embed="rId2" cstate="email">
            <a:extLst>
              <a:ext uri="{28A0092B-C50C-407E-A947-70E740481C1C}">
                <a14:useLocalDpi xmlns:a14="http://schemas.microsoft.com/office/drawing/2010/main" val="0"/>
              </a:ext>
            </a:extLst>
          </a:blip>
          <a:srcRect r="-1"/>
          <a:stretch>
            <a:fillRect/>
          </a:stretch>
        </p:blipFill>
        <p:spPr>
          <a:xfrm>
            <a:off x="20" y="10"/>
            <a:ext cx="12188932" cy="6857990"/>
          </a:xfrm>
          <a:prstGeom prst="rect">
            <a:avLst/>
          </a:prstGeom>
        </p:spPr>
      </p:pic>
      <p:sp>
        <p:nvSpPr>
          <p:cNvPr id="3" name="Date Placeholder 2">
            <a:extLst>
              <a:ext uri="{FF2B5EF4-FFF2-40B4-BE49-F238E27FC236}">
                <a16:creationId xmlns:a16="http://schemas.microsoft.com/office/drawing/2014/main" id="{214C60E3-A37D-B85E-D29D-08BF34F103CF}"/>
              </a:ext>
            </a:extLst>
          </p:cNvPr>
          <p:cNvSpPr>
            <a:spLocks noGrp="1"/>
          </p:cNvSpPr>
          <p:nvPr>
            <p:ph type="dt" sz="half" idx="10"/>
          </p:nvPr>
        </p:nvSpPr>
        <p:spPr/>
        <p:txBody>
          <a:bodyPr/>
          <a:lstStyle/>
          <a:p>
            <a:r>
              <a:rPr lang="en-US"/>
              <a:t>1/18/2026</a:t>
            </a:r>
          </a:p>
        </p:txBody>
      </p:sp>
      <p:sp>
        <p:nvSpPr>
          <p:cNvPr id="4" name="Footer Placeholder 3">
            <a:extLst>
              <a:ext uri="{FF2B5EF4-FFF2-40B4-BE49-F238E27FC236}">
                <a16:creationId xmlns:a16="http://schemas.microsoft.com/office/drawing/2014/main" id="{80673BEF-C684-2CE2-B4CD-294CB0BC6AE6}"/>
              </a:ext>
            </a:extLst>
          </p:cNvPr>
          <p:cNvSpPr>
            <a:spLocks noGrp="1"/>
          </p:cNvSpPr>
          <p:nvPr>
            <p:ph type="ftr" sz="quarter" idx="11"/>
          </p:nvPr>
        </p:nvSpPr>
        <p:spPr/>
        <p:txBody>
          <a:bodyPr/>
          <a:lstStyle/>
          <a:p>
            <a:r>
              <a:rPr lang="en-US"/>
              <a:t>The Spirit Controlled Church &amp; It's Members 4</a:t>
            </a:r>
          </a:p>
        </p:txBody>
      </p:sp>
      <p:sp>
        <p:nvSpPr>
          <p:cNvPr id="5" name="Slide Number Placeholder 4">
            <a:extLst>
              <a:ext uri="{FF2B5EF4-FFF2-40B4-BE49-F238E27FC236}">
                <a16:creationId xmlns:a16="http://schemas.microsoft.com/office/drawing/2014/main" id="{7B6A602E-0D87-9839-BFC2-59592228A633}"/>
              </a:ext>
            </a:extLst>
          </p:cNvPr>
          <p:cNvSpPr>
            <a:spLocks noGrp="1"/>
          </p:cNvSpPr>
          <p:nvPr>
            <p:ph type="sldNum" sz="quarter" idx="12"/>
          </p:nvPr>
        </p:nvSpPr>
        <p:spPr/>
        <p:txBody>
          <a:bodyPr/>
          <a:lstStyle/>
          <a:p>
            <a:fld id="{148CC95F-0247-41B6-91CF-DC97C76A7088}" type="slidenum">
              <a:rPr lang="en-US" smtClean="0"/>
              <a:t>8</a:t>
            </a:fld>
            <a:endParaRPr lang="en-US"/>
          </a:p>
        </p:txBody>
      </p:sp>
    </p:spTree>
    <p:extLst>
      <p:ext uri="{BB962C8B-B14F-4D97-AF65-F5344CB8AC3E}">
        <p14:creationId xmlns:p14="http://schemas.microsoft.com/office/powerpoint/2010/main" val="6271649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A3027-47D5-7FC5-3E49-B4C91EFC6A1E}"/>
              </a:ext>
            </a:extLst>
          </p:cNvPr>
          <p:cNvSpPr>
            <a:spLocks noGrp="1"/>
          </p:cNvSpPr>
          <p:nvPr>
            <p:ph type="dt" sz="quarter" idx="10"/>
          </p:nvPr>
        </p:nvSpPr>
        <p:spPr/>
        <p:txBody>
          <a:bodyPr/>
          <a:lstStyle/>
          <a:p>
            <a:pPr>
              <a:defRPr/>
            </a:pPr>
            <a:r>
              <a:rPr lang="en-US"/>
              <a:t>1/18/2026</a:t>
            </a:r>
          </a:p>
        </p:txBody>
      </p:sp>
      <p:sp>
        <p:nvSpPr>
          <p:cNvPr id="3" name="Footer Placeholder 2">
            <a:extLst>
              <a:ext uri="{FF2B5EF4-FFF2-40B4-BE49-F238E27FC236}">
                <a16:creationId xmlns:a16="http://schemas.microsoft.com/office/drawing/2014/main" id="{8DC7B2F7-18B3-1247-00E4-23904122C9A6}"/>
              </a:ext>
            </a:extLst>
          </p:cNvPr>
          <p:cNvSpPr>
            <a:spLocks noGrp="1"/>
          </p:cNvSpPr>
          <p:nvPr>
            <p:ph type="ftr" sz="quarter" idx="11"/>
          </p:nvPr>
        </p:nvSpPr>
        <p:spPr/>
        <p:txBody>
          <a:bodyPr/>
          <a:lstStyle/>
          <a:p>
            <a:pPr>
              <a:defRPr/>
            </a:pPr>
            <a:r>
              <a:rPr lang="en-US"/>
              <a:t>The Spirit Controlled Church &amp; It's Members 4</a:t>
            </a:r>
          </a:p>
        </p:txBody>
      </p:sp>
      <p:sp>
        <p:nvSpPr>
          <p:cNvPr id="4" name="Slide Number Placeholder 3">
            <a:extLst>
              <a:ext uri="{FF2B5EF4-FFF2-40B4-BE49-F238E27FC236}">
                <a16:creationId xmlns:a16="http://schemas.microsoft.com/office/drawing/2014/main" id="{1C65411C-75AD-791A-B429-1262F4314462}"/>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24CFD448-D985-412C-8080-7957F35D9A3D}" type="slidenum">
              <a:rPr lang="en-US" altLang="en-US">
                <a:solidFill>
                  <a:srgbClr val="FFFFFF"/>
                </a:solidFill>
              </a:rPr>
              <a:pPr/>
              <a:t>9</a:t>
            </a:fld>
            <a:endParaRPr lang="en-US" altLang="en-US">
              <a:solidFill>
                <a:srgbClr val="FFFFFF"/>
              </a:solidFill>
            </a:endParaRPr>
          </a:p>
        </p:txBody>
      </p:sp>
      <p:sp>
        <p:nvSpPr>
          <p:cNvPr id="18437" name="Rectangle 1">
            <a:extLst>
              <a:ext uri="{FF2B5EF4-FFF2-40B4-BE49-F238E27FC236}">
                <a16:creationId xmlns:a16="http://schemas.microsoft.com/office/drawing/2014/main" id="{E73866BA-CAB5-6952-6525-9BF2F2FA05F0}"/>
              </a:ext>
            </a:extLst>
          </p:cNvPr>
          <p:cNvSpPr>
            <a:spLocks noChangeArrowheads="1"/>
          </p:cNvSpPr>
          <p:nvPr/>
        </p:nvSpPr>
        <p:spPr bwMode="auto">
          <a:xfrm>
            <a:off x="202019" y="100584"/>
            <a:ext cx="11895493"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en-US" altLang="en-US" sz="4800" b="1" dirty="0">
                <a:solidFill>
                  <a:schemeClr val="bg1"/>
                </a:solidFill>
              </a:rPr>
              <a:t>MANIFESTED.SONS.OF.GOD  </a:t>
            </a:r>
          </a:p>
          <a:p>
            <a:r>
              <a:rPr lang="en-US" altLang="en-US" sz="4000" dirty="0">
                <a:solidFill>
                  <a:schemeClr val="bg1"/>
                </a:solidFill>
              </a:rPr>
              <a:t>	And Christ brought the church up to the place to where their possession was given to them, </a:t>
            </a:r>
            <a:r>
              <a:rPr lang="en-US" altLang="en-US" sz="4000" u="sng" dirty="0">
                <a:solidFill>
                  <a:schemeClr val="bg1"/>
                </a:solidFill>
              </a:rPr>
              <a:t>just the Jordan to cross</a:t>
            </a:r>
            <a:r>
              <a:rPr lang="en-US" altLang="en-US" sz="4000" dirty="0">
                <a:solidFill>
                  <a:schemeClr val="bg1"/>
                </a:solidFill>
              </a:rPr>
              <a:t>, but the Holy Spirit is the One Who </a:t>
            </a:r>
            <a:r>
              <a:rPr lang="en-US" altLang="en-US" sz="4000" u="sng" dirty="0">
                <a:solidFill>
                  <a:schemeClr val="bg1"/>
                </a:solidFill>
              </a:rPr>
              <a:t>sets the church in order</a:t>
            </a:r>
            <a:r>
              <a:rPr lang="en-US" altLang="en-US" sz="4000" dirty="0">
                <a:solidFill>
                  <a:schemeClr val="bg1"/>
                </a:solidFill>
              </a:rPr>
              <a:t>, the Joshua of today puts the church in its order, giving to each one, gifts, places, position. 	And </a:t>
            </a:r>
            <a:r>
              <a:rPr lang="en-US" altLang="en-US" sz="4000" u="sng" dirty="0">
                <a:solidFill>
                  <a:schemeClr val="bg1"/>
                </a:solidFill>
              </a:rPr>
              <a:t>He is the Voice of God speaking to the inner man that Christ has saved</a:t>
            </a:r>
            <a:r>
              <a:rPr lang="en-US" altLang="en-US" sz="4000" dirty="0">
                <a:solidFill>
                  <a:schemeClr val="bg1"/>
                </a:solidFill>
              </a:rPr>
              <a:t>: the Holy Spirit. 													60-0518  </a:t>
            </a:r>
          </a:p>
          <a:p>
            <a:pPr eaLnBrk="0" hangingPunct="0">
              <a:buFontTx/>
              <a:buAutoNum type="arabicPlain" startAt="19"/>
            </a:pPr>
            <a:endParaRPr lang="en-US" altLang="en-US" sz="4000" dirty="0">
              <a:solidFill>
                <a:schemeClr val="bg1"/>
              </a:solidFill>
            </a:endParaRPr>
          </a:p>
        </p:txBody>
      </p:sp>
    </p:spTree>
  </p:cSld>
  <p:clrMapOvr>
    <a:masterClrMapping/>
  </p:clrMapOvr>
  <p:transition spd="slow">
    <p:push dir="u"/>
  </p:transition>
</p:sld>
</file>

<file path=ppt/theme/theme1.xml><?xml version="1.0" encoding="utf-8"?>
<a:theme xmlns:a="http://schemas.openxmlformats.org/drawingml/2006/main" name="Gestalt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3542</TotalTime>
  <Words>3988</Words>
  <Application>Microsoft Office PowerPoint</Application>
  <PresentationFormat>Widescreen</PresentationFormat>
  <Paragraphs>273</Paragraphs>
  <Slides>45</Slides>
  <Notes>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Aptos</vt:lpstr>
      <vt:lpstr>Arial</vt:lpstr>
      <vt:lpstr>Calibri</vt:lpstr>
      <vt:lpstr>Cambria</vt:lpstr>
      <vt:lpstr>Candara</vt:lpstr>
      <vt:lpstr>Corbel</vt:lpstr>
      <vt:lpstr>GestaltVTI</vt:lpstr>
      <vt:lpstr>The Spirit Controlled Church &amp; It’s Members 4 </vt:lpstr>
      <vt:lpstr>PowerPoint Presentation</vt:lpstr>
      <vt:lpstr>PowerPoint Presentation</vt:lpstr>
      <vt:lpstr>PowerPoint Presentation</vt:lpstr>
      <vt:lpstr>The Spirit Controlled Church &amp; It’s Members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is Here</vt:lpstr>
      <vt:lpstr>Shout  Voice  Trumpet I Thes.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THE.LAMB'S.BOOK.OF.LIFE</vt:lpstr>
      <vt:lpstr>PREPARATION</vt:lpstr>
      <vt:lpstr>WHY.SO.MANY.CHRISTIANS.  FIND. IT. SO HARD TO.LIVE. THE. CHRISTIAN .LIFE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86</cp:revision>
  <dcterms:created xsi:type="dcterms:W3CDTF">2026-01-03T19:41:56Z</dcterms:created>
  <dcterms:modified xsi:type="dcterms:W3CDTF">2026-01-18T16:20:40Z</dcterms:modified>
</cp:coreProperties>
</file>