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51"/>
  </p:notesMasterIdLst>
  <p:sldIdLst>
    <p:sldId id="256" r:id="rId2"/>
    <p:sldId id="691" r:id="rId3"/>
    <p:sldId id="708" r:id="rId4"/>
    <p:sldId id="407" r:id="rId5"/>
    <p:sldId id="262" r:id="rId6"/>
    <p:sldId id="698" r:id="rId7"/>
    <p:sldId id="406" r:id="rId8"/>
    <p:sldId id="416" r:id="rId9"/>
    <p:sldId id="293" r:id="rId10"/>
    <p:sldId id="363" r:id="rId11"/>
    <p:sldId id="356" r:id="rId12"/>
    <p:sldId id="413" r:id="rId13"/>
    <p:sldId id="409" r:id="rId14"/>
    <p:sldId id="709" r:id="rId15"/>
    <p:sldId id="701" r:id="rId16"/>
    <p:sldId id="702" r:id="rId17"/>
    <p:sldId id="703" r:id="rId18"/>
    <p:sldId id="704" r:id="rId19"/>
    <p:sldId id="706" r:id="rId20"/>
    <p:sldId id="705" r:id="rId21"/>
    <p:sldId id="707" r:id="rId22"/>
    <p:sldId id="699" r:id="rId23"/>
    <p:sldId id="700" r:id="rId24"/>
    <p:sldId id="695" r:id="rId25"/>
    <p:sldId id="696" r:id="rId26"/>
    <p:sldId id="697" r:id="rId27"/>
    <p:sldId id="694" r:id="rId28"/>
    <p:sldId id="347" r:id="rId29"/>
    <p:sldId id="404" r:id="rId30"/>
    <p:sldId id="405" r:id="rId31"/>
    <p:sldId id="692" r:id="rId32"/>
    <p:sldId id="411" r:id="rId33"/>
    <p:sldId id="257" r:id="rId34"/>
    <p:sldId id="303" r:id="rId35"/>
    <p:sldId id="408" r:id="rId36"/>
    <p:sldId id="261" r:id="rId37"/>
    <p:sldId id="263" r:id="rId38"/>
    <p:sldId id="273" r:id="rId39"/>
    <p:sldId id="295" r:id="rId40"/>
    <p:sldId id="282" r:id="rId41"/>
    <p:sldId id="291" r:id="rId42"/>
    <p:sldId id="286" r:id="rId43"/>
    <p:sldId id="284" r:id="rId44"/>
    <p:sldId id="287" r:id="rId45"/>
    <p:sldId id="297" r:id="rId46"/>
    <p:sldId id="283" r:id="rId47"/>
    <p:sldId id="292" r:id="rId48"/>
    <p:sldId id="294" r:id="rId49"/>
    <p:sldId id="38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4B0B86-184C-4ADA-827D-0EC8C61D842D}">
          <p14:sldIdLst>
            <p14:sldId id="256"/>
            <p14:sldId id="691"/>
            <p14:sldId id="708"/>
            <p14:sldId id="407"/>
            <p14:sldId id="262"/>
            <p14:sldId id="698"/>
            <p14:sldId id="406"/>
            <p14:sldId id="416"/>
            <p14:sldId id="293"/>
            <p14:sldId id="363"/>
            <p14:sldId id="356"/>
            <p14:sldId id="413"/>
            <p14:sldId id="409"/>
            <p14:sldId id="709"/>
            <p14:sldId id="701"/>
            <p14:sldId id="702"/>
            <p14:sldId id="703"/>
            <p14:sldId id="704"/>
            <p14:sldId id="706"/>
            <p14:sldId id="705"/>
            <p14:sldId id="707"/>
            <p14:sldId id="699"/>
            <p14:sldId id="700"/>
            <p14:sldId id="695"/>
            <p14:sldId id="696"/>
            <p14:sldId id="697"/>
            <p14:sldId id="694"/>
            <p14:sldId id="347"/>
            <p14:sldId id="404"/>
            <p14:sldId id="405"/>
            <p14:sldId id="692"/>
            <p14:sldId id="411"/>
            <p14:sldId id="257"/>
            <p14:sldId id="303"/>
            <p14:sldId id="408"/>
            <p14:sldId id="261"/>
            <p14:sldId id="263"/>
            <p14:sldId id="273"/>
            <p14:sldId id="295"/>
            <p14:sldId id="282"/>
            <p14:sldId id="291"/>
            <p14:sldId id="286"/>
            <p14:sldId id="284"/>
            <p14:sldId id="287"/>
            <p14:sldId id="297"/>
            <p14:sldId id="283"/>
            <p14:sldId id="292"/>
            <p14:sldId id="294"/>
            <p14:sldId id="385"/>
          </p14:sldIdLst>
        </p14:section>
        <p14:section name="Default Section" id="{779CC93D-E52E-4D84-901B-11D7331DD495}">
          <p14:sldIdLst/>
        </p14:section>
        <p14:section name="Overview and Objectives" id="{ABA716BF-3A5C-4ADB-94C9-CFEF84EBA240}">
          <p14:sldIdLst/>
        </p14:section>
        <p14:section name="Sample Slides for Visuals" id="{BAB3A466-96C9-4230-9978-795378D756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57" autoAdjust="0"/>
    <p:restoredTop sz="94660"/>
  </p:normalViewPr>
  <p:slideViewPr>
    <p:cSldViewPr snapToGrid="0">
      <p:cViewPr varScale="1">
        <p:scale>
          <a:sx n="75" d="100"/>
          <a:sy n="75" d="100"/>
        </p:scale>
        <p:origin x="843" y="267"/>
      </p:cViewPr>
      <p:guideLst/>
    </p:cSldViewPr>
  </p:slideViewPr>
  <p:notesTextViewPr>
    <p:cViewPr>
      <p:scale>
        <a:sx n="1" d="1"/>
        <a:sy n="1" d="1"/>
      </p:scale>
      <p:origin x="0" y="0"/>
    </p:cViewPr>
  </p:notesTextViewPr>
  <p:sorterViewPr>
    <p:cViewPr>
      <p:scale>
        <a:sx n="90" d="100"/>
        <a:sy n="90" d="100"/>
      </p:scale>
      <p:origin x="0" y="-27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2F9B4-C926-41E9-B5DE-9A67D26AF94E}" type="datetimeFigureOut">
              <a:rPr lang="en-US" smtClean="0"/>
              <a:t>1/11/2026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09BD-F251-4C4E-B0FB-309599564E3D}" type="slidenum">
              <a:rPr lang="en-US" smtClean="0"/>
              <a:t>‹#›</a:t>
            </a:fld>
            <a:endParaRPr lang="en-US"/>
          </a:p>
        </p:txBody>
      </p:sp>
    </p:spTree>
    <p:extLst>
      <p:ext uri="{BB962C8B-B14F-4D97-AF65-F5344CB8AC3E}">
        <p14:creationId xmlns:p14="http://schemas.microsoft.com/office/powerpoint/2010/main" val="45015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991F9A-06B7-48AD-93E8-4A939D60963D}" type="slidenum">
              <a:rPr lang="en-US" smtClean="0"/>
              <a:pPr/>
              <a:t>9</a:t>
            </a:fld>
            <a:endParaRPr lang="en-US"/>
          </a:p>
        </p:txBody>
      </p:sp>
    </p:spTree>
    <p:extLst>
      <p:ext uri="{BB962C8B-B14F-4D97-AF65-F5344CB8AC3E}">
        <p14:creationId xmlns:p14="http://schemas.microsoft.com/office/powerpoint/2010/main" val="163266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r>
              <a:rPr lang="en-US"/>
              <a:t>1/11/2026</a:t>
            </a:r>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r>
              <a:rPr lang="en-US"/>
              <a:t>The Spirit Controlled Believer</a:t>
            </a:r>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90696341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r>
              <a:rPr lang="en-US"/>
              <a:t>1/11/2026</a:t>
            </a:r>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r>
              <a:rPr lang="en-US"/>
              <a:t>The Spirit Controlled Believer</a:t>
            </a:r>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7440245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r>
              <a:rPr lang="en-US"/>
              <a:t>1/11/2026</a:t>
            </a:r>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r>
              <a:rPr lang="en-US"/>
              <a:t>The Spirit Controlled Believer</a:t>
            </a:r>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326788722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B1329DF-B16C-4958-8120-1F3D8DD91A3B}"/>
              </a:ext>
            </a:extLst>
          </p:cNvPr>
          <p:cNvSpPr>
            <a:spLocks noGrp="1"/>
          </p:cNvSpPr>
          <p:nvPr>
            <p:ph type="dt" sz="half" idx="10"/>
          </p:nvPr>
        </p:nvSpPr>
        <p:spPr/>
        <p:txBody>
          <a:bodyPr/>
          <a:lstStyle/>
          <a:p>
            <a:r>
              <a:rPr lang="en-US"/>
              <a:t>1/11/2026</a:t>
            </a:r>
          </a:p>
        </p:txBody>
      </p:sp>
      <p:sp>
        <p:nvSpPr>
          <p:cNvPr id="4" name="Footer Placeholder 3">
            <a:extLst>
              <a:ext uri="{FF2B5EF4-FFF2-40B4-BE49-F238E27FC236}">
                <a16:creationId xmlns:a16="http://schemas.microsoft.com/office/drawing/2014/main" id="{5DA38D7F-2A7C-4C62-B3BC-1DB1A460293F}"/>
              </a:ext>
            </a:extLst>
          </p:cNvPr>
          <p:cNvSpPr>
            <a:spLocks noGrp="1"/>
          </p:cNvSpPr>
          <p:nvPr>
            <p:ph type="ftr" sz="quarter" idx="11"/>
          </p:nvPr>
        </p:nvSpPr>
        <p:spPr/>
        <p:txBody>
          <a:bodyPr/>
          <a:lstStyle/>
          <a:p>
            <a:r>
              <a:rPr lang="en-ZA"/>
              <a:t>The Spirit Controlled Believer</a:t>
            </a:r>
            <a:endParaRPr lang="en-US" dirty="0"/>
          </a:p>
        </p:txBody>
      </p:sp>
      <p:sp>
        <p:nvSpPr>
          <p:cNvPr id="5" name="Slide Number Placeholder 4">
            <a:extLst>
              <a:ext uri="{FF2B5EF4-FFF2-40B4-BE49-F238E27FC236}">
                <a16:creationId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7" name="Content Placeholder 6">
            <a:extLst>
              <a:ext uri="{FF2B5EF4-FFF2-40B4-BE49-F238E27FC236}">
                <a16:creationId xmlns:a16="http://schemas.microsoft.com/office/drawing/2014/main" id="{EAE23B48-0D16-412C-BC69-B41C4F2AC702}"/>
              </a:ext>
            </a:extLst>
          </p:cNvPr>
          <p:cNvSpPr>
            <a:spLocks noGrp="1"/>
          </p:cNvSpPr>
          <p:nvPr>
            <p:ph sz="quarter" idx="13" hasCustomPrompt="1"/>
          </p:nvPr>
        </p:nvSpPr>
        <p:spPr>
          <a:xfrm>
            <a:off x="838200" y="5784728"/>
            <a:ext cx="10515600" cy="365125"/>
          </a:xfrm>
        </p:spPr>
        <p:txBody>
          <a:bodyPr>
            <a:normAutofit/>
          </a:bodyPr>
          <a:lstStyle>
            <a:lvl1pPr marL="0" indent="0" algn="r">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Add Author/Writer Here</a:t>
            </a:r>
          </a:p>
        </p:txBody>
      </p:sp>
      <p:sp>
        <p:nvSpPr>
          <p:cNvPr id="8" name="Title 7">
            <a:extLst>
              <a:ext uri="{FF2B5EF4-FFF2-40B4-BE49-F238E27FC236}">
                <a16:creationId xmlns:a16="http://schemas.microsoft.com/office/drawing/2014/main" id="{06D0385B-605F-4AEB-B2CD-DA707D355265}"/>
              </a:ext>
            </a:extLst>
          </p:cNvPr>
          <p:cNvSpPr>
            <a:spLocks noGrp="1"/>
          </p:cNvSpPr>
          <p:nvPr>
            <p:ph type="title"/>
          </p:nvPr>
        </p:nvSpPr>
        <p:spPr>
          <a:xfrm>
            <a:off x="838200" y="365127"/>
            <a:ext cx="10515600" cy="533587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73788212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1"/>
            <a:ext cx="2844800" cy="365125"/>
          </a:xfrm>
        </p:spPr>
        <p:txBody>
          <a:bodyPr/>
          <a:lstStyle/>
          <a:p>
            <a:r>
              <a:rPr lang="en-US"/>
              <a:t>3/3/13</a:t>
            </a:r>
            <a:endParaRPr lang="en-US" dirty="0"/>
          </a:p>
        </p:txBody>
      </p:sp>
      <p:sp>
        <p:nvSpPr>
          <p:cNvPr id="4" name="Footer Placeholder 4"/>
          <p:cNvSpPr>
            <a:spLocks noGrp="1"/>
          </p:cNvSpPr>
          <p:nvPr>
            <p:ph type="ftr" sz="quarter" idx="11"/>
          </p:nvPr>
        </p:nvSpPr>
        <p:spPr>
          <a:xfrm>
            <a:off x="4470400" y="6356351"/>
            <a:ext cx="3860800" cy="365125"/>
          </a:xfrm>
        </p:spPr>
        <p:txBody>
          <a:bodyPr/>
          <a:lstStyle/>
          <a:p>
            <a:r>
              <a:rPr lang="en-US"/>
              <a:t>The True Baptism of the Holy Spirit</a:t>
            </a:r>
            <a:endParaRPr lang="en-US" dirty="0"/>
          </a:p>
        </p:txBody>
      </p:sp>
      <p:sp>
        <p:nvSpPr>
          <p:cNvPr id="5"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423167164"/>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r>
              <a:rPr lang="en-US"/>
              <a:t>1/11/2026</a:t>
            </a:r>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r>
              <a:rPr lang="en-US"/>
              <a:t>The Spirit Controlled Believer</a:t>
            </a:r>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93328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r>
              <a:rPr lang="en-US"/>
              <a:t>1/11/2026</a:t>
            </a:r>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r>
              <a:rPr lang="en-US"/>
              <a:t>The Spirit Controlled Believer</a:t>
            </a:r>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392818743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r>
              <a:rPr lang="en-US"/>
              <a:t>1/11/2026</a:t>
            </a:r>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r>
              <a:rPr lang="en-US"/>
              <a:t>The Spirit Controlled Believer</a:t>
            </a:r>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28261927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r>
              <a:rPr lang="en-US"/>
              <a:t>1/11/2026</a:t>
            </a:r>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r>
              <a:rPr lang="en-US"/>
              <a:t>The Spirit Controlled Believer</a:t>
            </a:r>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0180845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r>
              <a:rPr lang="en-US"/>
              <a:t>1/11/2026</a:t>
            </a:r>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r>
              <a:rPr lang="en-US"/>
              <a:t>The Spirit Controlled Believer</a:t>
            </a:r>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7815864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26408773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r>
              <a:rPr lang="en-US"/>
              <a:t>1/11/2026</a:t>
            </a:r>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r>
              <a:rPr lang="en-US"/>
              <a:t>The Spirit Controlled Believer</a:t>
            </a:r>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10018173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r>
              <a:rPr lang="en-US"/>
              <a:t>1/11/2026</a:t>
            </a:r>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r>
              <a:rPr lang="en-US"/>
              <a:t>The Spirit Controlled Believer</a:t>
            </a:r>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65058374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latin typeface="Candara" panose="020E0502030303020204" pitchFamily="34" charset="0"/>
              </a:defRPr>
            </a:lvl1pPr>
          </a:lstStyle>
          <a:p>
            <a:r>
              <a:rPr lang="en-US"/>
              <a:t>1/11/2026</a:t>
            </a:r>
            <a:endParaRPr lang="en-US" dirty="0"/>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latin typeface="Candara" panose="020E0502030303020204" pitchFamily="34" charset="0"/>
              </a:defRPr>
            </a:lvl1pPr>
          </a:lstStyle>
          <a:p>
            <a:r>
              <a:rPr lang="en-US"/>
              <a:t>The Spirit Controlled Believer</a:t>
            </a:r>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latin typeface="Candara" panose="020E0502030303020204" pitchFamily="34" charset="0"/>
              </a:defRPr>
            </a:lvl1pPr>
          </a:lstStyle>
          <a:p>
            <a:fld id="{148CC95F-0247-41B6-91CF-DC97C76A7088}" type="slidenum">
              <a:rPr lang="en-US" smtClean="0"/>
              <a:pPr/>
              <a:t>‹#›</a:t>
            </a:fld>
            <a:endParaRPr lang="en-US" dirty="0"/>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19312645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 id="2147483674" r:id="rId12"/>
    <p:sldLayoutId id="2147483676" r:id="rId13"/>
  </p:sldLayoutIdLst>
  <p:transition spd="slow">
    <p:push dir="u"/>
  </p:transition>
  <p:hf hdr="0"/>
  <p:txStyles>
    <p:titleStyle>
      <a:lvl1pPr algn="l" defTabSz="914400" rtl="0" eaLnBrk="1" latinLnBrk="0" hangingPunct="1">
        <a:lnSpc>
          <a:spcPct val="100000"/>
        </a:lnSpc>
        <a:spcBef>
          <a:spcPct val="0"/>
        </a:spcBef>
        <a:buNone/>
        <a:defRPr sz="4400" b="1"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jpost.com/israel-news/article-881754"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pic>
        <p:nvPicPr>
          <p:cNvPr id="4" name="Picture 3" descr="Colored pencils inside a pencil holder which is on top of a wood table">
            <a:extLst>
              <a:ext uri="{FF2B5EF4-FFF2-40B4-BE49-F238E27FC236}">
                <a16:creationId xmlns:a16="http://schemas.microsoft.com/office/drawing/2014/main" id="{5516D6B6-D3E8-64C0-4517-3FD8002BC502}"/>
              </a:ext>
            </a:extLst>
          </p:cNvPr>
          <p:cNvPicPr>
            <a:picLocks noChangeAspect="1"/>
          </p:cNvPicPr>
          <p:nvPr/>
        </p:nvPicPr>
        <p:blipFill>
          <a:blip r:embed="rId2" cstate="email">
            <a:alphaModFix amt="40000"/>
            <a:extLst>
              <a:ext uri="{28A0092B-C50C-407E-A947-70E740481C1C}">
                <a14:useLocalDpi xmlns:a14="http://schemas.microsoft.com/office/drawing/2010/main" val="0"/>
              </a:ext>
            </a:extLst>
          </a:blip>
          <a:srcRect/>
          <a:stretch>
            <a:fillRect/>
          </a:stretch>
        </p:blipFill>
        <p:spPr>
          <a:xfrm>
            <a:off x="-2" y="-4"/>
            <a:ext cx="12192001" cy="6858001"/>
          </a:xfrm>
          <a:prstGeom prst="rect">
            <a:avLst/>
          </a:prstGeom>
        </p:spPr>
      </p:pic>
      <p:sp>
        <p:nvSpPr>
          <p:cNvPr id="2" name="Title 1">
            <a:extLst>
              <a:ext uri="{FF2B5EF4-FFF2-40B4-BE49-F238E27FC236}">
                <a16:creationId xmlns:a16="http://schemas.microsoft.com/office/drawing/2014/main" id="{8313BB57-8676-70A7-F4A2-42D1F08357B7}"/>
              </a:ext>
            </a:extLst>
          </p:cNvPr>
          <p:cNvSpPr>
            <a:spLocks noGrp="1"/>
          </p:cNvSpPr>
          <p:nvPr>
            <p:ph type="ctrTitle"/>
          </p:nvPr>
        </p:nvSpPr>
        <p:spPr>
          <a:xfrm>
            <a:off x="517870" y="834350"/>
            <a:ext cx="5021182" cy="2450592"/>
          </a:xfrm>
        </p:spPr>
        <p:txBody>
          <a:bodyPr anchor="t">
            <a:normAutofit fontScale="90000"/>
          </a:bodyPr>
          <a:lstStyle/>
          <a:p>
            <a:r>
              <a:rPr lang="en-US" sz="6000" dirty="0">
                <a:solidFill>
                  <a:srgbClr val="FFFFFF"/>
                </a:solidFill>
              </a:rPr>
              <a:t>The Spirit Controlled Church &amp; It’s Members	</a:t>
            </a:r>
          </a:p>
        </p:txBody>
      </p:sp>
      <p:sp>
        <p:nvSpPr>
          <p:cNvPr id="3" name="Subtitle 2">
            <a:extLst>
              <a:ext uri="{FF2B5EF4-FFF2-40B4-BE49-F238E27FC236}">
                <a16:creationId xmlns:a16="http://schemas.microsoft.com/office/drawing/2014/main" id="{4925BEC9-E16F-C2B0-60F6-321C7AFE6CF4}"/>
              </a:ext>
            </a:extLst>
          </p:cNvPr>
          <p:cNvSpPr>
            <a:spLocks noGrp="1"/>
          </p:cNvSpPr>
          <p:nvPr>
            <p:ph type="subTitle" idx="1"/>
          </p:nvPr>
        </p:nvSpPr>
        <p:spPr>
          <a:xfrm>
            <a:off x="4497572" y="4097946"/>
            <a:ext cx="7461394" cy="1947047"/>
          </a:xfrm>
        </p:spPr>
        <p:txBody>
          <a:bodyPr anchor="b">
            <a:normAutofit fontScale="92500" lnSpcReduction="10000"/>
          </a:bodyPr>
          <a:lstStyle/>
          <a:p>
            <a:r>
              <a:rPr lang="en-US" sz="2800" b="1" i="0" dirty="0"/>
              <a:t>EPHESIANS 5:18-21</a:t>
            </a:r>
          </a:p>
          <a:p>
            <a:r>
              <a:rPr lang="en-US" sz="1800" dirty="0"/>
              <a:t>	And be not drunk with wine, wherein is excess; but be filled with the Spirit; 19 Speaking to yourselves in psalms and hymns and spiritual songs, singing and making melody in your heart to the Lord; 20 Giving thanks always for all things unto God and the Father in the name of our Lord Jesus Christ; 21 Submitting yourselves one to another in the fear of God. </a:t>
            </a:r>
            <a:endParaRPr lang="en-US" sz="1800" dirty="0">
              <a:solidFill>
                <a:srgbClr val="FFFFFF"/>
              </a:solidFill>
            </a:endParaRP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Rectangle 12">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370959660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1B9B7-B5B5-4F4F-92F5-A2CCDB90BFDE}" type="slidenum">
              <a:rPr lang="en-US" smtClean="0"/>
              <a:pPr/>
              <a:t>10</a:t>
            </a:fld>
            <a:endParaRPr lang="en-US"/>
          </a:p>
        </p:txBody>
      </p:sp>
      <p:sp>
        <p:nvSpPr>
          <p:cNvPr id="5" name="Rectangle 4"/>
          <p:cNvSpPr/>
          <p:nvPr/>
        </p:nvSpPr>
        <p:spPr>
          <a:xfrm>
            <a:off x="191386" y="113146"/>
            <a:ext cx="11906125" cy="6555641"/>
          </a:xfrm>
          <a:prstGeom prst="rect">
            <a:avLst/>
          </a:prstGeom>
        </p:spPr>
        <p:txBody>
          <a:bodyPr wrap="square">
            <a:spAutoFit/>
          </a:bodyPr>
          <a:lstStyle/>
          <a:p>
            <a:r>
              <a:rPr lang="en-US" sz="4800" b="1" dirty="0">
                <a:solidFill>
                  <a:schemeClr val="bg1"/>
                </a:solidFill>
                <a:latin typeface="Candara" panose="020E0502030303020204" pitchFamily="34" charset="0"/>
              </a:rPr>
              <a:t>CHRIST.IS.IDENTIFIED.THE.SAME</a:t>
            </a:r>
          </a:p>
          <a:p>
            <a:r>
              <a:rPr lang="en-US" sz="4800" b="1" dirty="0">
                <a:solidFill>
                  <a:schemeClr val="bg1"/>
                </a:solidFill>
                <a:latin typeface="Candara" panose="020E0502030303020204" pitchFamily="34" charset="0"/>
              </a:rPr>
              <a:t>   IN.ALL.GENERATIONS</a:t>
            </a:r>
            <a:endParaRPr lang="en-US" sz="4800" dirty="0">
              <a:solidFill>
                <a:schemeClr val="bg1"/>
              </a:solidFill>
              <a:latin typeface="Candara" panose="020E0502030303020204" pitchFamily="34" charset="0"/>
            </a:endParaRPr>
          </a:p>
          <a:p>
            <a:r>
              <a:rPr lang="en-US" sz="3600" dirty="0">
                <a:solidFill>
                  <a:schemeClr val="bg1"/>
                </a:solidFill>
                <a:latin typeface="Candara" panose="020E0502030303020204" pitchFamily="34" charset="0"/>
              </a:rPr>
              <a:t> 		71 He's Eternal, and He's the only source of Eternal Life… Now, therefore, </a:t>
            </a:r>
            <a:r>
              <a:rPr lang="en-US" sz="3600" b="1" u="sng" dirty="0">
                <a:solidFill>
                  <a:schemeClr val="bg1"/>
                </a:solidFill>
                <a:latin typeface="Candara" panose="020E0502030303020204" pitchFamily="34" charset="0"/>
              </a:rPr>
              <a:t>if we have Eternal Life, we have part of God in us</a:t>
            </a:r>
            <a:r>
              <a:rPr lang="en-US" sz="3600" dirty="0">
                <a:solidFill>
                  <a:schemeClr val="bg1"/>
                </a:solidFill>
                <a:latin typeface="Candara" panose="020E0502030303020204" pitchFamily="34" charset="0"/>
              </a:rPr>
              <a:t>... Then, that's the only way you could have Eternal Life. It isn't something that was manufactured, then given to you by some creed, or you lived into it, you grew into a better man or a better woman. </a:t>
            </a:r>
          </a:p>
          <a:p>
            <a:r>
              <a:rPr lang="en-US" sz="3600" dirty="0">
                <a:solidFill>
                  <a:schemeClr val="bg1"/>
                </a:solidFill>
                <a:latin typeface="Candara" panose="020E0502030303020204" pitchFamily="34" charset="0"/>
              </a:rPr>
              <a:t>	</a:t>
            </a:r>
            <a:r>
              <a:rPr lang="en-US" sz="3600" b="1" u="sng" dirty="0">
                <a:solidFill>
                  <a:schemeClr val="bg1"/>
                </a:solidFill>
                <a:latin typeface="Candara" panose="020E0502030303020204" pitchFamily="34" charset="0"/>
              </a:rPr>
              <a:t>It's God Himself in you</a:t>
            </a:r>
            <a:r>
              <a:rPr lang="en-US" sz="3600" dirty="0">
                <a:solidFill>
                  <a:schemeClr val="bg1"/>
                </a:solidFill>
                <a:latin typeface="Candara" panose="020E0502030303020204" pitchFamily="34" charset="0"/>
              </a:rPr>
              <a:t>. Just like you're a part of your father here on earth; you're a part of your Heavenly Father. </a:t>
            </a:r>
          </a:p>
          <a:p>
            <a:pPr algn="r"/>
            <a:r>
              <a:rPr lang="en-US" sz="3600" dirty="0">
                <a:solidFill>
                  <a:schemeClr val="bg1"/>
                </a:solidFill>
                <a:latin typeface="Candara" panose="020E0502030303020204" pitchFamily="34" charset="0"/>
              </a:rPr>
              <a:t>64-0415</a:t>
            </a:r>
          </a:p>
        </p:txBody>
      </p:sp>
      <p:sp>
        <p:nvSpPr>
          <p:cNvPr id="6" name="Date Placeholder 5"/>
          <p:cNvSpPr>
            <a:spLocks noGrp="1"/>
          </p:cNvSpPr>
          <p:nvPr>
            <p:ph type="dt" sz="half" idx="10"/>
          </p:nvPr>
        </p:nvSpPr>
        <p:spPr/>
        <p:txBody>
          <a:bodyPr/>
          <a:lstStyle/>
          <a:p>
            <a:r>
              <a:rPr lang="en-US"/>
              <a:t>1/11/2026</a:t>
            </a:r>
          </a:p>
        </p:txBody>
      </p:sp>
      <p:sp>
        <p:nvSpPr>
          <p:cNvPr id="7" name="Footer Placeholder 6"/>
          <p:cNvSpPr>
            <a:spLocks noGrp="1"/>
          </p:cNvSpPr>
          <p:nvPr>
            <p:ph type="ftr" sz="quarter" idx="11"/>
          </p:nvPr>
        </p:nvSpPr>
        <p:spPr/>
        <p:txBody>
          <a:bodyPr/>
          <a:lstStyle/>
          <a:p>
            <a:r>
              <a:rPr lang="en-US"/>
              <a:t>The Spirit Controlled Believer</a:t>
            </a:r>
          </a:p>
        </p:txBody>
      </p:sp>
    </p:spTree>
    <p:extLst>
      <p:ext uri="{BB962C8B-B14F-4D97-AF65-F5344CB8AC3E}">
        <p14:creationId xmlns:p14="http://schemas.microsoft.com/office/powerpoint/2010/main" val="361558647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1B9B7-B5B5-4F4F-92F5-A2CCDB90BFDE}" type="slidenum">
              <a:rPr lang="en-US" smtClean="0"/>
              <a:pPr/>
              <a:t>11</a:t>
            </a:fld>
            <a:endParaRPr lang="en-US"/>
          </a:p>
        </p:txBody>
      </p:sp>
      <p:sp>
        <p:nvSpPr>
          <p:cNvPr id="5" name="TextBox 4"/>
          <p:cNvSpPr txBox="1"/>
          <p:nvPr/>
        </p:nvSpPr>
        <p:spPr>
          <a:xfrm>
            <a:off x="2124364" y="494145"/>
            <a:ext cx="7363874" cy="2308324"/>
          </a:xfrm>
          <a:prstGeom prst="rect">
            <a:avLst/>
          </a:prstGeom>
          <a:noFill/>
        </p:spPr>
        <p:txBody>
          <a:bodyPr wrap="square" rtlCol="0">
            <a:spAutoFit/>
          </a:bodyPr>
          <a:lstStyle/>
          <a:p>
            <a:pPr algn="ctr"/>
            <a:r>
              <a:rPr lang="en-US" sz="7200" i="1" dirty="0">
                <a:solidFill>
                  <a:srgbClr val="CCFFCC"/>
                </a:solidFill>
                <a:latin typeface="Candara" panose="020E0502030303020204" pitchFamily="34" charset="0"/>
              </a:rPr>
              <a:t>How could this </a:t>
            </a:r>
          </a:p>
          <a:p>
            <a:pPr algn="ctr"/>
            <a:r>
              <a:rPr lang="en-US" sz="7200" i="1" dirty="0">
                <a:solidFill>
                  <a:srgbClr val="CCFFCC"/>
                </a:solidFill>
                <a:latin typeface="Candara" panose="020E0502030303020204" pitchFamily="34" charset="0"/>
              </a:rPr>
              <a:t>be possible?</a:t>
            </a:r>
          </a:p>
        </p:txBody>
      </p:sp>
      <p:sp>
        <p:nvSpPr>
          <p:cNvPr id="6" name="Date Placeholder 5"/>
          <p:cNvSpPr>
            <a:spLocks noGrp="1"/>
          </p:cNvSpPr>
          <p:nvPr>
            <p:ph type="dt" sz="half" idx="10"/>
          </p:nvPr>
        </p:nvSpPr>
        <p:spPr/>
        <p:txBody>
          <a:bodyPr/>
          <a:lstStyle/>
          <a:p>
            <a:r>
              <a:rPr lang="en-US"/>
              <a:t>1/11/2026</a:t>
            </a:r>
          </a:p>
        </p:txBody>
      </p:sp>
      <p:sp>
        <p:nvSpPr>
          <p:cNvPr id="7" name="Footer Placeholder 6"/>
          <p:cNvSpPr>
            <a:spLocks noGrp="1"/>
          </p:cNvSpPr>
          <p:nvPr>
            <p:ph type="ftr" sz="quarter" idx="11"/>
          </p:nvPr>
        </p:nvSpPr>
        <p:spPr/>
        <p:txBody>
          <a:bodyPr/>
          <a:lstStyle/>
          <a:p>
            <a:r>
              <a:rPr lang="en-US"/>
              <a:t>The Spirit Controlled Believer</a:t>
            </a:r>
          </a:p>
        </p:txBody>
      </p:sp>
      <p:sp>
        <p:nvSpPr>
          <p:cNvPr id="2" name="Rectangle 1"/>
          <p:cNvSpPr/>
          <p:nvPr/>
        </p:nvSpPr>
        <p:spPr>
          <a:xfrm>
            <a:off x="3013364" y="4064108"/>
            <a:ext cx="6500091" cy="1200329"/>
          </a:xfrm>
          <a:prstGeom prst="rect">
            <a:avLst/>
          </a:prstGeom>
        </p:spPr>
        <p:txBody>
          <a:bodyPr wrap="square">
            <a:spAutoFit/>
          </a:bodyPr>
          <a:lstStyle/>
          <a:p>
            <a:pPr algn="ctr"/>
            <a:r>
              <a:rPr lang="en-US" sz="3600" dirty="0">
                <a:solidFill>
                  <a:schemeClr val="bg1"/>
                </a:solidFill>
                <a:latin typeface="Candara" panose="020E0502030303020204" pitchFamily="34" charset="0"/>
              </a:rPr>
              <a:t>“For the Holy Ghost is Jehovah in Spirit form in you.”</a:t>
            </a:r>
          </a:p>
        </p:txBody>
      </p:sp>
    </p:spTree>
    <p:extLst>
      <p:ext uri="{BB962C8B-B14F-4D97-AF65-F5344CB8AC3E}">
        <p14:creationId xmlns:p14="http://schemas.microsoft.com/office/powerpoint/2010/main" val="244899884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C70A421-52C0-C6C3-919B-841E7AC1064B}"/>
              </a:ext>
            </a:extLst>
          </p:cNvPr>
          <p:cNvPicPr>
            <a:picLocks noChangeAspect="1"/>
          </p:cNvPicPr>
          <p:nvPr/>
        </p:nvPicPr>
        <p:blipFill>
          <a:blip r:embed="rId2" cstate="email">
            <a:extLst>
              <a:ext uri="{28A0092B-C50C-407E-A947-70E740481C1C}">
                <a14:useLocalDpi xmlns:a14="http://schemas.microsoft.com/office/drawing/2010/main" val="0"/>
              </a:ext>
            </a:extLst>
          </a:blip>
          <a:srcRect r="-1"/>
          <a:stretch>
            <a:fillRect/>
          </a:stretch>
        </p:blipFill>
        <p:spPr>
          <a:xfrm>
            <a:off x="20" y="10"/>
            <a:ext cx="12188932" cy="6857990"/>
          </a:xfrm>
          <a:prstGeom prst="rect">
            <a:avLst/>
          </a:prstGeom>
        </p:spPr>
      </p:pic>
      <p:sp>
        <p:nvSpPr>
          <p:cNvPr id="3" name="Date Placeholder 2">
            <a:extLst>
              <a:ext uri="{FF2B5EF4-FFF2-40B4-BE49-F238E27FC236}">
                <a16:creationId xmlns:a16="http://schemas.microsoft.com/office/drawing/2014/main" id="{214C60E3-A37D-B85E-D29D-08BF34F103CF}"/>
              </a:ext>
            </a:extLst>
          </p:cNvPr>
          <p:cNvSpPr>
            <a:spLocks noGrp="1"/>
          </p:cNvSpPr>
          <p:nvPr>
            <p:ph type="dt" sz="half" idx="10"/>
          </p:nvPr>
        </p:nvSpPr>
        <p:spPr/>
        <p:txBody>
          <a:bodyPr/>
          <a:lstStyle/>
          <a:p>
            <a:r>
              <a:rPr lang="en-US"/>
              <a:t>1/11/2026</a:t>
            </a:r>
          </a:p>
        </p:txBody>
      </p:sp>
      <p:sp>
        <p:nvSpPr>
          <p:cNvPr id="4" name="Footer Placeholder 3">
            <a:extLst>
              <a:ext uri="{FF2B5EF4-FFF2-40B4-BE49-F238E27FC236}">
                <a16:creationId xmlns:a16="http://schemas.microsoft.com/office/drawing/2014/main" id="{80673BEF-C684-2CE2-B4CD-294CB0BC6AE6}"/>
              </a:ext>
            </a:extLst>
          </p:cNvPr>
          <p:cNvSpPr>
            <a:spLocks noGrp="1"/>
          </p:cNvSpPr>
          <p:nvPr>
            <p:ph type="ftr" sz="quarter" idx="11"/>
          </p:nvPr>
        </p:nvSpPr>
        <p:spPr/>
        <p:txBody>
          <a:bodyPr/>
          <a:lstStyle/>
          <a:p>
            <a:r>
              <a:rPr lang="en-US"/>
              <a:t>The Spirit Controlled Believer</a:t>
            </a:r>
          </a:p>
        </p:txBody>
      </p:sp>
      <p:sp>
        <p:nvSpPr>
          <p:cNvPr id="5" name="Slide Number Placeholder 4">
            <a:extLst>
              <a:ext uri="{FF2B5EF4-FFF2-40B4-BE49-F238E27FC236}">
                <a16:creationId xmlns:a16="http://schemas.microsoft.com/office/drawing/2014/main" id="{7B6A602E-0D87-9839-BFC2-59592228A633}"/>
              </a:ext>
            </a:extLst>
          </p:cNvPr>
          <p:cNvSpPr>
            <a:spLocks noGrp="1"/>
          </p:cNvSpPr>
          <p:nvPr>
            <p:ph type="sldNum" sz="quarter" idx="12"/>
          </p:nvPr>
        </p:nvSpPr>
        <p:spPr/>
        <p:txBody>
          <a:bodyPr/>
          <a:lstStyle/>
          <a:p>
            <a:fld id="{148CC95F-0247-41B6-91CF-DC97C76A7088}" type="slidenum">
              <a:rPr lang="en-US" smtClean="0"/>
              <a:t>12</a:t>
            </a:fld>
            <a:endParaRPr lang="en-US"/>
          </a:p>
        </p:txBody>
      </p:sp>
    </p:spTree>
    <p:extLst>
      <p:ext uri="{BB962C8B-B14F-4D97-AF65-F5344CB8AC3E}">
        <p14:creationId xmlns:p14="http://schemas.microsoft.com/office/powerpoint/2010/main" val="62716491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491BB9-B302-778E-832D-52825216E451}"/>
              </a:ext>
            </a:extLst>
          </p:cNvPr>
          <p:cNvSpPr txBox="1"/>
          <p:nvPr/>
        </p:nvSpPr>
        <p:spPr>
          <a:xfrm>
            <a:off x="406400" y="438150"/>
            <a:ext cx="11073865" cy="3416320"/>
          </a:xfrm>
          <a:prstGeom prst="rect">
            <a:avLst/>
          </a:prstGeom>
          <a:noFill/>
        </p:spPr>
        <p:txBody>
          <a:bodyPr wrap="none" rtlCol="0">
            <a:spAutoFit/>
          </a:bodyPr>
          <a:lstStyle/>
          <a:p>
            <a:r>
              <a:rPr lang="en-US" sz="7200" dirty="0">
                <a:solidFill>
                  <a:schemeClr val="bg1"/>
                </a:solidFill>
              </a:rPr>
              <a:t>What are the characteristics</a:t>
            </a:r>
          </a:p>
          <a:p>
            <a:r>
              <a:rPr lang="en-US" sz="7200" dirty="0">
                <a:solidFill>
                  <a:schemeClr val="bg1"/>
                </a:solidFill>
              </a:rPr>
              <a:t>of that Church?</a:t>
            </a:r>
          </a:p>
          <a:p>
            <a:endParaRPr lang="en-US" sz="7200" dirty="0">
              <a:solidFill>
                <a:schemeClr val="bg1"/>
              </a:solidFill>
            </a:endParaRPr>
          </a:p>
        </p:txBody>
      </p:sp>
      <p:sp>
        <p:nvSpPr>
          <p:cNvPr id="3" name="Date Placeholder 2">
            <a:extLst>
              <a:ext uri="{FF2B5EF4-FFF2-40B4-BE49-F238E27FC236}">
                <a16:creationId xmlns:a16="http://schemas.microsoft.com/office/drawing/2014/main" id="{E5FDE604-90C4-593B-B4B9-2148BA63BE11}"/>
              </a:ext>
            </a:extLst>
          </p:cNvPr>
          <p:cNvSpPr>
            <a:spLocks noGrp="1"/>
          </p:cNvSpPr>
          <p:nvPr>
            <p:ph type="dt" sz="half" idx="10"/>
          </p:nvPr>
        </p:nvSpPr>
        <p:spPr/>
        <p:txBody>
          <a:bodyPr/>
          <a:lstStyle/>
          <a:p>
            <a:r>
              <a:rPr lang="en-US"/>
              <a:t>1/11/2026</a:t>
            </a:r>
          </a:p>
        </p:txBody>
      </p:sp>
      <p:sp>
        <p:nvSpPr>
          <p:cNvPr id="4" name="Footer Placeholder 3">
            <a:extLst>
              <a:ext uri="{FF2B5EF4-FFF2-40B4-BE49-F238E27FC236}">
                <a16:creationId xmlns:a16="http://schemas.microsoft.com/office/drawing/2014/main" id="{C8422F16-B154-8698-996A-FEF607968E50}"/>
              </a:ext>
            </a:extLst>
          </p:cNvPr>
          <p:cNvSpPr>
            <a:spLocks noGrp="1"/>
          </p:cNvSpPr>
          <p:nvPr>
            <p:ph type="ftr" sz="quarter" idx="11"/>
          </p:nvPr>
        </p:nvSpPr>
        <p:spPr/>
        <p:txBody>
          <a:bodyPr/>
          <a:lstStyle/>
          <a:p>
            <a:r>
              <a:rPr lang="en-US"/>
              <a:t>The Spirit Controlled Believer</a:t>
            </a:r>
          </a:p>
        </p:txBody>
      </p:sp>
      <p:sp>
        <p:nvSpPr>
          <p:cNvPr id="5" name="Slide Number Placeholder 4">
            <a:extLst>
              <a:ext uri="{FF2B5EF4-FFF2-40B4-BE49-F238E27FC236}">
                <a16:creationId xmlns:a16="http://schemas.microsoft.com/office/drawing/2014/main" id="{5C5D245C-58B2-A7CA-E503-B208D9947055}"/>
              </a:ext>
            </a:extLst>
          </p:cNvPr>
          <p:cNvSpPr>
            <a:spLocks noGrp="1"/>
          </p:cNvSpPr>
          <p:nvPr>
            <p:ph type="sldNum" sz="quarter" idx="12"/>
          </p:nvPr>
        </p:nvSpPr>
        <p:spPr/>
        <p:txBody>
          <a:bodyPr/>
          <a:lstStyle/>
          <a:p>
            <a:fld id="{148CC95F-0247-41B6-91CF-DC97C76A7088}" type="slidenum">
              <a:rPr lang="en-US" smtClean="0"/>
              <a:t>13</a:t>
            </a:fld>
            <a:endParaRPr lang="en-US"/>
          </a:p>
        </p:txBody>
      </p:sp>
    </p:spTree>
    <p:extLst>
      <p:ext uri="{BB962C8B-B14F-4D97-AF65-F5344CB8AC3E}">
        <p14:creationId xmlns:p14="http://schemas.microsoft.com/office/powerpoint/2010/main" val="131124040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BF9234-25DC-F90F-FC43-001CBED3F97D}"/>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6EB60F99-4D3C-98B7-CD82-756A40B85965}"/>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B0A18D83-BC4B-7EED-8430-8B66EFEBF1EA}"/>
              </a:ext>
            </a:extLst>
          </p:cNvPr>
          <p:cNvSpPr>
            <a:spLocks noGrp="1"/>
          </p:cNvSpPr>
          <p:nvPr>
            <p:ph type="sldNum" sz="quarter" idx="12"/>
          </p:nvPr>
        </p:nvSpPr>
        <p:spPr/>
        <p:txBody>
          <a:bodyPr/>
          <a:lstStyle/>
          <a:p>
            <a:fld id="{148CC95F-0247-41B6-91CF-DC97C76A7088}" type="slidenum">
              <a:rPr lang="en-US" smtClean="0"/>
              <a:t>14</a:t>
            </a:fld>
            <a:endParaRPr lang="en-US"/>
          </a:p>
        </p:txBody>
      </p:sp>
      <p:pic>
        <p:nvPicPr>
          <p:cNvPr id="1026" name="Picture 2" descr="A Few Changes Can Lead to Great Photos ...">
            <a:extLst>
              <a:ext uri="{FF2B5EF4-FFF2-40B4-BE49-F238E27FC236}">
                <a16:creationId xmlns:a16="http://schemas.microsoft.com/office/drawing/2014/main" id="{08913FBC-AFF7-8724-C9BA-8ACAEF366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45" y="190500"/>
            <a:ext cx="5941925" cy="47582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986566-2983-1CC2-6DC1-65D1516E87E3}"/>
              </a:ext>
            </a:extLst>
          </p:cNvPr>
          <p:cNvSpPr txBox="1"/>
          <p:nvPr/>
        </p:nvSpPr>
        <p:spPr>
          <a:xfrm>
            <a:off x="6394450" y="100584"/>
            <a:ext cx="5703062" cy="6678751"/>
          </a:xfrm>
          <a:prstGeom prst="rect">
            <a:avLst/>
          </a:prstGeom>
          <a:noFill/>
        </p:spPr>
        <p:txBody>
          <a:bodyPr wrap="square">
            <a:spAutoFit/>
          </a:bodyPr>
          <a:lstStyle/>
          <a:p>
            <a:r>
              <a:rPr lang="en-US" sz="3600" b="1" dirty="0">
                <a:solidFill>
                  <a:schemeClr val="bg1"/>
                </a:solidFill>
              </a:rPr>
              <a:t>I JOHN 1:1-3</a:t>
            </a:r>
          </a:p>
          <a:p>
            <a:r>
              <a:rPr lang="en-US" sz="2800" i="1" dirty="0">
                <a:solidFill>
                  <a:schemeClr val="bg1"/>
                </a:solidFill>
              </a:rPr>
              <a:t>    That which was from the beginning, which we have heard, which we have seen with our eyes, which we have looked upon, and our hands have handled, of the Word of life; 2  (For the life was manifested, and we have seen it, and bear witness, and shew unto you that eternal life, which was with the Father, and was manifested unto us;) 3 That which we have seen and heard declare we unto you, that ye also may have fellowship with us: and truly our fellowship is with the Father, and with his Son Jesus Christ. </a:t>
            </a:r>
          </a:p>
        </p:txBody>
      </p:sp>
    </p:spTree>
    <p:extLst>
      <p:ext uri="{BB962C8B-B14F-4D97-AF65-F5344CB8AC3E}">
        <p14:creationId xmlns:p14="http://schemas.microsoft.com/office/powerpoint/2010/main" val="4089125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412E67-DB73-1A4C-881B-E119318CECA5}"/>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EC20FEB7-52ED-B765-8D65-7E4AEEA552CB}"/>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FDD0A366-F023-1E2F-2414-A7A53F53554C}"/>
              </a:ext>
            </a:extLst>
          </p:cNvPr>
          <p:cNvSpPr>
            <a:spLocks noGrp="1"/>
          </p:cNvSpPr>
          <p:nvPr>
            <p:ph type="sldNum" sz="quarter" idx="12"/>
          </p:nvPr>
        </p:nvSpPr>
        <p:spPr/>
        <p:txBody>
          <a:bodyPr/>
          <a:lstStyle/>
          <a:p>
            <a:fld id="{148CC95F-0247-41B6-91CF-DC97C76A7088}" type="slidenum">
              <a:rPr lang="en-US" smtClean="0"/>
              <a:t>15</a:t>
            </a:fld>
            <a:endParaRPr lang="en-US"/>
          </a:p>
        </p:txBody>
      </p:sp>
      <p:sp>
        <p:nvSpPr>
          <p:cNvPr id="6" name="TextBox 5">
            <a:extLst>
              <a:ext uri="{FF2B5EF4-FFF2-40B4-BE49-F238E27FC236}">
                <a16:creationId xmlns:a16="http://schemas.microsoft.com/office/drawing/2014/main" id="{E7652373-7EAE-C4B0-580B-B8A52738C2D1}"/>
              </a:ext>
            </a:extLst>
          </p:cNvPr>
          <p:cNvSpPr txBox="1"/>
          <p:nvPr/>
        </p:nvSpPr>
        <p:spPr>
          <a:xfrm>
            <a:off x="222250" y="100583"/>
            <a:ext cx="11798300" cy="6309420"/>
          </a:xfrm>
          <a:prstGeom prst="rect">
            <a:avLst/>
          </a:prstGeom>
          <a:noFill/>
        </p:spPr>
        <p:txBody>
          <a:bodyPr wrap="square">
            <a:spAutoFit/>
          </a:bodyPr>
          <a:lstStyle/>
          <a:p>
            <a:r>
              <a:rPr lang="en-US" sz="4400" b="1" dirty="0">
                <a:solidFill>
                  <a:schemeClr val="bg1"/>
                </a:solidFill>
              </a:rPr>
              <a:t>ISAIAH 11:6-7, 9-10</a:t>
            </a:r>
          </a:p>
          <a:p>
            <a:r>
              <a:rPr lang="en-US" sz="3600" i="1" dirty="0">
                <a:solidFill>
                  <a:schemeClr val="bg1"/>
                </a:solidFill>
              </a:rPr>
              <a:t>	The wolf also shall dwell with the lamb, and the leopard shall lie down with the kid; and the calf and the young lion and the fatling together; and a little child shall lead them. 7 And the cow and the bear shall feed; their young ones shall lie down together: and the lion shall eat straw like the ox.</a:t>
            </a:r>
          </a:p>
          <a:p>
            <a:r>
              <a:rPr lang="en-US" sz="3600" i="1" dirty="0">
                <a:solidFill>
                  <a:schemeClr val="bg1"/>
                </a:solidFill>
              </a:rPr>
              <a:t>	…9 They shall not hurt nor destroy in all my holy mountain: for the earth shall be full of the knowledge of the LORD, as the waters cover the sea. 10 And in that day there </a:t>
            </a:r>
            <a:r>
              <a:rPr lang="en-US" sz="3600" i="1" spc="-150" dirty="0">
                <a:solidFill>
                  <a:schemeClr val="bg1"/>
                </a:solidFill>
              </a:rPr>
              <a:t>shall be a root of Jesse, which shall stand for an ensign of the people; to it shall the Gentiles seek: and his rest shall be glorious.</a:t>
            </a:r>
          </a:p>
        </p:txBody>
      </p:sp>
    </p:spTree>
    <p:extLst>
      <p:ext uri="{BB962C8B-B14F-4D97-AF65-F5344CB8AC3E}">
        <p14:creationId xmlns:p14="http://schemas.microsoft.com/office/powerpoint/2010/main" val="295836686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48E56-210E-5D9B-8301-910C2BFF737C}"/>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F77E2164-2144-2877-6F2D-A37CB8D6E783}"/>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58FC6E93-0D39-385F-58A5-334D53F1CD40}"/>
              </a:ext>
            </a:extLst>
          </p:cNvPr>
          <p:cNvSpPr>
            <a:spLocks noGrp="1"/>
          </p:cNvSpPr>
          <p:nvPr>
            <p:ph type="sldNum" sz="quarter" idx="12"/>
          </p:nvPr>
        </p:nvSpPr>
        <p:spPr/>
        <p:txBody>
          <a:bodyPr/>
          <a:lstStyle/>
          <a:p>
            <a:fld id="{148CC95F-0247-41B6-91CF-DC97C76A7088}" type="slidenum">
              <a:rPr lang="en-US" smtClean="0"/>
              <a:t>16</a:t>
            </a:fld>
            <a:endParaRPr lang="en-US"/>
          </a:p>
        </p:txBody>
      </p:sp>
      <p:sp>
        <p:nvSpPr>
          <p:cNvPr id="6" name="TextBox 5">
            <a:extLst>
              <a:ext uri="{FF2B5EF4-FFF2-40B4-BE49-F238E27FC236}">
                <a16:creationId xmlns:a16="http://schemas.microsoft.com/office/drawing/2014/main" id="{0AF582D9-B6B5-8AD2-8654-C58128D3FF30}"/>
              </a:ext>
            </a:extLst>
          </p:cNvPr>
          <p:cNvSpPr txBox="1"/>
          <p:nvPr/>
        </p:nvSpPr>
        <p:spPr>
          <a:xfrm>
            <a:off x="94488" y="0"/>
            <a:ext cx="11823700" cy="5878532"/>
          </a:xfrm>
          <a:prstGeom prst="rect">
            <a:avLst/>
          </a:prstGeom>
          <a:noFill/>
        </p:spPr>
        <p:txBody>
          <a:bodyPr wrap="square">
            <a:spAutoFit/>
          </a:bodyPr>
          <a:lstStyle/>
          <a:p>
            <a:r>
              <a:rPr lang="en-US" sz="4800" b="1" dirty="0">
                <a:solidFill>
                  <a:schemeClr val="bg1"/>
                </a:solidFill>
              </a:rPr>
              <a:t>SIXFOLD.PURPOSE.OF.GABRIEL’S.</a:t>
            </a:r>
          </a:p>
          <a:p>
            <a:r>
              <a:rPr lang="en-US" sz="4800" b="1" dirty="0">
                <a:solidFill>
                  <a:schemeClr val="bg1"/>
                </a:solidFill>
              </a:rPr>
              <a:t>VISIT.TO.DANIEL</a:t>
            </a:r>
          </a:p>
          <a:p>
            <a:r>
              <a:rPr lang="en-US" sz="4000" dirty="0">
                <a:solidFill>
                  <a:schemeClr val="bg1"/>
                </a:solidFill>
              </a:rPr>
              <a:t>	100  Habakkuk 2. [Isaiah 11:6] We're going to see why He sealed up this old serpent, what it was done for, and what takes place immediately after he is sealed up. “</a:t>
            </a:r>
            <a:r>
              <a:rPr lang="en-US" sz="4000" i="1" dirty="0">
                <a:solidFill>
                  <a:schemeClr val="bg1"/>
                </a:solidFill>
              </a:rPr>
              <a:t>For the earth shall be filled with the knowledge and the glory of the LORD…”</a:t>
            </a:r>
            <a:r>
              <a:rPr lang="en-US" sz="4000" dirty="0">
                <a:solidFill>
                  <a:schemeClr val="bg1"/>
                </a:solidFill>
              </a:rPr>
              <a:t> In other words, when the enemy has been put away, the end of sin has come, the bringing in of everlasting</a:t>
            </a:r>
          </a:p>
        </p:txBody>
      </p:sp>
    </p:spTree>
    <p:extLst>
      <p:ext uri="{BB962C8B-B14F-4D97-AF65-F5344CB8AC3E}">
        <p14:creationId xmlns:p14="http://schemas.microsoft.com/office/powerpoint/2010/main" val="130059160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A0331-0D9B-9126-0F42-E1954A953B3C}"/>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B4D71725-FA6D-4D90-A607-F4384B3BE3DB}"/>
              </a:ext>
            </a:extLst>
          </p:cNvPr>
          <p:cNvSpPr>
            <a:spLocks noGrp="1"/>
          </p:cNvSpPr>
          <p:nvPr>
            <p:ph type="ftr" sz="quarter" idx="11"/>
          </p:nvPr>
        </p:nvSpPr>
        <p:spPr>
          <a:xfrm>
            <a:off x="335280" y="1313434"/>
            <a:ext cx="11442192" cy="1944116"/>
          </a:xfrm>
        </p:spPr>
        <p:txBody>
          <a:bodyPr/>
          <a:lstStyle/>
          <a:p>
            <a:r>
              <a:rPr lang="en-US" sz="4000" dirty="0">
                <a:solidFill>
                  <a:schemeClr val="bg1"/>
                </a:solidFill>
              </a:rPr>
              <a:t>righteousness has come, Satan is sealed up in the bottomless pit, and the knowledge of the Lord shall cover the earth as the waters covers the sea. It's coming, brother; it's coming. Women will be ladies, and men will be gentlemen. </a:t>
            </a:r>
          </a:p>
          <a:p>
            <a:r>
              <a:rPr lang="en-US" sz="4000" dirty="0">
                <a:solidFill>
                  <a:schemeClr val="bg1"/>
                </a:solidFill>
              </a:rPr>
              <a:t>	Now, the Millennium then is on. That's when the Millennium, when the city is to be built.     </a:t>
            </a:r>
            <a:r>
              <a:rPr lang="en-US" sz="3200" dirty="0">
                <a:solidFill>
                  <a:schemeClr val="bg1"/>
                </a:solidFill>
              </a:rPr>
              <a:t>61-0730</a:t>
            </a:r>
            <a:endParaRPr lang="en-US" sz="4000" dirty="0">
              <a:solidFill>
                <a:schemeClr val="bg1"/>
              </a:solidFill>
            </a:endParaRPr>
          </a:p>
        </p:txBody>
      </p:sp>
      <p:sp>
        <p:nvSpPr>
          <p:cNvPr id="4" name="Slide Number Placeholder 3">
            <a:extLst>
              <a:ext uri="{FF2B5EF4-FFF2-40B4-BE49-F238E27FC236}">
                <a16:creationId xmlns:a16="http://schemas.microsoft.com/office/drawing/2014/main" id="{05964FFB-D1CF-37EF-07D0-1E5DDA964F70}"/>
              </a:ext>
            </a:extLst>
          </p:cNvPr>
          <p:cNvSpPr>
            <a:spLocks noGrp="1"/>
          </p:cNvSpPr>
          <p:nvPr>
            <p:ph type="sldNum" sz="quarter" idx="12"/>
          </p:nvPr>
        </p:nvSpPr>
        <p:spPr/>
        <p:txBody>
          <a:bodyPr/>
          <a:lstStyle/>
          <a:p>
            <a:fld id="{148CC95F-0247-41B6-91CF-DC97C76A7088}" type="slidenum">
              <a:rPr lang="en-US" smtClean="0"/>
              <a:t>17</a:t>
            </a:fld>
            <a:endParaRPr lang="en-US"/>
          </a:p>
        </p:txBody>
      </p:sp>
      <p:sp>
        <p:nvSpPr>
          <p:cNvPr id="6" name="TextBox 5">
            <a:extLst>
              <a:ext uri="{FF2B5EF4-FFF2-40B4-BE49-F238E27FC236}">
                <a16:creationId xmlns:a16="http://schemas.microsoft.com/office/drawing/2014/main" id="{30DF7D05-9713-380D-F87C-D86E2F245A6E}"/>
              </a:ext>
            </a:extLst>
          </p:cNvPr>
          <p:cNvSpPr txBox="1"/>
          <p:nvPr/>
        </p:nvSpPr>
        <p:spPr>
          <a:xfrm>
            <a:off x="403479" y="4662658"/>
            <a:ext cx="11385042" cy="1938992"/>
          </a:xfrm>
          <a:prstGeom prst="rect">
            <a:avLst/>
          </a:prstGeom>
          <a:noFill/>
        </p:spPr>
        <p:txBody>
          <a:bodyPr wrap="square">
            <a:spAutoFit/>
          </a:bodyPr>
          <a:lstStyle/>
          <a:p>
            <a:pPr algn="ctr"/>
            <a:r>
              <a:rPr lang="en-US" sz="4000" b="1" dirty="0">
                <a:solidFill>
                  <a:schemeClr val="bg1"/>
                </a:solidFill>
              </a:rPr>
              <a:t>HABAKKUK 2:14</a:t>
            </a:r>
          </a:p>
          <a:p>
            <a:pPr algn="ctr"/>
            <a:r>
              <a:rPr lang="en-US" sz="4000" i="1" dirty="0">
                <a:solidFill>
                  <a:schemeClr val="bg1"/>
                </a:solidFill>
              </a:rPr>
              <a:t>For the earth shall be filled with the knowledge of the glory of the LORD, as the waters cover the sea.</a:t>
            </a:r>
          </a:p>
        </p:txBody>
      </p:sp>
    </p:spTree>
    <p:extLst>
      <p:ext uri="{BB962C8B-B14F-4D97-AF65-F5344CB8AC3E}">
        <p14:creationId xmlns:p14="http://schemas.microsoft.com/office/powerpoint/2010/main" val="67377892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C704A3-AC9F-C1F3-3917-CC7B6CA166DE}"/>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CEB20333-F5CB-A165-5BA8-422CDA504C45}"/>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81447B81-1DDC-EFBE-7C46-FB34D009E543}"/>
              </a:ext>
            </a:extLst>
          </p:cNvPr>
          <p:cNvSpPr>
            <a:spLocks noGrp="1"/>
          </p:cNvSpPr>
          <p:nvPr>
            <p:ph type="sldNum" sz="quarter" idx="12"/>
          </p:nvPr>
        </p:nvSpPr>
        <p:spPr/>
        <p:txBody>
          <a:bodyPr/>
          <a:lstStyle/>
          <a:p>
            <a:fld id="{148CC95F-0247-41B6-91CF-DC97C76A7088}" type="slidenum">
              <a:rPr lang="en-US" smtClean="0"/>
              <a:t>18</a:t>
            </a:fld>
            <a:endParaRPr lang="en-US"/>
          </a:p>
        </p:txBody>
      </p:sp>
      <p:sp>
        <p:nvSpPr>
          <p:cNvPr id="6" name="TextBox 5">
            <a:extLst>
              <a:ext uri="{FF2B5EF4-FFF2-40B4-BE49-F238E27FC236}">
                <a16:creationId xmlns:a16="http://schemas.microsoft.com/office/drawing/2014/main" id="{DD44B2C8-E609-9FD2-89CE-9778D9EA8635}"/>
              </a:ext>
            </a:extLst>
          </p:cNvPr>
          <p:cNvSpPr txBox="1"/>
          <p:nvPr/>
        </p:nvSpPr>
        <p:spPr>
          <a:xfrm>
            <a:off x="247650" y="73787"/>
            <a:ext cx="11849862" cy="6370975"/>
          </a:xfrm>
          <a:prstGeom prst="rect">
            <a:avLst/>
          </a:prstGeom>
          <a:noFill/>
        </p:spPr>
        <p:txBody>
          <a:bodyPr wrap="square">
            <a:spAutoFit/>
          </a:bodyPr>
          <a:lstStyle/>
          <a:p>
            <a:r>
              <a:rPr lang="en-US" sz="4800" b="1" dirty="0">
                <a:solidFill>
                  <a:schemeClr val="bg1"/>
                </a:solidFill>
              </a:rPr>
              <a:t>MATTHEW 22:15-22</a:t>
            </a:r>
          </a:p>
          <a:p>
            <a:r>
              <a:rPr lang="en-US" sz="4000" i="1" dirty="0">
                <a:solidFill>
                  <a:schemeClr val="bg1"/>
                </a:solidFill>
              </a:rPr>
              <a:t>	Then went the Pharisees, and took counsel how they might entangle him in his talk. 16  And they sent out unto him their disciples with the Herodians, saying, Master, we know that thou art true, and </a:t>
            </a:r>
            <a:r>
              <a:rPr lang="en-US" sz="4000" i="1" dirty="0" err="1">
                <a:solidFill>
                  <a:schemeClr val="bg1"/>
                </a:solidFill>
              </a:rPr>
              <a:t>teachest</a:t>
            </a:r>
            <a:r>
              <a:rPr lang="en-US" sz="4000" i="1" dirty="0">
                <a:solidFill>
                  <a:schemeClr val="bg1"/>
                </a:solidFill>
              </a:rPr>
              <a:t> the way of God in truth, neither </a:t>
            </a:r>
            <a:r>
              <a:rPr lang="en-US" sz="4000" i="1" dirty="0" err="1">
                <a:solidFill>
                  <a:schemeClr val="bg1"/>
                </a:solidFill>
              </a:rPr>
              <a:t>carest</a:t>
            </a:r>
            <a:r>
              <a:rPr lang="en-US" sz="4000" i="1" dirty="0">
                <a:solidFill>
                  <a:schemeClr val="bg1"/>
                </a:solidFill>
              </a:rPr>
              <a:t> thou for any man: for thou </a:t>
            </a:r>
            <a:r>
              <a:rPr lang="en-US" sz="4000" i="1" dirty="0" err="1">
                <a:solidFill>
                  <a:schemeClr val="bg1"/>
                </a:solidFill>
              </a:rPr>
              <a:t>regardest</a:t>
            </a:r>
            <a:r>
              <a:rPr lang="en-US" sz="4000" i="1" dirty="0">
                <a:solidFill>
                  <a:schemeClr val="bg1"/>
                </a:solidFill>
              </a:rPr>
              <a:t> not the person of men. 17 Tell us therefore, What </a:t>
            </a:r>
            <a:r>
              <a:rPr lang="en-US" sz="4000" i="1" dirty="0" err="1">
                <a:solidFill>
                  <a:schemeClr val="bg1"/>
                </a:solidFill>
              </a:rPr>
              <a:t>thinkest</a:t>
            </a:r>
            <a:r>
              <a:rPr lang="en-US" sz="4000" i="1" dirty="0">
                <a:solidFill>
                  <a:schemeClr val="bg1"/>
                </a:solidFill>
              </a:rPr>
              <a:t> thou? Is it lawful to give tribute unto Caesar, or not? 18  But Jesus perceived their wickedness, and said, Why tempt ye me, ye hypocrites? </a:t>
            </a:r>
          </a:p>
        </p:txBody>
      </p:sp>
    </p:spTree>
    <p:extLst>
      <p:ext uri="{BB962C8B-B14F-4D97-AF65-F5344CB8AC3E}">
        <p14:creationId xmlns:p14="http://schemas.microsoft.com/office/powerpoint/2010/main" val="384441620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D1B78-8A64-EC0B-350B-1A11542BA5C6}"/>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FD4FFD25-1AB0-E286-ECCF-77DC4F97148C}"/>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8F865C90-1702-C779-DB9C-AE8AE7D2FB7C}"/>
              </a:ext>
            </a:extLst>
          </p:cNvPr>
          <p:cNvSpPr>
            <a:spLocks noGrp="1"/>
          </p:cNvSpPr>
          <p:nvPr>
            <p:ph type="sldNum" sz="quarter" idx="12"/>
          </p:nvPr>
        </p:nvSpPr>
        <p:spPr/>
        <p:txBody>
          <a:bodyPr/>
          <a:lstStyle/>
          <a:p>
            <a:fld id="{148CC95F-0247-41B6-91CF-DC97C76A7088}" type="slidenum">
              <a:rPr lang="en-US" smtClean="0"/>
              <a:t>19</a:t>
            </a:fld>
            <a:endParaRPr lang="en-US"/>
          </a:p>
        </p:txBody>
      </p:sp>
      <p:sp>
        <p:nvSpPr>
          <p:cNvPr id="6" name="TextBox 5">
            <a:extLst>
              <a:ext uri="{FF2B5EF4-FFF2-40B4-BE49-F238E27FC236}">
                <a16:creationId xmlns:a16="http://schemas.microsoft.com/office/drawing/2014/main" id="{415D2A25-2A17-00C5-8018-8C27784F0B14}"/>
              </a:ext>
            </a:extLst>
          </p:cNvPr>
          <p:cNvSpPr txBox="1"/>
          <p:nvPr/>
        </p:nvSpPr>
        <p:spPr>
          <a:xfrm>
            <a:off x="521208" y="4165030"/>
            <a:ext cx="11467592" cy="2800767"/>
          </a:xfrm>
          <a:prstGeom prst="rect">
            <a:avLst/>
          </a:prstGeom>
          <a:noFill/>
        </p:spPr>
        <p:txBody>
          <a:bodyPr wrap="square">
            <a:spAutoFit/>
          </a:bodyPr>
          <a:lstStyle/>
          <a:p>
            <a:r>
              <a:rPr lang="en-US" sz="4400" b="0" i="1" dirty="0">
                <a:solidFill>
                  <a:srgbClr val="E6E8F0"/>
                </a:solidFill>
                <a:effectLst/>
                <a:latin typeface="Google Sans"/>
              </a:rPr>
              <a:t>Tiberius Caesar Divi Augusti Filius Augustus</a:t>
            </a:r>
          </a:p>
          <a:p>
            <a:r>
              <a:rPr lang="en-US" sz="4400" b="1" dirty="0">
                <a:solidFill>
                  <a:schemeClr val="bg1"/>
                </a:solidFill>
              </a:rPr>
              <a:t>Translation:</a:t>
            </a:r>
            <a:r>
              <a:rPr lang="en-US" sz="4400" dirty="0">
                <a:solidFill>
                  <a:schemeClr val="bg1"/>
                </a:solidFill>
              </a:rPr>
              <a:t> "Tiberius Caesar, Son of the Divine Augustus"</a:t>
            </a:r>
          </a:p>
          <a:p>
            <a:endParaRPr lang="en-US" sz="4400" dirty="0"/>
          </a:p>
        </p:txBody>
      </p:sp>
      <p:pic>
        <p:nvPicPr>
          <p:cNvPr id="7" name="Picture 6">
            <a:extLst>
              <a:ext uri="{FF2B5EF4-FFF2-40B4-BE49-F238E27FC236}">
                <a16:creationId xmlns:a16="http://schemas.microsoft.com/office/drawing/2014/main" id="{1D844C7B-DED0-C7D2-BD5D-17436B0AF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41" y="311151"/>
            <a:ext cx="7425859" cy="3643312"/>
          </a:xfrm>
          <a:prstGeom prst="rect">
            <a:avLst/>
          </a:prstGeom>
        </p:spPr>
      </p:pic>
    </p:spTree>
    <p:extLst>
      <p:ext uri="{BB962C8B-B14F-4D97-AF65-F5344CB8AC3E}">
        <p14:creationId xmlns:p14="http://schemas.microsoft.com/office/powerpoint/2010/main" val="280372672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631362-DD11-99C8-B481-541C2EBE7505}"/>
              </a:ext>
            </a:extLst>
          </p:cNvPr>
          <p:cNvSpPr>
            <a:spLocks noGrp="1"/>
          </p:cNvSpPr>
          <p:nvPr>
            <p:ph sz="quarter" idx="13"/>
          </p:nvPr>
        </p:nvSpPr>
        <p:spPr/>
        <p:txBody>
          <a:bodyPr/>
          <a:lstStyle/>
          <a:p>
            <a:endParaRPr lang="en-US"/>
          </a:p>
        </p:txBody>
      </p:sp>
      <p:sp>
        <p:nvSpPr>
          <p:cNvPr id="6" name="TextBox 5">
            <a:extLst>
              <a:ext uri="{FF2B5EF4-FFF2-40B4-BE49-F238E27FC236}">
                <a16:creationId xmlns:a16="http://schemas.microsoft.com/office/drawing/2014/main" id="{C8A63E4A-6890-3358-C4A9-7E2AA5E28C23}"/>
              </a:ext>
            </a:extLst>
          </p:cNvPr>
          <p:cNvSpPr txBox="1"/>
          <p:nvPr/>
        </p:nvSpPr>
        <p:spPr>
          <a:xfrm>
            <a:off x="2969102" y="203367"/>
            <a:ext cx="8999748" cy="5940088"/>
          </a:xfrm>
          <a:prstGeom prst="rect">
            <a:avLst/>
          </a:prstGeom>
          <a:noFill/>
        </p:spPr>
        <p:txBody>
          <a:bodyPr wrap="square" rtlCol="0">
            <a:spAutoFit/>
          </a:bodyPr>
          <a:lstStyle/>
          <a:p>
            <a:r>
              <a:rPr lang="en-US" sz="7200" b="1" dirty="0">
                <a:solidFill>
                  <a:schemeClr val="bg1"/>
                </a:solidFill>
              </a:rPr>
              <a:t>Birthdays</a:t>
            </a:r>
          </a:p>
          <a:p>
            <a:r>
              <a:rPr lang="en-US" sz="4400" dirty="0">
                <a:solidFill>
                  <a:schemeClr val="bg1"/>
                </a:solidFill>
              </a:rPr>
              <a:t>Jan. 12</a:t>
            </a:r>
            <a:r>
              <a:rPr lang="en-US" sz="4400" baseline="30000" dirty="0">
                <a:solidFill>
                  <a:schemeClr val="bg1"/>
                </a:solidFill>
              </a:rPr>
              <a:t>th</a:t>
            </a:r>
            <a:r>
              <a:rPr lang="en-US" sz="4400" dirty="0">
                <a:solidFill>
                  <a:schemeClr val="bg1"/>
                </a:solidFill>
              </a:rPr>
              <a:t> Jessie Cockman</a:t>
            </a:r>
          </a:p>
          <a:p>
            <a:r>
              <a:rPr lang="en-US" sz="4400" dirty="0">
                <a:solidFill>
                  <a:schemeClr val="bg1"/>
                </a:solidFill>
              </a:rPr>
              <a:t>Jan. 13</a:t>
            </a:r>
            <a:r>
              <a:rPr lang="en-US" sz="4400" baseline="30000" dirty="0">
                <a:solidFill>
                  <a:schemeClr val="bg1"/>
                </a:solidFill>
              </a:rPr>
              <a:t>th</a:t>
            </a:r>
            <a:r>
              <a:rPr lang="en-US" sz="4400" dirty="0">
                <a:solidFill>
                  <a:schemeClr val="bg1"/>
                </a:solidFill>
              </a:rPr>
              <a:t> Lincoln Clayville</a:t>
            </a:r>
          </a:p>
          <a:p>
            <a:r>
              <a:rPr lang="en-US" sz="4400" dirty="0">
                <a:solidFill>
                  <a:schemeClr val="bg1"/>
                </a:solidFill>
              </a:rPr>
              <a:t>Jan. 14</a:t>
            </a:r>
            <a:r>
              <a:rPr lang="en-US" sz="4400" baseline="30000" dirty="0">
                <a:solidFill>
                  <a:schemeClr val="bg1"/>
                </a:solidFill>
              </a:rPr>
              <a:t>th</a:t>
            </a:r>
            <a:r>
              <a:rPr lang="en-US" sz="4400" dirty="0">
                <a:solidFill>
                  <a:schemeClr val="bg1"/>
                </a:solidFill>
              </a:rPr>
              <a:t> Hans Florian, William Cross</a:t>
            </a:r>
          </a:p>
          <a:p>
            <a:r>
              <a:rPr lang="en-US" sz="4400" dirty="0">
                <a:solidFill>
                  <a:schemeClr val="bg1"/>
                </a:solidFill>
              </a:rPr>
              <a:t>Jan. 15</a:t>
            </a:r>
            <a:r>
              <a:rPr lang="en-US" sz="4400" baseline="30000" dirty="0">
                <a:solidFill>
                  <a:schemeClr val="bg1"/>
                </a:solidFill>
              </a:rPr>
              <a:t>th</a:t>
            </a:r>
            <a:r>
              <a:rPr lang="en-US" sz="4400" dirty="0">
                <a:solidFill>
                  <a:schemeClr val="bg1"/>
                </a:solidFill>
              </a:rPr>
              <a:t> Jaci Whitlock, Peyton Botha</a:t>
            </a:r>
          </a:p>
          <a:p>
            <a:endParaRPr lang="en-US" sz="4400" dirty="0">
              <a:solidFill>
                <a:schemeClr val="bg1"/>
              </a:solidFill>
            </a:endParaRPr>
          </a:p>
          <a:p>
            <a:r>
              <a:rPr lang="en-US" sz="4400" dirty="0">
                <a:solidFill>
                  <a:schemeClr val="bg1"/>
                </a:solidFill>
              </a:rPr>
              <a:t>Jan. 18</a:t>
            </a:r>
            <a:r>
              <a:rPr lang="en-US" sz="4400" baseline="30000" dirty="0">
                <a:solidFill>
                  <a:schemeClr val="bg1"/>
                </a:solidFill>
              </a:rPr>
              <a:t>th</a:t>
            </a:r>
            <a:r>
              <a:rPr lang="en-US" sz="4400" dirty="0">
                <a:solidFill>
                  <a:schemeClr val="bg1"/>
                </a:solidFill>
              </a:rPr>
              <a:t> Communion</a:t>
            </a:r>
          </a:p>
          <a:p>
            <a:r>
              <a:rPr lang="en-US" sz="4400" dirty="0">
                <a:solidFill>
                  <a:schemeClr val="bg1"/>
                </a:solidFill>
              </a:rPr>
              <a:t>Feb. 28</a:t>
            </a:r>
            <a:r>
              <a:rPr lang="en-US" sz="4400" baseline="30000" dirty="0">
                <a:solidFill>
                  <a:schemeClr val="bg1"/>
                </a:solidFill>
              </a:rPr>
              <a:t>th</a:t>
            </a:r>
            <a:r>
              <a:rPr lang="en-US" sz="4400" dirty="0">
                <a:solidFill>
                  <a:schemeClr val="bg1"/>
                </a:solidFill>
              </a:rPr>
              <a:t> Anniversary Meeting</a:t>
            </a:r>
          </a:p>
        </p:txBody>
      </p:sp>
      <p:pic>
        <p:nvPicPr>
          <p:cNvPr id="2" name="Picture 1">
            <a:extLst>
              <a:ext uri="{FF2B5EF4-FFF2-40B4-BE49-F238E27FC236}">
                <a16:creationId xmlns:a16="http://schemas.microsoft.com/office/drawing/2014/main" id="{043A98EF-A398-04E9-6E38-E536D2A40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12" y="588806"/>
            <a:ext cx="2858790" cy="1902395"/>
          </a:xfrm>
          <a:prstGeom prst="rect">
            <a:avLst/>
          </a:prstGeom>
          <a:ln>
            <a:noFill/>
          </a:ln>
          <a:effectLst>
            <a:softEdge rad="112500"/>
          </a:effectLst>
        </p:spPr>
      </p:pic>
      <p:sp>
        <p:nvSpPr>
          <p:cNvPr id="3" name="Date Placeholder 2">
            <a:extLst>
              <a:ext uri="{FF2B5EF4-FFF2-40B4-BE49-F238E27FC236}">
                <a16:creationId xmlns:a16="http://schemas.microsoft.com/office/drawing/2014/main" id="{5E851BFE-D25B-0608-EFF1-67C4A539C5F8}"/>
              </a:ext>
            </a:extLst>
          </p:cNvPr>
          <p:cNvSpPr>
            <a:spLocks noGrp="1"/>
          </p:cNvSpPr>
          <p:nvPr>
            <p:ph type="dt" sz="half" idx="10"/>
          </p:nvPr>
        </p:nvSpPr>
        <p:spPr/>
        <p:txBody>
          <a:bodyPr/>
          <a:lstStyle/>
          <a:p>
            <a:r>
              <a:rPr lang="en-US"/>
              <a:t>1/11/2026</a:t>
            </a:r>
          </a:p>
        </p:txBody>
      </p:sp>
      <p:sp>
        <p:nvSpPr>
          <p:cNvPr id="4" name="Footer Placeholder 3">
            <a:extLst>
              <a:ext uri="{FF2B5EF4-FFF2-40B4-BE49-F238E27FC236}">
                <a16:creationId xmlns:a16="http://schemas.microsoft.com/office/drawing/2014/main" id="{4EF189C7-B32C-1B99-1F82-534B1966AC61}"/>
              </a:ext>
            </a:extLst>
          </p:cNvPr>
          <p:cNvSpPr>
            <a:spLocks noGrp="1"/>
          </p:cNvSpPr>
          <p:nvPr>
            <p:ph type="ftr" sz="quarter" idx="11"/>
          </p:nvPr>
        </p:nvSpPr>
        <p:spPr/>
        <p:txBody>
          <a:bodyPr/>
          <a:lstStyle/>
          <a:p>
            <a:r>
              <a:rPr lang="en-ZA"/>
              <a:t>The Spirit Controlled Believer</a:t>
            </a:r>
            <a:endParaRPr lang="en-US" dirty="0"/>
          </a:p>
        </p:txBody>
      </p:sp>
      <p:sp>
        <p:nvSpPr>
          <p:cNvPr id="7" name="Slide Number Placeholder 6">
            <a:extLst>
              <a:ext uri="{FF2B5EF4-FFF2-40B4-BE49-F238E27FC236}">
                <a16:creationId xmlns:a16="http://schemas.microsoft.com/office/drawing/2014/main" id="{3F3E64F4-CCF0-C114-401E-E2382C2721AB}"/>
              </a:ext>
            </a:extLst>
          </p:cNvPr>
          <p:cNvSpPr>
            <a:spLocks noGrp="1"/>
          </p:cNvSpPr>
          <p:nvPr>
            <p:ph type="sldNum" sz="quarter" idx="12"/>
          </p:nvPr>
        </p:nvSpPr>
        <p:spPr/>
        <p:txBody>
          <a:bodyPr/>
          <a:lstStyle/>
          <a:p>
            <a:fld id="{9D164B4E-BB64-4235-AA14-F42088F189EC}" type="slidenum">
              <a:rPr lang="en-US" smtClean="0"/>
              <a:t>2</a:t>
            </a:fld>
            <a:endParaRPr lang="en-US"/>
          </a:p>
        </p:txBody>
      </p:sp>
    </p:spTree>
    <p:extLst>
      <p:ext uri="{BB962C8B-B14F-4D97-AF65-F5344CB8AC3E}">
        <p14:creationId xmlns:p14="http://schemas.microsoft.com/office/powerpoint/2010/main" val="373305496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524D8F-EF96-EE6E-83AB-FB054C6B4FC0}"/>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6126B62F-9C5D-A799-75D6-86C09CAFB347}"/>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E4D0D467-A0DD-ECDC-55E2-5913F0872DA2}"/>
              </a:ext>
            </a:extLst>
          </p:cNvPr>
          <p:cNvSpPr>
            <a:spLocks noGrp="1"/>
          </p:cNvSpPr>
          <p:nvPr>
            <p:ph type="sldNum" sz="quarter" idx="12"/>
          </p:nvPr>
        </p:nvSpPr>
        <p:spPr/>
        <p:txBody>
          <a:bodyPr/>
          <a:lstStyle/>
          <a:p>
            <a:fld id="{148CC95F-0247-41B6-91CF-DC97C76A7088}" type="slidenum">
              <a:rPr lang="en-US" smtClean="0"/>
              <a:t>20</a:t>
            </a:fld>
            <a:endParaRPr lang="en-US"/>
          </a:p>
        </p:txBody>
      </p:sp>
      <p:sp>
        <p:nvSpPr>
          <p:cNvPr id="6" name="TextBox 5">
            <a:extLst>
              <a:ext uri="{FF2B5EF4-FFF2-40B4-BE49-F238E27FC236}">
                <a16:creationId xmlns:a16="http://schemas.microsoft.com/office/drawing/2014/main" id="{19E54273-6023-B704-362C-88DA9A10CD63}"/>
              </a:ext>
            </a:extLst>
          </p:cNvPr>
          <p:cNvSpPr txBox="1"/>
          <p:nvPr/>
        </p:nvSpPr>
        <p:spPr>
          <a:xfrm>
            <a:off x="285750" y="234950"/>
            <a:ext cx="11671300" cy="5016758"/>
          </a:xfrm>
          <a:prstGeom prst="rect">
            <a:avLst/>
          </a:prstGeom>
          <a:noFill/>
        </p:spPr>
        <p:txBody>
          <a:bodyPr wrap="square">
            <a:spAutoFit/>
          </a:bodyPr>
          <a:lstStyle/>
          <a:p>
            <a:r>
              <a:rPr lang="en-US" sz="4000" i="1" dirty="0">
                <a:solidFill>
                  <a:schemeClr val="bg1"/>
                </a:solidFill>
              </a:rPr>
              <a:t>	19 Shew me the tribute money. And they brought unto him a penny. </a:t>
            </a:r>
            <a:r>
              <a:rPr lang="en-US" sz="4000" dirty="0">
                <a:solidFill>
                  <a:schemeClr val="bg1"/>
                </a:solidFill>
              </a:rPr>
              <a:t>20 And he saith unto them, Whose is this image and superscription? 21 They say unto him, Caesar's. Then saith he unto them, Render therefore unto Caesar the things which are Caesar's; and unto God the things that are God's. 22 When they had heard these words, they </a:t>
            </a:r>
            <a:r>
              <a:rPr lang="en-US" sz="4000" dirty="0" err="1">
                <a:solidFill>
                  <a:schemeClr val="bg1"/>
                </a:solidFill>
              </a:rPr>
              <a:t>marvelled</a:t>
            </a:r>
            <a:r>
              <a:rPr lang="en-US" sz="4000" dirty="0">
                <a:solidFill>
                  <a:schemeClr val="bg1"/>
                </a:solidFill>
              </a:rPr>
              <a:t>, and left him, and went their way. </a:t>
            </a:r>
          </a:p>
        </p:txBody>
      </p:sp>
    </p:spTree>
    <p:extLst>
      <p:ext uri="{BB962C8B-B14F-4D97-AF65-F5344CB8AC3E}">
        <p14:creationId xmlns:p14="http://schemas.microsoft.com/office/powerpoint/2010/main" val="217051536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AE636F-2520-80C6-59FC-E1DDFD9ADD9D}"/>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1581A9AE-D56C-0D18-5A11-726C5732FC89}"/>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09E3A8D7-81FE-1A3F-FF69-855510420E05}"/>
              </a:ext>
            </a:extLst>
          </p:cNvPr>
          <p:cNvSpPr>
            <a:spLocks noGrp="1"/>
          </p:cNvSpPr>
          <p:nvPr>
            <p:ph type="sldNum" sz="quarter" idx="12"/>
          </p:nvPr>
        </p:nvSpPr>
        <p:spPr/>
        <p:txBody>
          <a:bodyPr/>
          <a:lstStyle/>
          <a:p>
            <a:fld id="{148CC95F-0247-41B6-91CF-DC97C76A7088}" type="slidenum">
              <a:rPr lang="en-US" smtClean="0"/>
              <a:t>21</a:t>
            </a:fld>
            <a:endParaRPr lang="en-US"/>
          </a:p>
        </p:txBody>
      </p:sp>
      <p:sp>
        <p:nvSpPr>
          <p:cNvPr id="6" name="TextBox 5">
            <a:extLst>
              <a:ext uri="{FF2B5EF4-FFF2-40B4-BE49-F238E27FC236}">
                <a16:creationId xmlns:a16="http://schemas.microsoft.com/office/drawing/2014/main" id="{3DD9AFD0-87D3-631B-98D6-54556F4A5CD8}"/>
              </a:ext>
            </a:extLst>
          </p:cNvPr>
          <p:cNvSpPr txBox="1"/>
          <p:nvPr/>
        </p:nvSpPr>
        <p:spPr>
          <a:xfrm>
            <a:off x="215900" y="73788"/>
            <a:ext cx="11881612" cy="6524863"/>
          </a:xfrm>
          <a:prstGeom prst="rect">
            <a:avLst/>
          </a:prstGeom>
          <a:noFill/>
        </p:spPr>
        <p:txBody>
          <a:bodyPr wrap="square">
            <a:spAutoFit/>
          </a:bodyPr>
          <a:lstStyle/>
          <a:p>
            <a:r>
              <a:rPr lang="en-US" sz="4400" b="1" dirty="0">
                <a:solidFill>
                  <a:schemeClr val="bg1"/>
                </a:solidFill>
              </a:rPr>
              <a:t>ROMANS 1:1-7</a:t>
            </a:r>
          </a:p>
          <a:p>
            <a:r>
              <a:rPr lang="en-US" sz="3400" i="1" dirty="0">
                <a:solidFill>
                  <a:schemeClr val="bg1"/>
                </a:solidFill>
              </a:rPr>
              <a:t>Paul, a servant of Jesus Christ, called to be an apostle, separated unto the gospel of God, 2 (Which he had promised afore by his prophets in the holy scriptures,) 3 Concerning his Son Jesus Christ our Lord, which was made of the seed of David according to the flesh; 4 And declared to be the Son of God with power, according to the spirit of holiness, by the resurrection from the dead: 5 By whom we have received grace and apostleship, for obedience to the faith among all nations, for his name: 6 Among whom are ye also the called of Jesus Christ: 7 To all that be in Rome, beloved of God, called to be saints: Grace to you and peace from God our Father, and the Lord Jesus Christ. </a:t>
            </a:r>
          </a:p>
        </p:txBody>
      </p:sp>
    </p:spTree>
    <p:extLst>
      <p:ext uri="{BB962C8B-B14F-4D97-AF65-F5344CB8AC3E}">
        <p14:creationId xmlns:p14="http://schemas.microsoft.com/office/powerpoint/2010/main" val="273816057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EF8853-62D3-557F-838D-5F6DDF04EB7A}"/>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E0D20D41-9ECF-266B-5C71-EBAAAEC58308}"/>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C4BFA001-B995-C2B8-C7A3-8709BEAC1996}"/>
              </a:ext>
            </a:extLst>
          </p:cNvPr>
          <p:cNvSpPr>
            <a:spLocks noGrp="1"/>
          </p:cNvSpPr>
          <p:nvPr>
            <p:ph type="sldNum" sz="quarter" idx="12"/>
          </p:nvPr>
        </p:nvSpPr>
        <p:spPr/>
        <p:txBody>
          <a:bodyPr/>
          <a:lstStyle/>
          <a:p>
            <a:fld id="{148CC95F-0247-41B6-91CF-DC97C76A7088}" type="slidenum">
              <a:rPr lang="en-US" smtClean="0"/>
              <a:t>22</a:t>
            </a:fld>
            <a:endParaRPr lang="en-US"/>
          </a:p>
        </p:txBody>
      </p:sp>
      <p:sp>
        <p:nvSpPr>
          <p:cNvPr id="6" name="TextBox 5">
            <a:extLst>
              <a:ext uri="{FF2B5EF4-FFF2-40B4-BE49-F238E27FC236}">
                <a16:creationId xmlns:a16="http://schemas.microsoft.com/office/drawing/2014/main" id="{9538178A-4D90-798A-EEE2-891DFA1A2711}"/>
              </a:ext>
            </a:extLst>
          </p:cNvPr>
          <p:cNvSpPr txBox="1"/>
          <p:nvPr/>
        </p:nvSpPr>
        <p:spPr>
          <a:xfrm>
            <a:off x="202019" y="100584"/>
            <a:ext cx="11895493" cy="6473567"/>
          </a:xfrm>
          <a:prstGeom prst="rect">
            <a:avLst/>
          </a:prstGeom>
          <a:noFill/>
        </p:spPr>
        <p:txBody>
          <a:bodyPr wrap="square">
            <a:spAutoFit/>
          </a:bodyPr>
          <a:lstStyle/>
          <a:p>
            <a:pPr marL="0" marR="0">
              <a:spcAft>
                <a:spcPts val="800"/>
              </a:spcAft>
              <a:buNone/>
            </a:pPr>
            <a:r>
              <a:rPr lang="en-US" sz="48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BIRTH.PAINS</a:t>
            </a:r>
            <a:endParaRPr lang="en-US" sz="4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457200">
              <a:spcAft>
                <a:spcPts val="800"/>
              </a:spcAft>
              <a:buNone/>
            </a:pP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111 Moses could not have brought Noah's message. Neither could Jesus have brought Noah's message, because it was another age. And the old seed was right, it served its purpose, dead and gone on. The transformation from the old to the new, where the Life was at, was worrying the people, what worries them yet today.</a:t>
            </a:r>
            <a:r>
              <a:rPr lang="en-US" sz="40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We're not building a wall, like we start off with Luther's message, go right down a straight line, or a Pentecostal message. </a:t>
            </a:r>
            <a:endParaRPr lang="en-US" sz="4000" dirty="0">
              <a:solidFill>
                <a:schemeClr val="bg1"/>
              </a:solidFill>
            </a:endParaRPr>
          </a:p>
        </p:txBody>
      </p:sp>
    </p:spTree>
    <p:extLst>
      <p:ext uri="{BB962C8B-B14F-4D97-AF65-F5344CB8AC3E}">
        <p14:creationId xmlns:p14="http://schemas.microsoft.com/office/powerpoint/2010/main" val="340433575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AF6594-7D97-BAE5-FC07-77C15D01309E}"/>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82777AFF-6660-4A2B-63A2-3D4FDA9D165F}"/>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D4B012B9-0FEA-05F2-E20E-950A5D688C27}"/>
              </a:ext>
            </a:extLst>
          </p:cNvPr>
          <p:cNvSpPr>
            <a:spLocks noGrp="1"/>
          </p:cNvSpPr>
          <p:nvPr>
            <p:ph type="sldNum" sz="quarter" idx="12"/>
          </p:nvPr>
        </p:nvSpPr>
        <p:spPr/>
        <p:txBody>
          <a:bodyPr/>
          <a:lstStyle/>
          <a:p>
            <a:fld id="{148CC95F-0247-41B6-91CF-DC97C76A7088}" type="slidenum">
              <a:rPr lang="en-US" smtClean="0"/>
              <a:t>23</a:t>
            </a:fld>
            <a:endParaRPr lang="en-US"/>
          </a:p>
        </p:txBody>
      </p:sp>
      <p:sp>
        <p:nvSpPr>
          <p:cNvPr id="6" name="TextBox 5">
            <a:extLst>
              <a:ext uri="{FF2B5EF4-FFF2-40B4-BE49-F238E27FC236}">
                <a16:creationId xmlns:a16="http://schemas.microsoft.com/office/drawing/2014/main" id="{8EBAEE5D-416A-2F83-8C2D-C7C5FDC63747}"/>
              </a:ext>
            </a:extLst>
          </p:cNvPr>
          <p:cNvSpPr txBox="1"/>
          <p:nvPr/>
        </p:nvSpPr>
        <p:spPr>
          <a:xfrm>
            <a:off x="170121" y="233916"/>
            <a:ext cx="11834037" cy="6453049"/>
          </a:xfrm>
          <a:prstGeom prst="rect">
            <a:avLst/>
          </a:prstGeom>
          <a:noFill/>
        </p:spPr>
        <p:txBody>
          <a:bodyPr wrap="square">
            <a:spAutoFit/>
          </a:bodyPr>
          <a:lstStyle/>
          <a:p>
            <a:pPr marL="0" marR="0" indent="457200">
              <a:spcAft>
                <a:spcPts val="800"/>
              </a:spcAft>
              <a:buNone/>
            </a:pPr>
            <a:r>
              <a:rPr lang="en-US" sz="4000" b="1" u="sng"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We are turning corners. We're building a building. God's Word is the blueprint</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Anybody can run a straight line, but it takes a mason to turn the corner. It takes the power of God to do that. </a:t>
            </a:r>
            <a:r>
              <a:rPr lang="en-US" sz="40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T</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akes an anointed one from Heaven, to be sent down to do that. </a:t>
            </a:r>
          </a:p>
          <a:p>
            <a:pPr marL="0" marR="0" indent="457200">
              <a:spcAft>
                <a:spcPts val="800"/>
              </a:spcAft>
              <a:buNone/>
            </a:pPr>
            <a:r>
              <a:rPr lang="en-US" sz="40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And in the prophets' age, the Word of the Lord comes through those prophets, and </a:t>
            </a:r>
            <a:r>
              <a:rPr lang="en-US" sz="4000" u="sng"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they turn those corners</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But the builders wanted to build a wall. It's not a wall, at all. It's a building, a building of God.</a:t>
            </a:r>
            <a:endParaRPr lang="en-US"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457200" algn="r">
              <a:spcAft>
                <a:spcPts val="800"/>
              </a:spcAft>
              <a:buNone/>
            </a:pP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65-0124 </a:t>
            </a:r>
            <a:endParaRPr lang="en-US"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1087328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5B041A-7A1C-E526-A608-53BD03E18741}"/>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2AB89996-8F49-2789-258B-AFB73079BCC2}"/>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EDC6454B-8824-F89F-8A70-C7861EF43CBE}"/>
              </a:ext>
            </a:extLst>
          </p:cNvPr>
          <p:cNvSpPr>
            <a:spLocks noGrp="1"/>
          </p:cNvSpPr>
          <p:nvPr>
            <p:ph type="sldNum" sz="quarter" idx="12"/>
          </p:nvPr>
        </p:nvSpPr>
        <p:spPr/>
        <p:txBody>
          <a:bodyPr/>
          <a:lstStyle/>
          <a:p>
            <a:fld id="{148CC95F-0247-41B6-91CF-DC97C76A7088}" type="slidenum">
              <a:rPr lang="en-US" smtClean="0"/>
              <a:t>24</a:t>
            </a:fld>
            <a:endParaRPr lang="en-US"/>
          </a:p>
        </p:txBody>
      </p:sp>
      <p:sp>
        <p:nvSpPr>
          <p:cNvPr id="6" name="TextBox 5">
            <a:extLst>
              <a:ext uri="{FF2B5EF4-FFF2-40B4-BE49-F238E27FC236}">
                <a16:creationId xmlns:a16="http://schemas.microsoft.com/office/drawing/2014/main" id="{4C0FF5B2-CA2D-4444-1C58-B74E93702879}"/>
              </a:ext>
            </a:extLst>
          </p:cNvPr>
          <p:cNvSpPr txBox="1"/>
          <p:nvPr/>
        </p:nvSpPr>
        <p:spPr>
          <a:xfrm>
            <a:off x="94489" y="100585"/>
            <a:ext cx="12003024" cy="6904454"/>
          </a:xfrm>
          <a:prstGeom prst="rect">
            <a:avLst/>
          </a:prstGeom>
          <a:noFill/>
        </p:spPr>
        <p:txBody>
          <a:bodyPr wrap="square">
            <a:spAutoFit/>
          </a:bodyPr>
          <a:lstStyle/>
          <a:p>
            <a:pPr marL="0" marR="0">
              <a:spcAft>
                <a:spcPts val="800"/>
              </a:spcAft>
              <a:buNone/>
            </a:pPr>
            <a:r>
              <a:rPr lang="en-US" sz="40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**CHRIST.IS.REVEALED.IN.HIS.OWN.WORD</a:t>
            </a: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457200">
              <a:spcAft>
                <a:spcPts val="800"/>
              </a:spcAft>
              <a:buNone/>
            </a:pP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151 [The forming of the Body through the Ages] The Church took His place, martyrdom and Dark Ages… Then where does the sight come from? At the top of the head. Now it's in the head time. You can't see with your hands, the ears, nose, lips, </a:t>
            </a:r>
            <a:r>
              <a:rPr lang="en-US" sz="3600" u="sng"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though it speaks: that was the Pentecostal age</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But </a:t>
            </a: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now</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it's in the eye time, the seeing. </a:t>
            </a:r>
            <a:r>
              <a:rPr lang="en-US" sz="36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T</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here isn't one moving faculty beyond the eye. </a:t>
            </a: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The next is the intelligence, which is Christ Itself, Who controls the whole Body</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No moving, motion beyond that. Everything else has moved. Move your feet, legs, move everything. But after your eyes, there is nothing moves.</a:t>
            </a:r>
            <a:endParaRPr lang="en-US"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4826764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B93814-CD95-4515-9F18-E8859B691E73}"/>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A27B903F-B222-F2C5-D33A-8E266348A0BA}"/>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BE38417B-A29A-566C-E626-3D73F922E4FF}"/>
              </a:ext>
            </a:extLst>
          </p:cNvPr>
          <p:cNvSpPr>
            <a:spLocks noGrp="1"/>
          </p:cNvSpPr>
          <p:nvPr>
            <p:ph type="sldNum" sz="quarter" idx="12"/>
          </p:nvPr>
        </p:nvSpPr>
        <p:spPr/>
        <p:txBody>
          <a:bodyPr/>
          <a:lstStyle/>
          <a:p>
            <a:fld id="{148CC95F-0247-41B6-91CF-DC97C76A7088}" type="slidenum">
              <a:rPr lang="en-US" smtClean="0"/>
              <a:t>25</a:t>
            </a:fld>
            <a:endParaRPr lang="en-US"/>
          </a:p>
        </p:txBody>
      </p:sp>
      <p:sp>
        <p:nvSpPr>
          <p:cNvPr id="6" name="TextBox 5">
            <a:extLst>
              <a:ext uri="{FF2B5EF4-FFF2-40B4-BE49-F238E27FC236}">
                <a16:creationId xmlns:a16="http://schemas.microsoft.com/office/drawing/2014/main" id="{8F17D822-FC40-FAB5-31B9-48232094159F}"/>
              </a:ext>
            </a:extLst>
          </p:cNvPr>
          <p:cNvSpPr txBox="1"/>
          <p:nvPr/>
        </p:nvSpPr>
        <p:spPr>
          <a:xfrm>
            <a:off x="148856" y="100584"/>
            <a:ext cx="11948656" cy="6740307"/>
          </a:xfrm>
          <a:prstGeom prst="rect">
            <a:avLst/>
          </a:prstGeom>
          <a:noFill/>
        </p:spPr>
        <p:txBody>
          <a:bodyPr wrap="square">
            <a:spAutoFit/>
          </a:bodyPr>
          <a:lstStyle/>
          <a:p>
            <a:r>
              <a:rPr lang="en-US" sz="3600" dirty="0">
                <a:solidFill>
                  <a:schemeClr val="bg1"/>
                </a:solidFill>
              </a:rPr>
              <a:t>	That's why man get baldheaded quick is because there's no exercise to develop the muscles in the scalp. </a:t>
            </a:r>
          </a:p>
          <a:p>
            <a:r>
              <a:rPr lang="en-US" sz="3600" dirty="0">
                <a:solidFill>
                  <a:schemeClr val="bg1"/>
                </a:solidFill>
              </a:rPr>
              <a:t>	[Zech. 14:6-7] Compare it with Mal. 4, Luke 17:30, "</a:t>
            </a:r>
            <a:r>
              <a:rPr lang="en-US" sz="3600" i="1" dirty="0">
                <a:solidFill>
                  <a:schemeClr val="bg1"/>
                </a:solidFill>
              </a:rPr>
              <a:t>As it was in the days of Sodom</a:t>
            </a:r>
            <a:r>
              <a:rPr lang="en-US" sz="3600" dirty="0">
                <a:solidFill>
                  <a:schemeClr val="bg1"/>
                </a:solidFill>
              </a:rPr>
              <a:t>..." So there can't be no </a:t>
            </a:r>
            <a:r>
              <a:rPr lang="en-US" sz="3600" dirty="0" err="1">
                <a:solidFill>
                  <a:schemeClr val="bg1"/>
                </a:solidFill>
              </a:rPr>
              <a:t>organiza-tion</a:t>
            </a:r>
            <a:r>
              <a:rPr lang="en-US" sz="3600" dirty="0">
                <a:solidFill>
                  <a:schemeClr val="bg1"/>
                </a:solidFill>
              </a:rPr>
              <a:t> left, neither can there be any further advancement than what's going right now, she'll burn before day breaks again. 	The revival is over, across the nation. There </a:t>
            </a:r>
            <a:r>
              <a:rPr lang="en-US" sz="3600" dirty="0" err="1">
                <a:solidFill>
                  <a:schemeClr val="bg1"/>
                </a:solidFill>
              </a:rPr>
              <a:t>ain't</a:t>
            </a:r>
            <a:r>
              <a:rPr lang="en-US" sz="3600" dirty="0">
                <a:solidFill>
                  <a:schemeClr val="bg1"/>
                </a:solidFill>
              </a:rPr>
              <a:t> going to be no more… big sweeping revivals. You might have a intellectual gathering. But, a Spiritual revival, we've seen all of it. A fine minister said, a while ago, said, "</a:t>
            </a:r>
            <a:r>
              <a:rPr lang="en-US" sz="3600" i="1" dirty="0">
                <a:solidFill>
                  <a:schemeClr val="bg1"/>
                </a:solidFill>
              </a:rPr>
              <a:t>Bro. Branham, if I could just have the joy of the Lord in my heart!</a:t>
            </a:r>
            <a:r>
              <a:rPr lang="en-US" sz="3600" dirty="0">
                <a:solidFill>
                  <a:schemeClr val="bg1"/>
                </a:solidFill>
              </a:rPr>
              <a:t>" I said, "</a:t>
            </a:r>
            <a:r>
              <a:rPr lang="en-US" sz="3600" i="1" dirty="0">
                <a:solidFill>
                  <a:schemeClr val="bg1"/>
                </a:solidFill>
              </a:rPr>
              <a:t>Son, the revival is over.</a:t>
            </a:r>
            <a:r>
              <a:rPr lang="en-US" sz="3600" dirty="0">
                <a:solidFill>
                  <a:schemeClr val="bg1"/>
                </a:solidFill>
              </a:rPr>
              <a:t>" </a:t>
            </a:r>
          </a:p>
        </p:txBody>
      </p:sp>
    </p:spTree>
    <p:extLst>
      <p:ext uri="{BB962C8B-B14F-4D97-AF65-F5344CB8AC3E}">
        <p14:creationId xmlns:p14="http://schemas.microsoft.com/office/powerpoint/2010/main" val="68114564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9DD43-7E9F-D0BB-94DB-D19A85984C19}"/>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05A999C6-0F15-C012-5CAB-445163525AD0}"/>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5973144B-5858-D08A-1581-E9B8205ED8EA}"/>
              </a:ext>
            </a:extLst>
          </p:cNvPr>
          <p:cNvSpPr>
            <a:spLocks noGrp="1"/>
          </p:cNvSpPr>
          <p:nvPr>
            <p:ph type="sldNum" sz="quarter" idx="12"/>
          </p:nvPr>
        </p:nvSpPr>
        <p:spPr/>
        <p:txBody>
          <a:bodyPr/>
          <a:lstStyle/>
          <a:p>
            <a:fld id="{148CC95F-0247-41B6-91CF-DC97C76A7088}" type="slidenum">
              <a:rPr lang="en-US" smtClean="0"/>
              <a:t>26</a:t>
            </a:fld>
            <a:endParaRPr lang="en-US"/>
          </a:p>
        </p:txBody>
      </p:sp>
      <p:sp>
        <p:nvSpPr>
          <p:cNvPr id="6" name="TextBox 5">
            <a:extLst>
              <a:ext uri="{FF2B5EF4-FFF2-40B4-BE49-F238E27FC236}">
                <a16:creationId xmlns:a16="http://schemas.microsoft.com/office/drawing/2014/main" id="{6AA97714-EAD1-AE24-D4BF-383C3BDB0430}"/>
              </a:ext>
            </a:extLst>
          </p:cNvPr>
          <p:cNvSpPr txBox="1"/>
          <p:nvPr/>
        </p:nvSpPr>
        <p:spPr>
          <a:xfrm>
            <a:off x="138223" y="15521"/>
            <a:ext cx="11959289" cy="6740307"/>
          </a:xfrm>
          <a:prstGeom prst="rect">
            <a:avLst/>
          </a:prstGeom>
          <a:noFill/>
        </p:spPr>
        <p:txBody>
          <a:bodyPr wrap="square">
            <a:spAutoFit/>
          </a:bodyPr>
          <a:lstStyle/>
          <a:p>
            <a:r>
              <a:rPr lang="en-US" sz="3600" dirty="0">
                <a:solidFill>
                  <a:schemeClr val="bg1"/>
                </a:solidFill>
              </a:rPr>
              <a:t>	156  Now </a:t>
            </a:r>
            <a:r>
              <a:rPr lang="en-US" sz="3600" b="1" u="sng" dirty="0">
                <a:solidFill>
                  <a:schemeClr val="bg1"/>
                </a:solidFill>
              </a:rPr>
              <a:t>the stabilizers has been put on the ship</a:t>
            </a:r>
            <a:r>
              <a:rPr lang="en-US" sz="3600" dirty="0">
                <a:solidFill>
                  <a:schemeClr val="bg1"/>
                </a:solidFill>
              </a:rPr>
              <a:t>. Great fearful waves are before us; but just beyond that wave we're nearing the shore. Stay stable, stay in the Word. Stay with God. No matter how you feel, stay right with the Word. 	When you see all these great big clouds around us, storms coming, atomic bombs, everything else they're talking about. </a:t>
            </a:r>
            <a:r>
              <a:rPr lang="en-US" sz="3600" u="sng" dirty="0">
                <a:solidFill>
                  <a:schemeClr val="bg1"/>
                </a:solidFill>
              </a:rPr>
              <a:t>But our stabilizer is right straight in the Word</a:t>
            </a:r>
            <a:r>
              <a:rPr lang="en-US" sz="3600" dirty="0">
                <a:solidFill>
                  <a:schemeClr val="bg1"/>
                </a:solidFill>
              </a:rPr>
              <a:t>. God said it would be here; we'll crest every one of them. 	They, they can't sink us…can't drown us. You put us in the grave; we'll come out again. </a:t>
            </a:r>
            <a:r>
              <a:rPr lang="en-US" sz="3600" dirty="0" err="1">
                <a:solidFill>
                  <a:schemeClr val="bg1"/>
                </a:solidFill>
              </a:rPr>
              <a:t>Ain't</a:t>
            </a:r>
            <a:r>
              <a:rPr lang="en-US" sz="3600" dirty="0">
                <a:solidFill>
                  <a:schemeClr val="bg1"/>
                </a:solidFill>
              </a:rPr>
              <a:t> no way in the world to keep it down there. We'll crest every one of them, </a:t>
            </a:r>
            <a:r>
              <a:rPr lang="en-US" sz="3600" dirty="0" err="1">
                <a:solidFill>
                  <a:schemeClr val="bg1"/>
                </a:solidFill>
              </a:rPr>
              <a:t>'cause</a:t>
            </a:r>
            <a:r>
              <a:rPr lang="en-US" sz="3600" dirty="0">
                <a:solidFill>
                  <a:schemeClr val="bg1"/>
                </a:solidFill>
              </a:rPr>
              <a:t> our great Chief Captain is calling at the other side. 		65-0822 </a:t>
            </a:r>
          </a:p>
        </p:txBody>
      </p:sp>
    </p:spTree>
    <p:extLst>
      <p:ext uri="{BB962C8B-B14F-4D97-AF65-F5344CB8AC3E}">
        <p14:creationId xmlns:p14="http://schemas.microsoft.com/office/powerpoint/2010/main" val="413554137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94D297-E9AC-8299-6AF0-075DEEE48EF5}"/>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0F212C00-EE0B-CF6D-5B10-5C750787478E}"/>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8B5BA3D8-D471-253E-0EC1-54D844E862DC}"/>
              </a:ext>
            </a:extLst>
          </p:cNvPr>
          <p:cNvSpPr>
            <a:spLocks noGrp="1"/>
          </p:cNvSpPr>
          <p:nvPr>
            <p:ph type="sldNum" sz="quarter" idx="12"/>
          </p:nvPr>
        </p:nvSpPr>
        <p:spPr/>
        <p:txBody>
          <a:bodyPr/>
          <a:lstStyle/>
          <a:p>
            <a:fld id="{148CC95F-0247-41B6-91CF-DC97C76A7088}" type="slidenum">
              <a:rPr lang="en-US" smtClean="0"/>
              <a:t>27</a:t>
            </a:fld>
            <a:endParaRPr lang="en-US"/>
          </a:p>
        </p:txBody>
      </p:sp>
      <p:pic>
        <p:nvPicPr>
          <p:cNvPr id="7170" name="Picture 2" descr="What are Cruise Ship Stabilizers?">
            <a:extLst>
              <a:ext uri="{FF2B5EF4-FFF2-40B4-BE49-F238E27FC236}">
                <a16:creationId xmlns:a16="http://schemas.microsoft.com/office/drawing/2014/main" id="{0B44C46C-5E1B-ADE9-A96B-59F9BDE98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0"/>
            <a:ext cx="12001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83731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1/11/2026</a:t>
            </a:r>
          </a:p>
        </p:txBody>
      </p:sp>
      <p:sp>
        <p:nvSpPr>
          <p:cNvPr id="3" name="Footer Placeholder 2"/>
          <p:cNvSpPr>
            <a:spLocks noGrp="1"/>
          </p:cNvSpPr>
          <p:nvPr>
            <p:ph type="ftr" sz="quarter" idx="11"/>
          </p:nvPr>
        </p:nvSpPr>
        <p:spPr/>
        <p:txBody>
          <a:bodyPr/>
          <a:lstStyle/>
          <a:p>
            <a:r>
              <a:rPr lang="en-US"/>
              <a:t>The Spirit Controlled Believer</a:t>
            </a:r>
          </a:p>
        </p:txBody>
      </p:sp>
      <p:sp>
        <p:nvSpPr>
          <p:cNvPr id="4" name="Slide Number Placeholder 3"/>
          <p:cNvSpPr>
            <a:spLocks noGrp="1"/>
          </p:cNvSpPr>
          <p:nvPr>
            <p:ph type="sldNum" sz="quarter" idx="12"/>
          </p:nvPr>
        </p:nvSpPr>
        <p:spPr/>
        <p:txBody>
          <a:bodyPr/>
          <a:lstStyle/>
          <a:p>
            <a:fld id="{535242B5-0153-4170-8E04-84E67EE4A58C}" type="slidenum">
              <a:rPr lang="en-US" smtClean="0"/>
              <a:pPr/>
              <a:t>28</a:t>
            </a:fld>
            <a:endParaRPr lang="en-US"/>
          </a:p>
        </p:txBody>
      </p:sp>
      <p:sp>
        <p:nvSpPr>
          <p:cNvPr id="5" name="Rectangle 4"/>
          <p:cNvSpPr/>
          <p:nvPr/>
        </p:nvSpPr>
        <p:spPr>
          <a:xfrm>
            <a:off x="184150" y="100584"/>
            <a:ext cx="11820008" cy="5755422"/>
          </a:xfrm>
          <a:prstGeom prst="rect">
            <a:avLst/>
          </a:prstGeom>
        </p:spPr>
        <p:txBody>
          <a:bodyPr wrap="square">
            <a:spAutoFit/>
          </a:bodyPr>
          <a:lstStyle/>
          <a:p>
            <a:r>
              <a:rPr lang="en-US" sz="4800" b="1" dirty="0">
                <a:solidFill>
                  <a:schemeClr val="bg1"/>
                </a:solidFill>
                <a:latin typeface="Candara" panose="020E0502030303020204" pitchFamily="34" charset="0"/>
              </a:rPr>
              <a:t>SPIRITUAL.AMNESIA</a:t>
            </a:r>
          </a:p>
          <a:p>
            <a:r>
              <a:rPr lang="en-US" sz="4000" dirty="0">
                <a:solidFill>
                  <a:schemeClr val="bg1"/>
                </a:solidFill>
                <a:latin typeface="Candara" panose="020E0502030303020204" pitchFamily="34" charset="0"/>
              </a:rPr>
              <a:t>	29  You must be identified… either in Christ or out of Christ. You are not halfway. There's no such a thing as a drunk sober man.</a:t>
            </a:r>
          </a:p>
          <a:p>
            <a:r>
              <a:rPr lang="en-US" sz="4000" dirty="0">
                <a:solidFill>
                  <a:schemeClr val="bg1"/>
                </a:solidFill>
                <a:latin typeface="Candara" panose="020E0502030303020204" pitchFamily="34" charset="0"/>
              </a:rPr>
              <a:t>	You're either a saved, or you're not saved. You're a saint or a sinner, one or the other. And your spiritual attitude towards God's Word identifies you, exactly where you're standing.</a:t>
            </a:r>
          </a:p>
          <a:p>
            <a:pPr algn="r"/>
            <a:r>
              <a:rPr lang="en-US" sz="4000" b="1" dirty="0">
                <a:solidFill>
                  <a:schemeClr val="bg1"/>
                </a:solidFill>
                <a:latin typeface="Candara" panose="020E0502030303020204" pitchFamily="34" charset="0"/>
              </a:rPr>
              <a:t>64-0411</a:t>
            </a:r>
            <a:endParaRPr lang="en-US" sz="4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66190655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168940-7177-4259-ACC8-0A7771D303FC}"/>
              </a:ext>
            </a:extLst>
          </p:cNvPr>
          <p:cNvSpPr>
            <a:spLocks noGrp="1"/>
          </p:cNvSpPr>
          <p:nvPr>
            <p:ph type="dt" sz="half" idx="10"/>
          </p:nvPr>
        </p:nvSpPr>
        <p:spPr/>
        <p:txBody>
          <a:bodyPr/>
          <a:lstStyle/>
          <a:p>
            <a:r>
              <a:rPr lang="en-US"/>
              <a:t>1/11/2026</a:t>
            </a:r>
            <a:endParaRPr lang="en-US" dirty="0"/>
          </a:p>
        </p:txBody>
      </p:sp>
      <p:sp>
        <p:nvSpPr>
          <p:cNvPr id="3" name="Footer Placeholder 2">
            <a:extLst>
              <a:ext uri="{FF2B5EF4-FFF2-40B4-BE49-F238E27FC236}">
                <a16:creationId xmlns:a16="http://schemas.microsoft.com/office/drawing/2014/main" id="{9958286B-8E28-4CA2-9829-12AD1FE12799}"/>
              </a:ext>
            </a:extLst>
          </p:cNvPr>
          <p:cNvSpPr>
            <a:spLocks noGrp="1"/>
          </p:cNvSpPr>
          <p:nvPr>
            <p:ph type="ftr" sz="quarter" idx="11"/>
          </p:nvPr>
        </p:nvSpPr>
        <p:spPr/>
        <p:txBody>
          <a:bodyPr/>
          <a:lstStyle/>
          <a:p>
            <a:r>
              <a:rPr lang="en-US"/>
              <a:t>The Spirit Controlled Believer</a:t>
            </a:r>
            <a:endParaRPr lang="en-US" dirty="0"/>
          </a:p>
        </p:txBody>
      </p:sp>
      <p:sp>
        <p:nvSpPr>
          <p:cNvPr id="4" name="Slide Number Placeholder 3">
            <a:extLst>
              <a:ext uri="{FF2B5EF4-FFF2-40B4-BE49-F238E27FC236}">
                <a16:creationId xmlns:a16="http://schemas.microsoft.com/office/drawing/2014/main" id="{CFBDF65F-FA20-42FF-9146-142CBA785146}"/>
              </a:ext>
            </a:extLst>
          </p:cNvPr>
          <p:cNvSpPr>
            <a:spLocks noGrp="1"/>
          </p:cNvSpPr>
          <p:nvPr>
            <p:ph type="sldNum" sz="quarter" idx="12"/>
          </p:nvPr>
        </p:nvSpPr>
        <p:spPr/>
        <p:txBody>
          <a:bodyPr/>
          <a:lstStyle/>
          <a:p>
            <a:fld id="{4FAB73BC-B049-4115-A692-8D63A059BFB8}" type="slidenum">
              <a:rPr lang="en-US" smtClean="0"/>
              <a:t>29</a:t>
            </a:fld>
            <a:endParaRPr lang="en-US" dirty="0"/>
          </a:p>
        </p:txBody>
      </p:sp>
      <p:sp>
        <p:nvSpPr>
          <p:cNvPr id="5" name="Rectangle 4">
            <a:extLst>
              <a:ext uri="{FF2B5EF4-FFF2-40B4-BE49-F238E27FC236}">
                <a16:creationId xmlns:a16="http://schemas.microsoft.com/office/drawing/2014/main" id="{1E4A7B2A-58DC-4DFE-9D68-038C1E73F7B9}"/>
              </a:ext>
            </a:extLst>
          </p:cNvPr>
          <p:cNvSpPr/>
          <p:nvPr/>
        </p:nvSpPr>
        <p:spPr>
          <a:xfrm>
            <a:off x="198474" y="0"/>
            <a:ext cx="11795051" cy="6309420"/>
          </a:xfrm>
          <a:prstGeom prst="rect">
            <a:avLst/>
          </a:prstGeom>
        </p:spPr>
        <p:txBody>
          <a:bodyPr wrap="square">
            <a:spAutoFit/>
          </a:bodyPr>
          <a:lstStyle/>
          <a:p>
            <a:r>
              <a:rPr lang="en-US" sz="4800" b="1" dirty="0">
                <a:solidFill>
                  <a:schemeClr val="bg1"/>
                </a:solidFill>
                <a:latin typeface="Candara" panose="020E0502030303020204" pitchFamily="34" charset="0"/>
              </a:rPr>
              <a:t>QUESTIONS.AND.ANSWERS.</a:t>
            </a:r>
            <a:r>
              <a:rPr lang="en-US" sz="4000" dirty="0">
                <a:solidFill>
                  <a:schemeClr val="bg1"/>
                </a:solidFill>
                <a:latin typeface="Candara" panose="020E0502030303020204" pitchFamily="34" charset="0"/>
              </a:rPr>
              <a:t>2</a:t>
            </a:r>
          </a:p>
          <a:p>
            <a:r>
              <a:rPr lang="en-US" sz="4000" dirty="0">
                <a:solidFill>
                  <a:schemeClr val="bg1"/>
                </a:solidFill>
                <a:latin typeface="Candara" panose="020E0502030303020204" pitchFamily="34" charset="0"/>
              </a:rPr>
              <a:t>	318. </a:t>
            </a:r>
            <a:r>
              <a:rPr lang="en-US" sz="4000" i="1" dirty="0">
                <a:solidFill>
                  <a:schemeClr val="bg1"/>
                </a:solidFill>
                <a:latin typeface="Candara" panose="020E0502030303020204" pitchFamily="34" charset="0"/>
              </a:rPr>
              <a:t>What is the evidence that a person is really filled with the Holy Ghost?</a:t>
            </a:r>
          </a:p>
          <a:p>
            <a:r>
              <a:rPr lang="en-US" sz="4000" dirty="0">
                <a:solidFill>
                  <a:schemeClr val="bg1"/>
                </a:solidFill>
                <a:latin typeface="Candara" panose="020E0502030303020204" pitchFamily="34" charset="0"/>
              </a:rPr>
              <a:t>	John 14:26: "When the Holy Ghost is come, He will show you things to come." When He the Holy Ghost is come, He will identify Himself in you with the Scripture. And that is the true sign that the Holy Spirit is in you, because It is the Word.</a:t>
            </a:r>
          </a:p>
          <a:p>
            <a:r>
              <a:rPr lang="en-US" sz="4000" dirty="0">
                <a:solidFill>
                  <a:schemeClr val="bg1"/>
                </a:solidFill>
                <a:latin typeface="Candara" panose="020E0502030303020204" pitchFamily="34" charset="0"/>
              </a:rPr>
              <a:t>	What if you spoke with tongues? I just want to ask you that. Jesus said when the Holy Ghost come</a:t>
            </a:r>
          </a:p>
        </p:txBody>
      </p:sp>
    </p:spTree>
    <p:extLst>
      <p:ext uri="{BB962C8B-B14F-4D97-AF65-F5344CB8AC3E}">
        <p14:creationId xmlns:p14="http://schemas.microsoft.com/office/powerpoint/2010/main" val="262772960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Rectangle 15">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A998067D-5652-72C4-BC57-26566946FA19}"/>
              </a:ext>
            </a:extLst>
          </p:cNvPr>
          <p:cNvSpPr>
            <a:spLocks noGrp="1"/>
          </p:cNvSpPr>
          <p:nvPr>
            <p:ph type="ftr" sz="quarter" idx="11"/>
          </p:nvPr>
        </p:nvSpPr>
        <p:spPr>
          <a:xfrm>
            <a:off x="521208" y="100584"/>
            <a:ext cx="4114800"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The Spirit Controlled Believer</a:t>
            </a:r>
          </a:p>
        </p:txBody>
      </p:sp>
      <p:sp>
        <p:nvSpPr>
          <p:cNvPr id="18" name="Freeform: Shape 17">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A6E3D892-E814-7CDA-92BA-BB8552F08013}"/>
              </a:ext>
            </a:extLst>
          </p:cNvPr>
          <p:cNvSpPr txBox="1"/>
          <p:nvPr/>
        </p:nvSpPr>
        <p:spPr>
          <a:xfrm>
            <a:off x="279778" y="699750"/>
            <a:ext cx="7026714" cy="6158245"/>
          </a:xfrm>
          <a:prstGeom prst="rect">
            <a:avLst/>
          </a:prstGeom>
        </p:spPr>
        <p:txBody>
          <a:bodyPr vert="horz" lIns="91440" tIns="45720" rIns="91440" bIns="45720" rtlCol="0">
            <a:normAutofit fontScale="92500"/>
          </a:bodyPr>
          <a:lstStyle/>
          <a:p>
            <a:pPr>
              <a:lnSpc>
                <a:spcPct val="110000"/>
              </a:lnSpc>
              <a:spcAft>
                <a:spcPts val="600"/>
              </a:spcAft>
            </a:pPr>
            <a:r>
              <a:rPr lang="en-US" sz="3600" dirty="0"/>
              <a:t>“Prime Minister Benjamin Netanyahu declared his aim to taper off Israeli reliance on American aid within a decade…For the first time in public, Netanyahu  revealed that he may not seek to fully renew the $3.8b </a:t>
            </a:r>
            <a:r>
              <a:rPr lang="en-US" sz="3600" u="sng" dirty="0">
                <a:effectLst/>
                <a:hlinkClick r:id="rId2">
                  <a:extLst>
                    <a:ext uri="{A12FA001-AC4F-418D-AE19-62706E023703}">
                      <ahyp:hlinkClr xmlns:ahyp="http://schemas.microsoft.com/office/drawing/2018/hyperlinkcolor" val="tx"/>
                    </a:ext>
                  </a:extLst>
                </a:hlinkClick>
              </a:rPr>
              <a:t>American military</a:t>
            </a:r>
            <a:r>
              <a:rPr lang="en-US" sz="3600" dirty="0"/>
              <a:t> assistance package that Israel receives annually. The package is due for renegotiation in 2028.”</a:t>
            </a:r>
          </a:p>
          <a:p>
            <a:pPr>
              <a:lnSpc>
                <a:spcPct val="110000"/>
              </a:lnSpc>
              <a:spcAft>
                <a:spcPts val="600"/>
              </a:spcAft>
            </a:pPr>
            <a:r>
              <a:rPr lang="en-US" sz="1600" dirty="0"/>
              <a:t>https://www.jpost.com/israel-news/politics-and-diplomacy/article-882871</a:t>
            </a:r>
          </a:p>
        </p:txBody>
      </p:sp>
      <p:pic>
        <p:nvPicPr>
          <p:cNvPr id="9" name="Picture 8">
            <a:extLst>
              <a:ext uri="{FF2B5EF4-FFF2-40B4-BE49-F238E27FC236}">
                <a16:creationId xmlns:a16="http://schemas.microsoft.com/office/drawing/2014/main" id="{0F05DD6E-F870-1E5D-A0F9-BC116D4FC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492" y="976160"/>
            <a:ext cx="4364590" cy="4095999"/>
          </a:xfrm>
          <a:prstGeom prst="rect">
            <a:avLst/>
          </a:prstGeom>
        </p:spPr>
      </p:pic>
      <p:sp>
        <p:nvSpPr>
          <p:cNvPr id="2" name="Date Placeholder 1">
            <a:extLst>
              <a:ext uri="{FF2B5EF4-FFF2-40B4-BE49-F238E27FC236}">
                <a16:creationId xmlns:a16="http://schemas.microsoft.com/office/drawing/2014/main" id="{DED4FF9A-CAFA-D762-9732-64D99CB75233}"/>
              </a:ext>
            </a:extLst>
          </p:cNvPr>
          <p:cNvSpPr>
            <a:spLocks noGrp="1"/>
          </p:cNvSpPr>
          <p:nvPr>
            <p:ph type="dt" sz="half" idx="10"/>
          </p:nvPr>
        </p:nvSpPr>
        <p:spPr>
          <a:xfrm>
            <a:off x="521208" y="6419088"/>
            <a:ext cx="2743200" cy="365125"/>
          </a:xfrm>
        </p:spPr>
        <p:txBody>
          <a:bodyPr vert="horz" lIns="91440" tIns="45720" rIns="91440" bIns="45720" rtlCol="0" anchor="ctr">
            <a:normAutofit/>
          </a:bodyPr>
          <a:lstStyle/>
          <a:p>
            <a:pPr>
              <a:spcAft>
                <a:spcPts val="600"/>
              </a:spcAft>
            </a:pPr>
            <a:r>
              <a:rPr lang="en-US">
                <a:latin typeface="+mn-lt"/>
              </a:rPr>
              <a:t>1/11/2026</a:t>
            </a:r>
          </a:p>
        </p:txBody>
      </p:sp>
      <p:sp>
        <p:nvSpPr>
          <p:cNvPr id="4" name="Slide Number Placeholder 3">
            <a:extLst>
              <a:ext uri="{FF2B5EF4-FFF2-40B4-BE49-F238E27FC236}">
                <a16:creationId xmlns:a16="http://schemas.microsoft.com/office/drawing/2014/main" id="{AB84F3DF-4748-A52E-20A1-884139E272EF}"/>
              </a:ext>
            </a:extLst>
          </p:cNvPr>
          <p:cNvSpPr>
            <a:spLocks noGrp="1"/>
          </p:cNvSpPr>
          <p:nvPr>
            <p:ph type="sldNum" sz="quarter" idx="12"/>
          </p:nvPr>
        </p:nvSpPr>
        <p:spPr>
          <a:xfrm>
            <a:off x="11457432" y="6419088"/>
            <a:ext cx="640080" cy="365125"/>
          </a:xfrm>
        </p:spPr>
        <p:txBody>
          <a:bodyPr vert="horz" lIns="91440" tIns="45720" rIns="91440" bIns="45720" rtlCol="0" anchor="ctr">
            <a:normAutofit/>
          </a:bodyPr>
          <a:lstStyle/>
          <a:p>
            <a:pPr>
              <a:spcAft>
                <a:spcPts val="600"/>
              </a:spcAft>
            </a:pPr>
            <a:fld id="{9D164B4E-BB64-4235-AA14-F42088F189EC}" type="slidenum">
              <a:rPr lang="en-US" smtClean="0">
                <a:latin typeface="+mn-lt"/>
              </a:rPr>
              <a:pPr>
                <a:spcAft>
                  <a:spcPts val="600"/>
                </a:spcAft>
              </a:pPr>
              <a:t>3</a:t>
            </a:fld>
            <a:endParaRPr lang="en-US">
              <a:latin typeface="+mn-lt"/>
            </a:endParaRPr>
          </a:p>
        </p:txBody>
      </p:sp>
    </p:spTree>
    <p:extLst>
      <p:ext uri="{BB962C8B-B14F-4D97-AF65-F5344CB8AC3E}">
        <p14:creationId xmlns:p14="http://schemas.microsoft.com/office/powerpoint/2010/main" val="327639120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44EEA3-D5EC-68FD-7F8F-D4B01A86A576}"/>
              </a:ext>
            </a:extLst>
          </p:cNvPr>
          <p:cNvSpPr txBox="1"/>
          <p:nvPr/>
        </p:nvSpPr>
        <p:spPr>
          <a:xfrm>
            <a:off x="228894" y="88163"/>
            <a:ext cx="11734505" cy="6124754"/>
          </a:xfrm>
          <a:prstGeom prst="rect">
            <a:avLst/>
          </a:prstGeom>
          <a:noFill/>
        </p:spPr>
        <p:txBody>
          <a:bodyPr wrap="square">
            <a:spAutoFit/>
          </a:bodyPr>
          <a:lstStyle/>
          <a:p>
            <a:r>
              <a:rPr lang="en-US" sz="4000" dirty="0">
                <a:solidFill>
                  <a:schemeClr val="bg1"/>
                </a:solidFill>
                <a:latin typeface="Candara" panose="020E0502030303020204" pitchFamily="34" charset="0"/>
              </a:rPr>
              <a:t>what He would do. What if you spoke with tongues, jumped up-and-down, shouted, then come to the Word; and I'd prove to you by the Scripture, that the baptism using the title of Father, Son, and Holy Ghost is absolutely a misunderstanding in the Scripture; nobody was ever baptized like that, and you go ahead and hang with it anyhow? </a:t>
            </a:r>
          </a:p>
          <a:p>
            <a:r>
              <a:rPr lang="en-US" sz="4000" dirty="0">
                <a:solidFill>
                  <a:schemeClr val="bg1"/>
                </a:solidFill>
                <a:latin typeface="Candara" panose="020E0502030303020204" pitchFamily="34" charset="0"/>
              </a:rPr>
              <a:t>	Could you tell me the Holy Spirit in you would do a thing like that? How can It deny It's own Word?    </a:t>
            </a:r>
          </a:p>
          <a:p>
            <a:pPr algn="r"/>
            <a:r>
              <a:rPr lang="en-US" sz="3200" dirty="0">
                <a:solidFill>
                  <a:schemeClr val="bg1"/>
                </a:solidFill>
                <a:latin typeface="Candara" panose="020E0502030303020204" pitchFamily="34" charset="0"/>
              </a:rPr>
              <a:t>64-0823</a:t>
            </a:r>
            <a:endParaRPr lang="en-US" sz="4000" dirty="0">
              <a:solidFill>
                <a:schemeClr val="bg1"/>
              </a:solidFill>
              <a:latin typeface="Candara" panose="020E0502030303020204" pitchFamily="34" charset="0"/>
            </a:endParaRPr>
          </a:p>
        </p:txBody>
      </p:sp>
      <p:sp>
        <p:nvSpPr>
          <p:cNvPr id="2" name="Date Placeholder 1">
            <a:extLst>
              <a:ext uri="{FF2B5EF4-FFF2-40B4-BE49-F238E27FC236}">
                <a16:creationId xmlns:a16="http://schemas.microsoft.com/office/drawing/2014/main" id="{1E891A54-6705-0B3F-5DAE-2F293E6A0B61}"/>
              </a:ext>
            </a:extLst>
          </p:cNvPr>
          <p:cNvSpPr>
            <a:spLocks noGrp="1"/>
          </p:cNvSpPr>
          <p:nvPr>
            <p:ph type="dt" sz="half" idx="10"/>
          </p:nvPr>
        </p:nvSpPr>
        <p:spPr/>
        <p:txBody>
          <a:bodyPr/>
          <a:lstStyle/>
          <a:p>
            <a:r>
              <a:rPr lang="en-US"/>
              <a:t>1/11/2026</a:t>
            </a:r>
          </a:p>
        </p:txBody>
      </p:sp>
      <p:sp>
        <p:nvSpPr>
          <p:cNvPr id="4" name="Footer Placeholder 3">
            <a:extLst>
              <a:ext uri="{FF2B5EF4-FFF2-40B4-BE49-F238E27FC236}">
                <a16:creationId xmlns:a16="http://schemas.microsoft.com/office/drawing/2014/main" id="{7745A5F0-F3BA-C664-BD6E-3C327944E180}"/>
              </a:ext>
            </a:extLst>
          </p:cNvPr>
          <p:cNvSpPr>
            <a:spLocks noGrp="1"/>
          </p:cNvSpPr>
          <p:nvPr>
            <p:ph type="ftr" sz="quarter" idx="11"/>
          </p:nvPr>
        </p:nvSpPr>
        <p:spPr/>
        <p:txBody>
          <a:bodyPr/>
          <a:lstStyle/>
          <a:p>
            <a:r>
              <a:rPr lang="en-US"/>
              <a:t>The Spirit Controlled Believer</a:t>
            </a:r>
          </a:p>
        </p:txBody>
      </p:sp>
      <p:sp>
        <p:nvSpPr>
          <p:cNvPr id="5" name="Slide Number Placeholder 4">
            <a:extLst>
              <a:ext uri="{FF2B5EF4-FFF2-40B4-BE49-F238E27FC236}">
                <a16:creationId xmlns:a16="http://schemas.microsoft.com/office/drawing/2014/main" id="{5B9A690D-21B5-7286-9359-311D9E028C0C}"/>
              </a:ext>
            </a:extLst>
          </p:cNvPr>
          <p:cNvSpPr>
            <a:spLocks noGrp="1"/>
          </p:cNvSpPr>
          <p:nvPr>
            <p:ph type="sldNum" sz="quarter" idx="12"/>
          </p:nvPr>
        </p:nvSpPr>
        <p:spPr/>
        <p:txBody>
          <a:bodyPr/>
          <a:lstStyle/>
          <a:p>
            <a:fld id="{148CC95F-0247-41B6-91CF-DC97C76A7088}" type="slidenum">
              <a:rPr lang="en-US" smtClean="0"/>
              <a:t>30</a:t>
            </a:fld>
            <a:endParaRPr lang="en-US"/>
          </a:p>
        </p:txBody>
      </p:sp>
    </p:spTree>
    <p:extLst>
      <p:ext uri="{BB962C8B-B14F-4D97-AF65-F5344CB8AC3E}">
        <p14:creationId xmlns:p14="http://schemas.microsoft.com/office/powerpoint/2010/main" val="393096421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897A97-ECDA-7668-C6FE-9311B1E2FC25}"/>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23F10EBD-CFD2-3090-9BCC-10FDE63BBFDF}"/>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56FA6D9A-05FE-1DDD-5D68-C2F9F71A607C}"/>
              </a:ext>
            </a:extLst>
          </p:cNvPr>
          <p:cNvSpPr>
            <a:spLocks noGrp="1"/>
          </p:cNvSpPr>
          <p:nvPr>
            <p:ph type="sldNum" sz="quarter" idx="12"/>
          </p:nvPr>
        </p:nvSpPr>
        <p:spPr/>
        <p:txBody>
          <a:bodyPr/>
          <a:lstStyle/>
          <a:p>
            <a:fld id="{148CC95F-0247-41B6-91CF-DC97C76A7088}" type="slidenum">
              <a:rPr lang="en-US" smtClean="0"/>
              <a:t>31</a:t>
            </a:fld>
            <a:endParaRPr lang="en-US"/>
          </a:p>
        </p:txBody>
      </p:sp>
      <p:sp>
        <p:nvSpPr>
          <p:cNvPr id="6" name="TextBox 5">
            <a:extLst>
              <a:ext uri="{FF2B5EF4-FFF2-40B4-BE49-F238E27FC236}">
                <a16:creationId xmlns:a16="http://schemas.microsoft.com/office/drawing/2014/main" id="{9F8BA333-D693-4C29-BC20-5A540A116651}"/>
              </a:ext>
            </a:extLst>
          </p:cNvPr>
          <p:cNvSpPr txBox="1"/>
          <p:nvPr/>
        </p:nvSpPr>
        <p:spPr>
          <a:xfrm>
            <a:off x="180753" y="73788"/>
            <a:ext cx="11916759" cy="6309420"/>
          </a:xfrm>
          <a:prstGeom prst="rect">
            <a:avLst/>
          </a:prstGeom>
          <a:noFill/>
        </p:spPr>
        <p:txBody>
          <a:bodyPr wrap="square">
            <a:spAutoFit/>
          </a:bodyPr>
          <a:lstStyle/>
          <a:p>
            <a:r>
              <a:rPr lang="en-US" sz="4400" b="1" dirty="0">
                <a:solidFill>
                  <a:schemeClr val="bg1"/>
                </a:solidFill>
              </a:rPr>
              <a:t>THE.MARRIAGE.OF.THE.LAMB</a:t>
            </a:r>
          </a:p>
          <a:p>
            <a:r>
              <a:rPr lang="en-US" sz="3600" dirty="0">
                <a:solidFill>
                  <a:schemeClr val="bg1"/>
                </a:solidFill>
              </a:rPr>
              <a:t>	138 The first thing you know, we got to have a building that's so big it's got to outshine the Methodists</a:t>
            </a:r>
            <a:r>
              <a:rPr lang="en-US" sz="3600" i="1" dirty="0">
                <a:solidFill>
                  <a:schemeClr val="bg1"/>
                </a:solidFill>
              </a:rPr>
              <a:t>... "We belong to the first church</a:t>
            </a:r>
            <a:r>
              <a:rPr lang="en-US" sz="3600" dirty="0">
                <a:solidFill>
                  <a:schemeClr val="bg1"/>
                </a:solidFill>
              </a:rPr>
              <a:t>," look down upon them.</a:t>
            </a:r>
          </a:p>
          <a:p>
            <a:r>
              <a:rPr lang="en-US" sz="3600" dirty="0">
                <a:solidFill>
                  <a:schemeClr val="bg1"/>
                </a:solidFill>
              </a:rPr>
              <a:t>	139 What you need is the Holy Ghost, to deflate you a little bit, let you know that the real true baptism of the Holy Ghost will make a tuxedo suit put his arms around a pair of overalls and say, "brother." Real old-time salvation, the power of Almighty God will make an old silk dress put its arms around a calico, say, "</a:t>
            </a:r>
            <a:r>
              <a:rPr lang="en-US" sz="3600" i="1" dirty="0">
                <a:solidFill>
                  <a:schemeClr val="bg1"/>
                </a:solidFill>
              </a:rPr>
              <a:t>Sister, I love you." </a:t>
            </a:r>
            <a:r>
              <a:rPr lang="en-US" sz="3600" dirty="0">
                <a:solidFill>
                  <a:schemeClr val="bg1"/>
                </a:solidFill>
              </a:rPr>
              <a:t>Sure will. 												62-0121</a:t>
            </a:r>
          </a:p>
        </p:txBody>
      </p:sp>
    </p:spTree>
    <p:extLst>
      <p:ext uri="{BB962C8B-B14F-4D97-AF65-F5344CB8AC3E}">
        <p14:creationId xmlns:p14="http://schemas.microsoft.com/office/powerpoint/2010/main" val="367699821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175EAFFD-4A47-DD53-4F76-BD457E18B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Freeform: Shape 12">
            <a:extLst>
              <a:ext uri="{FF2B5EF4-FFF2-40B4-BE49-F238E27FC236}">
                <a16:creationId xmlns:a16="http://schemas.microsoft.com/office/drawing/2014/main" id="{7CC1FECC-9CA4-341C-7E20-4728C5147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TextBox 2">
            <a:extLst>
              <a:ext uri="{FF2B5EF4-FFF2-40B4-BE49-F238E27FC236}">
                <a16:creationId xmlns:a16="http://schemas.microsoft.com/office/drawing/2014/main" id="{CE6BFF8C-D52A-0F60-2A0C-4AF0B2A8EBCD}"/>
              </a:ext>
            </a:extLst>
          </p:cNvPr>
          <p:cNvSpPr txBox="1"/>
          <p:nvPr/>
        </p:nvSpPr>
        <p:spPr>
          <a:xfrm>
            <a:off x="196850" y="699750"/>
            <a:ext cx="3759200" cy="6031250"/>
          </a:xfrm>
          <a:prstGeom prst="rect">
            <a:avLst/>
          </a:prstGeom>
        </p:spPr>
        <p:txBody>
          <a:bodyPr vert="horz" lIns="91440" tIns="45720" rIns="91440" bIns="45720" rtlCol="0">
            <a:normAutofit/>
          </a:bodyPr>
          <a:lstStyle/>
          <a:p>
            <a:pPr>
              <a:lnSpc>
                <a:spcPct val="110000"/>
              </a:lnSpc>
              <a:spcAft>
                <a:spcPts val="600"/>
              </a:spcAft>
            </a:pPr>
            <a:r>
              <a:rPr lang="en-US" sz="2800" b="1" i="0" dirty="0">
                <a:solidFill>
                  <a:schemeClr val="bg1"/>
                </a:solidFill>
                <a:effectLst/>
              </a:rPr>
              <a:t>The "test" for spiritual experiences</a:t>
            </a:r>
            <a:r>
              <a:rPr lang="en-US" sz="2800" b="1" dirty="0">
                <a:solidFill>
                  <a:schemeClr val="bg1"/>
                </a:solidFill>
              </a:rPr>
              <a:t>:</a:t>
            </a:r>
            <a:endParaRPr lang="en-US" sz="2800" b="1" i="0" dirty="0">
              <a:solidFill>
                <a:schemeClr val="bg1"/>
              </a:solidFill>
              <a:effectLst/>
            </a:endParaRPr>
          </a:p>
          <a:p>
            <a:pPr>
              <a:lnSpc>
                <a:spcPct val="110000"/>
              </a:lnSpc>
              <a:spcAft>
                <a:spcPts val="600"/>
              </a:spcAft>
            </a:pPr>
            <a:r>
              <a:rPr lang="en-US" sz="2800" b="0" i="0" dirty="0">
                <a:solidFill>
                  <a:schemeClr val="bg1"/>
                </a:solidFill>
                <a:effectLst/>
              </a:rPr>
              <a:t>If someone claims the Spirit told them to do something that violates a Biblical command (like being dishonest), they can be sure it was </a:t>
            </a:r>
            <a:r>
              <a:rPr lang="en-US" sz="2800" b="0" i="0" u="sng" dirty="0">
                <a:solidFill>
                  <a:schemeClr val="bg1"/>
                </a:solidFill>
                <a:effectLst/>
              </a:rPr>
              <a:t>not the Spirit of truth</a:t>
            </a:r>
            <a:r>
              <a:rPr lang="en-US" sz="2800" b="0" i="0" dirty="0">
                <a:solidFill>
                  <a:schemeClr val="bg1"/>
                </a:solidFill>
                <a:effectLst/>
              </a:rPr>
              <a:t>, because the Spirit always aligns with God's revealed truth. </a:t>
            </a:r>
            <a:endParaRPr lang="en-US" sz="2800" dirty="0">
              <a:solidFill>
                <a:schemeClr val="bg1"/>
              </a:solidFill>
            </a:endParaRPr>
          </a:p>
        </p:txBody>
      </p:sp>
      <p:pic>
        <p:nvPicPr>
          <p:cNvPr id="4" name="Picture 3">
            <a:extLst>
              <a:ext uri="{FF2B5EF4-FFF2-40B4-BE49-F238E27FC236}">
                <a16:creationId xmlns:a16="http://schemas.microsoft.com/office/drawing/2014/main" id="{357D7FF7-AB71-62E7-898F-3CE1CC3DBC86}"/>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4136609" y="970929"/>
            <a:ext cx="7534183" cy="5375076"/>
          </a:xfrm>
          <a:prstGeom prst="rect">
            <a:avLst/>
          </a:prstGeom>
        </p:spPr>
      </p:pic>
      <p:sp>
        <p:nvSpPr>
          <p:cNvPr id="2" name="Date Placeholder 1">
            <a:extLst>
              <a:ext uri="{FF2B5EF4-FFF2-40B4-BE49-F238E27FC236}">
                <a16:creationId xmlns:a16="http://schemas.microsoft.com/office/drawing/2014/main" id="{5CC3990B-C10B-D77D-691D-CF51363CFBAD}"/>
              </a:ext>
            </a:extLst>
          </p:cNvPr>
          <p:cNvSpPr>
            <a:spLocks noGrp="1"/>
          </p:cNvSpPr>
          <p:nvPr>
            <p:ph type="dt" sz="half" idx="10"/>
          </p:nvPr>
        </p:nvSpPr>
        <p:spPr/>
        <p:txBody>
          <a:bodyPr/>
          <a:lstStyle/>
          <a:p>
            <a:r>
              <a:rPr lang="en-US"/>
              <a:t>1/11/2026</a:t>
            </a:r>
          </a:p>
        </p:txBody>
      </p:sp>
      <p:sp>
        <p:nvSpPr>
          <p:cNvPr id="5" name="Footer Placeholder 4">
            <a:extLst>
              <a:ext uri="{FF2B5EF4-FFF2-40B4-BE49-F238E27FC236}">
                <a16:creationId xmlns:a16="http://schemas.microsoft.com/office/drawing/2014/main" id="{79389568-F76E-B4BC-80E6-1A904054C3C0}"/>
              </a:ext>
            </a:extLst>
          </p:cNvPr>
          <p:cNvSpPr>
            <a:spLocks noGrp="1"/>
          </p:cNvSpPr>
          <p:nvPr>
            <p:ph type="ftr" sz="quarter" idx="11"/>
          </p:nvPr>
        </p:nvSpPr>
        <p:spPr/>
        <p:txBody>
          <a:bodyPr/>
          <a:lstStyle/>
          <a:p>
            <a:r>
              <a:rPr lang="en-US"/>
              <a:t>The Spirit Controlled Believer</a:t>
            </a:r>
          </a:p>
        </p:txBody>
      </p:sp>
      <p:sp>
        <p:nvSpPr>
          <p:cNvPr id="6" name="Slide Number Placeholder 5">
            <a:extLst>
              <a:ext uri="{FF2B5EF4-FFF2-40B4-BE49-F238E27FC236}">
                <a16:creationId xmlns:a16="http://schemas.microsoft.com/office/drawing/2014/main" id="{5D875189-7E6D-D6AE-2149-BF89622B663D}"/>
              </a:ext>
            </a:extLst>
          </p:cNvPr>
          <p:cNvSpPr>
            <a:spLocks noGrp="1"/>
          </p:cNvSpPr>
          <p:nvPr>
            <p:ph type="sldNum" sz="quarter" idx="12"/>
          </p:nvPr>
        </p:nvSpPr>
        <p:spPr/>
        <p:txBody>
          <a:bodyPr/>
          <a:lstStyle/>
          <a:p>
            <a:fld id="{148CC95F-0247-41B6-91CF-DC97C76A7088}" type="slidenum">
              <a:rPr lang="en-US" smtClean="0"/>
              <a:t>32</a:t>
            </a:fld>
            <a:endParaRPr lang="en-US"/>
          </a:p>
        </p:txBody>
      </p:sp>
    </p:spTree>
    <p:extLst>
      <p:ext uri="{BB962C8B-B14F-4D97-AF65-F5344CB8AC3E}">
        <p14:creationId xmlns:p14="http://schemas.microsoft.com/office/powerpoint/2010/main" val="113317300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97D895D-7C3B-2709-FDDF-AE548E3F2CF3}"/>
              </a:ext>
            </a:extLst>
          </p:cNvPr>
          <p:cNvSpPr>
            <a:spLocks noGrp="1"/>
          </p:cNvSpPr>
          <p:nvPr>
            <p:ph type="dt" sz="quarter" idx="10"/>
          </p:nvPr>
        </p:nvSpPr>
        <p:spPr/>
        <p:txBody>
          <a:bodyPr/>
          <a:lstStyle/>
          <a:p>
            <a:pPr>
              <a:defRPr/>
            </a:pPr>
            <a:fld id="{12E043CC-9173-4AAB-8D18-1845FD129E2D}" type="datetime1">
              <a:rPr lang="en-US"/>
              <a:pPr>
                <a:defRPr/>
              </a:pPr>
              <a:t>1/11/2026</a:t>
            </a:fld>
            <a:endParaRPr lang="en-US"/>
          </a:p>
        </p:txBody>
      </p:sp>
      <p:sp>
        <p:nvSpPr>
          <p:cNvPr id="5" name="Footer Placeholder 4">
            <a:extLst>
              <a:ext uri="{FF2B5EF4-FFF2-40B4-BE49-F238E27FC236}">
                <a16:creationId xmlns:a16="http://schemas.microsoft.com/office/drawing/2014/main" id="{9317B776-255A-CF62-BC44-0A5643113A89}"/>
              </a:ext>
            </a:extLst>
          </p:cNvPr>
          <p:cNvSpPr>
            <a:spLocks noGrp="1"/>
          </p:cNvSpPr>
          <p:nvPr>
            <p:ph type="ftr" sz="quarter" idx="11"/>
          </p:nvPr>
        </p:nvSpPr>
        <p:spPr/>
        <p:txBody>
          <a:bodyPr/>
          <a:lstStyle/>
          <a:p>
            <a:pPr>
              <a:defRPr/>
            </a:pPr>
            <a:r>
              <a:rPr lang="en-US"/>
              <a:t>The New Man</a:t>
            </a:r>
          </a:p>
        </p:txBody>
      </p:sp>
      <p:sp>
        <p:nvSpPr>
          <p:cNvPr id="6" name="Slide Number Placeholder 5">
            <a:extLst>
              <a:ext uri="{FF2B5EF4-FFF2-40B4-BE49-F238E27FC236}">
                <a16:creationId xmlns:a16="http://schemas.microsoft.com/office/drawing/2014/main" id="{52373084-2526-B7A1-B519-8432167CAC3A}"/>
              </a:ext>
            </a:extLst>
          </p:cNvPr>
          <p:cNvSpPr>
            <a:spLocks noGrp="1"/>
          </p:cNvSpPr>
          <p:nvPr>
            <p:ph type="sldNum" sz="quarter" idx="12"/>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fld id="{631F4B9D-00FA-4930-BE92-667ED26387E3}" type="slidenum">
              <a:rPr lang="en-US" altLang="en-US">
                <a:solidFill>
                  <a:srgbClr val="FFFFFF"/>
                </a:solidFill>
              </a:rPr>
              <a:pPr/>
              <a:t>33</a:t>
            </a:fld>
            <a:endParaRPr lang="en-US" altLang="en-US">
              <a:solidFill>
                <a:srgbClr val="FFFFFF"/>
              </a:solidFill>
            </a:endParaRPr>
          </a:p>
        </p:txBody>
      </p:sp>
      <p:sp>
        <p:nvSpPr>
          <p:cNvPr id="11269" name="Rectangle 1">
            <a:extLst>
              <a:ext uri="{FF2B5EF4-FFF2-40B4-BE49-F238E27FC236}">
                <a16:creationId xmlns:a16="http://schemas.microsoft.com/office/drawing/2014/main" id="{44ACED68-E34D-9E7F-1A1D-F6629F9CF422}"/>
              </a:ext>
            </a:extLst>
          </p:cNvPr>
          <p:cNvSpPr>
            <a:spLocks noChangeArrowheads="1"/>
          </p:cNvSpPr>
          <p:nvPr/>
        </p:nvSpPr>
        <p:spPr bwMode="auto">
          <a:xfrm>
            <a:off x="138223" y="109668"/>
            <a:ext cx="11959289"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r>
              <a:rPr lang="en-US" altLang="en-US" sz="4400" b="1" dirty="0">
                <a:solidFill>
                  <a:schemeClr val="bg1"/>
                </a:solidFill>
                <a:latin typeface="Candara" panose="020E0502030303020204" pitchFamily="34" charset="0"/>
                <a:cs typeface="Times New Roman" panose="02020603050405020304" pitchFamily="18" charset="0"/>
              </a:rPr>
              <a:t>WHY</a:t>
            </a:r>
            <a:endParaRPr lang="en-US" altLang="en-US" sz="2800" dirty="0">
              <a:solidFill>
                <a:schemeClr val="bg1"/>
              </a:solidFill>
              <a:latin typeface="Arial" panose="020B0604020202020204" pitchFamily="34" charset="0"/>
            </a:endParaRPr>
          </a:p>
          <a:p>
            <a:pPr eaLnBrk="0" hangingPunct="0"/>
            <a:r>
              <a:rPr lang="en-US" altLang="en-US" sz="4000" dirty="0">
                <a:solidFill>
                  <a:schemeClr val="bg1"/>
                </a:solidFill>
                <a:latin typeface="Candara" panose="020E0502030303020204" pitchFamily="34" charset="0"/>
                <a:cs typeface="Times New Roman" panose="02020603050405020304" pitchFamily="18" charset="0"/>
              </a:rPr>
              <a:t>20  And we put a gospel meeting here, Jesus Christ comes in Presence with us to bless us, and we'll just get a handful out of the city. What is it? "</a:t>
            </a:r>
            <a:r>
              <a:rPr lang="en-US" altLang="en-US" sz="4000" i="1" dirty="0">
                <a:solidFill>
                  <a:schemeClr val="bg1"/>
                </a:solidFill>
                <a:latin typeface="Candara" panose="020E0502030303020204" pitchFamily="34" charset="0"/>
                <a:cs typeface="Times New Roman" panose="02020603050405020304" pitchFamily="18" charset="0"/>
              </a:rPr>
              <a:t>No man can come to Me except My Father draws him first</a:t>
            </a:r>
            <a:r>
              <a:rPr lang="en-US" altLang="en-US" sz="4000" dirty="0">
                <a:solidFill>
                  <a:schemeClr val="bg1"/>
                </a:solidFill>
                <a:latin typeface="Candara" panose="020E0502030303020204" pitchFamily="34" charset="0"/>
                <a:cs typeface="Times New Roman" panose="02020603050405020304" pitchFamily="18" charset="0"/>
              </a:rPr>
              <a:t>." I feel it's the cream of the crop, the elected. "</a:t>
            </a:r>
            <a:r>
              <a:rPr lang="en-US" altLang="en-US" sz="4000" i="1" dirty="0">
                <a:solidFill>
                  <a:schemeClr val="bg1"/>
                </a:solidFill>
                <a:latin typeface="Candara" panose="020E0502030303020204" pitchFamily="34" charset="0"/>
                <a:cs typeface="Times New Roman" panose="02020603050405020304" pitchFamily="18" charset="0"/>
              </a:rPr>
              <a:t>My sheep hear My voice, and a stranger they don't follow</a:t>
            </a:r>
            <a:r>
              <a:rPr lang="en-US" altLang="en-US" sz="4000" dirty="0">
                <a:solidFill>
                  <a:schemeClr val="bg1"/>
                </a:solidFill>
                <a:latin typeface="Candara" panose="020E0502030303020204" pitchFamily="34" charset="0"/>
                <a:cs typeface="Times New Roman" panose="02020603050405020304" pitchFamily="18" charset="0"/>
              </a:rPr>
              <a:t>." Depends on what's on the inside of you drawing. It's the elect always that God speaks to and sends His message to. 											</a:t>
            </a:r>
            <a:r>
              <a:rPr lang="en-US" altLang="en-US" sz="2800" dirty="0">
                <a:solidFill>
                  <a:schemeClr val="bg1"/>
                </a:solidFill>
                <a:latin typeface="Candara" panose="020E0502030303020204" pitchFamily="34" charset="0"/>
                <a:cs typeface="Times New Roman" panose="02020603050405020304" pitchFamily="18" charset="0"/>
              </a:rPr>
              <a:t>60-0309 </a:t>
            </a:r>
            <a:endParaRPr lang="en-US" altLang="en-US" sz="5400" dirty="0">
              <a:solidFill>
                <a:schemeClr val="bg1"/>
              </a:solidFill>
              <a:latin typeface="Arial" panose="020B0604020202020204" pitchFamily="34" charset="0"/>
            </a:endParaRP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1/11/2026</a:t>
            </a:r>
            <a:endParaRPr lang="en-US" dirty="0"/>
          </a:p>
        </p:txBody>
      </p:sp>
      <p:sp>
        <p:nvSpPr>
          <p:cNvPr id="3" name="Footer Placeholder 2"/>
          <p:cNvSpPr>
            <a:spLocks noGrp="1"/>
          </p:cNvSpPr>
          <p:nvPr>
            <p:ph type="ftr" sz="quarter" idx="11"/>
          </p:nvPr>
        </p:nvSpPr>
        <p:spPr/>
        <p:txBody>
          <a:bodyPr/>
          <a:lstStyle/>
          <a:p>
            <a:r>
              <a:rPr lang="en-US"/>
              <a:t>The Spirit Controlled Believer</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34</a:t>
            </a:fld>
            <a:endParaRPr lang="en-US" dirty="0"/>
          </a:p>
        </p:txBody>
      </p:sp>
      <p:sp>
        <p:nvSpPr>
          <p:cNvPr id="5" name="Rectangle 4"/>
          <p:cNvSpPr/>
          <p:nvPr/>
        </p:nvSpPr>
        <p:spPr>
          <a:xfrm>
            <a:off x="159488" y="85381"/>
            <a:ext cx="11938024" cy="6309420"/>
          </a:xfrm>
          <a:prstGeom prst="rect">
            <a:avLst/>
          </a:prstGeom>
          <a:noFill/>
        </p:spPr>
        <p:txBody>
          <a:bodyPr wrap="square">
            <a:spAutoFit/>
          </a:bodyPr>
          <a:lstStyle/>
          <a:p>
            <a:r>
              <a:rPr lang="en-US" sz="4400" b="1" dirty="0">
                <a:solidFill>
                  <a:schemeClr val="bg1"/>
                </a:solidFill>
                <a:latin typeface="Candara" panose="020E0502030303020204" pitchFamily="34" charset="0"/>
              </a:rPr>
              <a:t>CHURCH.AGE.BOOK</a:t>
            </a:r>
          </a:p>
          <a:p>
            <a:r>
              <a:rPr lang="en-US" sz="3600" dirty="0">
                <a:solidFill>
                  <a:schemeClr val="bg1"/>
                </a:solidFill>
                <a:latin typeface="Candara" panose="020E0502030303020204" pitchFamily="34" charset="0"/>
              </a:rPr>
              <a:t>	155-1 </a:t>
            </a:r>
            <a:r>
              <a:rPr lang="en-US" sz="4000" dirty="0">
                <a:solidFill>
                  <a:schemeClr val="bg1"/>
                </a:solidFill>
                <a:latin typeface="Candara" panose="020E0502030303020204" pitchFamily="34" charset="0"/>
              </a:rPr>
              <a:t>We have been constantly saying the true evidence of being baptized with the Holy Ghost is for the believer to receive the Word for the age in which he lives.	In every single age, it says "</a:t>
            </a:r>
            <a:r>
              <a:rPr lang="en-US" sz="4000" i="1" dirty="0">
                <a:solidFill>
                  <a:schemeClr val="bg1"/>
                </a:solidFill>
                <a:latin typeface="Candara" panose="020E0502030303020204" pitchFamily="34" charset="0"/>
              </a:rPr>
              <a:t>... He that hath an ear..."</a:t>
            </a:r>
            <a:r>
              <a:rPr lang="en-US" sz="4000" dirty="0">
                <a:solidFill>
                  <a:schemeClr val="bg1"/>
                </a:solidFill>
                <a:latin typeface="Candara" panose="020E0502030303020204" pitchFamily="34" charset="0"/>
              </a:rPr>
              <a:t> Notice that Jesus in EVERY age addresses Himself to ONLY ONE person relative to the Word for that age. ONE </a:t>
            </a:r>
            <a:r>
              <a:rPr lang="en-US" sz="4000" u="sng" dirty="0">
                <a:solidFill>
                  <a:schemeClr val="bg1"/>
                </a:solidFill>
                <a:latin typeface="Candara" panose="020E0502030303020204" pitchFamily="34" charset="0"/>
              </a:rPr>
              <a:t>messenger</a:t>
            </a:r>
            <a:r>
              <a:rPr lang="en-US" sz="4000" dirty="0">
                <a:solidFill>
                  <a:schemeClr val="bg1"/>
                </a:solidFill>
                <a:latin typeface="Candara" panose="020E0502030303020204" pitchFamily="34" charset="0"/>
              </a:rPr>
              <a:t> for each age receives what the Spirit has to say to that age. He speaks for God by revelation to the "churches", both true and false. </a:t>
            </a:r>
          </a:p>
        </p:txBody>
      </p:sp>
    </p:spTree>
    <p:extLst>
      <p:ext uri="{BB962C8B-B14F-4D97-AF65-F5344CB8AC3E}">
        <p14:creationId xmlns:p14="http://schemas.microsoft.com/office/powerpoint/2010/main" val="343634736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AC3669-C5D6-340C-0548-D5430B528ACD}"/>
              </a:ext>
            </a:extLst>
          </p:cNvPr>
          <p:cNvSpPr txBox="1"/>
          <p:nvPr/>
        </p:nvSpPr>
        <p:spPr>
          <a:xfrm>
            <a:off x="241300" y="38100"/>
            <a:ext cx="11760200" cy="6863417"/>
          </a:xfrm>
          <a:prstGeom prst="rect">
            <a:avLst/>
          </a:prstGeom>
          <a:noFill/>
        </p:spPr>
        <p:txBody>
          <a:bodyPr wrap="square">
            <a:spAutoFit/>
          </a:bodyPr>
          <a:lstStyle/>
          <a:p>
            <a:r>
              <a:rPr lang="en-US" sz="4000" dirty="0">
                <a:solidFill>
                  <a:schemeClr val="bg1"/>
                </a:solidFill>
              </a:rPr>
              <a:t>	The message is then broadcast to all. But though it is broadcast for all who come within range of the message, that message is received individually by only a certain </a:t>
            </a:r>
            <a:r>
              <a:rPr lang="en-US" sz="4000" u="sng" dirty="0">
                <a:solidFill>
                  <a:schemeClr val="bg1"/>
                </a:solidFill>
              </a:rPr>
              <a:t>qualified group in a certain way</a:t>
            </a:r>
            <a:r>
              <a:rPr lang="en-US" sz="4000" dirty="0">
                <a:solidFill>
                  <a:schemeClr val="bg1"/>
                </a:solidFill>
              </a:rPr>
              <a:t>. Each individual of that group is one who has the ability to hear what the Spirit is saying by way of the messenger. Those who hear are not getting their own private revelation, nor is a group getting their collective revelation, BUT EACH PERSON IS HEARING AND RECEIVING WHAT THE MESSENGER HAS ALREADY RECEIVED FROM GOD.</a:t>
            </a:r>
          </a:p>
        </p:txBody>
      </p:sp>
      <p:sp>
        <p:nvSpPr>
          <p:cNvPr id="2" name="Date Placeholder 1">
            <a:extLst>
              <a:ext uri="{FF2B5EF4-FFF2-40B4-BE49-F238E27FC236}">
                <a16:creationId xmlns:a16="http://schemas.microsoft.com/office/drawing/2014/main" id="{8C7E9315-E07F-2F90-722D-1D724DE9BFDD}"/>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D5ACD75B-9EE1-8838-201E-12E1EED73578}"/>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C19B34EA-2652-16B0-4046-5176E4CCCF9D}"/>
              </a:ext>
            </a:extLst>
          </p:cNvPr>
          <p:cNvSpPr>
            <a:spLocks noGrp="1"/>
          </p:cNvSpPr>
          <p:nvPr>
            <p:ph type="sldNum" sz="quarter" idx="12"/>
          </p:nvPr>
        </p:nvSpPr>
        <p:spPr/>
        <p:txBody>
          <a:bodyPr/>
          <a:lstStyle/>
          <a:p>
            <a:fld id="{148CC95F-0247-41B6-91CF-DC97C76A7088}" type="slidenum">
              <a:rPr lang="en-US" smtClean="0"/>
              <a:t>35</a:t>
            </a:fld>
            <a:endParaRPr lang="en-US"/>
          </a:p>
        </p:txBody>
      </p:sp>
    </p:spTree>
    <p:extLst>
      <p:ext uri="{BB962C8B-B14F-4D97-AF65-F5344CB8AC3E}">
        <p14:creationId xmlns:p14="http://schemas.microsoft.com/office/powerpoint/2010/main" val="215013342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96C3A2-8830-DF46-2663-5069A06CA491}"/>
              </a:ext>
            </a:extLst>
          </p:cNvPr>
          <p:cNvSpPr>
            <a:spLocks noGrp="1"/>
          </p:cNvSpPr>
          <p:nvPr>
            <p:ph type="dt" sz="quarter" idx="10"/>
          </p:nvPr>
        </p:nvSpPr>
        <p:spPr/>
        <p:txBody>
          <a:bodyPr/>
          <a:lstStyle/>
          <a:p>
            <a:pPr>
              <a:defRPr/>
            </a:pPr>
            <a:fld id="{EACD4807-E094-47E6-8BC0-B976B70F3A35}" type="datetime1">
              <a:rPr lang="en-US"/>
              <a:pPr>
                <a:defRPr/>
              </a:pPr>
              <a:t>1/11/2026</a:t>
            </a:fld>
            <a:endParaRPr lang="en-US"/>
          </a:p>
        </p:txBody>
      </p:sp>
      <p:sp>
        <p:nvSpPr>
          <p:cNvPr id="3" name="Footer Placeholder 2">
            <a:extLst>
              <a:ext uri="{FF2B5EF4-FFF2-40B4-BE49-F238E27FC236}">
                <a16:creationId xmlns:a16="http://schemas.microsoft.com/office/drawing/2014/main" id="{444F604B-3BD5-AA41-AA76-36D2C29291F7}"/>
              </a:ext>
            </a:extLst>
          </p:cNvPr>
          <p:cNvSpPr>
            <a:spLocks noGrp="1"/>
          </p:cNvSpPr>
          <p:nvPr>
            <p:ph type="ftr" sz="quarter" idx="11"/>
          </p:nvPr>
        </p:nvSpPr>
        <p:spPr/>
        <p:txBody>
          <a:bodyPr/>
          <a:lstStyle/>
          <a:p>
            <a:pPr>
              <a:defRPr/>
            </a:pPr>
            <a:r>
              <a:rPr lang="en-US"/>
              <a:t>The New Man</a:t>
            </a:r>
          </a:p>
        </p:txBody>
      </p:sp>
      <p:sp>
        <p:nvSpPr>
          <p:cNvPr id="4" name="Slide Number Placeholder 3">
            <a:extLst>
              <a:ext uri="{FF2B5EF4-FFF2-40B4-BE49-F238E27FC236}">
                <a16:creationId xmlns:a16="http://schemas.microsoft.com/office/drawing/2014/main" id="{3CED2DC2-CDFE-3F38-2E65-003CA01E3611}"/>
              </a:ext>
            </a:extLst>
          </p:cNvPr>
          <p:cNvSpPr>
            <a:spLocks noGrp="1"/>
          </p:cNvSpPr>
          <p:nvPr>
            <p:ph type="sldNum" sz="quarter" idx="12"/>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fld id="{78DA535F-6845-4DF2-992D-96085D05A9DB}" type="slidenum">
              <a:rPr lang="en-US" altLang="en-US">
                <a:solidFill>
                  <a:srgbClr val="FFFFFF"/>
                </a:solidFill>
              </a:rPr>
              <a:pPr/>
              <a:t>36</a:t>
            </a:fld>
            <a:endParaRPr lang="en-US" altLang="en-US">
              <a:solidFill>
                <a:srgbClr val="FFFFFF"/>
              </a:solidFill>
            </a:endParaRPr>
          </a:p>
        </p:txBody>
      </p:sp>
      <p:sp>
        <p:nvSpPr>
          <p:cNvPr id="16389" name="Rectangle 1">
            <a:extLst>
              <a:ext uri="{FF2B5EF4-FFF2-40B4-BE49-F238E27FC236}">
                <a16:creationId xmlns:a16="http://schemas.microsoft.com/office/drawing/2014/main" id="{E291B289-8026-E7F7-597E-53831EFBE74E}"/>
              </a:ext>
            </a:extLst>
          </p:cNvPr>
          <p:cNvSpPr>
            <a:spLocks noChangeArrowheads="1"/>
          </p:cNvSpPr>
          <p:nvPr/>
        </p:nvSpPr>
        <p:spPr bwMode="auto">
          <a:xfrm>
            <a:off x="436147" y="206202"/>
            <a:ext cx="10600153"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r>
              <a:rPr lang="en-US" altLang="en-US" sz="5400" b="1" dirty="0">
                <a:solidFill>
                  <a:schemeClr val="bg1"/>
                </a:solidFill>
                <a:latin typeface="Candara" panose="020E0502030303020204" pitchFamily="34" charset="0"/>
                <a:cs typeface="Times New Roman" panose="02020603050405020304" pitchFamily="18" charset="0"/>
              </a:rPr>
              <a:t>I CORINTHIANS 15:53</a:t>
            </a:r>
            <a:r>
              <a:rPr lang="en-US" altLang="en-US" sz="5400" b="1" i="1" dirty="0">
                <a:solidFill>
                  <a:schemeClr val="bg1"/>
                </a:solidFill>
                <a:latin typeface="Candara" panose="020E0502030303020204" pitchFamily="34" charset="0"/>
                <a:cs typeface="Times New Roman" panose="02020603050405020304" pitchFamily="18" charset="0"/>
              </a:rPr>
              <a:t>   </a:t>
            </a:r>
            <a:endParaRPr lang="en-US" altLang="en-US" sz="3600" b="1" dirty="0">
              <a:solidFill>
                <a:schemeClr val="bg1"/>
              </a:solidFill>
              <a:latin typeface="Arial" panose="020B0604020202020204" pitchFamily="34" charset="0"/>
            </a:endParaRPr>
          </a:p>
          <a:p>
            <a:pPr eaLnBrk="0" hangingPunct="0"/>
            <a:r>
              <a:rPr lang="en-US" altLang="en-US" sz="4400" i="1" dirty="0">
                <a:solidFill>
                  <a:schemeClr val="bg1"/>
                </a:solidFill>
                <a:latin typeface="Candara" panose="020E0502030303020204" pitchFamily="34" charset="0"/>
                <a:cs typeface="Times New Roman" panose="02020603050405020304" pitchFamily="18" charset="0"/>
              </a:rPr>
              <a:t>	For this corruptible must put on incorruption, and this mortal must put on immortality. 54 So when this corruptible shall have put on incorruption, and this mortal shall have put on immortality, then shall be brought to pass the saying that is written, Death is swallowed up in victory. </a:t>
            </a:r>
            <a:endParaRPr lang="en-US" altLang="en-US" sz="6000" dirty="0">
              <a:solidFill>
                <a:schemeClr val="bg1"/>
              </a:solidFill>
              <a:latin typeface="Arial" panose="020B0604020202020204" pitchFamily="34" charset="0"/>
            </a:endParaRPr>
          </a:p>
        </p:txBody>
      </p:sp>
      <p:pic>
        <p:nvPicPr>
          <p:cNvPr id="5" name="Picture 4">
            <a:extLst>
              <a:ext uri="{FF2B5EF4-FFF2-40B4-BE49-F238E27FC236}">
                <a16:creationId xmlns:a16="http://schemas.microsoft.com/office/drawing/2014/main" id="{F4570FA7-8AC8-48DD-52B4-587FD808D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017" y="-159488"/>
            <a:ext cx="3232368" cy="6858000"/>
          </a:xfrm>
          <a:prstGeom prst="rect">
            <a:avLst/>
          </a:prstGeom>
        </p:spPr>
      </p:pic>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A3027-47D5-7FC5-3E49-B4C91EFC6A1E}"/>
              </a:ext>
            </a:extLst>
          </p:cNvPr>
          <p:cNvSpPr>
            <a:spLocks noGrp="1"/>
          </p:cNvSpPr>
          <p:nvPr>
            <p:ph type="dt" sz="quarter" idx="10"/>
          </p:nvPr>
        </p:nvSpPr>
        <p:spPr/>
        <p:txBody>
          <a:bodyPr/>
          <a:lstStyle/>
          <a:p>
            <a:pPr>
              <a:defRPr/>
            </a:pPr>
            <a:fld id="{EACD4807-E094-47E6-8BC0-B976B70F3A35}" type="datetime1">
              <a:rPr lang="en-US"/>
              <a:pPr>
                <a:defRPr/>
              </a:pPr>
              <a:t>1/11/2026</a:t>
            </a:fld>
            <a:endParaRPr lang="en-US"/>
          </a:p>
        </p:txBody>
      </p:sp>
      <p:sp>
        <p:nvSpPr>
          <p:cNvPr id="3" name="Footer Placeholder 2">
            <a:extLst>
              <a:ext uri="{FF2B5EF4-FFF2-40B4-BE49-F238E27FC236}">
                <a16:creationId xmlns:a16="http://schemas.microsoft.com/office/drawing/2014/main" id="{8DC7B2F7-18B3-1247-00E4-23904122C9A6}"/>
              </a:ext>
            </a:extLst>
          </p:cNvPr>
          <p:cNvSpPr>
            <a:spLocks noGrp="1"/>
          </p:cNvSpPr>
          <p:nvPr>
            <p:ph type="ftr" sz="quarter" idx="11"/>
          </p:nvPr>
        </p:nvSpPr>
        <p:spPr/>
        <p:txBody>
          <a:bodyPr/>
          <a:lstStyle/>
          <a:p>
            <a:pPr>
              <a:defRPr/>
            </a:pPr>
            <a:r>
              <a:rPr lang="en-US"/>
              <a:t>The New Man</a:t>
            </a:r>
          </a:p>
        </p:txBody>
      </p:sp>
      <p:sp>
        <p:nvSpPr>
          <p:cNvPr id="4" name="Slide Number Placeholder 3">
            <a:extLst>
              <a:ext uri="{FF2B5EF4-FFF2-40B4-BE49-F238E27FC236}">
                <a16:creationId xmlns:a16="http://schemas.microsoft.com/office/drawing/2014/main" id="{1C65411C-75AD-791A-B429-1262F4314462}"/>
              </a:ext>
            </a:extLst>
          </p:cNvPr>
          <p:cNvSpPr>
            <a:spLocks noGrp="1"/>
          </p:cNvSpPr>
          <p:nvPr>
            <p:ph type="sldNum" sz="quarter" idx="12"/>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fld id="{24CFD448-D985-412C-8080-7957F35D9A3D}" type="slidenum">
              <a:rPr lang="en-US" altLang="en-US">
                <a:solidFill>
                  <a:srgbClr val="FFFFFF"/>
                </a:solidFill>
              </a:rPr>
              <a:pPr/>
              <a:t>37</a:t>
            </a:fld>
            <a:endParaRPr lang="en-US" altLang="en-US">
              <a:solidFill>
                <a:srgbClr val="FFFFFF"/>
              </a:solidFill>
            </a:endParaRPr>
          </a:p>
        </p:txBody>
      </p:sp>
      <p:sp>
        <p:nvSpPr>
          <p:cNvPr id="18437" name="Rectangle 1">
            <a:extLst>
              <a:ext uri="{FF2B5EF4-FFF2-40B4-BE49-F238E27FC236}">
                <a16:creationId xmlns:a16="http://schemas.microsoft.com/office/drawing/2014/main" id="{E73866BA-CAB5-6952-6525-9BF2F2FA05F0}"/>
              </a:ext>
            </a:extLst>
          </p:cNvPr>
          <p:cNvSpPr>
            <a:spLocks noChangeArrowheads="1"/>
          </p:cNvSpPr>
          <p:nvPr/>
        </p:nvSpPr>
        <p:spPr bwMode="auto">
          <a:xfrm>
            <a:off x="202019" y="100584"/>
            <a:ext cx="11895493"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r>
              <a:rPr lang="en-US" altLang="en-US" sz="4800" b="1" dirty="0">
                <a:solidFill>
                  <a:schemeClr val="bg1"/>
                </a:solidFill>
              </a:rPr>
              <a:t>MANIFESTED.SONS.OF.GOD  </a:t>
            </a:r>
          </a:p>
          <a:p>
            <a:r>
              <a:rPr lang="en-US" altLang="en-US" sz="4000" dirty="0">
                <a:solidFill>
                  <a:schemeClr val="bg1"/>
                </a:solidFill>
              </a:rPr>
              <a:t>	And Christ brought the church up to the place to where their possession was given to them, just the Jordan to cross, but the Holy Spirit is the One Who sets the church in order, the Joshua of today puts the church in its order, giving to each one, gifts, places, position. And He is the Voice of God speaking to the inner man that Christ has saved: the Holy Spirit. 														60-0518  </a:t>
            </a:r>
          </a:p>
          <a:p>
            <a:pPr eaLnBrk="0" hangingPunct="0">
              <a:buFontTx/>
              <a:buAutoNum type="arabicPlain" startAt="19"/>
            </a:pPr>
            <a:endParaRPr lang="en-US" altLang="en-US" sz="4000" dirty="0">
              <a:solidFill>
                <a:schemeClr val="bg1"/>
              </a:solidFill>
            </a:endParaRP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BE8EF-6A7A-B581-4EF6-106ED0FDD490}"/>
              </a:ext>
            </a:extLst>
          </p:cNvPr>
          <p:cNvSpPr>
            <a:spLocks noGrp="1"/>
          </p:cNvSpPr>
          <p:nvPr>
            <p:ph type="dt" sz="quarter" idx="10"/>
          </p:nvPr>
        </p:nvSpPr>
        <p:spPr/>
        <p:txBody>
          <a:bodyPr/>
          <a:lstStyle/>
          <a:p>
            <a:pPr>
              <a:defRPr/>
            </a:pPr>
            <a:fld id="{EACD4807-E094-47E6-8BC0-B976B70F3A35}" type="datetime1">
              <a:rPr lang="en-US"/>
              <a:pPr>
                <a:defRPr/>
              </a:pPr>
              <a:t>1/11/2026</a:t>
            </a:fld>
            <a:endParaRPr lang="en-US"/>
          </a:p>
        </p:txBody>
      </p:sp>
      <p:sp>
        <p:nvSpPr>
          <p:cNvPr id="3" name="Footer Placeholder 2">
            <a:extLst>
              <a:ext uri="{FF2B5EF4-FFF2-40B4-BE49-F238E27FC236}">
                <a16:creationId xmlns:a16="http://schemas.microsoft.com/office/drawing/2014/main" id="{C42A3408-F96F-A386-9AC6-703DE641CAC9}"/>
              </a:ext>
            </a:extLst>
          </p:cNvPr>
          <p:cNvSpPr>
            <a:spLocks noGrp="1"/>
          </p:cNvSpPr>
          <p:nvPr>
            <p:ph type="ftr" sz="quarter" idx="11"/>
          </p:nvPr>
        </p:nvSpPr>
        <p:spPr/>
        <p:txBody>
          <a:bodyPr/>
          <a:lstStyle/>
          <a:p>
            <a:pPr>
              <a:defRPr/>
            </a:pPr>
            <a:r>
              <a:rPr lang="en-US"/>
              <a:t>The New Man</a:t>
            </a:r>
          </a:p>
        </p:txBody>
      </p:sp>
      <p:sp>
        <p:nvSpPr>
          <p:cNvPr id="4" name="Slide Number Placeholder 3">
            <a:extLst>
              <a:ext uri="{FF2B5EF4-FFF2-40B4-BE49-F238E27FC236}">
                <a16:creationId xmlns:a16="http://schemas.microsoft.com/office/drawing/2014/main" id="{F1448DF3-C3BE-7C1B-DF78-1D1B733D157A}"/>
              </a:ext>
            </a:extLst>
          </p:cNvPr>
          <p:cNvSpPr>
            <a:spLocks noGrp="1"/>
          </p:cNvSpPr>
          <p:nvPr>
            <p:ph type="sldNum" sz="quarter" idx="12"/>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fld id="{DE034E9C-22FA-46B7-89D8-08F73AD75F95}" type="slidenum">
              <a:rPr lang="en-US" altLang="en-US">
                <a:solidFill>
                  <a:srgbClr val="FFFFFF"/>
                </a:solidFill>
              </a:rPr>
              <a:pPr/>
              <a:t>38</a:t>
            </a:fld>
            <a:endParaRPr lang="en-US" altLang="en-US">
              <a:solidFill>
                <a:srgbClr val="FFFFFF"/>
              </a:solidFill>
            </a:endParaRPr>
          </a:p>
        </p:txBody>
      </p:sp>
      <p:sp>
        <p:nvSpPr>
          <p:cNvPr id="24581" name="Rectangle 4">
            <a:extLst>
              <a:ext uri="{FF2B5EF4-FFF2-40B4-BE49-F238E27FC236}">
                <a16:creationId xmlns:a16="http://schemas.microsoft.com/office/drawing/2014/main" id="{7DDAA43B-E7B9-9F3B-3E63-0BFD9137907E}"/>
              </a:ext>
            </a:extLst>
          </p:cNvPr>
          <p:cNvSpPr>
            <a:spLocks noChangeArrowheads="1"/>
          </p:cNvSpPr>
          <p:nvPr/>
        </p:nvSpPr>
        <p:spPr bwMode="auto">
          <a:xfrm>
            <a:off x="94488" y="100585"/>
            <a:ext cx="12003024"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r>
              <a:rPr lang="en-US" altLang="en-US" sz="4800" b="1" dirty="0">
                <a:solidFill>
                  <a:schemeClr val="bg1"/>
                </a:solidFill>
                <a:latin typeface="Candara" panose="020E0502030303020204" pitchFamily="34" charset="0"/>
              </a:rPr>
              <a:t>CHURCH.AGE.BOOK </a:t>
            </a:r>
          </a:p>
          <a:p>
            <a:r>
              <a:rPr lang="en-US" altLang="en-US" sz="4000" dirty="0">
                <a:solidFill>
                  <a:schemeClr val="bg1"/>
                </a:solidFill>
                <a:latin typeface="Candara" panose="020E0502030303020204" pitchFamily="34" charset="0"/>
              </a:rPr>
              <a:t>	</a:t>
            </a:r>
            <a:r>
              <a:rPr lang="en-US" altLang="en-US" sz="4000" b="1" dirty="0">
                <a:solidFill>
                  <a:schemeClr val="bg1"/>
                </a:solidFill>
                <a:latin typeface="Candara" panose="020E0502030303020204" pitchFamily="34" charset="0"/>
              </a:rPr>
              <a:t> </a:t>
            </a:r>
            <a:r>
              <a:rPr lang="en-US" altLang="en-US" sz="3200" dirty="0">
                <a:solidFill>
                  <a:schemeClr val="bg1"/>
                </a:solidFill>
                <a:latin typeface="Candara" panose="020E0502030303020204" pitchFamily="34" charset="0"/>
              </a:rPr>
              <a:t>336-4</a:t>
            </a:r>
            <a:r>
              <a:rPr lang="en-US" altLang="en-US" sz="4000" b="1" dirty="0">
                <a:solidFill>
                  <a:schemeClr val="bg1"/>
                </a:solidFill>
                <a:latin typeface="Candara" panose="020E0502030303020204" pitchFamily="34" charset="0"/>
              </a:rPr>
              <a:t> </a:t>
            </a:r>
            <a:r>
              <a:rPr lang="en-US" altLang="en-US" sz="4000" dirty="0">
                <a:solidFill>
                  <a:schemeClr val="bg1"/>
                </a:solidFill>
                <a:latin typeface="Candara" panose="020E0502030303020204" pitchFamily="34" charset="0"/>
              </a:rPr>
              <a:t>This New Creation is not the old creation made over, or it could not be called a new creation. It is another creation, distinct from the old one. No longer is He dealing by ways of the flesh… Now by His Spirit He is creating many Sons unto Himself. God the creator, creating Himself a part of His creation. This is the true revelation of God. This was His purpose. This purpose took form through election. </a:t>
            </a: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3/3/13</a:t>
            </a:r>
            <a:endParaRPr lang="en-US" dirty="0"/>
          </a:p>
        </p:txBody>
      </p:sp>
      <p:sp>
        <p:nvSpPr>
          <p:cNvPr id="3" name="Footer Placeholder 2"/>
          <p:cNvSpPr>
            <a:spLocks noGrp="1"/>
          </p:cNvSpPr>
          <p:nvPr>
            <p:ph type="ftr" sz="quarter" idx="11"/>
          </p:nvPr>
        </p:nvSpPr>
        <p:spPr/>
        <p:txBody>
          <a:bodyPr/>
          <a:lstStyle/>
          <a:p>
            <a:r>
              <a:rPr lang="en-US"/>
              <a:t>The True Baptism of the Holy Spirit</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39</a:t>
            </a:fld>
            <a:endParaRPr lang="en-US" dirty="0"/>
          </a:p>
        </p:txBody>
      </p:sp>
      <p:sp>
        <p:nvSpPr>
          <p:cNvPr id="5" name="Rectangle 4"/>
          <p:cNvSpPr/>
          <p:nvPr/>
        </p:nvSpPr>
        <p:spPr>
          <a:xfrm>
            <a:off x="255181" y="136524"/>
            <a:ext cx="8304028" cy="5755422"/>
          </a:xfrm>
          <a:prstGeom prst="rect">
            <a:avLst/>
          </a:prstGeom>
        </p:spPr>
        <p:txBody>
          <a:bodyPr wrap="square">
            <a:spAutoFit/>
          </a:bodyPr>
          <a:lstStyle/>
          <a:p>
            <a:r>
              <a:rPr lang="en-US" sz="4800" b="1" dirty="0">
                <a:solidFill>
                  <a:schemeClr val="bg1"/>
                </a:solidFill>
              </a:rPr>
              <a:t>HEAR.YE.HIM</a:t>
            </a:r>
          </a:p>
          <a:p>
            <a:r>
              <a:rPr lang="en-US" sz="4000" dirty="0">
                <a:solidFill>
                  <a:schemeClr val="bg1"/>
                </a:solidFill>
              </a:rPr>
              <a:t>	37 And the great Full Gospel church has become nearly a floor show. You've got so much Hollywood evangelism. God help us to tear that thing from the pulpit and get back to the Word of God and the true baptism of the Holy Spirit. We need it. 57-0322 </a:t>
            </a:r>
          </a:p>
        </p:txBody>
      </p:sp>
    </p:spTree>
    <p:extLst>
      <p:ext uri="{BB962C8B-B14F-4D97-AF65-F5344CB8AC3E}">
        <p14:creationId xmlns:p14="http://schemas.microsoft.com/office/powerpoint/2010/main" val="3922636136"/>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D3BEA4-290D-16F1-D8F7-D5FD33C97910}"/>
              </a:ext>
            </a:extLst>
          </p:cNvPr>
          <p:cNvSpPr txBox="1"/>
          <p:nvPr/>
        </p:nvSpPr>
        <p:spPr>
          <a:xfrm>
            <a:off x="184150" y="44450"/>
            <a:ext cx="11798300" cy="6986528"/>
          </a:xfrm>
          <a:prstGeom prst="rect">
            <a:avLst/>
          </a:prstGeom>
          <a:noFill/>
        </p:spPr>
        <p:txBody>
          <a:bodyPr wrap="square">
            <a:spAutoFit/>
          </a:bodyPr>
          <a:lstStyle/>
          <a:p>
            <a:r>
              <a:rPr lang="en-US" sz="4800" b="1" dirty="0">
                <a:solidFill>
                  <a:schemeClr val="bg1"/>
                </a:solidFill>
              </a:rPr>
              <a:t>BUT.IT.WASN'T.SO.FROM.THE.BEGINNING</a:t>
            </a:r>
          </a:p>
          <a:p>
            <a:r>
              <a:rPr lang="en-US" sz="4000" dirty="0">
                <a:solidFill>
                  <a:schemeClr val="bg1"/>
                </a:solidFill>
              </a:rPr>
              <a:t>	104 Jesus Christ, stands not two foot from where I am now, same Light. And I take every spirit in here under the control of the Holy Ghost for the glory of God. Be quiet. Don't move, because demons go from one to another. And we know that.</a:t>
            </a:r>
          </a:p>
          <a:p>
            <a:r>
              <a:rPr lang="en-US" sz="4000" dirty="0">
                <a:solidFill>
                  <a:schemeClr val="bg1"/>
                </a:solidFill>
              </a:rPr>
              <a:t>	If you won't come then say nothing evil against it from henceforth </a:t>
            </a:r>
            <a:r>
              <a:rPr lang="en-US" sz="4000" dirty="0" err="1">
                <a:solidFill>
                  <a:schemeClr val="bg1"/>
                </a:solidFill>
              </a:rPr>
              <a:t>'cause</a:t>
            </a:r>
            <a:r>
              <a:rPr lang="en-US" sz="4000" dirty="0">
                <a:solidFill>
                  <a:schemeClr val="bg1"/>
                </a:solidFill>
              </a:rPr>
              <a:t> you'll be blaspheming the Holy Ghost and send your soul to torment without mercy.</a:t>
            </a:r>
          </a:p>
          <a:p>
            <a:pPr algn="r"/>
            <a:r>
              <a:rPr lang="en-US" sz="4000" dirty="0">
                <a:solidFill>
                  <a:schemeClr val="bg1"/>
                </a:solidFill>
              </a:rPr>
              <a:t>61-0411</a:t>
            </a:r>
          </a:p>
        </p:txBody>
      </p:sp>
      <p:sp>
        <p:nvSpPr>
          <p:cNvPr id="2" name="Date Placeholder 1">
            <a:extLst>
              <a:ext uri="{FF2B5EF4-FFF2-40B4-BE49-F238E27FC236}">
                <a16:creationId xmlns:a16="http://schemas.microsoft.com/office/drawing/2014/main" id="{D7FB8634-614A-5C18-CB5B-DFF4DF0181E7}"/>
              </a:ext>
            </a:extLst>
          </p:cNvPr>
          <p:cNvSpPr>
            <a:spLocks noGrp="1"/>
          </p:cNvSpPr>
          <p:nvPr>
            <p:ph type="dt" sz="half" idx="10"/>
          </p:nvPr>
        </p:nvSpPr>
        <p:spPr/>
        <p:txBody>
          <a:bodyPr/>
          <a:lstStyle/>
          <a:p>
            <a:r>
              <a:rPr lang="en-US"/>
              <a:t>1/11/2026</a:t>
            </a:r>
          </a:p>
        </p:txBody>
      </p:sp>
      <p:sp>
        <p:nvSpPr>
          <p:cNvPr id="4" name="Footer Placeholder 3">
            <a:extLst>
              <a:ext uri="{FF2B5EF4-FFF2-40B4-BE49-F238E27FC236}">
                <a16:creationId xmlns:a16="http://schemas.microsoft.com/office/drawing/2014/main" id="{CD8CCC8D-74BA-19A2-24BE-9D185581A0B3}"/>
              </a:ext>
            </a:extLst>
          </p:cNvPr>
          <p:cNvSpPr>
            <a:spLocks noGrp="1"/>
          </p:cNvSpPr>
          <p:nvPr>
            <p:ph type="ftr" sz="quarter" idx="11"/>
          </p:nvPr>
        </p:nvSpPr>
        <p:spPr/>
        <p:txBody>
          <a:bodyPr/>
          <a:lstStyle/>
          <a:p>
            <a:r>
              <a:rPr lang="en-US"/>
              <a:t>The Spirit Controlled Believer</a:t>
            </a:r>
          </a:p>
        </p:txBody>
      </p:sp>
      <p:sp>
        <p:nvSpPr>
          <p:cNvPr id="5" name="Slide Number Placeholder 4">
            <a:extLst>
              <a:ext uri="{FF2B5EF4-FFF2-40B4-BE49-F238E27FC236}">
                <a16:creationId xmlns:a16="http://schemas.microsoft.com/office/drawing/2014/main" id="{8F43FDE0-66E8-B250-3871-973B0F363006}"/>
              </a:ext>
            </a:extLst>
          </p:cNvPr>
          <p:cNvSpPr>
            <a:spLocks noGrp="1"/>
          </p:cNvSpPr>
          <p:nvPr>
            <p:ph type="sldNum" sz="quarter" idx="12"/>
          </p:nvPr>
        </p:nvSpPr>
        <p:spPr/>
        <p:txBody>
          <a:bodyPr/>
          <a:lstStyle/>
          <a:p>
            <a:fld id="{148CC95F-0247-41B6-91CF-DC97C76A7088}" type="slidenum">
              <a:rPr lang="en-US" smtClean="0"/>
              <a:t>4</a:t>
            </a:fld>
            <a:endParaRPr lang="en-US"/>
          </a:p>
        </p:txBody>
      </p:sp>
    </p:spTree>
    <p:extLst>
      <p:ext uri="{BB962C8B-B14F-4D97-AF65-F5344CB8AC3E}">
        <p14:creationId xmlns:p14="http://schemas.microsoft.com/office/powerpoint/2010/main" val="1864270995"/>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9000" y="1"/>
            <a:ext cx="7765662" cy="16476125"/>
          </a:xfrm>
          <a:prstGeom prst="rect">
            <a:avLst/>
          </a:prstGeom>
        </p:spPr>
      </p:pic>
      <p:sp>
        <p:nvSpPr>
          <p:cNvPr id="4" name="TextBox 3"/>
          <p:cNvSpPr txBox="1"/>
          <p:nvPr/>
        </p:nvSpPr>
        <p:spPr>
          <a:xfrm>
            <a:off x="4164068" y="136524"/>
            <a:ext cx="7765662" cy="5775179"/>
          </a:xfrm>
          <a:prstGeom prst="rect">
            <a:avLst/>
          </a:prstGeom>
          <a:noFill/>
        </p:spPr>
        <p:txBody>
          <a:bodyPr wrap="square" rtlCol="0">
            <a:noAutofit/>
          </a:bodyPr>
          <a:lstStyle/>
          <a:p>
            <a:r>
              <a:rPr lang="en-US" sz="4800" b="1" dirty="0">
                <a:solidFill>
                  <a:schemeClr val="bg1"/>
                </a:solidFill>
              </a:rPr>
              <a:t>JOHN 20:22</a:t>
            </a:r>
          </a:p>
          <a:p>
            <a:r>
              <a:rPr lang="en-US" sz="4000" dirty="0">
                <a:solidFill>
                  <a:schemeClr val="bg1"/>
                </a:solidFill>
              </a:rPr>
              <a:t>     </a:t>
            </a:r>
            <a:r>
              <a:rPr lang="en-US" sz="4000" i="1" dirty="0">
                <a:solidFill>
                  <a:schemeClr val="bg1"/>
                </a:solidFill>
              </a:rPr>
              <a:t>And when he had said this, he breathed on them, and </a:t>
            </a:r>
            <a:r>
              <a:rPr lang="en-US" sz="4000" i="1" dirty="0" err="1">
                <a:solidFill>
                  <a:schemeClr val="bg1"/>
                </a:solidFill>
              </a:rPr>
              <a:t>saith</a:t>
            </a:r>
            <a:r>
              <a:rPr lang="en-US" sz="4000" i="1" dirty="0">
                <a:solidFill>
                  <a:schemeClr val="bg1"/>
                </a:solidFill>
              </a:rPr>
              <a:t> unto them, Receive ye the Holy Ghost:</a:t>
            </a:r>
            <a:endParaRPr lang="en-US" sz="1600" i="1" dirty="0">
              <a:solidFill>
                <a:schemeClr val="bg1"/>
              </a:solidFill>
            </a:endParaRPr>
          </a:p>
          <a:p>
            <a:endParaRPr lang="en-US" sz="1600" i="1" dirty="0">
              <a:solidFill>
                <a:schemeClr val="bg1"/>
              </a:solidFill>
            </a:endParaRPr>
          </a:p>
          <a:p>
            <a:r>
              <a:rPr lang="en-US" sz="4800" b="1" dirty="0">
                <a:solidFill>
                  <a:schemeClr val="bg1"/>
                </a:solidFill>
              </a:rPr>
              <a:t>LUKE 24:49</a:t>
            </a:r>
          </a:p>
          <a:p>
            <a:r>
              <a:rPr lang="en-US" sz="4000" i="1" dirty="0">
                <a:solidFill>
                  <a:schemeClr val="bg1"/>
                </a:solidFill>
              </a:rPr>
              <a:t>     And, behold, I send the promise of my Father upon you: but tarry ye in the city of Jerusalem, until ye be endued with power from on high.</a:t>
            </a:r>
          </a:p>
          <a:p>
            <a:endParaRPr lang="en-US" sz="4000" i="1" dirty="0">
              <a:solidFill>
                <a:schemeClr val="bg1"/>
              </a:solidFill>
            </a:endParaRPr>
          </a:p>
          <a:p>
            <a:endParaRPr lang="en-US" sz="4000" i="1" dirty="0">
              <a:solidFill>
                <a:schemeClr val="bg1"/>
              </a:solidFill>
            </a:endParaRPr>
          </a:p>
          <a:p>
            <a:endParaRPr lang="en-US" sz="4000" i="1" dirty="0">
              <a:solidFill>
                <a:schemeClr val="bg1"/>
              </a:solidFill>
            </a:endParaRPr>
          </a:p>
          <a:p>
            <a:endParaRPr lang="en-US" sz="4000" dirty="0">
              <a:solidFill>
                <a:schemeClr val="bg1"/>
              </a:solidFill>
            </a:endParaRPr>
          </a:p>
          <a:p>
            <a:r>
              <a:rPr lang="en-US" sz="4000" dirty="0">
                <a:solidFill>
                  <a:schemeClr val="bg1"/>
                </a:solidFill>
              </a:rPr>
              <a:t> </a:t>
            </a:r>
          </a:p>
        </p:txBody>
      </p:sp>
      <p:sp>
        <p:nvSpPr>
          <p:cNvPr id="2" name="Date Placeholder 1"/>
          <p:cNvSpPr>
            <a:spLocks noGrp="1"/>
          </p:cNvSpPr>
          <p:nvPr>
            <p:ph type="dt" sz="half" idx="10"/>
          </p:nvPr>
        </p:nvSpPr>
        <p:spPr/>
        <p:txBody>
          <a:bodyPr/>
          <a:lstStyle/>
          <a:p>
            <a:r>
              <a:rPr lang="en-US"/>
              <a:t>3/3/13</a:t>
            </a:r>
            <a:endParaRPr lang="en-US" dirty="0"/>
          </a:p>
        </p:txBody>
      </p:sp>
      <p:sp>
        <p:nvSpPr>
          <p:cNvPr id="3" name="Footer Placeholder 2"/>
          <p:cNvSpPr>
            <a:spLocks noGrp="1"/>
          </p:cNvSpPr>
          <p:nvPr>
            <p:ph type="ftr" sz="quarter" idx="11"/>
          </p:nvPr>
        </p:nvSpPr>
        <p:spPr/>
        <p:txBody>
          <a:bodyPr/>
          <a:lstStyle/>
          <a:p>
            <a:r>
              <a:rPr lang="en-US"/>
              <a:t>The True Baptism of the Holy Spirit</a:t>
            </a:r>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40</a:t>
            </a:fld>
            <a:endParaRPr lang="en-US" dirty="0"/>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80753" y="136524"/>
            <a:ext cx="11908466" cy="6709529"/>
          </a:xfrm>
          <a:prstGeom prst="rect">
            <a:avLst/>
          </a:prstGeom>
        </p:spPr>
        <p:txBody>
          <a:bodyPr wrap="square">
            <a:spAutoFit/>
          </a:bodyPr>
          <a:lstStyle/>
          <a:p>
            <a:r>
              <a:rPr lang="en-US" sz="4800" b="1" dirty="0">
                <a:solidFill>
                  <a:schemeClr val="bg1"/>
                </a:solidFill>
              </a:rPr>
              <a:t>QUESTIONS.AND.ANSWERS.4</a:t>
            </a:r>
          </a:p>
          <a:p>
            <a:r>
              <a:rPr lang="en-US" sz="4000" dirty="0">
                <a:solidFill>
                  <a:schemeClr val="bg1"/>
                </a:solidFill>
              </a:rPr>
              <a:t>	</a:t>
            </a:r>
            <a:r>
              <a:rPr lang="en-US" sz="3600" i="1" dirty="0">
                <a:solidFill>
                  <a:schemeClr val="bg1"/>
                </a:solidFill>
              </a:rPr>
              <a:t>383. Bro. Branham, what is the difference when Jesus breathed on the disciples and said, "Receive ye the Holy Ghost," and when they had to go to the upper room to tarry?</a:t>
            </a:r>
          </a:p>
          <a:p>
            <a:r>
              <a:rPr lang="en-US" sz="4000" dirty="0">
                <a:solidFill>
                  <a:schemeClr val="bg1"/>
                </a:solidFill>
              </a:rPr>
              <a:t>	</a:t>
            </a:r>
            <a:r>
              <a:rPr lang="en-US" sz="3800" dirty="0">
                <a:solidFill>
                  <a:schemeClr val="bg1"/>
                </a:solidFill>
              </a:rPr>
              <a:t>It was a promise He gave them, breathed upon them His promise, said, "Receive ye the Holy Ghost." It was a promise. They went to the upper room to wait for the promise to be fulfilled. The same thing is when we lay hands upon you to be healed, then you go on about your business waiting for the promise to be fulfilled.</a:t>
            </a:r>
          </a:p>
          <a:p>
            <a:pPr algn="r"/>
            <a:r>
              <a:rPr lang="en-US" sz="4000" dirty="0">
                <a:solidFill>
                  <a:schemeClr val="bg1"/>
                </a:solidFill>
              </a:rPr>
              <a:t>64-0830</a:t>
            </a:r>
          </a:p>
        </p:txBody>
      </p:sp>
      <p:sp>
        <p:nvSpPr>
          <p:cNvPr id="3" name="Date Placeholder 2"/>
          <p:cNvSpPr>
            <a:spLocks noGrp="1"/>
          </p:cNvSpPr>
          <p:nvPr>
            <p:ph type="dt" sz="half" idx="10"/>
          </p:nvPr>
        </p:nvSpPr>
        <p:spPr/>
        <p:txBody>
          <a:bodyPr/>
          <a:lstStyle/>
          <a:p>
            <a:r>
              <a:rPr lang="en-US"/>
              <a:t>3/3/13</a:t>
            </a:r>
            <a:endParaRPr lang="en-US" dirty="0"/>
          </a:p>
        </p:txBody>
      </p:sp>
      <p:sp>
        <p:nvSpPr>
          <p:cNvPr id="4" name="Footer Placeholder 3"/>
          <p:cNvSpPr>
            <a:spLocks noGrp="1"/>
          </p:cNvSpPr>
          <p:nvPr>
            <p:ph type="ftr" sz="quarter" idx="11"/>
          </p:nvPr>
        </p:nvSpPr>
        <p:spPr/>
        <p:txBody>
          <a:bodyPr/>
          <a:lstStyle/>
          <a:p>
            <a:r>
              <a:rPr lang="en-US" dirty="0"/>
              <a:t>The True Baptism of the Holy Spirit</a:t>
            </a:r>
          </a:p>
        </p:txBody>
      </p:sp>
      <p:sp>
        <p:nvSpPr>
          <p:cNvPr id="5" name="Slide Number Placeholder 4"/>
          <p:cNvSpPr>
            <a:spLocks noGrp="1"/>
          </p:cNvSpPr>
          <p:nvPr>
            <p:ph type="sldNum" sz="quarter" idx="12"/>
          </p:nvPr>
        </p:nvSpPr>
        <p:spPr/>
        <p:txBody>
          <a:bodyPr/>
          <a:lstStyle/>
          <a:p>
            <a:fld id="{33D6E5A2-EC83-451F-A719-9AC1370DD5CF}" type="slidenum">
              <a:rPr lang="en-US" smtClean="0"/>
              <a:pPr/>
              <a:t>41</a:t>
            </a:fld>
            <a:endParaRPr lang="en-US" dirty="0"/>
          </a:p>
        </p:txBody>
      </p:sp>
    </p:spTree>
    <p:extLst>
      <p:ext uri="{BB962C8B-B14F-4D97-AF65-F5344CB8AC3E}">
        <p14:creationId xmlns:p14="http://schemas.microsoft.com/office/powerpoint/2010/main" val="4169227037"/>
      </p:ext>
    </p:extLst>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28600"/>
            <a:ext cx="7696200" cy="4953000"/>
          </a:xfrm>
          <a:prstGeom prst="rect">
            <a:avLst/>
          </a:prstGeom>
        </p:spPr>
      </p:pic>
      <p:sp>
        <p:nvSpPr>
          <p:cNvPr id="3" name="Date Placeholder 2"/>
          <p:cNvSpPr>
            <a:spLocks noGrp="1"/>
          </p:cNvSpPr>
          <p:nvPr>
            <p:ph type="dt" sz="half" idx="10"/>
          </p:nvPr>
        </p:nvSpPr>
        <p:spPr/>
        <p:txBody>
          <a:bodyPr/>
          <a:lstStyle/>
          <a:p>
            <a:r>
              <a:rPr lang="en-US"/>
              <a:t>3/3/13</a:t>
            </a:r>
            <a:endParaRPr lang="en-US" dirty="0"/>
          </a:p>
        </p:txBody>
      </p:sp>
      <p:sp>
        <p:nvSpPr>
          <p:cNvPr id="4" name="Footer Placeholder 3"/>
          <p:cNvSpPr>
            <a:spLocks noGrp="1"/>
          </p:cNvSpPr>
          <p:nvPr>
            <p:ph type="ftr" sz="quarter" idx="11"/>
          </p:nvPr>
        </p:nvSpPr>
        <p:spPr/>
        <p:txBody>
          <a:bodyPr/>
          <a:lstStyle/>
          <a:p>
            <a:r>
              <a:rPr lang="en-US"/>
              <a:t>The True Baptism of the Holy Spirit</a:t>
            </a:r>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42</a:t>
            </a:fld>
            <a:endParaRPr lang="en-US" dirty="0"/>
          </a:p>
        </p:txBody>
      </p:sp>
    </p:spTree>
    <p:extLst>
      <p:ext uri="{BB962C8B-B14F-4D97-AF65-F5344CB8AC3E}">
        <p14:creationId xmlns:p14="http://schemas.microsoft.com/office/powerpoint/2010/main" val="3081462942"/>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854" y="609600"/>
            <a:ext cx="7314147" cy="4800600"/>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rot="20753331" flipH="1">
            <a:off x="1632261" y="-3142205"/>
            <a:ext cx="2895600" cy="6861081"/>
          </a:xfrm>
          <a:prstGeom prst="rect">
            <a:avLst/>
          </a:prstGeom>
        </p:spPr>
      </p:pic>
      <p:sp>
        <p:nvSpPr>
          <p:cNvPr id="2" name="Date Placeholder 1"/>
          <p:cNvSpPr>
            <a:spLocks noGrp="1"/>
          </p:cNvSpPr>
          <p:nvPr>
            <p:ph type="dt" sz="half" idx="10"/>
          </p:nvPr>
        </p:nvSpPr>
        <p:spPr/>
        <p:txBody>
          <a:bodyPr/>
          <a:lstStyle/>
          <a:p>
            <a:r>
              <a:rPr lang="en-US"/>
              <a:t>3/3/13</a:t>
            </a:r>
            <a:endParaRPr lang="en-US" dirty="0"/>
          </a:p>
        </p:txBody>
      </p:sp>
      <p:sp>
        <p:nvSpPr>
          <p:cNvPr id="3" name="Footer Placeholder 2"/>
          <p:cNvSpPr>
            <a:spLocks noGrp="1"/>
          </p:cNvSpPr>
          <p:nvPr>
            <p:ph type="ftr" sz="quarter" idx="11"/>
          </p:nvPr>
        </p:nvSpPr>
        <p:spPr/>
        <p:txBody>
          <a:bodyPr/>
          <a:lstStyle/>
          <a:p>
            <a:r>
              <a:rPr lang="en-US"/>
              <a:t>The True Baptism of the Holy Spirit</a:t>
            </a:r>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43</a:t>
            </a:fld>
            <a:endParaRPr lang="en-US" dirty="0"/>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86270" y="76200"/>
            <a:ext cx="10271051" cy="7078861"/>
          </a:xfrm>
          <a:prstGeom prst="rect">
            <a:avLst/>
          </a:prstGeom>
        </p:spPr>
        <p:txBody>
          <a:bodyPr wrap="square">
            <a:spAutoFit/>
          </a:bodyPr>
          <a:lstStyle/>
          <a:p>
            <a:r>
              <a:rPr lang="en-US" sz="5400" b="1" dirty="0">
                <a:solidFill>
                  <a:schemeClr val="bg1"/>
                </a:solidFill>
              </a:rPr>
              <a:t>THE.RESULTS.OF.DECISION</a:t>
            </a:r>
          </a:p>
          <a:p>
            <a:r>
              <a:rPr lang="en-US" sz="4400" dirty="0">
                <a:solidFill>
                  <a:schemeClr val="bg1"/>
                </a:solidFill>
              </a:rPr>
              <a:t>	</a:t>
            </a:r>
            <a:r>
              <a:rPr lang="en-US" sz="4000" dirty="0">
                <a:solidFill>
                  <a:schemeClr val="bg1"/>
                </a:solidFill>
              </a:rPr>
              <a:t>38  I said, "The Sabbath is the Holy Ghost. It was at one time limited to a certain people, but today the Sabbath is the baptism of the Holy Ghost.” He said, "Oh, it can't be. God gave the day and sealed it with a memorial that it was a day keeping."</a:t>
            </a:r>
          </a:p>
          <a:p>
            <a:r>
              <a:rPr lang="en-US" sz="4000" dirty="0">
                <a:solidFill>
                  <a:schemeClr val="bg1"/>
                </a:solidFill>
              </a:rPr>
              <a:t>	I said, "For a people, but today Eph. 4:30 said, </a:t>
            </a:r>
            <a:r>
              <a:rPr lang="en-US" sz="4000" i="1" dirty="0">
                <a:solidFill>
                  <a:schemeClr val="bg1"/>
                </a:solidFill>
              </a:rPr>
              <a:t>'Grieve not the Holy Spirit of God whereby you're sealed till the day of your redemption.’</a:t>
            </a:r>
            <a:endParaRPr lang="en-US" sz="4000" dirty="0">
              <a:solidFill>
                <a:schemeClr val="bg1"/>
              </a:solidFill>
            </a:endParaRPr>
          </a:p>
          <a:p>
            <a:pPr algn="r"/>
            <a:r>
              <a:rPr lang="en-US" sz="3600" dirty="0">
                <a:solidFill>
                  <a:schemeClr val="bg1"/>
                </a:solidFill>
              </a:rPr>
              <a:t>55-1008 </a:t>
            </a:r>
          </a:p>
        </p:txBody>
      </p:sp>
      <p:sp>
        <p:nvSpPr>
          <p:cNvPr id="3" name="Date Placeholder 2"/>
          <p:cNvSpPr>
            <a:spLocks noGrp="1"/>
          </p:cNvSpPr>
          <p:nvPr>
            <p:ph type="dt" sz="half" idx="10"/>
          </p:nvPr>
        </p:nvSpPr>
        <p:spPr/>
        <p:txBody>
          <a:bodyPr/>
          <a:lstStyle/>
          <a:p>
            <a:r>
              <a:rPr lang="en-US"/>
              <a:t>3/3/13</a:t>
            </a:r>
            <a:endParaRPr lang="en-US" dirty="0"/>
          </a:p>
        </p:txBody>
      </p:sp>
      <p:sp>
        <p:nvSpPr>
          <p:cNvPr id="4" name="Footer Placeholder 3"/>
          <p:cNvSpPr>
            <a:spLocks noGrp="1"/>
          </p:cNvSpPr>
          <p:nvPr>
            <p:ph type="ftr" sz="quarter" idx="11"/>
          </p:nvPr>
        </p:nvSpPr>
        <p:spPr/>
        <p:txBody>
          <a:bodyPr/>
          <a:lstStyle/>
          <a:p>
            <a:r>
              <a:rPr lang="en-US"/>
              <a:t>The True Baptism of the Holy Spirit</a:t>
            </a:r>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44</a:t>
            </a:fld>
            <a:endParaRPr lang="en-US" dirty="0"/>
          </a:p>
        </p:txBody>
      </p:sp>
      <p:pic>
        <p:nvPicPr>
          <p:cNvPr id="6" name="Picture 5">
            <a:extLst>
              <a:ext uri="{FF2B5EF4-FFF2-40B4-BE49-F238E27FC236}">
                <a16:creationId xmlns:a16="http://schemas.microsoft.com/office/drawing/2014/main" id="{33B548CD-8F5F-1601-8082-E17EF70AB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596" y="76200"/>
            <a:ext cx="3063992" cy="6858000"/>
          </a:xfrm>
          <a:prstGeom prst="rect">
            <a:avLst/>
          </a:prstGeom>
        </p:spPr>
      </p:pic>
    </p:spTree>
    <p:extLst>
      <p:ext uri="{BB962C8B-B14F-4D97-AF65-F5344CB8AC3E}">
        <p14:creationId xmlns:p14="http://schemas.microsoft.com/office/powerpoint/2010/main" val="2513310542"/>
      </p:ext>
    </p:extLst>
  </p:cSld>
  <p:clrMapOvr>
    <a:masterClrMapping/>
  </p:clrMapOvr>
  <p:transition spd="slow">
    <p:wipe dir="d"/>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3/3/13</a:t>
            </a:r>
            <a:endParaRPr lang="en-US" dirty="0"/>
          </a:p>
        </p:txBody>
      </p:sp>
      <p:sp>
        <p:nvSpPr>
          <p:cNvPr id="3" name="Footer Placeholder 2"/>
          <p:cNvSpPr>
            <a:spLocks noGrp="1"/>
          </p:cNvSpPr>
          <p:nvPr>
            <p:ph type="ftr" sz="quarter" idx="11"/>
          </p:nvPr>
        </p:nvSpPr>
        <p:spPr/>
        <p:txBody>
          <a:bodyPr/>
          <a:lstStyle/>
          <a:p>
            <a:r>
              <a:rPr lang="en-US"/>
              <a:t>The True Baptism of the Holy Spirit</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45</a:t>
            </a:fld>
            <a:endParaRPr lang="en-US" dirty="0"/>
          </a:p>
        </p:txBody>
      </p:sp>
      <p:sp>
        <p:nvSpPr>
          <p:cNvPr id="5" name="Rectangle 4"/>
          <p:cNvSpPr/>
          <p:nvPr/>
        </p:nvSpPr>
        <p:spPr>
          <a:xfrm>
            <a:off x="232144" y="0"/>
            <a:ext cx="11857075" cy="5755422"/>
          </a:xfrm>
          <a:prstGeom prst="rect">
            <a:avLst/>
          </a:prstGeom>
        </p:spPr>
        <p:txBody>
          <a:bodyPr wrap="square">
            <a:spAutoFit/>
          </a:bodyPr>
          <a:lstStyle/>
          <a:p>
            <a:r>
              <a:rPr lang="en-US" sz="4800" b="1" dirty="0">
                <a:solidFill>
                  <a:schemeClr val="bg1"/>
                </a:solidFill>
              </a:rPr>
              <a:t>THE.TOKEN</a:t>
            </a:r>
          </a:p>
          <a:p>
            <a:r>
              <a:rPr lang="en-US" sz="4000" dirty="0">
                <a:solidFill>
                  <a:schemeClr val="bg1"/>
                </a:solidFill>
              </a:rPr>
              <a:t>	153  When God has give you the true baptism of the Holy Spirit, then the Life of Jesus Christ is within you… It's the new Birth. And because God has did this, you know you're no good in yourself, you accept what God has did, then He seals you into His Kingdom, by the Holy Spirit. Everything that Jesus purchased and promised you, in the Bible, is yours. It's your property because it's paid for. Life is mine; Life is</a:t>
            </a:r>
          </a:p>
        </p:txBody>
      </p:sp>
    </p:spTree>
    <p:extLst>
      <p:ext uri="{BB962C8B-B14F-4D97-AF65-F5344CB8AC3E}">
        <p14:creationId xmlns:p14="http://schemas.microsoft.com/office/powerpoint/2010/main" val="2458494782"/>
      </p:ext>
    </p:extLst>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67031" y="-6762307"/>
            <a:ext cx="7765662" cy="16476125"/>
          </a:xfrm>
          <a:prstGeom prst="rect">
            <a:avLst/>
          </a:prstGeom>
        </p:spPr>
      </p:pic>
      <p:sp>
        <p:nvSpPr>
          <p:cNvPr id="3" name="Date Placeholder 2"/>
          <p:cNvSpPr>
            <a:spLocks noGrp="1"/>
          </p:cNvSpPr>
          <p:nvPr>
            <p:ph type="dt" sz="half" idx="10"/>
          </p:nvPr>
        </p:nvSpPr>
        <p:spPr/>
        <p:txBody>
          <a:bodyPr/>
          <a:lstStyle/>
          <a:p>
            <a:r>
              <a:rPr lang="en-US"/>
              <a:t>3/3/13</a:t>
            </a:r>
            <a:endParaRPr lang="en-US" dirty="0"/>
          </a:p>
        </p:txBody>
      </p:sp>
      <p:sp>
        <p:nvSpPr>
          <p:cNvPr id="4" name="Footer Placeholder 3"/>
          <p:cNvSpPr>
            <a:spLocks noGrp="1"/>
          </p:cNvSpPr>
          <p:nvPr>
            <p:ph type="ftr" sz="quarter" idx="11"/>
          </p:nvPr>
        </p:nvSpPr>
        <p:spPr/>
        <p:txBody>
          <a:bodyPr/>
          <a:lstStyle/>
          <a:p>
            <a:r>
              <a:rPr lang="en-US"/>
              <a:t>The True Baptism of the Holy Spirit</a:t>
            </a:r>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46</a:t>
            </a:fld>
            <a:endParaRPr lang="en-US" dirty="0"/>
          </a:p>
        </p:txBody>
      </p:sp>
      <p:sp>
        <p:nvSpPr>
          <p:cNvPr id="7" name="TextBox 6">
            <a:extLst>
              <a:ext uri="{FF2B5EF4-FFF2-40B4-BE49-F238E27FC236}">
                <a16:creationId xmlns:a16="http://schemas.microsoft.com/office/drawing/2014/main" id="{A301A07A-16A3-062D-7789-08DA3E9208BC}"/>
              </a:ext>
            </a:extLst>
          </p:cNvPr>
          <p:cNvSpPr txBox="1"/>
          <p:nvPr/>
        </p:nvSpPr>
        <p:spPr>
          <a:xfrm>
            <a:off x="3070151" y="275426"/>
            <a:ext cx="8880843" cy="6247864"/>
          </a:xfrm>
          <a:prstGeom prst="rect">
            <a:avLst/>
          </a:prstGeom>
          <a:noFill/>
        </p:spPr>
        <p:txBody>
          <a:bodyPr wrap="square">
            <a:spAutoFit/>
          </a:bodyPr>
          <a:lstStyle/>
          <a:p>
            <a:r>
              <a:rPr lang="en-US" sz="4000" dirty="0">
                <a:solidFill>
                  <a:schemeClr val="bg1"/>
                </a:solidFill>
              </a:rPr>
              <a:t>yours; Healing is mine; He paid for it.  Freedom is mine; Heaven is mine… 	Everything He purchased belongs to the man that holds the Token. Amen. “On that Day of the Judgment I'll pass over you." Holding your confession in the Word, that Jesus Christ has died for you. And when He does it, He displays Himself through you. 											63-1128</a:t>
            </a:r>
          </a:p>
        </p:txBody>
      </p:sp>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3/3/13</a:t>
            </a:r>
            <a:endParaRPr lang="en-US" dirty="0"/>
          </a:p>
        </p:txBody>
      </p:sp>
      <p:sp>
        <p:nvSpPr>
          <p:cNvPr id="3" name="Footer Placeholder 2"/>
          <p:cNvSpPr>
            <a:spLocks noGrp="1"/>
          </p:cNvSpPr>
          <p:nvPr>
            <p:ph type="ftr" sz="quarter" idx="11"/>
          </p:nvPr>
        </p:nvSpPr>
        <p:spPr/>
        <p:txBody>
          <a:bodyPr/>
          <a:lstStyle/>
          <a:p>
            <a:r>
              <a:rPr lang="en-US"/>
              <a:t>The True Baptism of the Holy Spirit</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47</a:t>
            </a:fld>
            <a:endParaRPr lang="en-US" dirty="0"/>
          </a:p>
        </p:txBody>
      </p:sp>
      <p:sp>
        <p:nvSpPr>
          <p:cNvPr id="5" name="Rectangle 4"/>
          <p:cNvSpPr/>
          <p:nvPr/>
        </p:nvSpPr>
        <p:spPr>
          <a:xfrm>
            <a:off x="184297" y="0"/>
            <a:ext cx="11823405" cy="6370975"/>
          </a:xfrm>
          <a:prstGeom prst="rect">
            <a:avLst/>
          </a:prstGeom>
        </p:spPr>
        <p:txBody>
          <a:bodyPr wrap="square">
            <a:spAutoFit/>
          </a:bodyPr>
          <a:lstStyle/>
          <a:p>
            <a:r>
              <a:rPr lang="en-US" sz="4800" b="1" dirty="0">
                <a:solidFill>
                  <a:schemeClr val="bg1"/>
                </a:solidFill>
              </a:rPr>
              <a:t>WHAT.SHALL.WE.DO.WITH.THIS.JESUS. </a:t>
            </a:r>
          </a:p>
          <a:p>
            <a:r>
              <a:rPr lang="en-US" sz="4000" dirty="0">
                <a:solidFill>
                  <a:schemeClr val="bg1"/>
                </a:solidFill>
              </a:rPr>
              <a:t>	The evidence... Luther said, "Believe, and walk out." The devil believes, too…</a:t>
            </a:r>
          </a:p>
          <a:p>
            <a:r>
              <a:rPr lang="en-US" sz="4000" dirty="0">
                <a:solidFill>
                  <a:schemeClr val="bg1"/>
                </a:solidFill>
              </a:rPr>
              <a:t>	 When that spirit that's in you can punctuate every promise with an amen, and God will confirm it. That's exactly the way it was with Jesus Christ. They had more fruits of the spirit, all kinds of evidences. You can't pin any evidence down to anything but God Himself manifesting His Word. That's the only true evidence that there is that you're a Christian.</a:t>
            </a:r>
            <a:r>
              <a:rPr lang="en-US" sz="2800" dirty="0">
                <a:solidFill>
                  <a:schemeClr val="bg1"/>
                </a:solidFill>
              </a:rPr>
              <a:t> 	64-0126</a:t>
            </a:r>
            <a:r>
              <a:rPr lang="en-US" sz="4000" dirty="0">
                <a:solidFill>
                  <a:schemeClr val="bg1"/>
                </a:solidFill>
              </a:rPr>
              <a:t> </a:t>
            </a:r>
          </a:p>
        </p:txBody>
      </p:sp>
    </p:spTree>
    <p:extLst>
      <p:ext uri="{BB962C8B-B14F-4D97-AF65-F5344CB8AC3E}">
        <p14:creationId xmlns:p14="http://schemas.microsoft.com/office/powerpoint/2010/main" val="1430249919"/>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3/3/13</a:t>
            </a:r>
            <a:endParaRPr lang="en-US" dirty="0"/>
          </a:p>
        </p:txBody>
      </p:sp>
      <p:sp>
        <p:nvSpPr>
          <p:cNvPr id="3" name="Footer Placeholder 2"/>
          <p:cNvSpPr>
            <a:spLocks noGrp="1"/>
          </p:cNvSpPr>
          <p:nvPr>
            <p:ph type="ftr" sz="quarter" idx="11"/>
          </p:nvPr>
        </p:nvSpPr>
        <p:spPr/>
        <p:txBody>
          <a:bodyPr/>
          <a:lstStyle/>
          <a:p>
            <a:r>
              <a:rPr lang="en-US"/>
              <a:t>The True Baptism of the Holy Spirit</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48</a:t>
            </a:fld>
            <a:endParaRPr lang="en-US" dirty="0"/>
          </a:p>
        </p:txBody>
      </p:sp>
      <p:sp>
        <p:nvSpPr>
          <p:cNvPr id="5" name="Rectangle 4"/>
          <p:cNvSpPr/>
          <p:nvPr/>
        </p:nvSpPr>
        <p:spPr>
          <a:xfrm>
            <a:off x="210879" y="0"/>
            <a:ext cx="11770242" cy="10556736"/>
          </a:xfrm>
          <a:prstGeom prst="rect">
            <a:avLst/>
          </a:prstGeom>
        </p:spPr>
        <p:txBody>
          <a:bodyPr wrap="square">
            <a:spAutoFit/>
          </a:bodyPr>
          <a:lstStyle/>
          <a:p>
            <a:r>
              <a:rPr lang="en-US" sz="4000" dirty="0">
                <a:solidFill>
                  <a:schemeClr val="bg1"/>
                </a:solidFill>
              </a:rPr>
              <a:t>64-0719  THE.FEAST.OF.THE.TRUMPETS</a:t>
            </a:r>
          </a:p>
          <a:p>
            <a:r>
              <a:rPr lang="en-US" sz="4000" dirty="0">
                <a:solidFill>
                  <a:schemeClr val="bg1"/>
                </a:solidFill>
              </a:rPr>
              <a:t>	102 Righteousness, you can't pronounce that just "going to church" is the evidence of the Holy Ghost. If you do, then them Pharisees had It. See? You can't pronounce "shaking or jumping" being the... If you do, the heathens has got It. If you say "speaking in tongues," what--what devil worship doesn't speak in tongues? Tell me one.</a:t>
            </a:r>
          </a:p>
          <a:p>
            <a:r>
              <a:rPr lang="en-US" sz="4000" dirty="0">
                <a:solidFill>
                  <a:schemeClr val="bg1"/>
                </a:solidFill>
              </a:rPr>
              <a:t>Brother Jackson setting here for Africa, from Africa, he could tell you that. I've been into the Indian camps here, see the witches and wizards cut themselves, and pour their own blood, and speak in tongues; and--and the witch doctor interpret it, and see them lay down a pencil and write in unknown tongues. So that's not It. But if it...</a:t>
            </a:r>
          </a:p>
          <a:p>
            <a:r>
              <a:rPr lang="en-US" sz="4000" dirty="0">
                <a:solidFill>
                  <a:schemeClr val="bg1"/>
                </a:solidFill>
              </a:rPr>
              <a:t>103    What is the true evidence? Jesus said, "That you believe that I am He." And He is the Word.</a:t>
            </a:r>
          </a:p>
        </p:txBody>
      </p:sp>
    </p:spTree>
    <p:extLst>
      <p:ext uri="{BB962C8B-B14F-4D97-AF65-F5344CB8AC3E}">
        <p14:creationId xmlns:p14="http://schemas.microsoft.com/office/powerpoint/2010/main" val="1485955932"/>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1/11/2026</a:t>
            </a:r>
          </a:p>
        </p:txBody>
      </p:sp>
      <p:sp>
        <p:nvSpPr>
          <p:cNvPr id="3" name="Footer Placeholder 2"/>
          <p:cNvSpPr>
            <a:spLocks noGrp="1"/>
          </p:cNvSpPr>
          <p:nvPr>
            <p:ph type="ftr" sz="quarter" idx="11"/>
          </p:nvPr>
        </p:nvSpPr>
        <p:spPr/>
        <p:txBody>
          <a:bodyPr/>
          <a:lstStyle/>
          <a:p>
            <a:r>
              <a:rPr lang="en-US"/>
              <a:t>The Spirit Controlled Believer</a:t>
            </a:r>
          </a:p>
        </p:txBody>
      </p:sp>
      <p:sp>
        <p:nvSpPr>
          <p:cNvPr id="4" name="Slide Number Placeholder 3"/>
          <p:cNvSpPr>
            <a:spLocks noGrp="1"/>
          </p:cNvSpPr>
          <p:nvPr>
            <p:ph type="sldNum" sz="quarter" idx="12"/>
          </p:nvPr>
        </p:nvSpPr>
        <p:spPr/>
        <p:txBody>
          <a:bodyPr/>
          <a:lstStyle/>
          <a:p>
            <a:fld id="{AC4DAC86-D943-45DC-86D6-56CCD16C63DC}" type="slidenum">
              <a:rPr lang="en-US" smtClean="0"/>
              <a:pPr/>
              <a:t>49</a:t>
            </a:fld>
            <a:endParaRPr lang="en-US"/>
          </a:p>
        </p:txBody>
      </p:sp>
      <p:sp>
        <p:nvSpPr>
          <p:cNvPr id="5" name="Rectangle 4"/>
          <p:cNvSpPr/>
          <p:nvPr/>
        </p:nvSpPr>
        <p:spPr>
          <a:xfrm>
            <a:off x="618744" y="1646692"/>
            <a:ext cx="5847508" cy="4093428"/>
          </a:xfrm>
          <a:prstGeom prst="rect">
            <a:avLst/>
          </a:prstGeom>
        </p:spPr>
        <p:txBody>
          <a:bodyPr wrap="square">
            <a:spAutoFit/>
          </a:bodyPr>
          <a:lstStyle/>
          <a:p>
            <a:r>
              <a:rPr lang="en-US" sz="4400" b="1" dirty="0">
                <a:solidFill>
                  <a:schemeClr val="bg1"/>
                </a:solidFill>
              </a:rPr>
              <a:t>I JOHN 1:7</a:t>
            </a:r>
          </a:p>
          <a:p>
            <a:r>
              <a:rPr lang="en-US" sz="3600" dirty="0">
                <a:solidFill>
                  <a:schemeClr val="bg1"/>
                </a:solidFill>
              </a:rPr>
              <a:t>	</a:t>
            </a:r>
            <a:r>
              <a:rPr lang="en-US" sz="3600" i="1" dirty="0">
                <a:solidFill>
                  <a:schemeClr val="bg1"/>
                </a:solidFill>
              </a:rPr>
              <a:t>But if we walk in </a:t>
            </a:r>
            <a:r>
              <a:rPr lang="en-US" sz="3600" b="1" i="1" dirty="0">
                <a:solidFill>
                  <a:schemeClr val="bg1"/>
                </a:solidFill>
              </a:rPr>
              <a:t>the light</a:t>
            </a:r>
            <a:r>
              <a:rPr lang="en-US" sz="3600" i="1" dirty="0">
                <a:solidFill>
                  <a:schemeClr val="bg1"/>
                </a:solidFill>
              </a:rPr>
              <a:t>, as he is in the light, we have fellowship one with another, and the blood of Jesus Christ his Son </a:t>
            </a:r>
            <a:r>
              <a:rPr lang="en-US" sz="3600" i="1" dirty="0" err="1">
                <a:solidFill>
                  <a:schemeClr val="bg1"/>
                </a:solidFill>
              </a:rPr>
              <a:t>cleanseth</a:t>
            </a:r>
            <a:r>
              <a:rPr lang="en-US" sz="3600" i="1" dirty="0">
                <a:solidFill>
                  <a:schemeClr val="bg1"/>
                </a:solidFill>
              </a:rPr>
              <a:t> us from all sin. </a:t>
            </a:r>
          </a:p>
        </p:txBody>
      </p:sp>
      <p:pic>
        <p:nvPicPr>
          <p:cNvPr id="3076" name="Picture 4" descr="C:\Users\Barry\AppData\Local\Microsoft\Windows\Temporary Internet Files\Content.IE5\J897U39L\MP900426633[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2"/>
          <a:stretch/>
        </p:blipFill>
        <p:spPr bwMode="auto">
          <a:xfrm>
            <a:off x="6737446" y="0"/>
            <a:ext cx="3930555" cy="693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2FE1352-5F72-4C68-8B3D-5D4721A3FD17}"/>
              </a:ext>
            </a:extLst>
          </p:cNvPr>
          <p:cNvSpPr txBox="1"/>
          <p:nvPr/>
        </p:nvSpPr>
        <p:spPr>
          <a:xfrm>
            <a:off x="76200" y="308756"/>
            <a:ext cx="6661246" cy="646331"/>
          </a:xfrm>
          <a:prstGeom prst="rect">
            <a:avLst/>
          </a:prstGeom>
          <a:noFill/>
        </p:spPr>
        <p:txBody>
          <a:bodyPr wrap="square">
            <a:spAutoFit/>
          </a:bodyPr>
          <a:lstStyle/>
          <a:p>
            <a:r>
              <a:rPr kumimoji="0" lang="en-US" sz="3600" b="0" i="1" u="none" strike="noStrike" kern="1200" cap="none" spc="-150" normalizeH="0" baseline="0" noProof="0" dirty="0">
                <a:ln>
                  <a:noFill/>
                </a:ln>
                <a:solidFill>
                  <a:prstClr val="white"/>
                </a:solidFill>
                <a:effectLst/>
                <a:uLnTx/>
                <a:uFillTx/>
                <a:latin typeface="Candara" panose="020E0502030303020204" pitchFamily="34" charset="0"/>
                <a:ea typeface="+mn-ea"/>
                <a:cs typeface="+mn-cs"/>
              </a:rPr>
              <a:t>“…at evening time it shall be light.”</a:t>
            </a:r>
            <a:endParaRPr lang="en-US" spc="-150" dirty="0"/>
          </a:p>
        </p:txBody>
      </p:sp>
    </p:spTree>
    <p:extLst>
      <p:ext uri="{BB962C8B-B14F-4D97-AF65-F5344CB8AC3E}">
        <p14:creationId xmlns:p14="http://schemas.microsoft.com/office/powerpoint/2010/main" val="128094012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93CF5-9AFC-0C64-09A7-D76BD0F10ADE}"/>
              </a:ext>
            </a:extLst>
          </p:cNvPr>
          <p:cNvSpPr>
            <a:spLocks noGrp="1"/>
          </p:cNvSpPr>
          <p:nvPr>
            <p:ph type="dt" sz="quarter" idx="10"/>
          </p:nvPr>
        </p:nvSpPr>
        <p:spPr/>
        <p:txBody>
          <a:bodyPr/>
          <a:lstStyle/>
          <a:p>
            <a:pPr>
              <a:defRPr/>
            </a:pPr>
            <a:fld id="{EACD4807-E094-47E6-8BC0-B976B70F3A35}" type="datetime1">
              <a:rPr lang="en-US"/>
              <a:pPr>
                <a:defRPr/>
              </a:pPr>
              <a:t>1/11/2026</a:t>
            </a:fld>
            <a:endParaRPr lang="en-US"/>
          </a:p>
        </p:txBody>
      </p:sp>
      <p:sp>
        <p:nvSpPr>
          <p:cNvPr id="3" name="Footer Placeholder 2">
            <a:extLst>
              <a:ext uri="{FF2B5EF4-FFF2-40B4-BE49-F238E27FC236}">
                <a16:creationId xmlns:a16="http://schemas.microsoft.com/office/drawing/2014/main" id="{24426247-1BA7-866A-FC10-2F9A29BE346D}"/>
              </a:ext>
            </a:extLst>
          </p:cNvPr>
          <p:cNvSpPr>
            <a:spLocks noGrp="1"/>
          </p:cNvSpPr>
          <p:nvPr>
            <p:ph type="ftr" sz="quarter" idx="11"/>
          </p:nvPr>
        </p:nvSpPr>
        <p:spPr/>
        <p:txBody>
          <a:bodyPr/>
          <a:lstStyle/>
          <a:p>
            <a:pPr>
              <a:defRPr/>
            </a:pPr>
            <a:r>
              <a:rPr lang="en-US"/>
              <a:t>The New Man</a:t>
            </a:r>
          </a:p>
        </p:txBody>
      </p:sp>
      <p:sp>
        <p:nvSpPr>
          <p:cNvPr id="4" name="Slide Number Placeholder 3">
            <a:extLst>
              <a:ext uri="{FF2B5EF4-FFF2-40B4-BE49-F238E27FC236}">
                <a16:creationId xmlns:a16="http://schemas.microsoft.com/office/drawing/2014/main" id="{3E5AC53F-6E9C-0652-B78B-F25109D2CC58}"/>
              </a:ext>
            </a:extLst>
          </p:cNvPr>
          <p:cNvSpPr>
            <a:spLocks noGrp="1"/>
          </p:cNvSpPr>
          <p:nvPr>
            <p:ph type="sldNum" sz="quarter" idx="12"/>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fld id="{C2E4428B-D0F3-45F6-8609-54F85B3617A9}" type="slidenum">
              <a:rPr lang="en-US" altLang="en-US">
                <a:solidFill>
                  <a:srgbClr val="FFFFFF"/>
                </a:solidFill>
              </a:rPr>
              <a:pPr/>
              <a:t>5</a:t>
            </a:fld>
            <a:endParaRPr lang="en-US" altLang="en-US">
              <a:solidFill>
                <a:srgbClr val="FFFFFF"/>
              </a:solidFill>
            </a:endParaRPr>
          </a:p>
        </p:txBody>
      </p:sp>
      <p:sp>
        <p:nvSpPr>
          <p:cNvPr id="17413" name="Rectangle 1">
            <a:extLst>
              <a:ext uri="{FF2B5EF4-FFF2-40B4-BE49-F238E27FC236}">
                <a16:creationId xmlns:a16="http://schemas.microsoft.com/office/drawing/2014/main" id="{E85955B3-A75E-D246-1CEA-74300E9AD6D3}"/>
              </a:ext>
            </a:extLst>
          </p:cNvPr>
          <p:cNvSpPr>
            <a:spLocks noChangeArrowheads="1"/>
          </p:cNvSpPr>
          <p:nvPr/>
        </p:nvSpPr>
        <p:spPr bwMode="auto">
          <a:xfrm>
            <a:off x="277652" y="43009"/>
            <a:ext cx="1181986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r>
              <a:rPr lang="en-US" altLang="en-US" sz="4800" b="1" dirty="0">
                <a:solidFill>
                  <a:schemeClr val="bg1"/>
                </a:solidFill>
                <a:latin typeface="Candara" panose="020E0502030303020204" pitchFamily="34" charset="0"/>
                <a:cs typeface="Times New Roman" panose="02020603050405020304" pitchFamily="18" charset="0"/>
              </a:rPr>
              <a:t>UNITY.ONE.GOD.ONE.CHURCH</a:t>
            </a:r>
            <a:endParaRPr lang="en-US" altLang="en-US" sz="4800" dirty="0">
              <a:solidFill>
                <a:schemeClr val="bg1"/>
              </a:solidFill>
              <a:latin typeface="Arial" panose="020B0604020202020204" pitchFamily="34" charset="0"/>
            </a:endParaRPr>
          </a:p>
          <a:p>
            <a:pPr eaLnBrk="0" hangingPunct="0"/>
            <a:r>
              <a:rPr lang="en-US" altLang="en-US" sz="4000" dirty="0">
                <a:solidFill>
                  <a:schemeClr val="bg1"/>
                </a:solidFill>
                <a:latin typeface="Candara" panose="020E0502030303020204" pitchFamily="34" charset="0"/>
                <a:cs typeface="Times New Roman" panose="02020603050405020304" pitchFamily="18" charset="0"/>
              </a:rPr>
              <a:t>	71 That little compartment in a man's heart, God made that in there for Himself. </a:t>
            </a:r>
            <a:r>
              <a:rPr lang="en-US" altLang="en-US" sz="4000" u="sng" dirty="0">
                <a:solidFill>
                  <a:schemeClr val="bg1"/>
                </a:solidFill>
                <a:latin typeface="Candara" panose="020E0502030303020204" pitchFamily="34" charset="0"/>
                <a:cs typeface="Times New Roman" panose="02020603050405020304" pitchFamily="18" charset="0"/>
              </a:rPr>
              <a:t>That's His control room. </a:t>
            </a:r>
            <a:r>
              <a:rPr lang="en-US" altLang="en-US" sz="4000" b="1" u="sng" dirty="0">
                <a:solidFill>
                  <a:schemeClr val="bg1"/>
                </a:solidFill>
                <a:latin typeface="Candara" panose="020E0502030303020204" pitchFamily="34" charset="0"/>
                <a:cs typeface="Times New Roman" panose="02020603050405020304" pitchFamily="18" charset="0"/>
              </a:rPr>
              <a:t>He sets there to control you</a:t>
            </a:r>
            <a:r>
              <a:rPr lang="en-US" altLang="en-US" sz="4000" dirty="0">
                <a:solidFill>
                  <a:schemeClr val="bg1"/>
                </a:solidFill>
                <a:latin typeface="Candara" panose="020E0502030303020204" pitchFamily="34" charset="0"/>
                <a:cs typeface="Times New Roman" panose="02020603050405020304" pitchFamily="18" charset="0"/>
              </a:rPr>
              <a:t>. That's His place. That's where He sends His messages from. </a:t>
            </a:r>
          </a:p>
          <a:p>
            <a:pPr eaLnBrk="0" hangingPunct="0"/>
            <a:r>
              <a:rPr lang="en-US" altLang="en-US" sz="4000" dirty="0">
                <a:solidFill>
                  <a:schemeClr val="bg1"/>
                </a:solidFill>
                <a:latin typeface="Candara" panose="020E0502030303020204" pitchFamily="34" charset="0"/>
                <a:cs typeface="Times New Roman" panose="02020603050405020304" pitchFamily="18" charset="0"/>
              </a:rPr>
              <a:t>	How can He work with you when the nature of the spirit of the Devil is there? And every man born on earth is </a:t>
            </a:r>
            <a:r>
              <a:rPr lang="en-US" altLang="en-US" sz="4000" dirty="0" err="1">
                <a:solidFill>
                  <a:schemeClr val="bg1"/>
                </a:solidFill>
                <a:latin typeface="Candara" panose="020E0502030303020204" pitchFamily="34" charset="0"/>
                <a:cs typeface="Times New Roman" panose="02020603050405020304" pitchFamily="18" charset="0"/>
              </a:rPr>
              <a:t>borned</a:t>
            </a:r>
            <a:r>
              <a:rPr lang="en-US" altLang="en-US" sz="4000" dirty="0">
                <a:solidFill>
                  <a:schemeClr val="bg1"/>
                </a:solidFill>
                <a:latin typeface="Candara" panose="020E0502030303020204" pitchFamily="34" charset="0"/>
                <a:cs typeface="Times New Roman" panose="02020603050405020304" pitchFamily="18" charset="0"/>
              </a:rPr>
              <a:t> in sin, shaped in iniquity, come to the world speaking lies. So, in that carnal Adamic nature, how can a man achieve anything, only through</a:t>
            </a:r>
            <a:endParaRPr lang="en-US" altLang="en-US" sz="4000" dirty="0">
              <a:solidFill>
                <a:schemeClr val="bg1"/>
              </a:solidFill>
              <a:latin typeface="Arial" panose="020B0604020202020204" pitchFamily="34" charset="0"/>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B30BD8-6ED6-1BD5-D5CE-56B9A343BA88}"/>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4676F5F9-0A16-58E5-D21B-3694D8419024}"/>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ABF504BE-7E89-EDDB-CB23-D0960B0D7ED0}"/>
              </a:ext>
            </a:extLst>
          </p:cNvPr>
          <p:cNvSpPr>
            <a:spLocks noGrp="1"/>
          </p:cNvSpPr>
          <p:nvPr>
            <p:ph type="sldNum" sz="quarter" idx="12"/>
          </p:nvPr>
        </p:nvSpPr>
        <p:spPr/>
        <p:txBody>
          <a:bodyPr/>
          <a:lstStyle/>
          <a:p>
            <a:fld id="{148CC95F-0247-41B6-91CF-DC97C76A7088}" type="slidenum">
              <a:rPr lang="en-US" smtClean="0"/>
              <a:t>6</a:t>
            </a:fld>
            <a:endParaRPr lang="en-US"/>
          </a:p>
        </p:txBody>
      </p:sp>
      <p:sp>
        <p:nvSpPr>
          <p:cNvPr id="6" name="TextBox 5">
            <a:extLst>
              <a:ext uri="{FF2B5EF4-FFF2-40B4-BE49-F238E27FC236}">
                <a16:creationId xmlns:a16="http://schemas.microsoft.com/office/drawing/2014/main" id="{AB5C1151-3E1F-18E0-921D-9D48328D976E}"/>
              </a:ext>
            </a:extLst>
          </p:cNvPr>
          <p:cNvSpPr txBox="1"/>
          <p:nvPr/>
        </p:nvSpPr>
        <p:spPr>
          <a:xfrm>
            <a:off x="180753" y="100584"/>
            <a:ext cx="11916759" cy="6247864"/>
          </a:xfrm>
          <a:prstGeom prst="rect">
            <a:avLst/>
          </a:prstGeom>
          <a:noFill/>
        </p:spPr>
        <p:txBody>
          <a:bodyPr wrap="square">
            <a:spAutoFit/>
          </a:bodyPr>
          <a:lstStyle/>
          <a:p>
            <a:pPr eaLnBrk="0" hangingPunct="0"/>
            <a:r>
              <a:rPr lang="en-US" altLang="en-US" sz="4000" dirty="0">
                <a:solidFill>
                  <a:schemeClr val="bg1"/>
                </a:solidFill>
                <a:latin typeface="Candara" panose="020E0502030303020204" pitchFamily="34" charset="0"/>
                <a:cs typeface="Times New Roman" panose="02020603050405020304" pitchFamily="18" charset="0"/>
              </a:rPr>
              <a:t>his intellectuals? But when he comes to be a new creature, </a:t>
            </a:r>
            <a:r>
              <a:rPr lang="en-US" altLang="en-US" sz="4000" b="1" dirty="0">
                <a:solidFill>
                  <a:schemeClr val="bg1"/>
                </a:solidFill>
                <a:latin typeface="Candara" panose="020E0502030303020204" pitchFamily="34" charset="0"/>
                <a:cs typeface="Times New Roman" panose="02020603050405020304" pitchFamily="18" charset="0"/>
              </a:rPr>
              <a:t>the old man</a:t>
            </a:r>
            <a:r>
              <a:rPr lang="en-US" altLang="en-US" sz="4000" dirty="0">
                <a:solidFill>
                  <a:schemeClr val="bg1"/>
                </a:solidFill>
                <a:latin typeface="Candara" panose="020E0502030303020204" pitchFamily="34" charset="0"/>
                <a:cs typeface="Times New Roman" panose="02020603050405020304" pitchFamily="18" charset="0"/>
              </a:rPr>
              <a:t> has passed out, and </a:t>
            </a:r>
            <a:r>
              <a:rPr lang="en-US" altLang="en-US" sz="4000" b="1" dirty="0">
                <a:solidFill>
                  <a:schemeClr val="bg1"/>
                </a:solidFill>
                <a:latin typeface="Candara" panose="020E0502030303020204" pitchFamily="34" charset="0"/>
                <a:cs typeface="Times New Roman" panose="02020603050405020304" pitchFamily="18" charset="0"/>
              </a:rPr>
              <a:t>the new Man</a:t>
            </a:r>
            <a:r>
              <a:rPr lang="en-US" altLang="en-US" sz="4000" dirty="0">
                <a:solidFill>
                  <a:schemeClr val="bg1"/>
                </a:solidFill>
                <a:latin typeface="Candara" panose="020E0502030303020204" pitchFamily="34" charset="0"/>
                <a:cs typeface="Times New Roman" panose="02020603050405020304" pitchFamily="18" charset="0"/>
              </a:rPr>
              <a:t>, Christ, takes </a:t>
            </a:r>
            <a:r>
              <a:rPr lang="en-US" altLang="en-US" sz="4000" u="sng" dirty="0">
                <a:solidFill>
                  <a:schemeClr val="bg1"/>
                </a:solidFill>
                <a:latin typeface="Candara" panose="020E0502030303020204" pitchFamily="34" charset="0"/>
                <a:cs typeface="Times New Roman" panose="02020603050405020304" pitchFamily="18" charset="0"/>
              </a:rPr>
              <a:t>His throne in the human heart</a:t>
            </a:r>
            <a:r>
              <a:rPr lang="en-US" altLang="en-US" sz="4000" dirty="0">
                <a:solidFill>
                  <a:schemeClr val="bg1"/>
                </a:solidFill>
                <a:latin typeface="Candara" panose="020E0502030303020204" pitchFamily="34" charset="0"/>
                <a:cs typeface="Times New Roman" panose="02020603050405020304" pitchFamily="18" charset="0"/>
              </a:rPr>
              <a:t>, then life looks different; he starts on a new road from his own selfish motives, till the big ideas to make himself something big, he starts right towards </a:t>
            </a:r>
            <a:r>
              <a:rPr lang="en-US" altLang="en-US" sz="4000" u="sng" dirty="0">
                <a:solidFill>
                  <a:schemeClr val="bg1"/>
                </a:solidFill>
                <a:latin typeface="Candara" panose="020E0502030303020204" pitchFamily="34" charset="0"/>
                <a:cs typeface="Times New Roman" panose="02020603050405020304" pitchFamily="18" charset="0"/>
              </a:rPr>
              <a:t>Calvary to recognize God</a:t>
            </a:r>
            <a:r>
              <a:rPr lang="en-US" altLang="en-US" sz="4000" dirty="0">
                <a:solidFill>
                  <a:schemeClr val="bg1"/>
                </a:solidFill>
                <a:latin typeface="Candara" panose="020E0502030303020204" pitchFamily="34" charset="0"/>
                <a:cs typeface="Times New Roman" panose="02020603050405020304" pitchFamily="18" charset="0"/>
              </a:rPr>
              <a:t>.*</a:t>
            </a:r>
          </a:p>
          <a:p>
            <a:pPr eaLnBrk="0" hangingPunct="0"/>
            <a:r>
              <a:rPr lang="en-US" altLang="en-US" sz="4000" dirty="0">
                <a:solidFill>
                  <a:schemeClr val="bg1"/>
                </a:solidFill>
                <a:latin typeface="Candara" panose="020E0502030303020204" pitchFamily="34" charset="0"/>
                <a:cs typeface="Times New Roman" panose="02020603050405020304" pitchFamily="18" charset="0"/>
              </a:rPr>
              <a:t>	Then his objective, motive, achievement, and all that he is, </a:t>
            </a:r>
            <a:r>
              <a:rPr lang="en-US" altLang="en-US" sz="4000" u="sng" dirty="0">
                <a:solidFill>
                  <a:schemeClr val="bg1"/>
                </a:solidFill>
                <a:latin typeface="Candara" panose="020E0502030303020204" pitchFamily="34" charset="0"/>
                <a:cs typeface="Times New Roman" panose="02020603050405020304" pitchFamily="18" charset="0"/>
              </a:rPr>
              <a:t>lays in the glory of the cross</a:t>
            </a:r>
            <a:r>
              <a:rPr lang="en-US" altLang="en-US" sz="4000" dirty="0">
                <a:solidFill>
                  <a:schemeClr val="bg1"/>
                </a:solidFill>
                <a:latin typeface="Candara" panose="020E0502030303020204" pitchFamily="34" charset="0"/>
                <a:cs typeface="Times New Roman" panose="02020603050405020304" pitchFamily="18" charset="0"/>
              </a:rPr>
              <a:t>, where Christ paid the price for human life. 					58-1221</a:t>
            </a:r>
            <a:endParaRPr lang="en-US" altLang="en-US" sz="4000" dirty="0">
              <a:solidFill>
                <a:schemeClr val="bg1"/>
              </a:solidFill>
              <a:latin typeface="Arial" panose="020B0604020202020204" pitchFamily="34" charset="0"/>
            </a:endParaRPr>
          </a:p>
        </p:txBody>
      </p:sp>
    </p:spTree>
    <p:extLst>
      <p:ext uri="{BB962C8B-B14F-4D97-AF65-F5344CB8AC3E}">
        <p14:creationId xmlns:p14="http://schemas.microsoft.com/office/powerpoint/2010/main" val="295701719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8BD387-C279-C92D-4AC9-60A2B26B8BF9}"/>
              </a:ext>
            </a:extLst>
          </p:cNvPr>
          <p:cNvSpPr txBox="1"/>
          <p:nvPr/>
        </p:nvSpPr>
        <p:spPr>
          <a:xfrm>
            <a:off x="255181" y="180753"/>
            <a:ext cx="11759610" cy="5232202"/>
          </a:xfrm>
          <a:prstGeom prst="rect">
            <a:avLst/>
          </a:prstGeom>
          <a:noFill/>
        </p:spPr>
        <p:txBody>
          <a:bodyPr wrap="square">
            <a:spAutoFit/>
          </a:bodyPr>
          <a:lstStyle/>
          <a:p>
            <a:r>
              <a:rPr lang="en-US" sz="5400" b="1" dirty="0">
                <a:solidFill>
                  <a:schemeClr val="bg1"/>
                </a:solidFill>
              </a:rPr>
              <a:t>EPHESIANS 5:18-21</a:t>
            </a:r>
          </a:p>
          <a:p>
            <a:r>
              <a:rPr lang="en-US" sz="4000" i="1" dirty="0">
                <a:solidFill>
                  <a:schemeClr val="bg1"/>
                </a:solidFill>
              </a:rPr>
              <a:t>	And be not drunk with wine, wherein is </a:t>
            </a:r>
            <a:r>
              <a:rPr lang="en-US" sz="4000" i="1" u="sng" dirty="0">
                <a:solidFill>
                  <a:schemeClr val="bg1"/>
                </a:solidFill>
              </a:rPr>
              <a:t>excess</a:t>
            </a:r>
            <a:r>
              <a:rPr lang="en-US" sz="4000" i="1" dirty="0">
                <a:solidFill>
                  <a:schemeClr val="bg1"/>
                </a:solidFill>
              </a:rPr>
              <a:t>; but be filled with the Spirit; 19 Speaking to yourselves in psalms and hymns and spiritual songs, singing and making melody in your heart to the Lord; 20 Giving thanks always for all things unto God and the Father in the name of our Lord Jesus Christ; 21 Submitting yourselves one to another in the fear of God. </a:t>
            </a:r>
          </a:p>
        </p:txBody>
      </p:sp>
      <p:sp>
        <p:nvSpPr>
          <p:cNvPr id="2" name="Date Placeholder 1">
            <a:extLst>
              <a:ext uri="{FF2B5EF4-FFF2-40B4-BE49-F238E27FC236}">
                <a16:creationId xmlns:a16="http://schemas.microsoft.com/office/drawing/2014/main" id="{0A6FFD8E-C09A-1EBA-4713-9BCF067E23B6}"/>
              </a:ext>
            </a:extLst>
          </p:cNvPr>
          <p:cNvSpPr>
            <a:spLocks noGrp="1"/>
          </p:cNvSpPr>
          <p:nvPr>
            <p:ph type="dt" sz="half" idx="10"/>
          </p:nvPr>
        </p:nvSpPr>
        <p:spPr/>
        <p:txBody>
          <a:bodyPr/>
          <a:lstStyle/>
          <a:p>
            <a:r>
              <a:rPr lang="en-US"/>
              <a:t>1/11/2026</a:t>
            </a:r>
          </a:p>
        </p:txBody>
      </p:sp>
      <p:sp>
        <p:nvSpPr>
          <p:cNvPr id="3" name="Footer Placeholder 2">
            <a:extLst>
              <a:ext uri="{FF2B5EF4-FFF2-40B4-BE49-F238E27FC236}">
                <a16:creationId xmlns:a16="http://schemas.microsoft.com/office/drawing/2014/main" id="{6E237DE3-6CE7-3B94-2927-3F47A32E8194}"/>
              </a:ext>
            </a:extLst>
          </p:cNvPr>
          <p:cNvSpPr>
            <a:spLocks noGrp="1"/>
          </p:cNvSpPr>
          <p:nvPr>
            <p:ph type="ftr" sz="quarter" idx="11"/>
          </p:nvPr>
        </p:nvSpPr>
        <p:spPr/>
        <p:txBody>
          <a:bodyPr/>
          <a:lstStyle/>
          <a:p>
            <a:r>
              <a:rPr lang="en-US"/>
              <a:t>The Spirit Controlled Believer</a:t>
            </a:r>
          </a:p>
        </p:txBody>
      </p:sp>
      <p:sp>
        <p:nvSpPr>
          <p:cNvPr id="4" name="Slide Number Placeholder 3">
            <a:extLst>
              <a:ext uri="{FF2B5EF4-FFF2-40B4-BE49-F238E27FC236}">
                <a16:creationId xmlns:a16="http://schemas.microsoft.com/office/drawing/2014/main" id="{580F8F08-FAA9-E086-00A1-0AE7473DEC64}"/>
              </a:ext>
            </a:extLst>
          </p:cNvPr>
          <p:cNvSpPr>
            <a:spLocks noGrp="1"/>
          </p:cNvSpPr>
          <p:nvPr>
            <p:ph type="sldNum" sz="quarter" idx="12"/>
          </p:nvPr>
        </p:nvSpPr>
        <p:spPr/>
        <p:txBody>
          <a:bodyPr/>
          <a:lstStyle/>
          <a:p>
            <a:fld id="{148CC95F-0247-41B6-91CF-DC97C76A7088}" type="slidenum">
              <a:rPr lang="en-US" smtClean="0"/>
              <a:t>7</a:t>
            </a:fld>
            <a:endParaRPr lang="en-US"/>
          </a:p>
        </p:txBody>
      </p:sp>
    </p:spTree>
    <p:extLst>
      <p:ext uri="{BB962C8B-B14F-4D97-AF65-F5344CB8AC3E}">
        <p14:creationId xmlns:p14="http://schemas.microsoft.com/office/powerpoint/2010/main" val="1527666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E18163-9585-6DBE-0683-BCE239598DE8}"/>
              </a:ext>
            </a:extLst>
          </p:cNvPr>
          <p:cNvSpPr txBox="1"/>
          <p:nvPr/>
        </p:nvSpPr>
        <p:spPr>
          <a:xfrm>
            <a:off x="266700" y="190500"/>
            <a:ext cx="8877300" cy="2677656"/>
          </a:xfrm>
          <a:prstGeom prst="rect">
            <a:avLst/>
          </a:prstGeom>
          <a:noFill/>
        </p:spPr>
        <p:txBody>
          <a:bodyPr wrap="square">
            <a:spAutoFit/>
          </a:bodyPr>
          <a:lstStyle/>
          <a:p>
            <a:r>
              <a:rPr lang="en-US" sz="4800" b="1">
                <a:solidFill>
                  <a:schemeClr val="bg1"/>
                </a:solidFill>
              </a:rPr>
              <a:t>TITUS 1:6</a:t>
            </a:r>
          </a:p>
          <a:p>
            <a:r>
              <a:rPr lang="en-US" sz="4000" i="1">
                <a:solidFill>
                  <a:schemeClr val="bg1"/>
                </a:solidFill>
              </a:rPr>
              <a:t>	If any be blameless, the husband of one wife, having faithful children not accused of </a:t>
            </a:r>
            <a:r>
              <a:rPr lang="en-US" sz="4000" b="1" i="1" u="sng">
                <a:solidFill>
                  <a:schemeClr val="bg1"/>
                </a:solidFill>
              </a:rPr>
              <a:t>riot </a:t>
            </a:r>
            <a:r>
              <a:rPr lang="en-US" sz="3200" u="sng">
                <a:solidFill>
                  <a:schemeClr val="bg1"/>
                </a:solidFill>
              </a:rPr>
              <a:t>[prodigality] </a:t>
            </a:r>
            <a:r>
              <a:rPr lang="en-US" sz="4000" b="1" i="1" u="sng">
                <a:solidFill>
                  <a:schemeClr val="bg1"/>
                </a:solidFill>
              </a:rPr>
              <a:t>or unruly</a:t>
            </a:r>
            <a:r>
              <a:rPr lang="en-US" sz="4000" i="1">
                <a:solidFill>
                  <a:schemeClr val="bg1"/>
                </a:solidFill>
              </a:rPr>
              <a:t>. </a:t>
            </a:r>
            <a:endParaRPr lang="en-US" sz="4000" i="1" dirty="0">
              <a:solidFill>
                <a:schemeClr val="bg1"/>
              </a:solidFill>
            </a:endParaRPr>
          </a:p>
        </p:txBody>
      </p:sp>
      <p:sp>
        <p:nvSpPr>
          <p:cNvPr id="2" name="Date Placeholder 1">
            <a:extLst>
              <a:ext uri="{FF2B5EF4-FFF2-40B4-BE49-F238E27FC236}">
                <a16:creationId xmlns:a16="http://schemas.microsoft.com/office/drawing/2014/main" id="{ADF3E5CD-8AAD-9AF4-5049-5E45DC232A8D}"/>
              </a:ext>
            </a:extLst>
          </p:cNvPr>
          <p:cNvSpPr>
            <a:spLocks noGrp="1"/>
          </p:cNvSpPr>
          <p:nvPr>
            <p:ph type="dt" sz="half" idx="10"/>
          </p:nvPr>
        </p:nvSpPr>
        <p:spPr/>
        <p:txBody>
          <a:bodyPr/>
          <a:lstStyle/>
          <a:p>
            <a:r>
              <a:rPr lang="en-US"/>
              <a:t>1/11/2026</a:t>
            </a:r>
          </a:p>
        </p:txBody>
      </p:sp>
      <p:sp>
        <p:nvSpPr>
          <p:cNvPr id="4" name="Footer Placeholder 3">
            <a:extLst>
              <a:ext uri="{FF2B5EF4-FFF2-40B4-BE49-F238E27FC236}">
                <a16:creationId xmlns:a16="http://schemas.microsoft.com/office/drawing/2014/main" id="{B3DBAF57-68F4-2914-06B2-4DE21A42BE08}"/>
              </a:ext>
            </a:extLst>
          </p:cNvPr>
          <p:cNvSpPr>
            <a:spLocks noGrp="1"/>
          </p:cNvSpPr>
          <p:nvPr>
            <p:ph type="ftr" sz="quarter" idx="11"/>
          </p:nvPr>
        </p:nvSpPr>
        <p:spPr/>
        <p:txBody>
          <a:bodyPr/>
          <a:lstStyle/>
          <a:p>
            <a:r>
              <a:rPr lang="en-US"/>
              <a:t>The Spirit Controlled Believer</a:t>
            </a:r>
          </a:p>
        </p:txBody>
      </p:sp>
      <p:sp>
        <p:nvSpPr>
          <p:cNvPr id="5" name="Slide Number Placeholder 4">
            <a:extLst>
              <a:ext uri="{FF2B5EF4-FFF2-40B4-BE49-F238E27FC236}">
                <a16:creationId xmlns:a16="http://schemas.microsoft.com/office/drawing/2014/main" id="{EBA80C09-F0E2-298D-5D0F-8E5C63F2D4E9}"/>
              </a:ext>
            </a:extLst>
          </p:cNvPr>
          <p:cNvSpPr>
            <a:spLocks noGrp="1"/>
          </p:cNvSpPr>
          <p:nvPr>
            <p:ph type="sldNum" sz="quarter" idx="12"/>
          </p:nvPr>
        </p:nvSpPr>
        <p:spPr/>
        <p:txBody>
          <a:bodyPr/>
          <a:lstStyle/>
          <a:p>
            <a:fld id="{148CC95F-0247-41B6-91CF-DC97C76A7088}" type="slidenum">
              <a:rPr lang="en-US" smtClean="0"/>
              <a:t>8</a:t>
            </a:fld>
            <a:endParaRPr lang="en-US"/>
          </a:p>
        </p:txBody>
      </p:sp>
      <p:pic>
        <p:nvPicPr>
          <p:cNvPr id="6" name="Picture 5">
            <a:extLst>
              <a:ext uri="{FF2B5EF4-FFF2-40B4-BE49-F238E27FC236}">
                <a16:creationId xmlns:a16="http://schemas.microsoft.com/office/drawing/2014/main" id="{EE97D8BF-4153-548B-9788-F971B903E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4041">
            <a:off x="7596881" y="-1"/>
            <a:ext cx="3232368" cy="6858000"/>
          </a:xfrm>
          <a:prstGeom prst="rect">
            <a:avLst/>
          </a:prstGeom>
        </p:spPr>
      </p:pic>
    </p:spTree>
    <p:extLst>
      <p:ext uri="{BB962C8B-B14F-4D97-AF65-F5344CB8AC3E}">
        <p14:creationId xmlns:p14="http://schemas.microsoft.com/office/powerpoint/2010/main" val="233649434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2157703" y="1622423"/>
            <a:ext cx="5067300" cy="5219700"/>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path path="rect">
              <a:fillToRect l="100000" t="10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6" name="Oval 12"/>
          <p:cNvSpPr>
            <a:spLocks noChangeArrowheads="1"/>
          </p:cNvSpPr>
          <p:nvPr/>
        </p:nvSpPr>
        <p:spPr bwMode="auto">
          <a:xfrm>
            <a:off x="2919703" y="2574923"/>
            <a:ext cx="3543300" cy="3200400"/>
          </a:xfrm>
          <a:prstGeom prst="ellipse">
            <a:avLst/>
          </a:prstGeom>
          <a:gradFill rotWithShape="0">
            <a:gsLst>
              <a:gs pos="0">
                <a:srgbClr val="55261C"/>
              </a:gs>
              <a:gs pos="6000">
                <a:srgbClr val="EBDAD4"/>
              </a:gs>
              <a:gs pos="28999">
                <a:srgbClr val="C0524E"/>
              </a:gs>
              <a:gs pos="42000">
                <a:srgbClr val="80302D"/>
              </a:gs>
              <a:gs pos="44000">
                <a:srgbClr val="9C6563"/>
              </a:gs>
              <a:gs pos="48000">
                <a:srgbClr val="FFFFFF"/>
              </a:gs>
              <a:gs pos="78999">
                <a:srgbClr val="83A7C3"/>
              </a:gs>
              <a:gs pos="87000">
                <a:srgbClr val="768FB9"/>
              </a:gs>
              <a:gs pos="92000">
                <a:srgbClr val="83A7C3"/>
              </a:gs>
              <a:gs pos="100000">
                <a:srgbClr val="DCEBF5"/>
              </a:gs>
            </a:gsLst>
            <a:path path="shape">
              <a:fillToRect l="50000" t="50000" r="50000" b="50000"/>
            </a:path>
          </a:gradFill>
          <a:ln w="76200">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7" name="Oval 3"/>
          <p:cNvSpPr>
            <a:spLocks noChangeArrowheads="1"/>
          </p:cNvSpPr>
          <p:nvPr/>
        </p:nvSpPr>
        <p:spPr bwMode="auto">
          <a:xfrm>
            <a:off x="367003" y="517523"/>
            <a:ext cx="1714500" cy="1828800"/>
          </a:xfrm>
          <a:prstGeom prst="ellipse">
            <a:avLst/>
          </a:prstGeom>
          <a:gradFill rotWithShape="0">
            <a:gsLst>
              <a:gs pos="0">
                <a:srgbClr val="4D0808"/>
              </a:gs>
              <a:gs pos="30000">
                <a:srgbClr val="FF0300"/>
              </a:gs>
              <a:gs pos="55000">
                <a:srgbClr val="FF7A00"/>
              </a:gs>
              <a:gs pos="100000">
                <a:srgbClr val="FFF200"/>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8" name="Text Box 4"/>
          <p:cNvSpPr txBox="1">
            <a:spLocks noChangeArrowheads="1"/>
          </p:cNvSpPr>
          <p:nvPr/>
        </p:nvSpPr>
        <p:spPr bwMode="auto">
          <a:xfrm>
            <a:off x="290803" y="974723"/>
            <a:ext cx="1828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2400" b="1" dirty="0">
                <a:solidFill>
                  <a:schemeClr val="accent4">
                    <a:lumMod val="10000"/>
                  </a:schemeClr>
                </a:solidFill>
                <a:latin typeface="Arial" pitchFamily="34" charset="0"/>
                <a:cs typeface="Arial" pitchFamily="34" charset="0"/>
              </a:rPr>
              <a:t>Revelation from the Father</a:t>
            </a:r>
            <a:endParaRPr lang="en-US" b="1" dirty="0">
              <a:solidFill>
                <a:schemeClr val="accent4">
                  <a:lumMod val="10000"/>
                </a:schemeClr>
              </a:solidFill>
              <a:latin typeface="Arial" pitchFamily="34" charset="0"/>
              <a:cs typeface="Arial" pitchFamily="34" charset="0"/>
            </a:endParaRPr>
          </a:p>
        </p:txBody>
      </p:sp>
      <p:sp>
        <p:nvSpPr>
          <p:cNvPr id="16389" name="Line 5"/>
          <p:cNvSpPr>
            <a:spLocks noChangeShapeType="1"/>
          </p:cNvSpPr>
          <p:nvPr/>
        </p:nvSpPr>
        <p:spPr bwMode="auto">
          <a:xfrm>
            <a:off x="1586203" y="2041523"/>
            <a:ext cx="2911152" cy="2433735"/>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0" name="Line 6"/>
          <p:cNvSpPr>
            <a:spLocks noChangeShapeType="1"/>
          </p:cNvSpPr>
          <p:nvPr/>
        </p:nvSpPr>
        <p:spPr bwMode="auto">
          <a:xfrm>
            <a:off x="1510002" y="2193922"/>
            <a:ext cx="3239280" cy="2350085"/>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1" name="Line 7"/>
          <p:cNvSpPr>
            <a:spLocks noChangeShapeType="1"/>
          </p:cNvSpPr>
          <p:nvPr/>
        </p:nvSpPr>
        <p:spPr bwMode="auto">
          <a:xfrm>
            <a:off x="1967203" y="1584323"/>
            <a:ext cx="2828732" cy="2399848"/>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2" name="Line 8"/>
          <p:cNvSpPr>
            <a:spLocks noChangeShapeType="1"/>
          </p:cNvSpPr>
          <p:nvPr/>
        </p:nvSpPr>
        <p:spPr bwMode="auto">
          <a:xfrm>
            <a:off x="1776702" y="1956698"/>
            <a:ext cx="2981909" cy="2359939"/>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3" name="Line 9"/>
          <p:cNvSpPr>
            <a:spLocks noChangeShapeType="1"/>
          </p:cNvSpPr>
          <p:nvPr/>
        </p:nvSpPr>
        <p:spPr bwMode="auto">
          <a:xfrm>
            <a:off x="2043403" y="1431923"/>
            <a:ext cx="2855168" cy="3093424"/>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4" name="Line 10"/>
          <p:cNvSpPr>
            <a:spLocks noChangeShapeType="1"/>
          </p:cNvSpPr>
          <p:nvPr/>
        </p:nvSpPr>
        <p:spPr bwMode="auto">
          <a:xfrm>
            <a:off x="1433803" y="2041523"/>
            <a:ext cx="3184850" cy="2371857"/>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5" name="Line 11"/>
          <p:cNvSpPr>
            <a:spLocks noChangeShapeType="1"/>
          </p:cNvSpPr>
          <p:nvPr/>
        </p:nvSpPr>
        <p:spPr bwMode="auto">
          <a:xfrm>
            <a:off x="1891003" y="1812923"/>
            <a:ext cx="2933700" cy="2400300"/>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6243144" y="1409093"/>
            <a:ext cx="1019959" cy="523220"/>
          </a:xfrm>
          <a:prstGeom prst="rect">
            <a:avLst/>
          </a:prstGeom>
          <a:noFill/>
        </p:spPr>
        <p:txBody>
          <a:bodyPr wrap="square" rtlCol="0">
            <a:spAutoFit/>
          </a:bodyPr>
          <a:lstStyle/>
          <a:p>
            <a:r>
              <a:rPr lang="en-US" sz="2800" b="1" dirty="0">
                <a:solidFill>
                  <a:schemeClr val="bg1"/>
                </a:solidFill>
              </a:rPr>
              <a:t>Body</a:t>
            </a:r>
          </a:p>
        </p:txBody>
      </p:sp>
      <p:sp>
        <p:nvSpPr>
          <p:cNvPr id="14" name="Rectangle 13"/>
          <p:cNvSpPr/>
          <p:nvPr/>
        </p:nvSpPr>
        <p:spPr>
          <a:xfrm>
            <a:off x="6345189" y="3218791"/>
            <a:ext cx="1104790" cy="523220"/>
          </a:xfrm>
          <a:prstGeom prst="rect">
            <a:avLst/>
          </a:prstGeom>
        </p:spPr>
        <p:txBody>
          <a:bodyPr wrap="square">
            <a:spAutoFit/>
          </a:bodyPr>
          <a:lstStyle/>
          <a:p>
            <a:r>
              <a:rPr lang="en-US" sz="2800" b="1" dirty="0">
                <a:solidFill>
                  <a:schemeClr val="bg1"/>
                </a:solidFill>
              </a:rPr>
              <a:t>Spirit</a:t>
            </a:r>
          </a:p>
        </p:txBody>
      </p:sp>
      <p:sp>
        <p:nvSpPr>
          <p:cNvPr id="15" name="Rectangle 14"/>
          <p:cNvSpPr/>
          <p:nvPr/>
        </p:nvSpPr>
        <p:spPr>
          <a:xfrm>
            <a:off x="6386804" y="4784723"/>
            <a:ext cx="902235" cy="523220"/>
          </a:xfrm>
          <a:prstGeom prst="rect">
            <a:avLst/>
          </a:prstGeom>
        </p:spPr>
        <p:txBody>
          <a:bodyPr wrap="square">
            <a:spAutoFit/>
          </a:bodyPr>
          <a:lstStyle/>
          <a:p>
            <a:r>
              <a:rPr lang="en-US" sz="2800" b="1" dirty="0">
                <a:solidFill>
                  <a:schemeClr val="bg1"/>
                </a:solidFill>
              </a:rPr>
              <a:t>Soul</a:t>
            </a:r>
          </a:p>
        </p:txBody>
      </p:sp>
      <p:cxnSp>
        <p:nvCxnSpPr>
          <p:cNvPr id="17" name="Straight Arrow Connector 16"/>
          <p:cNvCxnSpPr>
            <a:cxnSpLocks/>
          </p:cNvCxnSpPr>
          <p:nvPr/>
        </p:nvCxnSpPr>
        <p:spPr bwMode="auto">
          <a:xfrm flipH="1">
            <a:off x="6243144" y="2008513"/>
            <a:ext cx="609600" cy="381000"/>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cxnSp>
        <p:nvCxnSpPr>
          <p:cNvPr id="19" name="Straight Arrow Connector 18"/>
          <p:cNvCxnSpPr>
            <a:stCxn id="14" idx="1"/>
          </p:cNvCxnSpPr>
          <p:nvPr/>
        </p:nvCxnSpPr>
        <p:spPr bwMode="auto">
          <a:xfrm flipH="1">
            <a:off x="5583189" y="3480401"/>
            <a:ext cx="762000" cy="43190"/>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cxnSp>
        <p:nvCxnSpPr>
          <p:cNvPr id="20" name="Straight Arrow Connector 19"/>
          <p:cNvCxnSpPr>
            <a:cxnSpLocks/>
          </p:cNvCxnSpPr>
          <p:nvPr/>
        </p:nvCxnSpPr>
        <p:spPr bwMode="auto">
          <a:xfrm flipH="1" flipV="1">
            <a:off x="5243803" y="4403723"/>
            <a:ext cx="1219200" cy="609600"/>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sp>
        <p:nvSpPr>
          <p:cNvPr id="2" name="Date Placeholder 1">
            <a:extLst>
              <a:ext uri="{FF2B5EF4-FFF2-40B4-BE49-F238E27FC236}">
                <a16:creationId xmlns:a16="http://schemas.microsoft.com/office/drawing/2014/main" id="{B9CACE5B-D107-44BD-83DF-574ACF59EAEB}"/>
              </a:ext>
            </a:extLst>
          </p:cNvPr>
          <p:cNvSpPr>
            <a:spLocks noGrp="1"/>
          </p:cNvSpPr>
          <p:nvPr>
            <p:ph type="dt" sz="half" idx="10"/>
          </p:nvPr>
        </p:nvSpPr>
        <p:spPr>
          <a:xfrm>
            <a:off x="-775997" y="6492875"/>
            <a:ext cx="2743200" cy="365125"/>
          </a:xfrm>
        </p:spPr>
        <p:txBody>
          <a:bodyPr/>
          <a:lstStyle/>
          <a:p>
            <a:r>
              <a:rPr lang="en-US"/>
              <a:t>1/11/2026</a:t>
            </a:r>
          </a:p>
        </p:txBody>
      </p:sp>
      <p:sp>
        <p:nvSpPr>
          <p:cNvPr id="3" name="Footer Placeholder 2">
            <a:extLst>
              <a:ext uri="{FF2B5EF4-FFF2-40B4-BE49-F238E27FC236}">
                <a16:creationId xmlns:a16="http://schemas.microsoft.com/office/drawing/2014/main" id="{347CF769-C0AF-4ADD-A694-3CD82D3A8D37}"/>
              </a:ext>
            </a:extLst>
          </p:cNvPr>
          <p:cNvSpPr>
            <a:spLocks noGrp="1"/>
          </p:cNvSpPr>
          <p:nvPr>
            <p:ph type="ftr" sz="quarter" idx="11"/>
          </p:nvPr>
        </p:nvSpPr>
        <p:spPr>
          <a:xfrm>
            <a:off x="2424403" y="6492875"/>
            <a:ext cx="4114800" cy="365125"/>
          </a:xfrm>
        </p:spPr>
        <p:txBody>
          <a:bodyPr/>
          <a:lstStyle/>
          <a:p>
            <a:r>
              <a:rPr lang="en-US"/>
              <a:t>The Spirit Controlled Believer</a:t>
            </a:r>
          </a:p>
        </p:txBody>
      </p:sp>
      <p:sp>
        <p:nvSpPr>
          <p:cNvPr id="4" name="Slide Number Placeholder 3">
            <a:extLst>
              <a:ext uri="{FF2B5EF4-FFF2-40B4-BE49-F238E27FC236}">
                <a16:creationId xmlns:a16="http://schemas.microsoft.com/office/drawing/2014/main" id="{D3948674-80EE-4B1A-BCFB-97F9F8FF0781}"/>
              </a:ext>
            </a:extLst>
          </p:cNvPr>
          <p:cNvSpPr>
            <a:spLocks noGrp="1"/>
          </p:cNvSpPr>
          <p:nvPr>
            <p:ph type="sldNum" sz="quarter" idx="12"/>
          </p:nvPr>
        </p:nvSpPr>
        <p:spPr>
          <a:xfrm>
            <a:off x="6996403" y="6492875"/>
            <a:ext cx="2743200" cy="365125"/>
          </a:xfrm>
        </p:spPr>
        <p:txBody>
          <a:bodyPr/>
          <a:lstStyle/>
          <a:p>
            <a:fld id="{5B62FEA9-4F7B-4CB1-BC6A-C4E0A24432EA}" type="slidenum">
              <a:rPr lang="en-US" smtClean="0">
                <a:solidFill>
                  <a:schemeClr val="bg1"/>
                </a:solidFill>
              </a:rPr>
              <a:pPr/>
              <a:t>9</a:t>
            </a:fld>
            <a:endParaRPr lang="en-US">
              <a:solidFill>
                <a:schemeClr val="bg1"/>
              </a:solidFill>
            </a:endParaRPr>
          </a:p>
        </p:txBody>
      </p:sp>
      <p:sp>
        <p:nvSpPr>
          <p:cNvPr id="26" name="TextBox 25">
            <a:extLst>
              <a:ext uri="{FF2B5EF4-FFF2-40B4-BE49-F238E27FC236}">
                <a16:creationId xmlns:a16="http://schemas.microsoft.com/office/drawing/2014/main" id="{F5B670B3-3296-492E-4CD6-F7F8DD51409A}"/>
              </a:ext>
            </a:extLst>
          </p:cNvPr>
          <p:cNvSpPr txBox="1"/>
          <p:nvPr/>
        </p:nvSpPr>
        <p:spPr>
          <a:xfrm>
            <a:off x="7720303" y="214604"/>
            <a:ext cx="4471697" cy="6924973"/>
          </a:xfrm>
          <a:prstGeom prst="rect">
            <a:avLst/>
          </a:prstGeom>
          <a:noFill/>
        </p:spPr>
        <p:txBody>
          <a:bodyPr wrap="square">
            <a:spAutoFit/>
          </a:bodyPr>
          <a:lstStyle/>
          <a:p>
            <a:r>
              <a:rPr lang="en-US" sz="3200" b="1" dirty="0">
                <a:solidFill>
                  <a:schemeClr val="bg1"/>
                </a:solidFill>
              </a:rPr>
              <a:t>LUKE 17:20-21</a:t>
            </a:r>
          </a:p>
          <a:p>
            <a:r>
              <a:rPr lang="en-US" sz="3200" i="1" dirty="0">
                <a:solidFill>
                  <a:schemeClr val="bg1"/>
                </a:solidFill>
              </a:rPr>
              <a:t>And when he was demanded of the Pharisees, when the kingdom of God should come, he answered them and said, The kingdom of God cometh not with observation: 21 Neither shall they say, Lo here! or, lo there! for, behold, the </a:t>
            </a:r>
            <a:r>
              <a:rPr lang="en-US" sz="3200" i="1" u="sng" dirty="0">
                <a:solidFill>
                  <a:schemeClr val="bg1"/>
                </a:solidFill>
              </a:rPr>
              <a:t>kingdom of God is within you</a:t>
            </a:r>
            <a:r>
              <a:rPr lang="en-US" sz="3200" i="1" dirty="0">
                <a:solidFill>
                  <a:schemeClr val="bg1"/>
                </a:solidFill>
              </a:rPr>
              <a:t>. </a:t>
            </a:r>
            <a:r>
              <a:rPr lang="en-US" sz="2800" dirty="0">
                <a:solidFill>
                  <a:schemeClr val="bg1"/>
                </a:solidFill>
              </a:rPr>
              <a:t>(already among you.)</a:t>
            </a:r>
            <a:r>
              <a:rPr lang="en-US" sz="2800" i="1" dirty="0">
                <a:solidFill>
                  <a:schemeClr val="bg1"/>
                </a:solidFill>
              </a:rPr>
              <a:t> </a:t>
            </a:r>
          </a:p>
          <a:p>
            <a:endParaRPr lang="en-US" sz="2800" i="1" dirty="0">
              <a:solidFill>
                <a:schemeClr val="bg1"/>
              </a:solidFill>
            </a:endParaRPr>
          </a:p>
        </p:txBody>
      </p:sp>
      <p:sp>
        <p:nvSpPr>
          <p:cNvPr id="5" name="TextBox 4">
            <a:extLst>
              <a:ext uri="{FF2B5EF4-FFF2-40B4-BE49-F238E27FC236}">
                <a16:creationId xmlns:a16="http://schemas.microsoft.com/office/drawing/2014/main" id="{59149E65-F104-41F6-1046-2260640FBA28}"/>
              </a:ext>
            </a:extLst>
          </p:cNvPr>
          <p:cNvSpPr txBox="1"/>
          <p:nvPr/>
        </p:nvSpPr>
        <p:spPr>
          <a:xfrm>
            <a:off x="2569805" y="245054"/>
            <a:ext cx="3703880" cy="1200329"/>
          </a:xfrm>
          <a:prstGeom prst="rect">
            <a:avLst/>
          </a:prstGeom>
          <a:noFill/>
        </p:spPr>
        <p:txBody>
          <a:bodyPr wrap="square" rtlCol="0">
            <a:spAutoFit/>
          </a:bodyPr>
          <a:lstStyle/>
          <a:p>
            <a:r>
              <a:rPr lang="en-US" sz="2400" dirty="0">
                <a:solidFill>
                  <a:schemeClr val="bg1"/>
                </a:solidFill>
              </a:rPr>
              <a:t>Plus:</a:t>
            </a:r>
            <a:br>
              <a:rPr lang="en-US" sz="2400" dirty="0">
                <a:solidFill>
                  <a:schemeClr val="bg1"/>
                </a:solidFill>
              </a:rPr>
            </a:br>
            <a:r>
              <a:rPr lang="en-US" sz="2400" dirty="0">
                <a:solidFill>
                  <a:schemeClr val="bg1"/>
                </a:solidFill>
              </a:rPr>
              <a:t>1. Healing for the Body</a:t>
            </a:r>
          </a:p>
          <a:p>
            <a:r>
              <a:rPr lang="en-US" sz="2400" dirty="0">
                <a:solidFill>
                  <a:schemeClr val="bg1"/>
                </a:solidFill>
              </a:rPr>
              <a:t>2. Healing for the Spirit</a:t>
            </a:r>
          </a:p>
        </p:txBody>
      </p:sp>
    </p:spTree>
    <p:extLst>
      <p:ext uri="{BB962C8B-B14F-4D97-AF65-F5344CB8AC3E}">
        <p14:creationId xmlns:p14="http://schemas.microsoft.com/office/powerpoint/2010/main" val="281057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Scale>
                                      <p:cBhvr>
                                        <p:cTn id="7" dur="2000" decel="50000" fill="hold">
                                          <p:stCondLst>
                                            <p:cond delay="0"/>
                                          </p:stCondLst>
                                        </p:cTn>
                                        <p:tgtEl>
                                          <p:spTgt spid="163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6393"/>
                                        </p:tgtEl>
                                        <p:attrNameLst>
                                          <p:attrName>ppt_x</p:attrName>
                                          <p:attrName>ppt_y</p:attrName>
                                        </p:attrNameLst>
                                      </p:cBhvr>
                                    </p:animMotion>
                                    <p:animEffect transition="in" filter="fade">
                                      <p:cBhvr>
                                        <p:cTn id="9" dur="2000"/>
                                        <p:tgtEl>
                                          <p:spTgt spid="1639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6391"/>
                                        </p:tgtEl>
                                        <p:attrNameLst>
                                          <p:attrName>style.visibility</p:attrName>
                                        </p:attrNameLst>
                                      </p:cBhvr>
                                      <p:to>
                                        <p:strVal val="visible"/>
                                      </p:to>
                                    </p:set>
                                    <p:animScale>
                                      <p:cBhvr>
                                        <p:cTn id="12" dur="2000" decel="50000" fill="hold">
                                          <p:stCondLst>
                                            <p:cond delay="0"/>
                                          </p:stCondLst>
                                        </p:cTn>
                                        <p:tgtEl>
                                          <p:spTgt spid="163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16391"/>
                                        </p:tgtEl>
                                        <p:attrNameLst>
                                          <p:attrName>ppt_x</p:attrName>
                                          <p:attrName>ppt_y</p:attrName>
                                        </p:attrNameLst>
                                      </p:cBhvr>
                                    </p:animMotion>
                                    <p:animEffect transition="in" filter="fade">
                                      <p:cBhvr>
                                        <p:cTn id="14" dur="2000"/>
                                        <p:tgtEl>
                                          <p:spTgt spid="16391"/>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6395"/>
                                        </p:tgtEl>
                                        <p:attrNameLst>
                                          <p:attrName>style.visibility</p:attrName>
                                        </p:attrNameLst>
                                      </p:cBhvr>
                                      <p:to>
                                        <p:strVal val="visible"/>
                                      </p:to>
                                    </p:set>
                                    <p:animScale>
                                      <p:cBhvr>
                                        <p:cTn id="17" dur="2000" decel="50000" fill="hold">
                                          <p:stCondLst>
                                            <p:cond delay="0"/>
                                          </p:stCondLst>
                                        </p:cTn>
                                        <p:tgtEl>
                                          <p:spTgt spid="163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000" decel="50000" fill="hold">
                                          <p:stCondLst>
                                            <p:cond delay="0"/>
                                          </p:stCondLst>
                                        </p:cTn>
                                        <p:tgtEl>
                                          <p:spTgt spid="16395"/>
                                        </p:tgtEl>
                                        <p:attrNameLst>
                                          <p:attrName>ppt_x</p:attrName>
                                          <p:attrName>ppt_y</p:attrName>
                                        </p:attrNameLst>
                                      </p:cBhvr>
                                    </p:animMotion>
                                    <p:animEffect transition="in" filter="fade">
                                      <p:cBhvr>
                                        <p:cTn id="19" dur="2000"/>
                                        <p:tgtEl>
                                          <p:spTgt spid="16395"/>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6392"/>
                                        </p:tgtEl>
                                        <p:attrNameLst>
                                          <p:attrName>style.visibility</p:attrName>
                                        </p:attrNameLst>
                                      </p:cBhvr>
                                      <p:to>
                                        <p:strVal val="visible"/>
                                      </p:to>
                                    </p:set>
                                    <p:animScale>
                                      <p:cBhvr>
                                        <p:cTn id="22" dur="2000" decel="50000" fill="hold">
                                          <p:stCondLst>
                                            <p:cond delay="0"/>
                                          </p:stCondLst>
                                        </p:cTn>
                                        <p:tgtEl>
                                          <p:spTgt spid="163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2000" decel="50000" fill="hold">
                                          <p:stCondLst>
                                            <p:cond delay="0"/>
                                          </p:stCondLst>
                                        </p:cTn>
                                        <p:tgtEl>
                                          <p:spTgt spid="16392"/>
                                        </p:tgtEl>
                                        <p:attrNameLst>
                                          <p:attrName>ppt_x</p:attrName>
                                          <p:attrName>ppt_y</p:attrName>
                                        </p:attrNameLst>
                                      </p:cBhvr>
                                    </p:animMotion>
                                    <p:animEffect transition="in" filter="fade">
                                      <p:cBhvr>
                                        <p:cTn id="24" dur="2000"/>
                                        <p:tgtEl>
                                          <p:spTgt spid="16392"/>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16389"/>
                                        </p:tgtEl>
                                        <p:attrNameLst>
                                          <p:attrName>style.visibility</p:attrName>
                                        </p:attrNameLst>
                                      </p:cBhvr>
                                      <p:to>
                                        <p:strVal val="visible"/>
                                      </p:to>
                                    </p:set>
                                    <p:animScale>
                                      <p:cBhvr>
                                        <p:cTn id="27" dur="2000" decel="50000" fill="hold">
                                          <p:stCondLst>
                                            <p:cond delay="0"/>
                                          </p:stCondLst>
                                        </p:cTn>
                                        <p:tgtEl>
                                          <p:spTgt spid="163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000" decel="50000" fill="hold">
                                          <p:stCondLst>
                                            <p:cond delay="0"/>
                                          </p:stCondLst>
                                        </p:cTn>
                                        <p:tgtEl>
                                          <p:spTgt spid="16389"/>
                                        </p:tgtEl>
                                        <p:attrNameLst>
                                          <p:attrName>ppt_x</p:attrName>
                                          <p:attrName>ppt_y</p:attrName>
                                        </p:attrNameLst>
                                      </p:cBhvr>
                                    </p:animMotion>
                                    <p:animEffect transition="in" filter="fade">
                                      <p:cBhvr>
                                        <p:cTn id="29" dur="2000"/>
                                        <p:tgtEl>
                                          <p:spTgt spid="16389"/>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16394"/>
                                        </p:tgtEl>
                                        <p:attrNameLst>
                                          <p:attrName>style.visibility</p:attrName>
                                        </p:attrNameLst>
                                      </p:cBhvr>
                                      <p:to>
                                        <p:strVal val="visible"/>
                                      </p:to>
                                    </p:set>
                                    <p:animScale>
                                      <p:cBhvr>
                                        <p:cTn id="32" dur="2000" decel="50000" fill="hold">
                                          <p:stCondLst>
                                            <p:cond delay="0"/>
                                          </p:stCondLst>
                                        </p:cTn>
                                        <p:tgtEl>
                                          <p:spTgt spid="163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2000" decel="50000" fill="hold">
                                          <p:stCondLst>
                                            <p:cond delay="0"/>
                                          </p:stCondLst>
                                        </p:cTn>
                                        <p:tgtEl>
                                          <p:spTgt spid="16394"/>
                                        </p:tgtEl>
                                        <p:attrNameLst>
                                          <p:attrName>ppt_x</p:attrName>
                                          <p:attrName>ppt_y</p:attrName>
                                        </p:attrNameLst>
                                      </p:cBhvr>
                                    </p:animMotion>
                                    <p:animEffect transition="in" filter="fade">
                                      <p:cBhvr>
                                        <p:cTn id="34" dur="2000"/>
                                        <p:tgtEl>
                                          <p:spTgt spid="16394"/>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16390"/>
                                        </p:tgtEl>
                                        <p:attrNameLst>
                                          <p:attrName>style.visibility</p:attrName>
                                        </p:attrNameLst>
                                      </p:cBhvr>
                                      <p:to>
                                        <p:strVal val="visible"/>
                                      </p:to>
                                    </p:set>
                                    <p:animScale>
                                      <p:cBhvr>
                                        <p:cTn id="37" dur="2000" decel="50000" fill="hold">
                                          <p:stCondLst>
                                            <p:cond delay="0"/>
                                          </p:stCondLst>
                                        </p:cTn>
                                        <p:tgtEl>
                                          <p:spTgt spid="163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000" decel="50000" fill="hold">
                                          <p:stCondLst>
                                            <p:cond delay="0"/>
                                          </p:stCondLst>
                                        </p:cTn>
                                        <p:tgtEl>
                                          <p:spTgt spid="16390"/>
                                        </p:tgtEl>
                                        <p:attrNameLst>
                                          <p:attrName>ppt_x</p:attrName>
                                          <p:attrName>ppt_y</p:attrName>
                                        </p:attrNameLst>
                                      </p:cBhvr>
                                    </p:animMotion>
                                    <p:animEffect transition="in" filter="fade">
                                      <p:cBhvr>
                                        <p:cTn id="39" dur="2000"/>
                                        <p:tgtEl>
                                          <p:spTgt spid="16390"/>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16388"/>
                                        </p:tgtEl>
                                        <p:attrNameLst>
                                          <p:attrName>style.visibility</p:attrName>
                                        </p:attrNameLst>
                                      </p:cBhvr>
                                      <p:to>
                                        <p:strVal val="visible"/>
                                      </p:to>
                                    </p:set>
                                    <p:animScale>
                                      <p:cBhvr>
                                        <p:cTn id="42" dur="2000" decel="50000" fill="hold">
                                          <p:stCondLst>
                                            <p:cond delay="0"/>
                                          </p:stCondLst>
                                        </p:cTn>
                                        <p:tgtEl>
                                          <p:spTgt spid="163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2000" decel="50000" fill="hold">
                                          <p:stCondLst>
                                            <p:cond delay="0"/>
                                          </p:stCondLst>
                                        </p:cTn>
                                        <p:tgtEl>
                                          <p:spTgt spid="16388"/>
                                        </p:tgtEl>
                                        <p:attrNameLst>
                                          <p:attrName>ppt_x</p:attrName>
                                          <p:attrName>ppt_y</p:attrName>
                                        </p:attrNameLst>
                                      </p:cBhvr>
                                    </p:animMotion>
                                    <p:animEffect transition="in" filter="fade">
                                      <p:cBhvr>
                                        <p:cTn id="44" dur="2000"/>
                                        <p:tgtEl>
                                          <p:spTgt spid="1638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Effect transition="in" filter="fade">
                                      <p:cBhvr>
                                        <p:cTn id="49" dur="2000"/>
                                        <p:tgtEl>
                                          <p:spTgt spid="26">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fade">
                                      <p:cBhvr>
                                        <p:cTn id="52" dur="2000"/>
                                        <p:tgtEl>
                                          <p:spTgt spid="2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 calcmode="lin" valueType="num">
                                      <p:cBhvr additive="base">
                                        <p:cTn id="5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animBg="1"/>
      <p:bldP spid="16390" grpId="0" animBg="1"/>
      <p:bldP spid="16391" grpId="0" animBg="1"/>
      <p:bldP spid="16392" grpId="0" animBg="1"/>
      <p:bldP spid="16393" grpId="0" animBg="1"/>
      <p:bldP spid="16394" grpId="0" animBg="1"/>
      <p:bldP spid="16395" grpId="0" animBg="1"/>
    </p:bldLst>
  </p:timing>
</p:sld>
</file>

<file path=ppt/theme/theme1.xml><?xml version="1.0" encoding="utf-8"?>
<a:theme xmlns:a="http://schemas.openxmlformats.org/drawingml/2006/main" name="Gestalt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1829</TotalTime>
  <Words>4560</Words>
  <Application>Microsoft Office PowerPoint</Application>
  <PresentationFormat>Widescreen</PresentationFormat>
  <Paragraphs>280</Paragraphs>
  <Slides>49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Aptos</vt:lpstr>
      <vt:lpstr>Arial</vt:lpstr>
      <vt:lpstr>Bierstadt</vt:lpstr>
      <vt:lpstr>Candara</vt:lpstr>
      <vt:lpstr>Google Sans</vt:lpstr>
      <vt:lpstr>GestaltVTI</vt:lpstr>
      <vt:lpstr>The Spirit Controlled Church &amp; It’s Members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50</cp:revision>
  <dcterms:created xsi:type="dcterms:W3CDTF">2026-01-03T19:41:56Z</dcterms:created>
  <dcterms:modified xsi:type="dcterms:W3CDTF">2026-01-11T15:24:59Z</dcterms:modified>
</cp:coreProperties>
</file>