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7"/>
  </p:notesMasterIdLst>
  <p:sldIdLst>
    <p:sldId id="256" r:id="rId2"/>
    <p:sldId id="691" r:id="rId3"/>
    <p:sldId id="695" r:id="rId4"/>
    <p:sldId id="696" r:id="rId5"/>
    <p:sldId id="697" r:id="rId6"/>
    <p:sldId id="698" r:id="rId7"/>
    <p:sldId id="674" r:id="rId8"/>
    <p:sldId id="271" r:id="rId9"/>
    <p:sldId id="293" r:id="rId10"/>
    <p:sldId id="281" r:id="rId11"/>
    <p:sldId id="659" r:id="rId12"/>
    <p:sldId id="660" r:id="rId13"/>
    <p:sldId id="400" r:id="rId14"/>
    <p:sldId id="692" r:id="rId15"/>
    <p:sldId id="693" r:id="rId16"/>
    <p:sldId id="694" r:id="rId17"/>
    <p:sldId id="282" r:id="rId18"/>
    <p:sldId id="407" r:id="rId19"/>
    <p:sldId id="406" r:id="rId20"/>
    <p:sldId id="416" r:id="rId21"/>
    <p:sldId id="363" r:id="rId22"/>
    <p:sldId id="356" r:id="rId23"/>
    <p:sldId id="347" r:id="rId24"/>
    <p:sldId id="413" r:id="rId25"/>
    <p:sldId id="303" r:id="rId26"/>
    <p:sldId id="408" r:id="rId27"/>
    <p:sldId id="404" r:id="rId28"/>
    <p:sldId id="405" r:id="rId29"/>
    <p:sldId id="409" r:id="rId30"/>
    <p:sldId id="411" r:id="rId31"/>
    <p:sldId id="410" r:id="rId32"/>
    <p:sldId id="414" r:id="rId33"/>
    <p:sldId id="412" r:id="rId34"/>
    <p:sldId id="415" r:id="rId35"/>
    <p:sldId id="3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735" y="267"/>
      </p:cViewPr>
      <p:guideLst/>
    </p:cSldViewPr>
  </p:slideViewPr>
  <p:notesTextViewPr>
    <p:cViewPr>
      <p:scale>
        <a:sx n="1" d="1"/>
        <a:sy n="1" d="1"/>
      </p:scale>
      <p:origin x="0" y="0"/>
    </p:cViewPr>
  </p:notesTextViewPr>
  <p:sorterViewPr>
    <p:cViewPr>
      <p:scale>
        <a:sx n="90" d="100"/>
        <a:sy n="90"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2F9B4-C926-41E9-B5DE-9A67D26AF94E}"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09BD-F251-4C4E-B0FB-309599564E3D}" type="slidenum">
              <a:rPr lang="en-US" smtClean="0"/>
              <a:t>‹#›</a:t>
            </a:fld>
            <a:endParaRPr lang="en-US"/>
          </a:p>
        </p:txBody>
      </p:sp>
    </p:spTree>
    <p:extLst>
      <p:ext uri="{BB962C8B-B14F-4D97-AF65-F5344CB8AC3E}">
        <p14:creationId xmlns:p14="http://schemas.microsoft.com/office/powerpoint/2010/main" val="4501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9</a:t>
            </a:fld>
            <a:endParaRPr lang="en-US"/>
          </a:p>
        </p:txBody>
      </p:sp>
    </p:spTree>
    <p:extLst>
      <p:ext uri="{BB962C8B-B14F-4D97-AF65-F5344CB8AC3E}">
        <p14:creationId xmlns:p14="http://schemas.microsoft.com/office/powerpoint/2010/main" val="163266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10</a:t>
            </a:fld>
            <a:endParaRPr lang="en-US"/>
          </a:p>
        </p:txBody>
      </p:sp>
    </p:spTree>
    <p:extLst>
      <p:ext uri="{BB962C8B-B14F-4D97-AF65-F5344CB8AC3E}">
        <p14:creationId xmlns:p14="http://schemas.microsoft.com/office/powerpoint/2010/main" val="92651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11</a:t>
            </a:fld>
            <a:endParaRPr lang="en-US"/>
          </a:p>
        </p:txBody>
      </p:sp>
    </p:spTree>
    <p:extLst>
      <p:ext uri="{BB962C8B-B14F-4D97-AF65-F5344CB8AC3E}">
        <p14:creationId xmlns:p14="http://schemas.microsoft.com/office/powerpoint/2010/main" val="373254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12</a:t>
            </a:fld>
            <a:endParaRPr lang="en-US"/>
          </a:p>
        </p:txBody>
      </p:sp>
    </p:spTree>
    <p:extLst>
      <p:ext uri="{BB962C8B-B14F-4D97-AF65-F5344CB8AC3E}">
        <p14:creationId xmlns:p14="http://schemas.microsoft.com/office/powerpoint/2010/main" val="138695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17</a:t>
            </a:fld>
            <a:endParaRPr lang="en-US"/>
          </a:p>
        </p:txBody>
      </p:sp>
    </p:spTree>
    <p:extLst>
      <p:ext uri="{BB962C8B-B14F-4D97-AF65-F5344CB8AC3E}">
        <p14:creationId xmlns:p14="http://schemas.microsoft.com/office/powerpoint/2010/main" val="103015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069634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4024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2678872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1-15-2023</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ZA"/>
              <a:t>Glorius Church</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78821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9332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81874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826192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8084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8158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640877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001817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1/4/2026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0583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fld id="{E80C50CD-E178-4744-9B35-B2F624D6C5E9}" type="datetimeFigureOut">
              <a:rPr lang="en-US" smtClean="0"/>
              <a:pPr/>
              <a:t>1/4/2026</a:t>
            </a:fld>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latin typeface="Candara" panose="020E0502030303020204" pitchFamily="34" charset="0"/>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93126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Lst>
  <p:transition spd="slow">
    <p:push dir="u"/>
  </p:transition>
  <p:txStyles>
    <p:titleStyle>
      <a:lvl1pPr algn="l" defTabSz="914400" rtl="0" eaLnBrk="1" latinLnBrk="0" hangingPunct="1">
        <a:lnSpc>
          <a:spcPct val="10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5516D6B6-D3E8-64C0-4517-3FD8002BC502}"/>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2" y="-4"/>
            <a:ext cx="12192001" cy="6858001"/>
          </a:xfrm>
          <a:prstGeom prst="rect">
            <a:avLst/>
          </a:prstGeom>
        </p:spPr>
      </p:pic>
      <p:sp>
        <p:nvSpPr>
          <p:cNvPr id="2" name="Title 1">
            <a:extLst>
              <a:ext uri="{FF2B5EF4-FFF2-40B4-BE49-F238E27FC236}">
                <a16:creationId xmlns:a16="http://schemas.microsoft.com/office/drawing/2014/main" id="{8313BB57-8676-70A7-F4A2-42D1F08357B7}"/>
              </a:ext>
            </a:extLst>
          </p:cNvPr>
          <p:cNvSpPr>
            <a:spLocks noGrp="1"/>
          </p:cNvSpPr>
          <p:nvPr>
            <p:ph type="ctrTitle"/>
          </p:nvPr>
        </p:nvSpPr>
        <p:spPr>
          <a:xfrm>
            <a:off x="517870" y="978408"/>
            <a:ext cx="5021182" cy="2450592"/>
          </a:xfrm>
        </p:spPr>
        <p:txBody>
          <a:bodyPr anchor="t">
            <a:normAutofit fontScale="90000"/>
          </a:bodyPr>
          <a:lstStyle/>
          <a:p>
            <a:r>
              <a:rPr lang="en-US" sz="6000" dirty="0">
                <a:solidFill>
                  <a:srgbClr val="FFFFFF"/>
                </a:solidFill>
              </a:rPr>
              <a:t>The Spirit Controlled Church	</a:t>
            </a:r>
          </a:p>
        </p:txBody>
      </p:sp>
      <p:sp>
        <p:nvSpPr>
          <p:cNvPr id="3" name="Subtitle 2">
            <a:extLst>
              <a:ext uri="{FF2B5EF4-FFF2-40B4-BE49-F238E27FC236}">
                <a16:creationId xmlns:a16="http://schemas.microsoft.com/office/drawing/2014/main" id="{4925BEC9-E16F-C2B0-60F6-321C7AFE6CF4}"/>
              </a:ext>
            </a:extLst>
          </p:cNvPr>
          <p:cNvSpPr>
            <a:spLocks noGrp="1"/>
          </p:cNvSpPr>
          <p:nvPr>
            <p:ph type="subTitle" idx="1"/>
          </p:nvPr>
        </p:nvSpPr>
        <p:spPr>
          <a:xfrm>
            <a:off x="4497572" y="4097946"/>
            <a:ext cx="7461394" cy="1947047"/>
          </a:xfrm>
        </p:spPr>
        <p:txBody>
          <a:bodyPr anchor="b">
            <a:normAutofit fontScale="92500" lnSpcReduction="10000"/>
          </a:bodyPr>
          <a:lstStyle/>
          <a:p>
            <a:r>
              <a:rPr lang="en-US" sz="2800" b="1" i="0" dirty="0"/>
              <a:t>EPHESIANS 5:18-21</a:t>
            </a:r>
          </a:p>
          <a:p>
            <a:r>
              <a:rPr lang="en-US" sz="1800" dirty="0"/>
              <a:t>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endParaRPr lang="en-US" sz="1800" dirty="0">
              <a:solidFill>
                <a:srgbClr val="FFFFFF"/>
              </a:solidFill>
            </a:endParaRP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70959660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1253" y="292387"/>
            <a:ext cx="11849493"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lang="en-US" sz="4800" b="1" dirty="0">
                <a:solidFill>
                  <a:schemeClr val="bg1"/>
                </a:solidFill>
                <a:latin typeface="+mj-lt"/>
                <a:ea typeface="Calibri" pitchFamily="34" charset="0"/>
                <a:cs typeface="Times New Roman" pitchFamily="18" charset="0"/>
              </a:rPr>
              <a:t>ISRAEL.AND.THE.CHURCH</a:t>
            </a:r>
            <a:endParaRPr lang="en-US" sz="4000" b="1" dirty="0">
              <a:solidFill>
                <a:schemeClr val="bg1"/>
              </a:solidFill>
              <a:latin typeface="+mj-lt"/>
            </a:endParaRPr>
          </a:p>
          <a:p>
            <a:pPr indent="457200" eaLnBrk="0" fontAlgn="base" hangingPunct="0">
              <a:spcBef>
                <a:spcPct val="0"/>
              </a:spcBef>
              <a:spcAft>
                <a:spcPct val="0"/>
              </a:spcAft>
            </a:pPr>
            <a:r>
              <a:rPr lang="en-US" sz="4000" dirty="0">
                <a:solidFill>
                  <a:schemeClr val="bg1"/>
                </a:solidFill>
                <a:latin typeface="+mj-lt"/>
                <a:ea typeface="Calibri" pitchFamily="34" charset="0"/>
                <a:cs typeface="Times New Roman" pitchFamily="18" charset="0"/>
              </a:rPr>
              <a:t>  	43 God's now </a:t>
            </a:r>
            <a:r>
              <a:rPr lang="en-US" sz="4000" u="sng" dirty="0">
                <a:solidFill>
                  <a:schemeClr val="bg1"/>
                </a:solidFill>
                <a:latin typeface="+mj-lt"/>
                <a:ea typeface="Calibri" pitchFamily="34" charset="0"/>
                <a:cs typeface="Times New Roman" pitchFamily="18" charset="0"/>
              </a:rPr>
              <a:t>loosening up the church</a:t>
            </a:r>
            <a:r>
              <a:rPr lang="en-US" sz="4000" dirty="0">
                <a:solidFill>
                  <a:schemeClr val="bg1"/>
                </a:solidFill>
                <a:latin typeface="+mj-lt"/>
                <a:ea typeface="Calibri" pitchFamily="34" charset="0"/>
                <a:cs typeface="Times New Roman" pitchFamily="18" charset="0"/>
              </a:rPr>
              <a:t> every-where, getting in </a:t>
            </a:r>
            <a:r>
              <a:rPr lang="en-US" sz="3600" dirty="0">
                <a:solidFill>
                  <a:schemeClr val="bg1"/>
                </a:solidFill>
                <a:latin typeface="+mj-lt"/>
                <a:ea typeface="Calibri" pitchFamily="34" charset="0"/>
                <a:cs typeface="Times New Roman" pitchFamily="18" charset="0"/>
              </a:rPr>
              <a:t>order</a:t>
            </a:r>
            <a:r>
              <a:rPr lang="en-US" sz="4000" dirty="0">
                <a:solidFill>
                  <a:schemeClr val="bg1"/>
                </a:solidFill>
                <a:latin typeface="+mj-lt"/>
                <a:ea typeface="Calibri" pitchFamily="34" charset="0"/>
                <a:cs typeface="Times New Roman" pitchFamily="18" charset="0"/>
              </a:rPr>
              <a:t> now so He can get into the rapture, got to give it </a:t>
            </a:r>
            <a:r>
              <a:rPr lang="en-US" sz="4000" b="1" dirty="0">
                <a:solidFill>
                  <a:schemeClr val="bg1"/>
                </a:solidFill>
                <a:latin typeface="+mj-lt"/>
                <a:ea typeface="Calibri" pitchFamily="34" charset="0"/>
                <a:cs typeface="Times New Roman" pitchFamily="18" charset="0"/>
              </a:rPr>
              <a:t>rapturing faith </a:t>
            </a:r>
            <a:r>
              <a:rPr lang="en-US" sz="4000" dirty="0">
                <a:solidFill>
                  <a:schemeClr val="bg1"/>
                </a:solidFill>
                <a:latin typeface="+mj-lt"/>
                <a:ea typeface="Calibri" pitchFamily="34" charset="0"/>
                <a:cs typeface="Times New Roman" pitchFamily="18" charset="0"/>
              </a:rPr>
              <a:t>before it can go in the rapture. </a:t>
            </a:r>
          </a:p>
          <a:p>
            <a:pPr indent="457200" eaLnBrk="0" fontAlgn="base" hangingPunct="0">
              <a:spcBef>
                <a:spcPct val="0"/>
              </a:spcBef>
              <a:spcAft>
                <a:spcPct val="0"/>
              </a:spcAft>
            </a:pPr>
            <a:r>
              <a:rPr lang="en-US" sz="4000" dirty="0">
                <a:solidFill>
                  <a:schemeClr val="bg1"/>
                </a:solidFill>
                <a:latin typeface="+mj-lt"/>
                <a:ea typeface="Calibri" pitchFamily="34" charset="0"/>
                <a:cs typeface="Times New Roman" pitchFamily="18" charset="0"/>
              </a:rPr>
              <a:t>	The people are in the spirit of the last days, just like they was in the days of Noah, eating, drinking, marrying, giving in marriage, unconcerned, don't care…</a:t>
            </a:r>
          </a:p>
          <a:p>
            <a:pPr indent="457200" algn="r" eaLnBrk="0" fontAlgn="base" hangingPunct="0">
              <a:spcBef>
                <a:spcPct val="0"/>
              </a:spcBef>
              <a:spcAft>
                <a:spcPct val="0"/>
              </a:spcAft>
            </a:pPr>
            <a:r>
              <a:rPr lang="en-US" sz="3200" dirty="0">
                <a:solidFill>
                  <a:schemeClr val="bg1"/>
                </a:solidFill>
                <a:latin typeface="+mj-lt"/>
                <a:ea typeface="Calibri" pitchFamily="34" charset="0"/>
                <a:cs typeface="Times New Roman" pitchFamily="18" charset="0"/>
              </a:rPr>
              <a:t>53-0326</a:t>
            </a:r>
            <a:endParaRPr lang="en-US" sz="3200" dirty="0">
              <a:solidFill>
                <a:schemeClr val="bg1"/>
              </a:solidFill>
              <a:latin typeface="+mj-lt"/>
            </a:endParaRPr>
          </a:p>
        </p:txBody>
      </p:sp>
      <p:sp>
        <p:nvSpPr>
          <p:cNvPr id="2" name="Date Placeholder 1">
            <a:extLst>
              <a:ext uri="{FF2B5EF4-FFF2-40B4-BE49-F238E27FC236}">
                <a16:creationId xmlns:a16="http://schemas.microsoft.com/office/drawing/2014/main" id="{9E577C2D-CDB2-4BE6-866E-6A39859F9C7B}"/>
              </a:ext>
            </a:extLst>
          </p:cNvPr>
          <p:cNvSpPr>
            <a:spLocks noGrp="1"/>
          </p:cNvSpPr>
          <p:nvPr>
            <p:ph type="dt" sz="half" idx="10"/>
          </p:nvPr>
        </p:nvSpPr>
        <p:spPr/>
        <p:txBody>
          <a:bodyPr/>
          <a:lstStyle/>
          <a:p>
            <a:r>
              <a:rPr lang="en-US"/>
              <a:t>1-15-2023</a:t>
            </a:r>
          </a:p>
        </p:txBody>
      </p:sp>
      <p:sp>
        <p:nvSpPr>
          <p:cNvPr id="3" name="Footer Placeholder 2">
            <a:extLst>
              <a:ext uri="{FF2B5EF4-FFF2-40B4-BE49-F238E27FC236}">
                <a16:creationId xmlns:a16="http://schemas.microsoft.com/office/drawing/2014/main" id="{CF03A6BD-9E1C-4E88-8F1E-86F2871F2B0E}"/>
              </a:ext>
            </a:extLst>
          </p:cNvPr>
          <p:cNvSpPr>
            <a:spLocks noGrp="1"/>
          </p:cNvSpPr>
          <p:nvPr>
            <p:ph type="ftr" sz="quarter" idx="11"/>
          </p:nvPr>
        </p:nvSpPr>
        <p:spPr/>
        <p:txBody>
          <a:bodyPr/>
          <a:lstStyle/>
          <a:p>
            <a:r>
              <a:rPr lang="en-US"/>
              <a:t>Glorius Church</a:t>
            </a:r>
          </a:p>
        </p:txBody>
      </p:sp>
      <p:sp>
        <p:nvSpPr>
          <p:cNvPr id="4" name="Slide Number Placeholder 3">
            <a:extLst>
              <a:ext uri="{FF2B5EF4-FFF2-40B4-BE49-F238E27FC236}">
                <a16:creationId xmlns:a16="http://schemas.microsoft.com/office/drawing/2014/main" id="{5E0F1DAA-AC6A-4821-A5DE-826105267F90}"/>
              </a:ext>
            </a:extLst>
          </p:cNvPr>
          <p:cNvSpPr>
            <a:spLocks noGrp="1"/>
          </p:cNvSpPr>
          <p:nvPr>
            <p:ph type="sldNum" sz="quarter" idx="12"/>
          </p:nvPr>
        </p:nvSpPr>
        <p:spPr/>
        <p:txBody>
          <a:bodyPr/>
          <a:lstStyle/>
          <a:p>
            <a:fld id="{5B62FEA9-4F7B-4CB1-BC6A-C4E0A24432EA}" type="slidenum">
              <a:rPr lang="en-US" smtClean="0"/>
              <a:pPr/>
              <a:t>10</a:t>
            </a:fld>
            <a:endParaRPr lang="en-US"/>
          </a:p>
        </p:txBody>
      </p:sp>
    </p:spTree>
    <p:extLst>
      <p:ext uri="{BB962C8B-B14F-4D97-AF65-F5344CB8AC3E}">
        <p14:creationId xmlns:p14="http://schemas.microsoft.com/office/powerpoint/2010/main" val="29588569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1-15-2023</a:t>
            </a:r>
          </a:p>
        </p:txBody>
      </p:sp>
      <p:sp>
        <p:nvSpPr>
          <p:cNvPr id="3" name="Footer Placeholder 2"/>
          <p:cNvSpPr>
            <a:spLocks noGrp="1"/>
          </p:cNvSpPr>
          <p:nvPr>
            <p:ph type="ftr" sz="quarter" idx="11"/>
          </p:nvPr>
        </p:nvSpPr>
        <p:spPr/>
        <p:txBody>
          <a:bodyPr/>
          <a:lstStyle/>
          <a:p>
            <a:r>
              <a:rPr lang="en-US"/>
              <a:t>Glorius Church</a:t>
            </a:r>
          </a:p>
        </p:txBody>
      </p:sp>
      <p:sp>
        <p:nvSpPr>
          <p:cNvPr id="4" name="Slide Number Placeholder 3"/>
          <p:cNvSpPr>
            <a:spLocks noGrp="1"/>
          </p:cNvSpPr>
          <p:nvPr>
            <p:ph type="sldNum" sz="quarter" idx="12"/>
          </p:nvPr>
        </p:nvSpPr>
        <p:spPr/>
        <p:txBody>
          <a:bodyPr/>
          <a:lstStyle/>
          <a:p>
            <a:fld id="{34FBDB5F-F88B-4ECD-8AC6-E346D095E253}" type="slidenum">
              <a:rPr lang="en-US" smtClean="0"/>
              <a:pPr/>
              <a:t>11</a:t>
            </a:fld>
            <a:endParaRPr lang="en-US"/>
          </a:p>
        </p:txBody>
      </p:sp>
      <p:sp>
        <p:nvSpPr>
          <p:cNvPr id="5" name="Rectangle 4"/>
          <p:cNvSpPr/>
          <p:nvPr/>
        </p:nvSpPr>
        <p:spPr>
          <a:xfrm>
            <a:off x="186612" y="136524"/>
            <a:ext cx="11784564" cy="6309420"/>
          </a:xfrm>
          <a:prstGeom prst="rect">
            <a:avLst/>
          </a:prstGeom>
        </p:spPr>
        <p:txBody>
          <a:bodyPr wrap="square">
            <a:spAutoFit/>
          </a:bodyPr>
          <a:lstStyle/>
          <a:p>
            <a:r>
              <a:rPr lang="en-US" sz="4400" b="1" dirty="0">
                <a:solidFill>
                  <a:schemeClr val="bg1"/>
                </a:solidFill>
                <a:latin typeface="Candara" panose="020E0502030303020204" pitchFamily="34" charset="0"/>
              </a:rPr>
              <a:t>THE.RESULTS.OF.DECISION</a:t>
            </a:r>
          </a:p>
          <a:p>
            <a:r>
              <a:rPr lang="en-US" sz="3600" dirty="0">
                <a:solidFill>
                  <a:schemeClr val="bg1"/>
                </a:solidFill>
                <a:latin typeface="Candara" panose="020E0502030303020204" pitchFamily="34" charset="0"/>
              </a:rPr>
              <a:t>	75  Joshua said, </a:t>
            </a:r>
            <a:r>
              <a:rPr lang="en-US" sz="3600" i="1" dirty="0">
                <a:solidFill>
                  <a:schemeClr val="bg1"/>
                </a:solidFill>
                <a:latin typeface="Candara" panose="020E0502030303020204" pitchFamily="34" charset="0"/>
              </a:rPr>
              <a:t>"Now, you're going to see the glory of God.</a:t>
            </a:r>
            <a:r>
              <a:rPr lang="en-US" sz="3600" dirty="0">
                <a:solidFill>
                  <a:schemeClr val="bg1"/>
                </a:solidFill>
                <a:latin typeface="Candara" panose="020E0502030303020204" pitchFamily="34" charset="0"/>
              </a:rPr>
              <a:t>" For there hung the Pillar of Fire over them... “</a:t>
            </a:r>
            <a:r>
              <a:rPr lang="en-US" sz="3600" i="1" dirty="0">
                <a:solidFill>
                  <a:schemeClr val="bg1"/>
                </a:solidFill>
                <a:latin typeface="Candara" panose="020E0502030303020204" pitchFamily="34" charset="0"/>
              </a:rPr>
              <a:t>But don't let it get out of your sight, 'cause you've never passed this way before</a:t>
            </a:r>
            <a:r>
              <a:rPr lang="en-US" sz="3600" dirty="0">
                <a:solidFill>
                  <a:schemeClr val="bg1"/>
                </a:solidFill>
                <a:latin typeface="Candara" panose="020E0502030303020204" pitchFamily="34" charset="0"/>
              </a:rPr>
              <a:t>.“</a:t>
            </a:r>
          </a:p>
          <a:p>
            <a:r>
              <a:rPr lang="en-US" sz="3600" dirty="0">
                <a:solidFill>
                  <a:schemeClr val="bg1"/>
                </a:solidFill>
                <a:latin typeface="Candara" panose="020E0502030303020204" pitchFamily="34" charset="0"/>
              </a:rPr>
              <a:t>	 </a:t>
            </a:r>
            <a:r>
              <a:rPr lang="en-US" sz="3600" u="sng" dirty="0">
                <a:solidFill>
                  <a:schemeClr val="bg1"/>
                </a:solidFill>
                <a:latin typeface="Candara" panose="020E0502030303020204" pitchFamily="34" charset="0"/>
              </a:rPr>
              <a:t>I believe there's an experience for the Church</a:t>
            </a:r>
            <a:r>
              <a:rPr lang="en-US" sz="3600" dirty="0">
                <a:solidFill>
                  <a:schemeClr val="bg1"/>
                </a:solidFill>
                <a:latin typeface="Candara" panose="020E0502030303020204" pitchFamily="34" charset="0"/>
              </a:rPr>
              <a:t> “</a:t>
            </a:r>
            <a:r>
              <a:rPr lang="en-US" sz="3600" i="1" dirty="0">
                <a:solidFill>
                  <a:schemeClr val="bg1"/>
                </a:solidFill>
                <a:latin typeface="Candara" panose="020E0502030303020204" pitchFamily="34" charset="0"/>
              </a:rPr>
              <a:t>…you've never passed this way before.” </a:t>
            </a:r>
          </a:p>
          <a:p>
            <a:r>
              <a:rPr lang="en-US" sz="3600" i="1" dirty="0">
                <a:solidFill>
                  <a:schemeClr val="bg1"/>
                </a:solidFill>
                <a:latin typeface="Candara" panose="020E0502030303020204" pitchFamily="34" charset="0"/>
              </a:rPr>
              <a:t>	</a:t>
            </a:r>
            <a:r>
              <a:rPr lang="en-US" sz="3600" u="sng" dirty="0">
                <a:solidFill>
                  <a:schemeClr val="bg1"/>
                </a:solidFill>
                <a:latin typeface="Candara" panose="020E0502030303020204" pitchFamily="34" charset="0"/>
              </a:rPr>
              <a:t>To you people tonight</a:t>
            </a:r>
            <a:r>
              <a:rPr lang="en-US" sz="3600" dirty="0">
                <a:solidFill>
                  <a:schemeClr val="bg1"/>
                </a:solidFill>
                <a:latin typeface="Candara" panose="020E0502030303020204" pitchFamily="34" charset="0"/>
              </a:rPr>
              <a:t>, let's move out towards Jordan. God's here leading you. That's what's talking to your heart and telling you to do it, is the Holy Spirit. </a:t>
            </a:r>
          </a:p>
          <a:p>
            <a:pPr algn="r"/>
            <a:r>
              <a:rPr lang="en-US" sz="3600" dirty="0">
                <a:solidFill>
                  <a:schemeClr val="bg1"/>
                </a:solidFill>
                <a:latin typeface="Candara" panose="020E0502030303020204" pitchFamily="34" charset="0"/>
              </a:rPr>
              <a:t>55-1008</a:t>
            </a:r>
          </a:p>
        </p:txBody>
      </p:sp>
    </p:spTree>
    <p:extLst>
      <p:ext uri="{BB962C8B-B14F-4D97-AF65-F5344CB8AC3E}">
        <p14:creationId xmlns:p14="http://schemas.microsoft.com/office/powerpoint/2010/main" val="7327705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1-15-2023</a:t>
            </a:r>
          </a:p>
        </p:txBody>
      </p:sp>
      <p:sp>
        <p:nvSpPr>
          <p:cNvPr id="3" name="Footer Placeholder 2"/>
          <p:cNvSpPr>
            <a:spLocks noGrp="1"/>
          </p:cNvSpPr>
          <p:nvPr>
            <p:ph type="ftr" sz="quarter" idx="11"/>
          </p:nvPr>
        </p:nvSpPr>
        <p:spPr/>
        <p:txBody>
          <a:bodyPr/>
          <a:lstStyle/>
          <a:p>
            <a:r>
              <a:rPr lang="en-US"/>
              <a:t>Glorius Church</a:t>
            </a:r>
          </a:p>
        </p:txBody>
      </p:sp>
      <p:sp>
        <p:nvSpPr>
          <p:cNvPr id="4" name="Slide Number Placeholder 3"/>
          <p:cNvSpPr>
            <a:spLocks noGrp="1"/>
          </p:cNvSpPr>
          <p:nvPr>
            <p:ph type="sldNum" sz="quarter" idx="12"/>
          </p:nvPr>
        </p:nvSpPr>
        <p:spPr/>
        <p:txBody>
          <a:bodyPr/>
          <a:lstStyle/>
          <a:p>
            <a:fld id="{34FBDB5F-F88B-4ECD-8AC6-E346D095E253}" type="slidenum">
              <a:rPr lang="en-US" smtClean="0"/>
              <a:pPr/>
              <a:t>12</a:t>
            </a:fld>
            <a:endParaRPr lang="en-US"/>
          </a:p>
        </p:txBody>
      </p:sp>
      <p:sp>
        <p:nvSpPr>
          <p:cNvPr id="5" name="Rectangle 4"/>
          <p:cNvSpPr/>
          <p:nvPr/>
        </p:nvSpPr>
        <p:spPr>
          <a:xfrm>
            <a:off x="139960" y="136525"/>
            <a:ext cx="11831216" cy="5632311"/>
          </a:xfrm>
          <a:prstGeom prst="rect">
            <a:avLst/>
          </a:prstGeom>
        </p:spPr>
        <p:txBody>
          <a:bodyPr wrap="square">
            <a:spAutoFit/>
          </a:bodyPr>
          <a:lstStyle/>
          <a:p>
            <a:r>
              <a:rPr lang="en-US" sz="3600" dirty="0">
                <a:solidFill>
                  <a:schemeClr val="bg1"/>
                </a:solidFill>
                <a:latin typeface="Candara" panose="020E0502030303020204" pitchFamily="34" charset="0"/>
              </a:rPr>
              <a:t>	76  Now, I can see the people as they went marching on. The Angel of God took Jordan first. </a:t>
            </a:r>
            <a:r>
              <a:rPr lang="en-US" sz="3600" u="sng" dirty="0">
                <a:solidFill>
                  <a:schemeClr val="bg1"/>
                </a:solidFill>
                <a:latin typeface="Candara" panose="020E0502030303020204" pitchFamily="34" charset="0"/>
              </a:rPr>
              <a:t>The Angel of God will lead you every step of the way</a:t>
            </a:r>
            <a:r>
              <a:rPr lang="en-US" sz="3600" dirty="0">
                <a:solidFill>
                  <a:schemeClr val="bg1"/>
                </a:solidFill>
                <a:latin typeface="Candara" panose="020E0502030303020204" pitchFamily="34" charset="0"/>
              </a:rPr>
              <a:t>. Sometimes you think that the trials are hard. God </a:t>
            </a:r>
            <a:r>
              <a:rPr lang="en-US" sz="3600" dirty="0" err="1">
                <a:solidFill>
                  <a:schemeClr val="bg1"/>
                </a:solidFill>
                <a:latin typeface="Candara" panose="020E0502030303020204" pitchFamily="34" charset="0"/>
              </a:rPr>
              <a:t>ain't</a:t>
            </a:r>
            <a:r>
              <a:rPr lang="en-US" sz="3600" dirty="0">
                <a:solidFill>
                  <a:schemeClr val="bg1"/>
                </a:solidFill>
                <a:latin typeface="Candara" panose="020E0502030303020204" pitchFamily="34" charset="0"/>
              </a:rPr>
              <a:t> in no hurry. You're the only one that's in a hurry.</a:t>
            </a:r>
          </a:p>
          <a:p>
            <a:r>
              <a:rPr lang="en-US" sz="3600" dirty="0">
                <a:solidFill>
                  <a:schemeClr val="bg1"/>
                </a:solidFill>
                <a:latin typeface="Candara" panose="020E0502030303020204" pitchFamily="34" charset="0"/>
              </a:rPr>
              <a:t>	God let the Hebrew children go right in the fiery furnace. He let Daniel get right in the lion's den, before He ever come. </a:t>
            </a:r>
            <a:r>
              <a:rPr lang="en-US" sz="3600" u="sng" dirty="0">
                <a:solidFill>
                  <a:schemeClr val="bg1"/>
                </a:solidFill>
                <a:latin typeface="Candara" panose="020E0502030303020204" pitchFamily="34" charset="0"/>
              </a:rPr>
              <a:t>Just rise up and start walking by faith</a:t>
            </a:r>
            <a:r>
              <a:rPr lang="en-US" sz="3600" dirty="0">
                <a:solidFill>
                  <a:schemeClr val="bg1"/>
                </a:solidFill>
                <a:latin typeface="Candara" panose="020E0502030303020204" pitchFamily="34" charset="0"/>
              </a:rPr>
              <a:t>. "</a:t>
            </a:r>
            <a:r>
              <a:rPr lang="en-US" sz="3600" i="1" dirty="0">
                <a:solidFill>
                  <a:schemeClr val="bg1"/>
                </a:solidFill>
                <a:latin typeface="Candara" panose="020E0502030303020204" pitchFamily="34" charset="0"/>
              </a:rPr>
              <a:t>God, I believe you. I'm bound for the promised land. God, You promised it to me, and here I come…” </a:t>
            </a:r>
          </a:p>
        </p:txBody>
      </p:sp>
    </p:spTree>
    <p:extLst>
      <p:ext uri="{BB962C8B-B14F-4D97-AF65-F5344CB8AC3E}">
        <p14:creationId xmlns:p14="http://schemas.microsoft.com/office/powerpoint/2010/main" val="21054319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10/31/2013</a:t>
            </a:r>
          </a:p>
        </p:txBody>
      </p:sp>
      <p:sp>
        <p:nvSpPr>
          <p:cNvPr id="3" name="Footer Placeholder 2"/>
          <p:cNvSpPr>
            <a:spLocks noGrp="1"/>
          </p:cNvSpPr>
          <p:nvPr>
            <p:ph type="ftr" sz="quarter" idx="11"/>
          </p:nvPr>
        </p:nvSpPr>
        <p:spPr/>
        <p:txBody>
          <a:bodyPr/>
          <a:lstStyle/>
          <a:p>
            <a:r>
              <a:rPr lang="en-US"/>
              <a:t>The Rapture</a:t>
            </a:r>
          </a:p>
        </p:txBody>
      </p:sp>
      <p:sp>
        <p:nvSpPr>
          <p:cNvPr id="4" name="Slide Number Placeholder 3"/>
          <p:cNvSpPr>
            <a:spLocks noGrp="1"/>
          </p:cNvSpPr>
          <p:nvPr>
            <p:ph type="sldNum" sz="quarter" idx="12"/>
          </p:nvPr>
        </p:nvSpPr>
        <p:spPr/>
        <p:txBody>
          <a:bodyPr/>
          <a:lstStyle/>
          <a:p>
            <a:fld id="{09C8332B-87E8-446D-85CB-BD69260F706A}" type="slidenum">
              <a:rPr lang="en-US" smtClean="0"/>
              <a:t>13</a:t>
            </a:fld>
            <a:endParaRPr lang="en-US"/>
          </a:p>
        </p:txBody>
      </p:sp>
      <p:sp>
        <p:nvSpPr>
          <p:cNvPr id="5" name="Rectangle 4"/>
          <p:cNvSpPr/>
          <p:nvPr/>
        </p:nvSpPr>
        <p:spPr>
          <a:xfrm>
            <a:off x="660400" y="1187401"/>
            <a:ext cx="4191000" cy="3600986"/>
          </a:xfrm>
          <a:prstGeom prst="rect">
            <a:avLst/>
          </a:prstGeom>
        </p:spPr>
        <p:txBody>
          <a:bodyPr wrap="square">
            <a:spAutoFit/>
          </a:bodyPr>
          <a:lstStyle/>
          <a:p>
            <a:r>
              <a:rPr lang="en-US" sz="4800" b="1" dirty="0">
                <a:solidFill>
                  <a:schemeClr val="bg1"/>
                </a:solidFill>
              </a:rPr>
              <a:t>DANIEL 12:9</a:t>
            </a:r>
          </a:p>
          <a:p>
            <a:r>
              <a:rPr lang="en-US" sz="3600" dirty="0">
                <a:solidFill>
                  <a:schemeClr val="bg1"/>
                </a:solidFill>
              </a:rPr>
              <a:t>	</a:t>
            </a:r>
            <a:r>
              <a:rPr lang="en-US" sz="3600" i="1" dirty="0">
                <a:solidFill>
                  <a:schemeClr val="bg1"/>
                </a:solidFill>
              </a:rPr>
              <a:t>And he said, Go thy way, Daniel: for the words are closed up and </a:t>
            </a:r>
            <a:r>
              <a:rPr lang="en-US" sz="3600" b="1" i="1" dirty="0">
                <a:solidFill>
                  <a:schemeClr val="bg1"/>
                </a:solidFill>
              </a:rPr>
              <a:t>sealed</a:t>
            </a:r>
            <a:r>
              <a:rPr lang="en-US" sz="3600" i="1" dirty="0">
                <a:solidFill>
                  <a:schemeClr val="bg1"/>
                </a:solidFill>
              </a:rPr>
              <a:t> till the time of the end.</a:t>
            </a:r>
          </a:p>
        </p:txBody>
      </p:sp>
      <p:sp>
        <p:nvSpPr>
          <p:cNvPr id="6" name="Rectangle 5"/>
          <p:cNvSpPr/>
          <p:nvPr/>
        </p:nvSpPr>
        <p:spPr>
          <a:xfrm>
            <a:off x="6362700" y="1187401"/>
            <a:ext cx="4800600" cy="3600986"/>
          </a:xfrm>
          <a:prstGeom prst="rect">
            <a:avLst/>
          </a:prstGeom>
        </p:spPr>
        <p:txBody>
          <a:bodyPr wrap="square">
            <a:spAutoFit/>
          </a:bodyPr>
          <a:lstStyle/>
          <a:p>
            <a:r>
              <a:rPr lang="en-US" sz="4800" b="1" dirty="0">
                <a:solidFill>
                  <a:schemeClr val="bg1"/>
                </a:solidFill>
              </a:rPr>
              <a:t>REV. 22:10</a:t>
            </a:r>
          </a:p>
          <a:p>
            <a:r>
              <a:rPr lang="en-US" sz="3600" dirty="0">
                <a:solidFill>
                  <a:schemeClr val="bg1"/>
                </a:solidFill>
              </a:rPr>
              <a:t>	</a:t>
            </a:r>
            <a:r>
              <a:rPr lang="en-US" sz="3600" i="1" dirty="0">
                <a:solidFill>
                  <a:schemeClr val="bg1"/>
                </a:solidFill>
              </a:rPr>
              <a:t>And he </a:t>
            </a:r>
            <a:r>
              <a:rPr lang="en-US" sz="3600" i="1" dirty="0" err="1">
                <a:solidFill>
                  <a:schemeClr val="bg1"/>
                </a:solidFill>
              </a:rPr>
              <a:t>saith</a:t>
            </a:r>
            <a:r>
              <a:rPr lang="en-US" sz="3600" i="1" dirty="0">
                <a:solidFill>
                  <a:schemeClr val="bg1"/>
                </a:solidFill>
              </a:rPr>
              <a:t> unto me, </a:t>
            </a:r>
            <a:r>
              <a:rPr lang="en-US" sz="3600" b="1" i="1" dirty="0">
                <a:solidFill>
                  <a:schemeClr val="bg1"/>
                </a:solidFill>
              </a:rPr>
              <a:t>Seal not </a:t>
            </a:r>
            <a:r>
              <a:rPr lang="en-US" sz="3600" i="1" dirty="0">
                <a:solidFill>
                  <a:schemeClr val="bg1"/>
                </a:solidFill>
              </a:rPr>
              <a:t>the sayings of the prophecy of this book: for the time is at hand. </a:t>
            </a:r>
          </a:p>
        </p:txBody>
      </p:sp>
      <p:sp>
        <p:nvSpPr>
          <p:cNvPr id="7" name="TextBox 6"/>
          <p:cNvSpPr txBox="1"/>
          <p:nvPr/>
        </p:nvSpPr>
        <p:spPr>
          <a:xfrm>
            <a:off x="1447800" y="152401"/>
            <a:ext cx="8382000" cy="1292662"/>
          </a:xfrm>
          <a:prstGeom prst="rect">
            <a:avLst/>
          </a:prstGeom>
          <a:noFill/>
        </p:spPr>
        <p:txBody>
          <a:bodyPr wrap="square" rtlCol="0">
            <a:spAutoFit/>
          </a:bodyPr>
          <a:lstStyle/>
          <a:p>
            <a:r>
              <a:rPr lang="en-US" sz="6000" b="1" dirty="0">
                <a:solidFill>
                  <a:schemeClr val="accent2">
                    <a:lumMod val="40000"/>
                    <a:lumOff val="60000"/>
                  </a:schemeClr>
                </a:solidFill>
              </a:rPr>
              <a:t>Then			  		  Now</a:t>
            </a:r>
            <a:r>
              <a:rPr lang="en-US" b="1" dirty="0">
                <a:solidFill>
                  <a:srgbClr val="800000"/>
                </a:solidFill>
              </a:rPr>
              <a:t>	</a:t>
            </a:r>
          </a:p>
        </p:txBody>
      </p:sp>
    </p:spTree>
    <p:extLst>
      <p:ext uri="{BB962C8B-B14F-4D97-AF65-F5344CB8AC3E}">
        <p14:creationId xmlns:p14="http://schemas.microsoft.com/office/powerpoint/2010/main" val="41904955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816E4-E082-7108-2246-4AFC2380D032}"/>
              </a:ext>
            </a:extLst>
          </p:cNvPr>
          <p:cNvSpPr txBox="1"/>
          <p:nvPr/>
        </p:nvSpPr>
        <p:spPr>
          <a:xfrm>
            <a:off x="254000" y="196850"/>
            <a:ext cx="11868150" cy="5755422"/>
          </a:xfrm>
          <a:prstGeom prst="rect">
            <a:avLst/>
          </a:prstGeom>
          <a:noFill/>
        </p:spPr>
        <p:txBody>
          <a:bodyPr wrap="square">
            <a:spAutoFit/>
          </a:bodyPr>
          <a:lstStyle/>
          <a:p>
            <a:r>
              <a:rPr lang="en-US" sz="4800" b="1" dirty="0">
                <a:solidFill>
                  <a:schemeClr val="bg1"/>
                </a:solidFill>
              </a:rPr>
              <a:t>QUESTIONS.AND.ANSWERS. </a:t>
            </a:r>
          </a:p>
          <a:p>
            <a:r>
              <a:rPr lang="en-US" sz="4000" dirty="0">
                <a:solidFill>
                  <a:schemeClr val="bg1"/>
                </a:solidFill>
              </a:rPr>
              <a:t>	I Corinthians 13 says this: "When that which is perfect is come, that which is in part shall be done away with." So all these little things of jumping up-and-down like a kid, trying to talk in tongues, and all these other things, when that which is perfect... </a:t>
            </a:r>
            <a:r>
              <a:rPr lang="en-US" sz="4000" b="1" u="sng" dirty="0">
                <a:solidFill>
                  <a:schemeClr val="bg1"/>
                </a:solidFill>
              </a:rPr>
              <a:t>And we do have today, by God's help, the perfect interpretation of the Word with Divine vindication. </a:t>
            </a:r>
            <a:r>
              <a:rPr lang="en-US" sz="4000" dirty="0">
                <a:solidFill>
                  <a:schemeClr val="bg1"/>
                </a:solidFill>
              </a:rPr>
              <a:t>Then that which is in part is done away with. </a:t>
            </a:r>
            <a:r>
              <a:rPr lang="en-US" sz="3200" dirty="0">
                <a:solidFill>
                  <a:schemeClr val="bg1"/>
                </a:solidFill>
              </a:rPr>
              <a:t>64-0823</a:t>
            </a:r>
            <a:r>
              <a:rPr lang="en-US" sz="4000" dirty="0">
                <a:solidFill>
                  <a:schemeClr val="bg1"/>
                </a:solidFill>
              </a:rPr>
              <a:t> </a:t>
            </a:r>
          </a:p>
        </p:txBody>
      </p:sp>
    </p:spTree>
    <p:extLst>
      <p:ext uri="{BB962C8B-B14F-4D97-AF65-F5344CB8AC3E}">
        <p14:creationId xmlns:p14="http://schemas.microsoft.com/office/powerpoint/2010/main" val="5124095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FC44E-9748-73C3-6F00-A9842A6F8458}"/>
              </a:ext>
            </a:extLst>
          </p:cNvPr>
          <p:cNvSpPr txBox="1"/>
          <p:nvPr/>
        </p:nvSpPr>
        <p:spPr>
          <a:xfrm>
            <a:off x="355600" y="209550"/>
            <a:ext cx="11620500" cy="5847755"/>
          </a:xfrm>
          <a:prstGeom prst="rect">
            <a:avLst/>
          </a:prstGeom>
          <a:noFill/>
        </p:spPr>
        <p:txBody>
          <a:bodyPr wrap="square">
            <a:spAutoFit/>
          </a:bodyPr>
          <a:lstStyle/>
          <a:p>
            <a:r>
              <a:rPr lang="en-US" sz="5400" b="1" dirty="0">
                <a:solidFill>
                  <a:schemeClr val="bg1"/>
                </a:solidFill>
              </a:rPr>
              <a:t>LUKE 5:17-26</a:t>
            </a:r>
          </a:p>
          <a:p>
            <a:r>
              <a:rPr lang="en-US" sz="4000" i="1" dirty="0">
                <a:solidFill>
                  <a:schemeClr val="bg1"/>
                </a:solidFill>
              </a:rPr>
              <a:t>		And it came to pass on a certain day, as he was teaching, that there were Pharisees and </a:t>
            </a:r>
            <a:r>
              <a:rPr lang="en-US" sz="4000" b="1" i="1" u="sng" dirty="0">
                <a:solidFill>
                  <a:schemeClr val="bg1"/>
                </a:solidFill>
              </a:rPr>
              <a:t>doctors of the law</a:t>
            </a:r>
            <a:r>
              <a:rPr lang="en-US" sz="4000" i="1" dirty="0">
                <a:solidFill>
                  <a:schemeClr val="bg1"/>
                </a:solidFill>
              </a:rPr>
              <a:t> sitting by, which were come out of every town of Galilee, and Judaea, and Jerusalem: and the power of the Lord was present to heal them. 18 And, behold, men brought in a bed a man which was taken with a palsy: and they sought means to bring him in, and to lay him before him. </a:t>
            </a:r>
          </a:p>
        </p:txBody>
      </p:sp>
    </p:spTree>
    <p:extLst>
      <p:ext uri="{BB962C8B-B14F-4D97-AF65-F5344CB8AC3E}">
        <p14:creationId xmlns:p14="http://schemas.microsoft.com/office/powerpoint/2010/main" val="22875819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0EF6E-347A-991C-E5C9-AC99DBA54D7B}"/>
              </a:ext>
            </a:extLst>
          </p:cNvPr>
          <p:cNvSpPr txBox="1"/>
          <p:nvPr/>
        </p:nvSpPr>
        <p:spPr>
          <a:xfrm>
            <a:off x="304800" y="158750"/>
            <a:ext cx="11671300" cy="5909310"/>
          </a:xfrm>
          <a:prstGeom prst="rect">
            <a:avLst/>
          </a:prstGeom>
          <a:noFill/>
        </p:spPr>
        <p:txBody>
          <a:bodyPr wrap="square">
            <a:spAutoFit/>
          </a:bodyPr>
          <a:lstStyle/>
          <a:p>
            <a:r>
              <a:rPr lang="en-US" sz="5400" b="1" dirty="0">
                <a:solidFill>
                  <a:schemeClr val="bg1"/>
                </a:solidFill>
              </a:rPr>
              <a:t>ACTS 5:34</a:t>
            </a:r>
          </a:p>
          <a:p>
            <a:r>
              <a:rPr lang="en-US" sz="3600" i="1" dirty="0">
                <a:solidFill>
                  <a:schemeClr val="bg1"/>
                </a:solidFill>
              </a:rPr>
              <a:t>Then stood there up one in the council, a Pharisee, named </a:t>
            </a:r>
            <a:r>
              <a:rPr lang="en-US" sz="3600" b="1" i="1" dirty="0">
                <a:solidFill>
                  <a:schemeClr val="bg1"/>
                </a:solidFill>
              </a:rPr>
              <a:t>Gamaliel</a:t>
            </a:r>
            <a:r>
              <a:rPr lang="en-US" sz="3600" b="1" i="1" u="sng" dirty="0">
                <a:solidFill>
                  <a:schemeClr val="bg1"/>
                </a:solidFill>
              </a:rPr>
              <a:t>, a doctor of the law</a:t>
            </a:r>
            <a:r>
              <a:rPr lang="en-US" sz="3600" i="1" dirty="0">
                <a:solidFill>
                  <a:schemeClr val="bg1"/>
                </a:solidFill>
              </a:rPr>
              <a:t>, had in reputation among all the people, and commanded to put the apostles forth a little space; 35 And said unto them, Ye men of Israel, take heed to yourselves what ye intend to do as touching these men. 36 For before these days rose up Theudas, boasting himself to be somebody; to whom a number of men, about four hundred, joined themselves: who was slain; and all, as many as obeyed him, were scattered, and brought to nought. </a:t>
            </a:r>
          </a:p>
        </p:txBody>
      </p:sp>
    </p:spTree>
    <p:extLst>
      <p:ext uri="{BB962C8B-B14F-4D97-AF65-F5344CB8AC3E}">
        <p14:creationId xmlns:p14="http://schemas.microsoft.com/office/powerpoint/2010/main" val="20002432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20" y="136525"/>
            <a:ext cx="11887200" cy="5847755"/>
          </a:xfrm>
          <a:prstGeom prst="rect">
            <a:avLst/>
          </a:prstGeom>
        </p:spPr>
        <p:txBody>
          <a:bodyPr wrap="square">
            <a:spAutoFit/>
          </a:bodyPr>
          <a:lstStyle/>
          <a:p>
            <a:r>
              <a:rPr lang="en-US" sz="5400" b="1" spc="10" dirty="0">
                <a:solidFill>
                  <a:schemeClr val="bg1"/>
                </a:solidFill>
                <a:latin typeface="Candara" panose="020E0502030303020204" pitchFamily="34" charset="0"/>
              </a:rPr>
              <a:t>THE.TOKEN</a:t>
            </a:r>
          </a:p>
          <a:p>
            <a:r>
              <a:rPr lang="en-US" sz="4000" spc="10" dirty="0">
                <a:solidFill>
                  <a:schemeClr val="bg1"/>
                </a:solidFill>
                <a:latin typeface="Candara" panose="020E0502030303020204" pitchFamily="34" charset="0"/>
              </a:rPr>
              <a:t>  	24  I am looking for a time of a break forth, of the Spirit of God, in these last days that we're now living in; for </a:t>
            </a:r>
            <a:r>
              <a:rPr lang="en-US" sz="4000" u="sng" spc="10" dirty="0">
                <a:solidFill>
                  <a:schemeClr val="bg1"/>
                </a:solidFill>
                <a:latin typeface="Candara" panose="020E0502030303020204" pitchFamily="34" charset="0"/>
              </a:rPr>
              <a:t>another surge of the Holy Spirit</a:t>
            </a:r>
            <a:r>
              <a:rPr lang="en-US" sz="4000" spc="10" dirty="0">
                <a:solidFill>
                  <a:schemeClr val="bg1"/>
                </a:solidFill>
                <a:latin typeface="Candara" panose="020E0502030303020204" pitchFamily="34" charset="0"/>
              </a:rPr>
              <a:t>, into the Church; for a rapturing faith, just before it comes. And everything is sitting straight in order for that. </a:t>
            </a:r>
          </a:p>
          <a:p>
            <a:r>
              <a:rPr lang="en-US" sz="4000" spc="10" dirty="0">
                <a:solidFill>
                  <a:schemeClr val="bg1"/>
                </a:solidFill>
                <a:latin typeface="Candara" panose="020E0502030303020204" pitchFamily="34" charset="0"/>
              </a:rPr>
              <a:t>	And I believe that we're now at the time that the Word should have preeminence. 																63-1128</a:t>
            </a:r>
          </a:p>
        </p:txBody>
      </p:sp>
      <p:sp>
        <p:nvSpPr>
          <p:cNvPr id="3" name="Date Placeholder 2">
            <a:extLst>
              <a:ext uri="{FF2B5EF4-FFF2-40B4-BE49-F238E27FC236}">
                <a16:creationId xmlns:a16="http://schemas.microsoft.com/office/drawing/2014/main" id="{64CBE084-E097-44D1-A92F-638052D590C2}"/>
              </a:ext>
            </a:extLst>
          </p:cNvPr>
          <p:cNvSpPr>
            <a:spLocks noGrp="1"/>
          </p:cNvSpPr>
          <p:nvPr>
            <p:ph type="dt" sz="half" idx="10"/>
          </p:nvPr>
        </p:nvSpPr>
        <p:spPr/>
        <p:txBody>
          <a:bodyPr/>
          <a:lstStyle/>
          <a:p>
            <a:r>
              <a:rPr lang="en-US"/>
              <a:t>1-15-2023</a:t>
            </a:r>
          </a:p>
        </p:txBody>
      </p:sp>
      <p:sp>
        <p:nvSpPr>
          <p:cNvPr id="4" name="Footer Placeholder 3">
            <a:extLst>
              <a:ext uri="{FF2B5EF4-FFF2-40B4-BE49-F238E27FC236}">
                <a16:creationId xmlns:a16="http://schemas.microsoft.com/office/drawing/2014/main" id="{40F07117-36FA-4534-8A07-229FACFA5D73}"/>
              </a:ext>
            </a:extLst>
          </p:cNvPr>
          <p:cNvSpPr>
            <a:spLocks noGrp="1"/>
          </p:cNvSpPr>
          <p:nvPr>
            <p:ph type="ftr" sz="quarter" idx="11"/>
          </p:nvPr>
        </p:nvSpPr>
        <p:spPr/>
        <p:txBody>
          <a:bodyPr/>
          <a:lstStyle/>
          <a:p>
            <a:r>
              <a:rPr lang="en-US"/>
              <a:t>Glorius Church</a:t>
            </a:r>
          </a:p>
        </p:txBody>
      </p:sp>
      <p:sp>
        <p:nvSpPr>
          <p:cNvPr id="5" name="Slide Number Placeholder 4">
            <a:extLst>
              <a:ext uri="{FF2B5EF4-FFF2-40B4-BE49-F238E27FC236}">
                <a16:creationId xmlns:a16="http://schemas.microsoft.com/office/drawing/2014/main" id="{A223E23E-A4DC-4ACB-A008-D5F4A1475722}"/>
              </a:ext>
            </a:extLst>
          </p:cNvPr>
          <p:cNvSpPr>
            <a:spLocks noGrp="1"/>
          </p:cNvSpPr>
          <p:nvPr>
            <p:ph type="sldNum" sz="quarter" idx="12"/>
          </p:nvPr>
        </p:nvSpPr>
        <p:spPr/>
        <p:txBody>
          <a:bodyPr/>
          <a:lstStyle/>
          <a:p>
            <a:fld id="{5B62FEA9-4F7B-4CB1-BC6A-C4E0A24432EA}" type="slidenum">
              <a:rPr lang="en-US" smtClean="0"/>
              <a:pPr/>
              <a:t>17</a:t>
            </a:fld>
            <a:endParaRPr 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D3BEA4-290D-16F1-D8F7-D5FD33C97910}"/>
              </a:ext>
            </a:extLst>
          </p:cNvPr>
          <p:cNvSpPr txBox="1"/>
          <p:nvPr/>
        </p:nvSpPr>
        <p:spPr>
          <a:xfrm>
            <a:off x="184150" y="44450"/>
            <a:ext cx="11798300" cy="6986528"/>
          </a:xfrm>
          <a:prstGeom prst="rect">
            <a:avLst/>
          </a:prstGeom>
          <a:noFill/>
        </p:spPr>
        <p:txBody>
          <a:bodyPr wrap="square">
            <a:spAutoFit/>
          </a:bodyPr>
          <a:lstStyle/>
          <a:p>
            <a:r>
              <a:rPr lang="en-US" sz="4800" b="1" dirty="0">
                <a:solidFill>
                  <a:schemeClr val="bg1"/>
                </a:solidFill>
              </a:rPr>
              <a:t>BUT.IT.WASN'T.SO.FROM.THE.BEGINNING</a:t>
            </a:r>
          </a:p>
          <a:p>
            <a:r>
              <a:rPr lang="en-US" sz="4000" dirty="0">
                <a:solidFill>
                  <a:schemeClr val="bg1"/>
                </a:solidFill>
              </a:rPr>
              <a:t>	104 Jesus Christ, stands not two foot from where I am now, same Light. And I take every spirit in here under the control of the Holy Ghost for the glory of God. Be quiet. Don't move, because demons go from one to another. And we know that.</a:t>
            </a:r>
          </a:p>
          <a:p>
            <a:r>
              <a:rPr lang="en-US" sz="4000" dirty="0">
                <a:solidFill>
                  <a:schemeClr val="bg1"/>
                </a:solidFill>
              </a:rPr>
              <a:t>	If you won't come then say nothing evil against it from henceforth </a:t>
            </a:r>
            <a:r>
              <a:rPr lang="en-US" sz="4000" dirty="0" err="1">
                <a:solidFill>
                  <a:schemeClr val="bg1"/>
                </a:solidFill>
              </a:rPr>
              <a:t>'cause</a:t>
            </a:r>
            <a:r>
              <a:rPr lang="en-US" sz="4000" dirty="0">
                <a:solidFill>
                  <a:schemeClr val="bg1"/>
                </a:solidFill>
              </a:rPr>
              <a:t> you'll be blaspheming the Holy Ghost and send your soul to torment without mercy.</a:t>
            </a:r>
          </a:p>
          <a:p>
            <a:pPr algn="r"/>
            <a:r>
              <a:rPr lang="en-US" sz="4000" dirty="0">
                <a:solidFill>
                  <a:schemeClr val="bg1"/>
                </a:solidFill>
              </a:rPr>
              <a:t>61-0411</a:t>
            </a:r>
          </a:p>
        </p:txBody>
      </p:sp>
    </p:spTree>
    <p:extLst>
      <p:ext uri="{BB962C8B-B14F-4D97-AF65-F5344CB8AC3E}">
        <p14:creationId xmlns:p14="http://schemas.microsoft.com/office/powerpoint/2010/main" val="18642709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8BD387-C279-C92D-4AC9-60A2B26B8BF9}"/>
              </a:ext>
            </a:extLst>
          </p:cNvPr>
          <p:cNvSpPr txBox="1"/>
          <p:nvPr/>
        </p:nvSpPr>
        <p:spPr>
          <a:xfrm>
            <a:off x="255181" y="180753"/>
            <a:ext cx="11759610" cy="5232202"/>
          </a:xfrm>
          <a:prstGeom prst="rect">
            <a:avLst/>
          </a:prstGeom>
          <a:noFill/>
        </p:spPr>
        <p:txBody>
          <a:bodyPr wrap="square">
            <a:spAutoFit/>
          </a:bodyPr>
          <a:lstStyle/>
          <a:p>
            <a:r>
              <a:rPr lang="en-US" sz="5400" b="1" dirty="0">
                <a:solidFill>
                  <a:schemeClr val="bg1"/>
                </a:solidFill>
              </a:rPr>
              <a:t>EPHESIANS 5:18-21</a:t>
            </a:r>
          </a:p>
          <a:p>
            <a:r>
              <a:rPr lang="en-US" sz="4000" i="1" dirty="0">
                <a:solidFill>
                  <a:schemeClr val="bg1"/>
                </a:solidFill>
              </a:rPr>
              <a:t>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p>
        </p:txBody>
      </p:sp>
    </p:spTree>
    <p:extLst>
      <p:ext uri="{BB962C8B-B14F-4D97-AF65-F5344CB8AC3E}">
        <p14:creationId xmlns:p14="http://schemas.microsoft.com/office/powerpoint/2010/main" val="152766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31362-DD11-99C8-B481-541C2EBE7505}"/>
              </a:ext>
            </a:extLst>
          </p:cNvPr>
          <p:cNvSpPr>
            <a:spLocks noGrp="1"/>
          </p:cNvSpPr>
          <p:nvPr>
            <p:ph sz="quarter" idx="13"/>
          </p:nvPr>
        </p:nvSpPr>
        <p:spPr/>
        <p:txBody>
          <a:bodyPr/>
          <a:lstStyle/>
          <a:p>
            <a:endParaRPr lang="en-US"/>
          </a:p>
        </p:txBody>
      </p:sp>
      <p:sp>
        <p:nvSpPr>
          <p:cNvPr id="6" name="TextBox 5">
            <a:extLst>
              <a:ext uri="{FF2B5EF4-FFF2-40B4-BE49-F238E27FC236}">
                <a16:creationId xmlns:a16="http://schemas.microsoft.com/office/drawing/2014/main" id="{C8A63E4A-6890-3358-C4A9-7E2AA5E28C23}"/>
              </a:ext>
            </a:extLst>
          </p:cNvPr>
          <p:cNvSpPr txBox="1"/>
          <p:nvPr/>
        </p:nvSpPr>
        <p:spPr>
          <a:xfrm>
            <a:off x="2876819" y="673768"/>
            <a:ext cx="8476981" cy="5262979"/>
          </a:xfrm>
          <a:prstGeom prst="rect">
            <a:avLst/>
          </a:prstGeom>
          <a:noFill/>
        </p:spPr>
        <p:txBody>
          <a:bodyPr wrap="square" rtlCol="0">
            <a:spAutoFit/>
          </a:bodyPr>
          <a:lstStyle/>
          <a:p>
            <a:r>
              <a:rPr lang="en-US" sz="7200" b="1" dirty="0">
                <a:solidFill>
                  <a:schemeClr val="bg1"/>
                </a:solidFill>
              </a:rPr>
              <a:t>Birthdays</a:t>
            </a:r>
          </a:p>
          <a:p>
            <a:r>
              <a:rPr lang="en-US" sz="4400" dirty="0">
                <a:solidFill>
                  <a:schemeClr val="bg1"/>
                </a:solidFill>
              </a:rPr>
              <a:t>Jan. 2</a:t>
            </a:r>
            <a:r>
              <a:rPr lang="en-US" sz="4400" baseline="30000" dirty="0">
                <a:solidFill>
                  <a:schemeClr val="bg1"/>
                </a:solidFill>
              </a:rPr>
              <a:t>nd</a:t>
            </a:r>
            <a:r>
              <a:rPr lang="en-US" sz="4400" dirty="0">
                <a:solidFill>
                  <a:schemeClr val="bg1"/>
                </a:solidFill>
              </a:rPr>
              <a:t> </a:t>
            </a:r>
            <a:r>
              <a:rPr lang="en-US" sz="4400" dirty="0" err="1">
                <a:solidFill>
                  <a:schemeClr val="bg1"/>
                </a:solidFill>
              </a:rPr>
              <a:t>Yashwa</a:t>
            </a:r>
            <a:r>
              <a:rPr lang="en-US" sz="4400" dirty="0">
                <a:solidFill>
                  <a:schemeClr val="bg1"/>
                </a:solidFill>
              </a:rPr>
              <a:t> &amp; Sarah John</a:t>
            </a:r>
          </a:p>
          <a:p>
            <a:r>
              <a:rPr lang="en-US" sz="4400" dirty="0">
                <a:solidFill>
                  <a:schemeClr val="bg1"/>
                </a:solidFill>
              </a:rPr>
              <a:t>Jan. 6</a:t>
            </a:r>
            <a:r>
              <a:rPr lang="en-US" sz="4400" baseline="30000" dirty="0">
                <a:solidFill>
                  <a:schemeClr val="bg1"/>
                </a:solidFill>
              </a:rPr>
              <a:t>th</a:t>
            </a:r>
            <a:r>
              <a:rPr lang="en-US" sz="4400" dirty="0">
                <a:solidFill>
                  <a:schemeClr val="bg1"/>
                </a:solidFill>
              </a:rPr>
              <a:t> Mike Pritchard</a:t>
            </a:r>
          </a:p>
          <a:p>
            <a:r>
              <a:rPr lang="en-US" sz="4400" dirty="0">
                <a:solidFill>
                  <a:schemeClr val="bg1"/>
                </a:solidFill>
              </a:rPr>
              <a:t>Jan. 9</a:t>
            </a:r>
            <a:r>
              <a:rPr lang="en-US" sz="4400" baseline="30000" dirty="0">
                <a:solidFill>
                  <a:schemeClr val="bg1"/>
                </a:solidFill>
              </a:rPr>
              <a:t>th</a:t>
            </a:r>
            <a:r>
              <a:rPr lang="en-US" sz="4400" dirty="0">
                <a:solidFill>
                  <a:schemeClr val="bg1"/>
                </a:solidFill>
              </a:rPr>
              <a:t> Grace Brown</a:t>
            </a:r>
          </a:p>
          <a:p>
            <a:endParaRPr lang="en-US" sz="4400" dirty="0">
              <a:solidFill>
                <a:schemeClr val="bg1"/>
              </a:solidFill>
            </a:endParaRPr>
          </a:p>
          <a:p>
            <a:r>
              <a:rPr lang="en-US" sz="4400" dirty="0">
                <a:solidFill>
                  <a:schemeClr val="bg1"/>
                </a:solidFill>
              </a:rPr>
              <a:t>Jan. 18</a:t>
            </a:r>
            <a:r>
              <a:rPr lang="en-US" sz="4400" baseline="30000" dirty="0">
                <a:solidFill>
                  <a:schemeClr val="bg1"/>
                </a:solidFill>
              </a:rPr>
              <a:t>th</a:t>
            </a:r>
            <a:r>
              <a:rPr lang="en-US" sz="4400" dirty="0">
                <a:solidFill>
                  <a:schemeClr val="bg1"/>
                </a:solidFill>
              </a:rPr>
              <a:t> Communion</a:t>
            </a:r>
          </a:p>
          <a:p>
            <a:r>
              <a:rPr lang="en-US" sz="4400" dirty="0">
                <a:solidFill>
                  <a:schemeClr val="bg1"/>
                </a:solidFill>
              </a:rPr>
              <a:t>Feb. 28</a:t>
            </a:r>
            <a:r>
              <a:rPr lang="en-US" sz="4400" baseline="30000" dirty="0">
                <a:solidFill>
                  <a:schemeClr val="bg1"/>
                </a:solidFill>
              </a:rPr>
              <a:t>th</a:t>
            </a:r>
            <a:r>
              <a:rPr lang="en-US" sz="4400" dirty="0">
                <a:solidFill>
                  <a:schemeClr val="bg1"/>
                </a:solidFill>
              </a:rPr>
              <a:t> Anniversary Meeting</a:t>
            </a:r>
          </a:p>
        </p:txBody>
      </p:sp>
      <p:pic>
        <p:nvPicPr>
          <p:cNvPr id="2" name="Picture 1">
            <a:extLst>
              <a:ext uri="{FF2B5EF4-FFF2-40B4-BE49-F238E27FC236}">
                <a16:creationId xmlns:a16="http://schemas.microsoft.com/office/drawing/2014/main" id="{043A98EF-A398-04E9-6E38-E536D2A4029F}"/>
              </a:ext>
            </a:extLst>
          </p:cNvPr>
          <p:cNvPicPr>
            <a:picLocks noChangeAspect="1"/>
          </p:cNvPicPr>
          <p:nvPr/>
        </p:nvPicPr>
        <p:blipFill>
          <a:blip r:embed="rId2"/>
          <a:stretch>
            <a:fillRect/>
          </a:stretch>
        </p:blipFill>
        <p:spPr>
          <a:xfrm>
            <a:off x="78414" y="513001"/>
            <a:ext cx="2858790" cy="1902395"/>
          </a:xfrm>
          <a:prstGeom prst="rect">
            <a:avLst/>
          </a:prstGeom>
          <a:ln>
            <a:noFill/>
          </a:ln>
          <a:effectLst>
            <a:softEdge rad="112500"/>
          </a:effectLst>
        </p:spPr>
      </p:pic>
    </p:spTree>
    <p:extLst>
      <p:ext uri="{BB962C8B-B14F-4D97-AF65-F5344CB8AC3E}">
        <p14:creationId xmlns:p14="http://schemas.microsoft.com/office/powerpoint/2010/main" val="37330549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18163-9585-6DBE-0683-BCE239598DE8}"/>
              </a:ext>
            </a:extLst>
          </p:cNvPr>
          <p:cNvSpPr txBox="1"/>
          <p:nvPr/>
        </p:nvSpPr>
        <p:spPr>
          <a:xfrm>
            <a:off x="266700" y="190500"/>
            <a:ext cx="8877300" cy="2677656"/>
          </a:xfrm>
          <a:prstGeom prst="rect">
            <a:avLst/>
          </a:prstGeom>
          <a:noFill/>
        </p:spPr>
        <p:txBody>
          <a:bodyPr wrap="square">
            <a:spAutoFit/>
          </a:bodyPr>
          <a:lstStyle/>
          <a:p>
            <a:r>
              <a:rPr lang="en-US" sz="4800" b="1" dirty="0">
                <a:solidFill>
                  <a:schemeClr val="bg1"/>
                </a:solidFill>
              </a:rPr>
              <a:t>TITUS 1:6</a:t>
            </a:r>
          </a:p>
          <a:p>
            <a:r>
              <a:rPr lang="en-US" sz="4000" i="1" dirty="0">
                <a:solidFill>
                  <a:schemeClr val="bg1"/>
                </a:solidFill>
              </a:rPr>
              <a:t>If any be blameless, the husband of one wife, having faithful children not accused of </a:t>
            </a:r>
            <a:r>
              <a:rPr lang="en-US" sz="4000" b="1" i="1" u="sng" dirty="0">
                <a:solidFill>
                  <a:schemeClr val="bg1"/>
                </a:solidFill>
              </a:rPr>
              <a:t>riot </a:t>
            </a:r>
            <a:r>
              <a:rPr lang="en-US" sz="3200" u="sng" dirty="0">
                <a:solidFill>
                  <a:schemeClr val="bg1"/>
                </a:solidFill>
              </a:rPr>
              <a:t>[prodigality] </a:t>
            </a:r>
            <a:r>
              <a:rPr lang="en-US" sz="4000" b="1" i="1" u="sng" dirty="0">
                <a:solidFill>
                  <a:schemeClr val="bg1"/>
                </a:solidFill>
              </a:rPr>
              <a:t>or unruly</a:t>
            </a:r>
            <a:r>
              <a:rPr lang="en-US" sz="4000" i="1" dirty="0">
                <a:solidFill>
                  <a:schemeClr val="bg1"/>
                </a:solidFill>
              </a:rPr>
              <a:t>. </a:t>
            </a:r>
          </a:p>
        </p:txBody>
      </p:sp>
    </p:spTree>
    <p:extLst>
      <p:ext uri="{BB962C8B-B14F-4D97-AF65-F5344CB8AC3E}">
        <p14:creationId xmlns:p14="http://schemas.microsoft.com/office/powerpoint/2010/main" val="2336494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1B9B7-B5B5-4F4F-92F5-A2CCDB90BFDE}" type="slidenum">
              <a:rPr lang="en-US" smtClean="0"/>
              <a:pPr/>
              <a:t>21</a:t>
            </a:fld>
            <a:endParaRPr lang="en-US"/>
          </a:p>
        </p:txBody>
      </p:sp>
      <p:sp>
        <p:nvSpPr>
          <p:cNvPr id="5" name="Rectangle 4"/>
          <p:cNvSpPr/>
          <p:nvPr/>
        </p:nvSpPr>
        <p:spPr>
          <a:xfrm>
            <a:off x="191386" y="113146"/>
            <a:ext cx="11906125" cy="6555641"/>
          </a:xfrm>
          <a:prstGeom prst="rect">
            <a:avLst/>
          </a:prstGeom>
        </p:spPr>
        <p:txBody>
          <a:bodyPr wrap="square">
            <a:spAutoFit/>
          </a:bodyPr>
          <a:lstStyle/>
          <a:p>
            <a:r>
              <a:rPr lang="en-US" sz="4800" b="1" dirty="0">
                <a:solidFill>
                  <a:schemeClr val="bg1"/>
                </a:solidFill>
                <a:latin typeface="Candara" panose="020E0502030303020204" pitchFamily="34" charset="0"/>
              </a:rPr>
              <a:t>CHRIST.IS.IDENTIFIED.THE.SAME</a:t>
            </a:r>
          </a:p>
          <a:p>
            <a:r>
              <a:rPr lang="en-US" sz="4800" b="1" dirty="0">
                <a:solidFill>
                  <a:schemeClr val="bg1"/>
                </a:solidFill>
                <a:latin typeface="Candara" panose="020E0502030303020204" pitchFamily="34" charset="0"/>
              </a:rPr>
              <a:t>   IN.ALL.GENERATIONS</a:t>
            </a:r>
            <a:endParaRPr lang="en-US" sz="4800" dirty="0">
              <a:solidFill>
                <a:schemeClr val="bg1"/>
              </a:solidFill>
              <a:latin typeface="Candara" panose="020E0502030303020204" pitchFamily="34" charset="0"/>
            </a:endParaRPr>
          </a:p>
          <a:p>
            <a:r>
              <a:rPr lang="en-US" sz="3600" dirty="0">
                <a:solidFill>
                  <a:schemeClr val="bg1"/>
                </a:solidFill>
                <a:latin typeface="Candara" panose="020E0502030303020204" pitchFamily="34" charset="0"/>
              </a:rPr>
              <a:t> 		71 He's Eternal, and He's the only source of Eternal Life… Now, therefore, if we have Eternal Life, we have part of God in us... Then, that's the only way you could have Eternal Life. It isn't something that was manufactured, then given to you by some creed, or you lived into it, you grew into a better man or a better woman. </a:t>
            </a:r>
          </a:p>
          <a:p>
            <a:r>
              <a:rPr lang="en-US" sz="3600" dirty="0">
                <a:solidFill>
                  <a:schemeClr val="bg1"/>
                </a:solidFill>
                <a:latin typeface="Candara" panose="020E0502030303020204" pitchFamily="34" charset="0"/>
              </a:rPr>
              <a:t>	</a:t>
            </a:r>
            <a:r>
              <a:rPr lang="en-US" sz="3600" b="1" u="sng" dirty="0">
                <a:solidFill>
                  <a:schemeClr val="bg1"/>
                </a:solidFill>
                <a:latin typeface="Candara" panose="020E0502030303020204" pitchFamily="34" charset="0"/>
              </a:rPr>
              <a:t>It's God Himself in you</a:t>
            </a:r>
            <a:r>
              <a:rPr lang="en-US" sz="3600" dirty="0">
                <a:solidFill>
                  <a:schemeClr val="bg1"/>
                </a:solidFill>
                <a:latin typeface="Candara" panose="020E0502030303020204" pitchFamily="34" charset="0"/>
              </a:rPr>
              <a:t>. Just like you're a part of your father here on earth; you're a part of your Heavenly Father. </a:t>
            </a:r>
          </a:p>
          <a:p>
            <a:pPr algn="r"/>
            <a:r>
              <a:rPr lang="en-US" sz="3600" dirty="0">
                <a:solidFill>
                  <a:schemeClr val="bg1"/>
                </a:solidFill>
                <a:latin typeface="Candara" panose="020E0502030303020204" pitchFamily="34" charset="0"/>
              </a:rPr>
              <a:t>64-0415</a:t>
            </a:r>
          </a:p>
        </p:txBody>
      </p:sp>
      <p:sp>
        <p:nvSpPr>
          <p:cNvPr id="6" name="Date Placeholder 5"/>
          <p:cNvSpPr>
            <a:spLocks noGrp="1"/>
          </p:cNvSpPr>
          <p:nvPr>
            <p:ph type="dt" sz="half" idx="10"/>
          </p:nvPr>
        </p:nvSpPr>
        <p:spPr/>
        <p:txBody>
          <a:bodyPr/>
          <a:lstStyle/>
          <a:p>
            <a:r>
              <a:rPr lang="en-US"/>
              <a:t>9-5-2018</a:t>
            </a:r>
          </a:p>
        </p:txBody>
      </p:sp>
      <p:sp>
        <p:nvSpPr>
          <p:cNvPr id="7" name="Footer Placeholder 6"/>
          <p:cNvSpPr>
            <a:spLocks noGrp="1"/>
          </p:cNvSpPr>
          <p:nvPr>
            <p:ph type="ftr" sz="quarter" idx="11"/>
          </p:nvPr>
        </p:nvSpPr>
        <p:spPr/>
        <p:txBody>
          <a:bodyPr/>
          <a:lstStyle/>
          <a:p>
            <a:r>
              <a:rPr lang="en-US"/>
              <a:t>Sealed</a:t>
            </a:r>
          </a:p>
        </p:txBody>
      </p:sp>
    </p:spTree>
    <p:extLst>
      <p:ext uri="{BB962C8B-B14F-4D97-AF65-F5344CB8AC3E}">
        <p14:creationId xmlns:p14="http://schemas.microsoft.com/office/powerpoint/2010/main" val="361558647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1B9B7-B5B5-4F4F-92F5-A2CCDB90BFDE}" type="slidenum">
              <a:rPr lang="en-US" smtClean="0"/>
              <a:pPr/>
              <a:t>22</a:t>
            </a:fld>
            <a:endParaRPr lang="en-US"/>
          </a:p>
        </p:txBody>
      </p:sp>
      <p:sp>
        <p:nvSpPr>
          <p:cNvPr id="5" name="TextBox 4"/>
          <p:cNvSpPr txBox="1"/>
          <p:nvPr/>
        </p:nvSpPr>
        <p:spPr>
          <a:xfrm>
            <a:off x="2124364" y="494145"/>
            <a:ext cx="7363874" cy="2308324"/>
          </a:xfrm>
          <a:prstGeom prst="rect">
            <a:avLst/>
          </a:prstGeom>
          <a:noFill/>
        </p:spPr>
        <p:txBody>
          <a:bodyPr wrap="square" rtlCol="0">
            <a:spAutoFit/>
          </a:bodyPr>
          <a:lstStyle/>
          <a:p>
            <a:pPr algn="ctr"/>
            <a:r>
              <a:rPr lang="en-US" sz="7200" i="1" dirty="0">
                <a:solidFill>
                  <a:srgbClr val="CCFFCC"/>
                </a:solidFill>
                <a:latin typeface="Candara" panose="020E0502030303020204" pitchFamily="34" charset="0"/>
              </a:rPr>
              <a:t>How could this </a:t>
            </a:r>
          </a:p>
          <a:p>
            <a:pPr algn="ctr"/>
            <a:r>
              <a:rPr lang="en-US" sz="7200" i="1" dirty="0">
                <a:solidFill>
                  <a:srgbClr val="CCFFCC"/>
                </a:solidFill>
                <a:latin typeface="Candara" panose="020E0502030303020204" pitchFamily="34" charset="0"/>
              </a:rPr>
              <a:t>be possible?</a:t>
            </a:r>
          </a:p>
        </p:txBody>
      </p:sp>
      <p:sp>
        <p:nvSpPr>
          <p:cNvPr id="6" name="Date Placeholder 5"/>
          <p:cNvSpPr>
            <a:spLocks noGrp="1"/>
          </p:cNvSpPr>
          <p:nvPr>
            <p:ph type="dt" sz="half" idx="10"/>
          </p:nvPr>
        </p:nvSpPr>
        <p:spPr/>
        <p:txBody>
          <a:bodyPr/>
          <a:lstStyle/>
          <a:p>
            <a:r>
              <a:rPr lang="en-US"/>
              <a:t>9-5-2018</a:t>
            </a:r>
          </a:p>
        </p:txBody>
      </p:sp>
      <p:sp>
        <p:nvSpPr>
          <p:cNvPr id="7" name="Footer Placeholder 6"/>
          <p:cNvSpPr>
            <a:spLocks noGrp="1"/>
          </p:cNvSpPr>
          <p:nvPr>
            <p:ph type="ftr" sz="quarter" idx="11"/>
          </p:nvPr>
        </p:nvSpPr>
        <p:spPr/>
        <p:txBody>
          <a:bodyPr/>
          <a:lstStyle/>
          <a:p>
            <a:r>
              <a:rPr lang="en-US"/>
              <a:t>Sealed</a:t>
            </a:r>
          </a:p>
        </p:txBody>
      </p:sp>
      <p:sp>
        <p:nvSpPr>
          <p:cNvPr id="2" name="Rectangle 1"/>
          <p:cNvSpPr/>
          <p:nvPr/>
        </p:nvSpPr>
        <p:spPr>
          <a:xfrm>
            <a:off x="3013364" y="4064108"/>
            <a:ext cx="6500091" cy="1200329"/>
          </a:xfrm>
          <a:prstGeom prst="rect">
            <a:avLst/>
          </a:prstGeom>
        </p:spPr>
        <p:txBody>
          <a:bodyPr wrap="square">
            <a:spAutoFit/>
          </a:bodyPr>
          <a:lstStyle/>
          <a:p>
            <a:pPr algn="ctr"/>
            <a:r>
              <a:rPr lang="en-US" sz="3600" dirty="0">
                <a:solidFill>
                  <a:schemeClr val="bg1"/>
                </a:solidFill>
                <a:latin typeface="Candara" panose="020E0502030303020204" pitchFamily="34" charset="0"/>
              </a:rPr>
              <a:t>“For the Holy Ghost is Jehovah in Spirit form in you.”</a:t>
            </a:r>
          </a:p>
        </p:txBody>
      </p:sp>
    </p:spTree>
    <p:extLst>
      <p:ext uri="{BB962C8B-B14F-4D97-AF65-F5344CB8AC3E}">
        <p14:creationId xmlns:p14="http://schemas.microsoft.com/office/powerpoint/2010/main" val="244899884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9-5-2018</a:t>
            </a:r>
          </a:p>
        </p:txBody>
      </p:sp>
      <p:sp>
        <p:nvSpPr>
          <p:cNvPr id="3" name="Footer Placeholder 2"/>
          <p:cNvSpPr>
            <a:spLocks noGrp="1"/>
          </p:cNvSpPr>
          <p:nvPr>
            <p:ph type="ftr" sz="quarter" idx="11"/>
          </p:nvPr>
        </p:nvSpPr>
        <p:spPr/>
        <p:txBody>
          <a:bodyPr/>
          <a:lstStyle/>
          <a:p>
            <a:r>
              <a:rPr lang="en-US"/>
              <a:t>Sealed</a:t>
            </a:r>
          </a:p>
        </p:txBody>
      </p:sp>
      <p:sp>
        <p:nvSpPr>
          <p:cNvPr id="4" name="Slide Number Placeholder 3"/>
          <p:cNvSpPr>
            <a:spLocks noGrp="1"/>
          </p:cNvSpPr>
          <p:nvPr>
            <p:ph type="sldNum" sz="quarter" idx="12"/>
          </p:nvPr>
        </p:nvSpPr>
        <p:spPr/>
        <p:txBody>
          <a:bodyPr/>
          <a:lstStyle/>
          <a:p>
            <a:fld id="{535242B5-0153-4170-8E04-84E67EE4A58C}" type="slidenum">
              <a:rPr lang="en-US" smtClean="0"/>
              <a:pPr/>
              <a:t>23</a:t>
            </a:fld>
            <a:endParaRPr lang="en-US"/>
          </a:p>
        </p:txBody>
      </p:sp>
      <p:sp>
        <p:nvSpPr>
          <p:cNvPr id="5" name="Rectangle 4"/>
          <p:cNvSpPr/>
          <p:nvPr/>
        </p:nvSpPr>
        <p:spPr>
          <a:xfrm>
            <a:off x="184150" y="100584"/>
            <a:ext cx="11820008" cy="5755422"/>
          </a:xfrm>
          <a:prstGeom prst="rect">
            <a:avLst/>
          </a:prstGeom>
        </p:spPr>
        <p:txBody>
          <a:bodyPr wrap="square">
            <a:spAutoFit/>
          </a:bodyPr>
          <a:lstStyle/>
          <a:p>
            <a:r>
              <a:rPr lang="en-US" sz="4800" b="1" dirty="0">
                <a:solidFill>
                  <a:schemeClr val="bg1"/>
                </a:solidFill>
                <a:latin typeface="Candara" panose="020E0502030303020204" pitchFamily="34" charset="0"/>
              </a:rPr>
              <a:t>SPIRITUAL.AMNESIA</a:t>
            </a:r>
          </a:p>
          <a:p>
            <a:r>
              <a:rPr lang="en-US" sz="4000" dirty="0">
                <a:solidFill>
                  <a:schemeClr val="bg1"/>
                </a:solidFill>
                <a:latin typeface="Candara" panose="020E0502030303020204" pitchFamily="34" charset="0"/>
              </a:rPr>
              <a:t>	29  You must be identified… either in Christ or out of Christ. You are not halfway. There's no such a thing as a drunk sober man.</a:t>
            </a:r>
          </a:p>
          <a:p>
            <a:r>
              <a:rPr lang="en-US" sz="4000" dirty="0">
                <a:solidFill>
                  <a:schemeClr val="bg1"/>
                </a:solidFill>
                <a:latin typeface="Candara" panose="020E0502030303020204" pitchFamily="34" charset="0"/>
              </a:rPr>
              <a:t>	You're either a saved, or you're not saved. You're a saint or a sinner, one or the other. And your spiritual attitude towards God's Word identifies you, exactly where you're standing.</a:t>
            </a:r>
          </a:p>
          <a:p>
            <a:pPr algn="r"/>
            <a:r>
              <a:rPr lang="en-US" sz="4000" b="1" dirty="0">
                <a:solidFill>
                  <a:schemeClr val="bg1"/>
                </a:solidFill>
                <a:latin typeface="Candara" panose="020E0502030303020204" pitchFamily="34" charset="0"/>
              </a:rPr>
              <a:t>64-0411</a:t>
            </a:r>
            <a:endParaRPr lang="en-US"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022727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C70A421-52C0-C6C3-919B-841E7AC1064B}"/>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12188932" cy="6857990"/>
          </a:xfrm>
          <a:prstGeom prst="rect">
            <a:avLst/>
          </a:prstGeom>
        </p:spPr>
      </p:pic>
    </p:spTree>
    <p:extLst>
      <p:ext uri="{BB962C8B-B14F-4D97-AF65-F5344CB8AC3E}">
        <p14:creationId xmlns:p14="http://schemas.microsoft.com/office/powerpoint/2010/main" val="62716491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9-5-2018</a:t>
            </a:r>
            <a:endParaRPr lang="en-US" dirty="0"/>
          </a:p>
        </p:txBody>
      </p:sp>
      <p:sp>
        <p:nvSpPr>
          <p:cNvPr id="3" name="Footer Placeholder 2"/>
          <p:cNvSpPr>
            <a:spLocks noGrp="1"/>
          </p:cNvSpPr>
          <p:nvPr>
            <p:ph type="ftr" sz="quarter" idx="11"/>
          </p:nvPr>
        </p:nvSpPr>
        <p:spPr/>
        <p:txBody>
          <a:bodyPr/>
          <a:lstStyle/>
          <a:p>
            <a:r>
              <a:rPr lang="en-US"/>
              <a:t>Sealed</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sp>
        <p:nvSpPr>
          <p:cNvPr id="5" name="Rectangle 4"/>
          <p:cNvSpPr/>
          <p:nvPr/>
        </p:nvSpPr>
        <p:spPr>
          <a:xfrm>
            <a:off x="159488" y="85381"/>
            <a:ext cx="11938024" cy="6309420"/>
          </a:xfrm>
          <a:prstGeom prst="rect">
            <a:avLst/>
          </a:prstGeom>
        </p:spPr>
        <p:txBody>
          <a:bodyPr wrap="square">
            <a:spAutoFit/>
          </a:bodyPr>
          <a:lstStyle/>
          <a:p>
            <a:r>
              <a:rPr lang="en-US" sz="4400" b="1" dirty="0">
                <a:solidFill>
                  <a:schemeClr val="bg1"/>
                </a:solidFill>
                <a:latin typeface="Candara" panose="020E0502030303020204" pitchFamily="34" charset="0"/>
              </a:rPr>
              <a:t>CHURCH.AGE.BOOK</a:t>
            </a:r>
          </a:p>
          <a:p>
            <a:r>
              <a:rPr lang="en-US" sz="3600" dirty="0">
                <a:solidFill>
                  <a:schemeClr val="bg1"/>
                </a:solidFill>
                <a:latin typeface="Candara" panose="020E0502030303020204" pitchFamily="34" charset="0"/>
              </a:rPr>
              <a:t>	155-1 We have been constantly saying that the true evidence of being baptized with the Holy Ghost is for the believer to receive the Word for the age in which he lives. </a:t>
            </a:r>
          </a:p>
          <a:p>
            <a:r>
              <a:rPr lang="en-US" sz="3600" dirty="0">
                <a:solidFill>
                  <a:schemeClr val="bg1"/>
                </a:solidFill>
                <a:latin typeface="Candara" panose="020E0502030303020204" pitchFamily="34" charset="0"/>
              </a:rPr>
              <a:t>	In every single age, it says "</a:t>
            </a:r>
            <a:r>
              <a:rPr lang="en-US" sz="3600" i="1" dirty="0">
                <a:solidFill>
                  <a:schemeClr val="bg1"/>
                </a:solidFill>
                <a:latin typeface="Candara" panose="020E0502030303020204" pitchFamily="34" charset="0"/>
              </a:rPr>
              <a:t>... He that hath an ear, let him hear what the Spirit saith to the churches."</a:t>
            </a:r>
            <a:r>
              <a:rPr lang="en-US" sz="3600" dirty="0">
                <a:solidFill>
                  <a:schemeClr val="bg1"/>
                </a:solidFill>
                <a:latin typeface="Candara" panose="020E0502030303020204" pitchFamily="34" charset="0"/>
              </a:rPr>
              <a:t> Notice here that Jesus in EVERY age addresses Himself to ONLY ONE person relative to the Word for that age. Only ONE </a:t>
            </a:r>
            <a:r>
              <a:rPr lang="en-US" sz="3600" u="sng" dirty="0">
                <a:solidFill>
                  <a:schemeClr val="bg1"/>
                </a:solidFill>
                <a:latin typeface="Candara" panose="020E0502030303020204" pitchFamily="34" charset="0"/>
              </a:rPr>
              <a:t>messenger</a:t>
            </a:r>
            <a:r>
              <a:rPr lang="en-US" sz="3600" dirty="0">
                <a:solidFill>
                  <a:schemeClr val="bg1"/>
                </a:solidFill>
                <a:latin typeface="Candara" panose="020E0502030303020204" pitchFamily="34" charset="0"/>
              </a:rPr>
              <a:t> for each age receives what the Spirit has to say to that age. He speaks for God by revelation to the "churches", both true and false. </a:t>
            </a:r>
          </a:p>
        </p:txBody>
      </p:sp>
    </p:spTree>
    <p:extLst>
      <p:ext uri="{BB962C8B-B14F-4D97-AF65-F5344CB8AC3E}">
        <p14:creationId xmlns:p14="http://schemas.microsoft.com/office/powerpoint/2010/main" val="26126717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AC3669-C5D6-340C-0548-D5430B528ACD}"/>
              </a:ext>
            </a:extLst>
          </p:cNvPr>
          <p:cNvSpPr txBox="1"/>
          <p:nvPr/>
        </p:nvSpPr>
        <p:spPr>
          <a:xfrm>
            <a:off x="241300" y="38100"/>
            <a:ext cx="11760200" cy="6863417"/>
          </a:xfrm>
          <a:prstGeom prst="rect">
            <a:avLst/>
          </a:prstGeom>
          <a:noFill/>
        </p:spPr>
        <p:txBody>
          <a:bodyPr wrap="square">
            <a:spAutoFit/>
          </a:bodyPr>
          <a:lstStyle/>
          <a:p>
            <a:r>
              <a:rPr lang="en-US" sz="4000" dirty="0">
                <a:solidFill>
                  <a:schemeClr val="bg1"/>
                </a:solidFill>
              </a:rPr>
              <a:t>	The message is then broadcast to all. But though it is broadcast for all who come within range of the message, that message is received individually by only a certain </a:t>
            </a:r>
            <a:r>
              <a:rPr lang="en-US" sz="4000" u="sng" dirty="0">
                <a:solidFill>
                  <a:schemeClr val="bg1"/>
                </a:solidFill>
              </a:rPr>
              <a:t>qualified group in a certain way</a:t>
            </a:r>
            <a:r>
              <a:rPr lang="en-US" sz="4000" dirty="0">
                <a:solidFill>
                  <a:schemeClr val="bg1"/>
                </a:solidFill>
              </a:rPr>
              <a:t>. Each individual of that group is one who has the ability to hear what the Spirit is saying by way of the messenger. Those who hear are not getting their own private revelation, nor is a group getting their collective revelation, BUT EACH PERSON IS HEARING AND RECEIVING WHAT THE MESSENGER HAS ALREADY RECEIVED FROM GOD.</a:t>
            </a:r>
          </a:p>
        </p:txBody>
      </p:sp>
    </p:spTree>
    <p:extLst>
      <p:ext uri="{BB962C8B-B14F-4D97-AF65-F5344CB8AC3E}">
        <p14:creationId xmlns:p14="http://schemas.microsoft.com/office/powerpoint/2010/main" val="169416974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68940-7177-4259-ACC8-0A7771D303FC}"/>
              </a:ext>
            </a:extLst>
          </p:cNvPr>
          <p:cNvSpPr>
            <a:spLocks noGrp="1"/>
          </p:cNvSpPr>
          <p:nvPr>
            <p:ph type="dt" sz="half" idx="10"/>
          </p:nvPr>
        </p:nvSpPr>
        <p:spPr/>
        <p:txBody>
          <a:bodyPr/>
          <a:lstStyle/>
          <a:p>
            <a:r>
              <a:rPr lang="en-US"/>
              <a:t>9-5-2018</a:t>
            </a:r>
            <a:endParaRPr lang="en-US" dirty="0"/>
          </a:p>
        </p:txBody>
      </p:sp>
      <p:sp>
        <p:nvSpPr>
          <p:cNvPr id="3" name="Footer Placeholder 2">
            <a:extLst>
              <a:ext uri="{FF2B5EF4-FFF2-40B4-BE49-F238E27FC236}">
                <a16:creationId xmlns:a16="http://schemas.microsoft.com/office/drawing/2014/main" id="{9958286B-8E28-4CA2-9829-12AD1FE12799}"/>
              </a:ext>
            </a:extLst>
          </p:cNvPr>
          <p:cNvSpPr>
            <a:spLocks noGrp="1"/>
          </p:cNvSpPr>
          <p:nvPr>
            <p:ph type="ftr" sz="quarter" idx="11"/>
          </p:nvPr>
        </p:nvSpPr>
        <p:spPr/>
        <p:txBody>
          <a:bodyPr/>
          <a:lstStyle/>
          <a:p>
            <a:r>
              <a:rPr lang="en-US"/>
              <a:t>Sealed</a:t>
            </a:r>
            <a:endParaRPr lang="en-US" dirty="0"/>
          </a:p>
        </p:txBody>
      </p:sp>
      <p:sp>
        <p:nvSpPr>
          <p:cNvPr id="4" name="Slide Number Placeholder 3">
            <a:extLst>
              <a:ext uri="{FF2B5EF4-FFF2-40B4-BE49-F238E27FC236}">
                <a16:creationId xmlns:a16="http://schemas.microsoft.com/office/drawing/2014/main" id="{CFBDF65F-FA20-42FF-9146-142CBA785146}"/>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5" name="Rectangle 4">
            <a:extLst>
              <a:ext uri="{FF2B5EF4-FFF2-40B4-BE49-F238E27FC236}">
                <a16:creationId xmlns:a16="http://schemas.microsoft.com/office/drawing/2014/main" id="{1E4A7B2A-58DC-4DFE-9D68-038C1E73F7B9}"/>
              </a:ext>
            </a:extLst>
          </p:cNvPr>
          <p:cNvSpPr/>
          <p:nvPr/>
        </p:nvSpPr>
        <p:spPr>
          <a:xfrm>
            <a:off x="198474" y="0"/>
            <a:ext cx="11795051" cy="6309420"/>
          </a:xfrm>
          <a:prstGeom prst="rect">
            <a:avLst/>
          </a:prstGeom>
        </p:spPr>
        <p:txBody>
          <a:bodyPr wrap="square">
            <a:spAutoFit/>
          </a:bodyPr>
          <a:lstStyle/>
          <a:p>
            <a:r>
              <a:rPr lang="en-US" sz="4800" b="1" dirty="0">
                <a:solidFill>
                  <a:schemeClr val="bg1"/>
                </a:solidFill>
                <a:latin typeface="Candara" panose="020E0502030303020204" pitchFamily="34" charset="0"/>
              </a:rPr>
              <a:t>QUESTIONS.AND.ANSWERS.</a:t>
            </a:r>
            <a:r>
              <a:rPr lang="en-US" sz="4000" dirty="0">
                <a:solidFill>
                  <a:schemeClr val="bg1"/>
                </a:solidFill>
                <a:latin typeface="Candara" panose="020E0502030303020204" pitchFamily="34" charset="0"/>
              </a:rPr>
              <a:t>2</a:t>
            </a:r>
          </a:p>
          <a:p>
            <a:r>
              <a:rPr lang="en-US" sz="4000" dirty="0">
                <a:solidFill>
                  <a:schemeClr val="bg1"/>
                </a:solidFill>
                <a:latin typeface="Candara" panose="020E0502030303020204" pitchFamily="34" charset="0"/>
              </a:rPr>
              <a:t>	318. </a:t>
            </a:r>
            <a:r>
              <a:rPr lang="en-US" sz="4000" i="1" dirty="0">
                <a:solidFill>
                  <a:schemeClr val="bg1"/>
                </a:solidFill>
                <a:latin typeface="Candara" panose="020E0502030303020204" pitchFamily="34" charset="0"/>
              </a:rPr>
              <a:t>What is the evidence that a person is really filled with the Holy Ghost?</a:t>
            </a:r>
          </a:p>
          <a:p>
            <a:r>
              <a:rPr lang="en-US" sz="4000" dirty="0">
                <a:solidFill>
                  <a:schemeClr val="bg1"/>
                </a:solidFill>
                <a:latin typeface="Candara" panose="020E0502030303020204" pitchFamily="34" charset="0"/>
              </a:rPr>
              <a:t>	John 14:26: "When the Holy Ghost is come, He will show you things to come." When He the Holy Ghost is come, He will identify Himself in you with the Scripture. And that is the true sign that the Holy Spirit is in you, because It is the Word.</a:t>
            </a:r>
          </a:p>
          <a:p>
            <a:r>
              <a:rPr lang="en-US" sz="4000" dirty="0">
                <a:solidFill>
                  <a:schemeClr val="bg1"/>
                </a:solidFill>
                <a:latin typeface="Candara" panose="020E0502030303020204" pitchFamily="34" charset="0"/>
              </a:rPr>
              <a:t>	What if you spoke with tongues? I just want to ask you that. Jesus said when the Holy Ghost come</a:t>
            </a:r>
          </a:p>
        </p:txBody>
      </p:sp>
    </p:spTree>
    <p:extLst>
      <p:ext uri="{BB962C8B-B14F-4D97-AF65-F5344CB8AC3E}">
        <p14:creationId xmlns:p14="http://schemas.microsoft.com/office/powerpoint/2010/main" val="26277296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44EEA3-D5EC-68FD-7F8F-D4B01A86A576}"/>
              </a:ext>
            </a:extLst>
          </p:cNvPr>
          <p:cNvSpPr txBox="1"/>
          <p:nvPr/>
        </p:nvSpPr>
        <p:spPr>
          <a:xfrm>
            <a:off x="228894" y="88163"/>
            <a:ext cx="11734505" cy="6124754"/>
          </a:xfrm>
          <a:prstGeom prst="rect">
            <a:avLst/>
          </a:prstGeom>
          <a:noFill/>
        </p:spPr>
        <p:txBody>
          <a:bodyPr wrap="square">
            <a:spAutoFit/>
          </a:bodyPr>
          <a:lstStyle/>
          <a:p>
            <a:r>
              <a:rPr lang="en-US" sz="4000" dirty="0">
                <a:solidFill>
                  <a:schemeClr val="bg1"/>
                </a:solidFill>
                <a:latin typeface="Candara" panose="020E0502030303020204" pitchFamily="34" charset="0"/>
              </a:rPr>
              <a:t>what He would do. What if you spoke with tongues, jumped up-and-down, shouted, then come to the Word; and I'd prove to you by the Scripture, that the baptism using the title of Father, Son, and Holy Ghost is absolutely a misunderstanding in the Scripture; nobody was ever baptized like that, and you go ahead and hang with it anyhow? </a:t>
            </a:r>
          </a:p>
          <a:p>
            <a:r>
              <a:rPr lang="en-US" sz="4000" dirty="0">
                <a:solidFill>
                  <a:schemeClr val="bg1"/>
                </a:solidFill>
                <a:latin typeface="Candara" panose="020E0502030303020204" pitchFamily="34" charset="0"/>
              </a:rPr>
              <a:t>	Could you tell me the Holy Spirit in you would do a thing like that? How can It deny It's own Word?    </a:t>
            </a:r>
          </a:p>
          <a:p>
            <a:pPr algn="r"/>
            <a:r>
              <a:rPr lang="en-US" sz="3200" dirty="0">
                <a:solidFill>
                  <a:schemeClr val="bg1"/>
                </a:solidFill>
                <a:latin typeface="Candara" panose="020E0502030303020204" pitchFamily="34" charset="0"/>
              </a:rPr>
              <a:t>64-0823</a:t>
            </a:r>
            <a:endParaRPr lang="en-US"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96421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91BB9-B302-778E-832D-52825216E451}"/>
              </a:ext>
            </a:extLst>
          </p:cNvPr>
          <p:cNvSpPr txBox="1"/>
          <p:nvPr/>
        </p:nvSpPr>
        <p:spPr>
          <a:xfrm>
            <a:off x="406400" y="438150"/>
            <a:ext cx="11073865" cy="3416320"/>
          </a:xfrm>
          <a:prstGeom prst="rect">
            <a:avLst/>
          </a:prstGeom>
          <a:noFill/>
        </p:spPr>
        <p:txBody>
          <a:bodyPr wrap="none" rtlCol="0">
            <a:spAutoFit/>
          </a:bodyPr>
          <a:lstStyle/>
          <a:p>
            <a:r>
              <a:rPr lang="en-US" sz="7200" dirty="0">
                <a:solidFill>
                  <a:schemeClr val="bg1"/>
                </a:solidFill>
              </a:rPr>
              <a:t>What are the characteristics</a:t>
            </a:r>
          </a:p>
          <a:p>
            <a:r>
              <a:rPr lang="en-US" sz="7200" dirty="0">
                <a:solidFill>
                  <a:schemeClr val="bg1"/>
                </a:solidFill>
              </a:rPr>
              <a:t>of that Church?</a:t>
            </a:r>
          </a:p>
          <a:p>
            <a:endParaRPr lang="en-US" sz="7200" dirty="0">
              <a:solidFill>
                <a:schemeClr val="bg1"/>
              </a:solidFill>
            </a:endParaRPr>
          </a:p>
        </p:txBody>
      </p:sp>
    </p:spTree>
    <p:extLst>
      <p:ext uri="{BB962C8B-B14F-4D97-AF65-F5344CB8AC3E}">
        <p14:creationId xmlns:p14="http://schemas.microsoft.com/office/powerpoint/2010/main" val="13112404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FBE3DBA-AE23-E5B8-8155-8ABBB636C86F}"/>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12188932" cy="6857990"/>
          </a:xfrm>
          <a:prstGeom prst="rect">
            <a:avLst/>
          </a:prstGeom>
        </p:spPr>
      </p:pic>
    </p:spTree>
    <p:extLst>
      <p:ext uri="{BB962C8B-B14F-4D97-AF65-F5344CB8AC3E}">
        <p14:creationId xmlns:p14="http://schemas.microsoft.com/office/powerpoint/2010/main" val="97015480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Freeform: Shape 12">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CE6BFF8C-D52A-0F60-2A0C-4AF0B2A8EBCD}"/>
              </a:ext>
            </a:extLst>
          </p:cNvPr>
          <p:cNvSpPr txBox="1"/>
          <p:nvPr/>
        </p:nvSpPr>
        <p:spPr>
          <a:xfrm>
            <a:off x="196850" y="895350"/>
            <a:ext cx="3759200" cy="5835650"/>
          </a:xfrm>
          <a:prstGeom prst="rect">
            <a:avLst/>
          </a:prstGeom>
        </p:spPr>
        <p:txBody>
          <a:bodyPr vert="horz" lIns="91440" tIns="45720" rIns="91440" bIns="45720" rtlCol="0">
            <a:normAutofit/>
          </a:bodyPr>
          <a:lstStyle/>
          <a:p>
            <a:pPr>
              <a:lnSpc>
                <a:spcPct val="110000"/>
              </a:lnSpc>
              <a:spcAft>
                <a:spcPts val="600"/>
              </a:spcAft>
            </a:pPr>
            <a:r>
              <a:rPr lang="en-US" sz="2800" b="1" i="0" dirty="0">
                <a:effectLst/>
              </a:rPr>
              <a:t>The "test" for spiritual experiences</a:t>
            </a:r>
            <a:r>
              <a:rPr lang="en-US" sz="2800" b="1" dirty="0"/>
              <a:t>:</a:t>
            </a:r>
            <a:endParaRPr lang="en-US" sz="2800" b="1" i="0" dirty="0">
              <a:effectLst/>
            </a:endParaRPr>
          </a:p>
          <a:p>
            <a:pPr>
              <a:lnSpc>
                <a:spcPct val="110000"/>
              </a:lnSpc>
              <a:spcAft>
                <a:spcPts val="600"/>
              </a:spcAft>
            </a:pPr>
            <a:r>
              <a:rPr lang="en-US" sz="2800" b="0" i="0" dirty="0">
                <a:effectLst/>
              </a:rPr>
              <a:t>If someone claims the Spirit told them to do something that violates a Biblical command (like being dishonest), they can be sure it was </a:t>
            </a:r>
            <a:r>
              <a:rPr lang="en-US" sz="2800" b="0" i="0" u="sng" dirty="0">
                <a:effectLst/>
              </a:rPr>
              <a:t>not the Spirit of truth</a:t>
            </a:r>
            <a:r>
              <a:rPr lang="en-US" sz="2800" b="0" i="0" dirty="0">
                <a:effectLst/>
              </a:rPr>
              <a:t>, because the Spirit always aligns with God's revealed truth. </a:t>
            </a:r>
            <a:endParaRPr lang="en-US" sz="2800" dirty="0"/>
          </a:p>
        </p:txBody>
      </p:sp>
      <p:pic>
        <p:nvPicPr>
          <p:cNvPr id="4" name="Picture 3">
            <a:extLst>
              <a:ext uri="{FF2B5EF4-FFF2-40B4-BE49-F238E27FC236}">
                <a16:creationId xmlns:a16="http://schemas.microsoft.com/office/drawing/2014/main" id="{357D7FF7-AB71-62E7-898F-3CE1CC3DBC8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113317300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44A77-C0F4-E4EF-0542-72CB95DA513A}"/>
              </a:ext>
            </a:extLst>
          </p:cNvPr>
          <p:cNvSpPr txBox="1"/>
          <p:nvPr/>
        </p:nvSpPr>
        <p:spPr>
          <a:xfrm>
            <a:off x="196850" y="44450"/>
            <a:ext cx="11842750" cy="6863417"/>
          </a:xfrm>
          <a:prstGeom prst="rect">
            <a:avLst/>
          </a:prstGeom>
          <a:noFill/>
        </p:spPr>
        <p:txBody>
          <a:bodyPr wrap="square">
            <a:spAutoFit/>
          </a:bodyPr>
          <a:lstStyle/>
          <a:p>
            <a:r>
              <a:rPr lang="en-US" sz="4400" b="1" dirty="0">
                <a:solidFill>
                  <a:schemeClr val="bg1"/>
                </a:solidFill>
              </a:rPr>
              <a:t>THE.GREAT.COMING.REVIVAL </a:t>
            </a:r>
            <a:r>
              <a:rPr lang="en-US" sz="3200" dirty="0">
                <a:solidFill>
                  <a:schemeClr val="bg1"/>
                </a:solidFill>
              </a:rPr>
              <a:t>54-0718</a:t>
            </a:r>
            <a:endParaRPr lang="en-US" sz="4400" b="1" dirty="0">
              <a:solidFill>
                <a:schemeClr val="bg1"/>
              </a:solidFill>
            </a:endParaRPr>
          </a:p>
          <a:p>
            <a:r>
              <a:rPr lang="en-US" sz="3600" dirty="0">
                <a:solidFill>
                  <a:schemeClr val="bg1"/>
                </a:solidFill>
              </a:rPr>
              <a:t>	33 Today, we're trying to run to this church and say, "</a:t>
            </a:r>
            <a:r>
              <a:rPr lang="en-US" sz="3600" i="1" dirty="0">
                <a:solidFill>
                  <a:schemeClr val="bg1"/>
                </a:solidFill>
              </a:rPr>
              <a:t>Is this got the message?" </a:t>
            </a:r>
            <a:r>
              <a:rPr lang="en-US" sz="3600" dirty="0">
                <a:solidFill>
                  <a:schemeClr val="bg1"/>
                </a:solidFill>
              </a:rPr>
              <a:t>Over here... "</a:t>
            </a:r>
            <a:r>
              <a:rPr lang="en-US" sz="3600" i="1" dirty="0">
                <a:solidFill>
                  <a:schemeClr val="bg1"/>
                </a:solidFill>
              </a:rPr>
              <a:t>Has this got the message</a:t>
            </a:r>
            <a:r>
              <a:rPr lang="en-US" sz="3600" dirty="0">
                <a:solidFill>
                  <a:schemeClr val="bg1"/>
                </a:solidFill>
              </a:rPr>
              <a:t>? Look, the Holy Spirit, when He has come, He will lead and guide you into all Truth and will show you things to come. That's the sign of the church today. </a:t>
            </a:r>
            <a:r>
              <a:rPr lang="en-US" sz="3600" b="1" dirty="0">
                <a:solidFill>
                  <a:schemeClr val="bg1"/>
                </a:solidFill>
              </a:rPr>
              <a:t>Watch where the Holy Spirit's a moving</a:t>
            </a:r>
            <a:r>
              <a:rPr lang="en-US" sz="3600" dirty="0">
                <a:solidFill>
                  <a:schemeClr val="bg1"/>
                </a:solidFill>
              </a:rPr>
              <a:t>. Where the Holy Spirit's moving, you'll find love, joy, peace, signs, and wonders. The power of God amongst His people like this, will be showing signs and wonders of the resurrection of Jesus Christ. Jesus said, "</a:t>
            </a:r>
            <a:r>
              <a:rPr lang="en-US" sz="3600" i="1" dirty="0">
                <a:solidFill>
                  <a:schemeClr val="bg1"/>
                </a:solidFill>
              </a:rPr>
              <a:t>The things that I do, shall you do also...</a:t>
            </a:r>
            <a:r>
              <a:rPr lang="en-US" sz="3600" dirty="0">
                <a:solidFill>
                  <a:schemeClr val="bg1"/>
                </a:solidFill>
              </a:rPr>
              <a:t>" And you'll see the things that Jesus did will be accompanying that group of people.</a:t>
            </a:r>
          </a:p>
        </p:txBody>
      </p:sp>
    </p:spTree>
    <p:extLst>
      <p:ext uri="{BB962C8B-B14F-4D97-AF65-F5344CB8AC3E}">
        <p14:creationId xmlns:p14="http://schemas.microsoft.com/office/powerpoint/2010/main" val="428227818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66C28-C08E-FAC9-E8A1-3F2A5CF12959}"/>
              </a:ext>
            </a:extLst>
          </p:cNvPr>
          <p:cNvSpPr txBox="1"/>
          <p:nvPr/>
        </p:nvSpPr>
        <p:spPr>
          <a:xfrm>
            <a:off x="184150" y="-38100"/>
            <a:ext cx="11830050" cy="6924973"/>
          </a:xfrm>
          <a:prstGeom prst="rect">
            <a:avLst/>
          </a:prstGeom>
          <a:noFill/>
        </p:spPr>
        <p:txBody>
          <a:bodyPr wrap="square">
            <a:spAutoFit/>
          </a:bodyPr>
          <a:lstStyle/>
          <a:p>
            <a:r>
              <a:rPr lang="en-US" sz="4800" b="1" dirty="0">
                <a:solidFill>
                  <a:schemeClr val="bg1"/>
                </a:solidFill>
              </a:rPr>
              <a:t>LUKE 5:17-20, *26, to 39</a:t>
            </a:r>
          </a:p>
          <a:p>
            <a:r>
              <a:rPr lang="en-US" sz="3600" i="1" dirty="0">
                <a:solidFill>
                  <a:schemeClr val="bg1"/>
                </a:solidFill>
              </a:rPr>
              <a:t>	And it came to pass on a certain day, as he was teaching, that there were Pharisees and </a:t>
            </a:r>
            <a:r>
              <a:rPr lang="en-US" sz="3600" b="1" i="1" u="sng" dirty="0">
                <a:solidFill>
                  <a:schemeClr val="bg1"/>
                </a:solidFill>
              </a:rPr>
              <a:t>doctors of the law</a:t>
            </a:r>
            <a:r>
              <a:rPr lang="en-US" sz="3600" i="1" dirty="0">
                <a:solidFill>
                  <a:schemeClr val="bg1"/>
                </a:solidFill>
              </a:rPr>
              <a:t> sitting by, which were come out of every town of Galilee, and Judaea, and Jerusalem: and the power of the Lord was present to heal them. 18 And, behold, men brought in a bed a man which was taken with a palsy: and they sought means to bring him in, and to lay him before him. 19 And when they could not find by </a:t>
            </a:r>
            <a:r>
              <a:rPr lang="en-US" sz="3600" i="1" spc="-150" dirty="0">
                <a:solidFill>
                  <a:schemeClr val="bg1"/>
                </a:solidFill>
              </a:rPr>
              <a:t>what way they might bring him in because of the multitude, they went upon the housetop, and let him down through the tiling with his couch into the midst before Jesus. 20 And when he saw their faith, he said unto him, </a:t>
            </a:r>
            <a:r>
              <a:rPr lang="en-US" sz="3600" i="1" u="sng" spc="-150" dirty="0">
                <a:solidFill>
                  <a:schemeClr val="bg1"/>
                </a:solidFill>
              </a:rPr>
              <a:t>Man, thy sins are forgiven </a:t>
            </a:r>
            <a:r>
              <a:rPr lang="en-US" sz="3600" i="1" spc="-150" dirty="0">
                <a:solidFill>
                  <a:schemeClr val="bg1"/>
                </a:solidFill>
              </a:rPr>
              <a:t>thee.</a:t>
            </a:r>
          </a:p>
        </p:txBody>
      </p:sp>
    </p:spTree>
    <p:extLst>
      <p:ext uri="{BB962C8B-B14F-4D97-AF65-F5344CB8AC3E}">
        <p14:creationId xmlns:p14="http://schemas.microsoft.com/office/powerpoint/2010/main" val="205718729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with a mountain in the background&#10;&#10;AI-generated content may be incorrect.">
            <a:extLst>
              <a:ext uri="{FF2B5EF4-FFF2-40B4-BE49-F238E27FC236}">
                <a16:creationId xmlns:a16="http://schemas.microsoft.com/office/drawing/2014/main" id="{1272B22B-9D64-E6E8-5907-12D319189F28}"/>
              </a:ext>
            </a:extLst>
          </p:cNvPr>
          <p:cNvPicPr>
            <a:picLocks noChangeAspect="1"/>
          </p:cNvPicPr>
          <p:nvPr/>
        </p:nvPicPr>
        <p:blipFill>
          <a:blip r:embed="rId2" cstate="email">
            <a:extLst>
              <a:ext uri="{28A0092B-C50C-407E-A947-70E740481C1C}">
                <a14:useLocalDpi xmlns:a14="http://schemas.microsoft.com/office/drawing/2010/main"/>
              </a:ext>
            </a:extLst>
          </a:blip>
          <a:srcRect b="-652"/>
          <a:stretch>
            <a:fillRect/>
          </a:stretch>
        </p:blipFill>
        <p:spPr>
          <a:xfrm>
            <a:off x="0" y="0"/>
            <a:ext cx="12192000" cy="6858000"/>
          </a:xfrm>
          <a:prstGeom prst="rect">
            <a:avLst/>
          </a:prstGeom>
        </p:spPr>
      </p:pic>
    </p:spTree>
    <p:extLst>
      <p:ext uri="{BB962C8B-B14F-4D97-AF65-F5344CB8AC3E}">
        <p14:creationId xmlns:p14="http://schemas.microsoft.com/office/powerpoint/2010/main" val="422042212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37523-06C6-22B6-3115-678CB759271E}"/>
              </a:ext>
            </a:extLst>
          </p:cNvPr>
          <p:cNvSpPr txBox="1"/>
          <p:nvPr/>
        </p:nvSpPr>
        <p:spPr>
          <a:xfrm>
            <a:off x="184150" y="139700"/>
            <a:ext cx="11899900" cy="6370975"/>
          </a:xfrm>
          <a:prstGeom prst="rect">
            <a:avLst/>
          </a:prstGeom>
          <a:noFill/>
        </p:spPr>
        <p:txBody>
          <a:bodyPr wrap="square">
            <a:spAutoFit/>
          </a:bodyPr>
          <a:lstStyle/>
          <a:p>
            <a:r>
              <a:rPr lang="en-US" sz="4800" b="1" dirty="0">
                <a:solidFill>
                  <a:schemeClr val="bg1"/>
                </a:solidFill>
              </a:rPr>
              <a:t>ACTS 5:33-42</a:t>
            </a:r>
          </a:p>
          <a:p>
            <a:r>
              <a:rPr lang="en-US" sz="3600" i="1" dirty="0">
                <a:solidFill>
                  <a:schemeClr val="bg1"/>
                </a:solidFill>
              </a:rPr>
              <a:t>	When they heard that, they were cut to the heart, and took counsel to slay them. 34 Then stood there up one in the council, a Pharisee, named </a:t>
            </a:r>
            <a:r>
              <a:rPr lang="en-US" sz="3600" b="1" i="1" u="sng" dirty="0">
                <a:solidFill>
                  <a:schemeClr val="bg1"/>
                </a:solidFill>
              </a:rPr>
              <a:t>Gamaliel, a doctor of the law</a:t>
            </a:r>
            <a:r>
              <a:rPr lang="en-US" sz="3600" i="1" dirty="0">
                <a:solidFill>
                  <a:schemeClr val="bg1"/>
                </a:solidFill>
              </a:rPr>
              <a:t>, had in reputation among all the people, and commanded to put the apostles forth a little space; 35 And said unto them, Ye men of Israel, take heed to yourselves what ye intend to do as touching these men. 36 For before these days rose up Theudas, </a:t>
            </a:r>
            <a:r>
              <a:rPr lang="en-US" sz="3600" i="1" spc="-150" dirty="0">
                <a:solidFill>
                  <a:schemeClr val="bg1"/>
                </a:solidFill>
              </a:rPr>
              <a:t>boasting himself to be somebody; to whom a number of men, about four hundred, joined themselves: who was slain; and all, as many as obeyed him, were scattered, and brought to nought. </a:t>
            </a:r>
          </a:p>
        </p:txBody>
      </p:sp>
    </p:spTree>
    <p:extLst>
      <p:ext uri="{BB962C8B-B14F-4D97-AF65-F5344CB8AC3E}">
        <p14:creationId xmlns:p14="http://schemas.microsoft.com/office/powerpoint/2010/main" val="206283085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2-5-12</a:t>
            </a:r>
          </a:p>
        </p:txBody>
      </p:sp>
      <p:sp>
        <p:nvSpPr>
          <p:cNvPr id="3" name="Footer Placeholder 2"/>
          <p:cNvSpPr>
            <a:spLocks noGrp="1"/>
          </p:cNvSpPr>
          <p:nvPr>
            <p:ph type="ftr" sz="quarter" idx="11"/>
          </p:nvPr>
        </p:nvSpPr>
        <p:spPr/>
        <p:txBody>
          <a:bodyPr/>
          <a:lstStyle/>
          <a:p>
            <a:r>
              <a:rPr lang="en-US"/>
              <a:t>The Change</a:t>
            </a:r>
          </a:p>
        </p:txBody>
      </p:sp>
      <p:sp>
        <p:nvSpPr>
          <p:cNvPr id="4" name="Slide Number Placeholder 3"/>
          <p:cNvSpPr>
            <a:spLocks noGrp="1"/>
          </p:cNvSpPr>
          <p:nvPr>
            <p:ph type="sldNum" sz="quarter" idx="12"/>
          </p:nvPr>
        </p:nvSpPr>
        <p:spPr/>
        <p:txBody>
          <a:bodyPr/>
          <a:lstStyle/>
          <a:p>
            <a:fld id="{AC4DAC86-D943-45DC-86D6-56CCD16C63DC}" type="slidenum">
              <a:rPr lang="en-US" smtClean="0"/>
              <a:pPr/>
              <a:t>35</a:t>
            </a:fld>
            <a:endParaRPr lang="en-US"/>
          </a:p>
        </p:txBody>
      </p:sp>
      <p:sp>
        <p:nvSpPr>
          <p:cNvPr id="5" name="Rectangle 4"/>
          <p:cNvSpPr/>
          <p:nvPr/>
        </p:nvSpPr>
        <p:spPr>
          <a:xfrm>
            <a:off x="618744" y="1646692"/>
            <a:ext cx="5847508" cy="4093428"/>
          </a:xfrm>
          <a:prstGeom prst="rect">
            <a:avLst/>
          </a:prstGeom>
        </p:spPr>
        <p:txBody>
          <a:bodyPr wrap="square">
            <a:spAutoFit/>
          </a:bodyPr>
          <a:lstStyle/>
          <a:p>
            <a:r>
              <a:rPr lang="en-US" sz="4400" b="1" dirty="0">
                <a:solidFill>
                  <a:schemeClr val="bg1"/>
                </a:solidFill>
              </a:rPr>
              <a:t>I JOHN 1:7</a:t>
            </a:r>
          </a:p>
          <a:p>
            <a:r>
              <a:rPr lang="en-US" sz="3600" dirty="0">
                <a:solidFill>
                  <a:schemeClr val="bg1"/>
                </a:solidFill>
              </a:rPr>
              <a:t>	</a:t>
            </a:r>
            <a:r>
              <a:rPr lang="en-US" sz="3600" i="1" dirty="0">
                <a:solidFill>
                  <a:schemeClr val="bg1"/>
                </a:solidFill>
              </a:rPr>
              <a:t>But if we walk in </a:t>
            </a:r>
            <a:r>
              <a:rPr lang="en-US" sz="3600" b="1" i="1" dirty="0">
                <a:solidFill>
                  <a:schemeClr val="bg1"/>
                </a:solidFill>
              </a:rPr>
              <a:t>the light</a:t>
            </a:r>
            <a:r>
              <a:rPr lang="en-US" sz="3600" i="1" dirty="0">
                <a:solidFill>
                  <a:schemeClr val="bg1"/>
                </a:solidFill>
              </a:rPr>
              <a: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p:txBody>
      </p:sp>
      <p:pic>
        <p:nvPicPr>
          <p:cNvPr id="3076" name="Picture 4" descr="C:\Users\Barry\AppData\Local\Microsoft\Windows\Temporary Internet Files\Content.IE5\J897U39L\MP900426633[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a:stretch/>
        </p:blipFill>
        <p:spPr bwMode="auto">
          <a:xfrm>
            <a:off x="6737446" y="0"/>
            <a:ext cx="3930555" cy="693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FE1352-5F72-4C68-8B3D-5D4721A3FD17}"/>
              </a:ext>
            </a:extLst>
          </p:cNvPr>
          <p:cNvSpPr txBox="1"/>
          <p:nvPr/>
        </p:nvSpPr>
        <p:spPr>
          <a:xfrm>
            <a:off x="76200" y="308756"/>
            <a:ext cx="6661246" cy="646331"/>
          </a:xfrm>
          <a:prstGeom prst="rect">
            <a:avLst/>
          </a:prstGeom>
          <a:noFill/>
        </p:spPr>
        <p:txBody>
          <a:bodyPr wrap="square">
            <a:spAutoFit/>
          </a:bodyPr>
          <a:lstStyle/>
          <a:p>
            <a:r>
              <a:rPr kumimoji="0" lang="en-US" sz="3600" b="0" i="1" u="none" strike="noStrike" kern="1200" cap="none" spc="-150" normalizeH="0" baseline="0" noProof="0" dirty="0">
                <a:ln>
                  <a:noFill/>
                </a:ln>
                <a:solidFill>
                  <a:prstClr val="white"/>
                </a:solidFill>
                <a:effectLst/>
                <a:uLnTx/>
                <a:uFillTx/>
                <a:latin typeface="Cambria"/>
                <a:ea typeface="+mn-ea"/>
                <a:cs typeface="+mn-cs"/>
              </a:rPr>
              <a:t>“…at evening time it shall be light.”</a:t>
            </a:r>
            <a:endParaRPr lang="en-US" spc="-150" dirty="0"/>
          </a:p>
        </p:txBody>
      </p:sp>
    </p:spTree>
    <p:extLst>
      <p:ext uri="{BB962C8B-B14F-4D97-AF65-F5344CB8AC3E}">
        <p14:creationId xmlns:p14="http://schemas.microsoft.com/office/powerpoint/2010/main" val="12809401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B55708A-E721-D43D-0FEB-DF8BA4ADEC89}"/>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12188932" cy="6857990"/>
          </a:xfrm>
          <a:prstGeom prst="rect">
            <a:avLst/>
          </a:prstGeom>
        </p:spPr>
      </p:pic>
    </p:spTree>
    <p:extLst>
      <p:ext uri="{BB962C8B-B14F-4D97-AF65-F5344CB8AC3E}">
        <p14:creationId xmlns:p14="http://schemas.microsoft.com/office/powerpoint/2010/main" val="15981180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group of people standing in a room&#10;&#10;AI-generated content may be incorrect.">
            <a:extLst>
              <a:ext uri="{FF2B5EF4-FFF2-40B4-BE49-F238E27FC236}">
                <a16:creationId xmlns:a16="http://schemas.microsoft.com/office/drawing/2014/main" id="{B993BF64-B037-1925-18F2-D43E6C1DC7C2}"/>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12188932" cy="6857990"/>
          </a:xfrm>
          <a:prstGeom prst="rect">
            <a:avLst/>
          </a:prstGeom>
        </p:spPr>
      </p:pic>
    </p:spTree>
    <p:extLst>
      <p:ext uri="{BB962C8B-B14F-4D97-AF65-F5344CB8AC3E}">
        <p14:creationId xmlns:p14="http://schemas.microsoft.com/office/powerpoint/2010/main" val="27084361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843548-D450-80EF-105C-D0C040715AE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3EE383-1ED2-0EA6-7B11-0188C5E05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B1049782-ECDF-20D9-0808-DA9DD7E363AF}"/>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2" y="-4"/>
            <a:ext cx="12192001" cy="6858001"/>
          </a:xfrm>
          <a:prstGeom prst="rect">
            <a:avLst/>
          </a:prstGeom>
        </p:spPr>
      </p:pic>
      <p:sp>
        <p:nvSpPr>
          <p:cNvPr id="2" name="Title 1">
            <a:extLst>
              <a:ext uri="{FF2B5EF4-FFF2-40B4-BE49-F238E27FC236}">
                <a16:creationId xmlns:a16="http://schemas.microsoft.com/office/drawing/2014/main" id="{33D5DD2E-409D-804D-6E7E-B467AE62B3BD}"/>
              </a:ext>
            </a:extLst>
          </p:cNvPr>
          <p:cNvSpPr>
            <a:spLocks noGrp="1"/>
          </p:cNvSpPr>
          <p:nvPr>
            <p:ph type="ctrTitle"/>
          </p:nvPr>
        </p:nvSpPr>
        <p:spPr>
          <a:xfrm>
            <a:off x="517870" y="978408"/>
            <a:ext cx="5021182" cy="2450592"/>
          </a:xfrm>
        </p:spPr>
        <p:txBody>
          <a:bodyPr anchor="t">
            <a:normAutofit fontScale="90000"/>
          </a:bodyPr>
          <a:lstStyle/>
          <a:p>
            <a:r>
              <a:rPr lang="en-US" sz="6000" dirty="0">
                <a:solidFill>
                  <a:srgbClr val="FFFFFF"/>
                </a:solidFill>
              </a:rPr>
              <a:t>The Spirit Controlled Church	</a:t>
            </a:r>
          </a:p>
        </p:txBody>
      </p:sp>
      <p:sp>
        <p:nvSpPr>
          <p:cNvPr id="3" name="Subtitle 2">
            <a:extLst>
              <a:ext uri="{FF2B5EF4-FFF2-40B4-BE49-F238E27FC236}">
                <a16:creationId xmlns:a16="http://schemas.microsoft.com/office/drawing/2014/main" id="{678A95D5-930B-B6D7-0F51-07CCD120748A}"/>
              </a:ext>
            </a:extLst>
          </p:cNvPr>
          <p:cNvSpPr>
            <a:spLocks noGrp="1"/>
          </p:cNvSpPr>
          <p:nvPr>
            <p:ph type="subTitle" idx="1"/>
          </p:nvPr>
        </p:nvSpPr>
        <p:spPr>
          <a:xfrm>
            <a:off x="4497572" y="4097946"/>
            <a:ext cx="7461394" cy="1947047"/>
          </a:xfrm>
        </p:spPr>
        <p:txBody>
          <a:bodyPr anchor="b">
            <a:normAutofit fontScale="92500" lnSpcReduction="10000"/>
          </a:bodyPr>
          <a:lstStyle/>
          <a:p>
            <a:r>
              <a:rPr lang="en-US" sz="2800" b="1" i="0" dirty="0"/>
              <a:t>EPHESIANS 5:18-21</a:t>
            </a:r>
          </a:p>
          <a:p>
            <a:r>
              <a:rPr lang="en-US" sz="1800" dirty="0"/>
              <a:t>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endParaRPr lang="en-US" sz="1800" dirty="0">
              <a:solidFill>
                <a:srgbClr val="FFFFFF"/>
              </a:solidFill>
            </a:endParaRPr>
          </a:p>
        </p:txBody>
      </p:sp>
      <p:sp>
        <p:nvSpPr>
          <p:cNvPr id="11" name="Rectangle 10">
            <a:extLst>
              <a:ext uri="{FF2B5EF4-FFF2-40B4-BE49-F238E27FC236}">
                <a16:creationId xmlns:a16="http://schemas.microsoft.com/office/drawing/2014/main" id="{CDDB9056-E6A5-4AB5-29C3-32C020C2F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BE5D15E5-E73E-4862-35C8-9D71F9AD5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81466462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564" y="832177"/>
            <a:ext cx="5080933" cy="988846"/>
          </a:xfrm>
        </p:spPr>
        <p:txBody>
          <a:bodyPr>
            <a:noAutofit/>
          </a:bodyPr>
          <a:lstStyle/>
          <a:p>
            <a:r>
              <a:rPr lang="en-US" sz="7200" spc="-300" dirty="0">
                <a:solidFill>
                  <a:schemeClr val="accent2">
                    <a:lumMod val="60000"/>
                    <a:lumOff val="40000"/>
                  </a:schemeClr>
                </a:solidFill>
                <a:latin typeface="Blackadder ITC" panose="04020505051007020D02" pitchFamily="82" charset="0"/>
                <a:cs typeface="American Typewriter"/>
              </a:rPr>
              <a:t>A </a:t>
            </a:r>
            <a:br>
              <a:rPr lang="en-US" sz="7200" spc="-300" dirty="0">
                <a:solidFill>
                  <a:schemeClr val="accent2">
                    <a:lumMod val="60000"/>
                    <a:lumOff val="40000"/>
                  </a:schemeClr>
                </a:solidFill>
                <a:latin typeface="Blackadder ITC" panose="04020505051007020D02" pitchFamily="82" charset="0"/>
                <a:cs typeface="American Typewriter"/>
              </a:rPr>
            </a:br>
            <a:r>
              <a:rPr lang="en-US" sz="7200" spc="-300" dirty="0">
                <a:solidFill>
                  <a:schemeClr val="accent2">
                    <a:lumMod val="60000"/>
                    <a:lumOff val="40000"/>
                  </a:schemeClr>
                </a:solidFill>
                <a:latin typeface="Blackadder ITC" panose="04020505051007020D02" pitchFamily="82" charset="0"/>
                <a:cs typeface="American Typewriter"/>
              </a:rPr>
              <a:t>Glorious </a:t>
            </a:r>
            <a:br>
              <a:rPr lang="en-US" sz="7200" spc="-300" dirty="0">
                <a:solidFill>
                  <a:schemeClr val="accent2">
                    <a:lumMod val="60000"/>
                    <a:lumOff val="40000"/>
                  </a:schemeClr>
                </a:solidFill>
                <a:latin typeface="Blackadder ITC" panose="04020505051007020D02" pitchFamily="82" charset="0"/>
                <a:cs typeface="American Typewriter"/>
              </a:rPr>
            </a:br>
            <a:r>
              <a:rPr lang="en-US" sz="7200" spc="-300" dirty="0">
                <a:solidFill>
                  <a:schemeClr val="accent2">
                    <a:lumMod val="60000"/>
                    <a:lumOff val="40000"/>
                  </a:schemeClr>
                </a:solidFill>
                <a:latin typeface="Blackadder ITC" panose="04020505051007020D02" pitchFamily="82" charset="0"/>
                <a:cs typeface="American Typewriter"/>
              </a:rPr>
              <a:t>Church</a:t>
            </a:r>
            <a:endParaRPr lang="en-US" sz="19900" spc="-300" dirty="0">
              <a:solidFill>
                <a:schemeClr val="accent2">
                  <a:lumMod val="60000"/>
                  <a:lumOff val="40000"/>
                </a:schemeClr>
              </a:solidFill>
              <a:latin typeface="Blackadder ITC" panose="04020505051007020D02" pitchFamily="82" charset="0"/>
              <a:cs typeface="American Typewriter"/>
            </a:endParaRPr>
          </a:p>
        </p:txBody>
      </p:sp>
      <p:sp>
        <p:nvSpPr>
          <p:cNvPr id="5" name="Rectangle 4"/>
          <p:cNvSpPr/>
          <p:nvPr/>
        </p:nvSpPr>
        <p:spPr>
          <a:xfrm>
            <a:off x="5524500" y="288255"/>
            <a:ext cx="6546203" cy="6247864"/>
          </a:xfrm>
          <a:prstGeom prst="rect">
            <a:avLst/>
          </a:prstGeom>
        </p:spPr>
        <p:txBody>
          <a:bodyPr wrap="square">
            <a:spAutoFit/>
          </a:bodyPr>
          <a:lstStyle/>
          <a:p>
            <a:r>
              <a:rPr lang="en-US" sz="4000" b="1" dirty="0">
                <a:solidFill>
                  <a:schemeClr val="bg1"/>
                </a:solidFill>
              </a:rPr>
              <a:t>EPHESIANS 5:25-27</a:t>
            </a:r>
          </a:p>
          <a:p>
            <a:r>
              <a:rPr lang="en-US" sz="3600" i="1" dirty="0">
                <a:solidFill>
                  <a:schemeClr val="bg1"/>
                </a:solidFill>
              </a:rPr>
              <a:t>  Husbands, love your wives, even as Christ also loved the church, and gave himself for it;  26 That he might sanctify and cleanse it with the washing of water by the word, 27 That he might present it to himself </a:t>
            </a:r>
            <a:r>
              <a:rPr lang="en-US" sz="3600" i="1" u="sng" dirty="0">
                <a:solidFill>
                  <a:schemeClr val="bg1"/>
                </a:solidFill>
              </a:rPr>
              <a:t>a glorious church</a:t>
            </a:r>
            <a:r>
              <a:rPr lang="en-US" sz="3600" i="1" dirty="0">
                <a:solidFill>
                  <a:schemeClr val="bg1"/>
                </a:solidFill>
              </a:rPr>
              <a:t>, not having spot, or wrinkle, or any such thing; but that it should be holy and without blemish. </a:t>
            </a:r>
          </a:p>
        </p:txBody>
      </p:sp>
    </p:spTree>
    <p:extLst>
      <p:ext uri="{BB962C8B-B14F-4D97-AF65-F5344CB8AC3E}">
        <p14:creationId xmlns:p14="http://schemas.microsoft.com/office/powerpoint/2010/main" val="222267786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E2ABC3-AE4C-4B4E-A8EA-F0F8409DB4D6}" type="slidenum">
              <a:rPr lang="en-US" smtClean="0"/>
              <a:pPr/>
              <a:t>8</a:t>
            </a:fld>
            <a:endParaRPr lang="en-US"/>
          </a:p>
        </p:txBody>
      </p:sp>
      <p:sp>
        <p:nvSpPr>
          <p:cNvPr id="7" name="Rectangle 6"/>
          <p:cNvSpPr/>
          <p:nvPr/>
        </p:nvSpPr>
        <p:spPr>
          <a:xfrm>
            <a:off x="195943" y="136522"/>
            <a:ext cx="11877869" cy="6370975"/>
          </a:xfrm>
          <a:prstGeom prst="rect">
            <a:avLst/>
          </a:prstGeom>
        </p:spPr>
        <p:txBody>
          <a:bodyPr wrap="square">
            <a:spAutoFit/>
          </a:bodyPr>
          <a:lstStyle/>
          <a:p>
            <a:r>
              <a:rPr lang="en-US" sz="4400" b="1" dirty="0">
                <a:solidFill>
                  <a:schemeClr val="bg1"/>
                </a:solidFill>
              </a:rPr>
              <a:t>WHEN.DIVINE.LOVE.IS.PROJECTED</a:t>
            </a:r>
          </a:p>
          <a:p>
            <a:r>
              <a:rPr lang="en-US" sz="4400" b="1" dirty="0">
                <a:solidFill>
                  <a:schemeClr val="bg1"/>
                </a:solidFill>
              </a:rPr>
              <a:t>SOVEREIGN GRACE.TAKES.ITS.PLACE  </a:t>
            </a:r>
            <a:r>
              <a:rPr lang="en-US" sz="4000" b="1" dirty="0">
                <a:solidFill>
                  <a:schemeClr val="bg1"/>
                </a:solidFill>
              </a:rPr>
              <a:t>   </a:t>
            </a:r>
          </a:p>
          <a:p>
            <a:r>
              <a:rPr lang="en-US" sz="4000" dirty="0">
                <a:solidFill>
                  <a:schemeClr val="bg1"/>
                </a:solidFill>
              </a:rPr>
              <a:t>	7  </a:t>
            </a:r>
            <a:r>
              <a:rPr lang="en-US" sz="4000" u="sng" dirty="0">
                <a:solidFill>
                  <a:schemeClr val="bg1"/>
                </a:solidFill>
              </a:rPr>
              <a:t>Be merciful and heal the sick and afflicted</a:t>
            </a:r>
            <a:r>
              <a:rPr lang="en-US" sz="4000" dirty="0">
                <a:solidFill>
                  <a:schemeClr val="bg1"/>
                </a:solidFill>
              </a:rPr>
              <a:t>. For in this Thou has atoned for at Calvary, and we feel that it is our personal property... </a:t>
            </a:r>
          </a:p>
          <a:p>
            <a:r>
              <a:rPr lang="en-US" sz="4000" dirty="0">
                <a:solidFill>
                  <a:schemeClr val="bg1"/>
                </a:solidFill>
              </a:rPr>
              <a:t>	And now, Father, may the Holy Spirit take the Word, open the Book, and loose the power of the Spirit in the Word, and may it find Its resting place in each heart. For we ask it in the Name of Thy beloved Child, the Lord Jesus. Amen.					</a:t>
            </a:r>
            <a:r>
              <a:rPr lang="en-US" sz="3600" dirty="0">
                <a:solidFill>
                  <a:schemeClr val="bg1"/>
                </a:solidFill>
              </a:rPr>
              <a:t>57-0126</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157703" y="1622423"/>
            <a:ext cx="5067300" cy="5219700"/>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path path="rect">
              <a:fillToRect l="100000" t="10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6" name="Oval 12"/>
          <p:cNvSpPr>
            <a:spLocks noChangeArrowheads="1"/>
          </p:cNvSpPr>
          <p:nvPr/>
        </p:nvSpPr>
        <p:spPr bwMode="auto">
          <a:xfrm>
            <a:off x="2919703" y="2574923"/>
            <a:ext cx="3543300" cy="3200400"/>
          </a:xfrm>
          <a:prstGeom prst="ellipse">
            <a:avLst/>
          </a:prstGeom>
          <a:gradFill rotWithShape="0">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path path="shape">
              <a:fillToRect l="50000" t="50000" r="50000" b="50000"/>
            </a:path>
          </a:gradFill>
          <a:ln w="762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7" name="Oval 3"/>
          <p:cNvSpPr>
            <a:spLocks noChangeArrowheads="1"/>
          </p:cNvSpPr>
          <p:nvPr/>
        </p:nvSpPr>
        <p:spPr bwMode="auto">
          <a:xfrm>
            <a:off x="367003" y="517523"/>
            <a:ext cx="1714500" cy="1828800"/>
          </a:xfrm>
          <a:prstGeom prst="ellipse">
            <a:avLst/>
          </a:prstGeom>
          <a:gradFill rotWithShape="0">
            <a:gsLst>
              <a:gs pos="0">
                <a:srgbClr val="4D0808"/>
              </a:gs>
              <a:gs pos="30000">
                <a:srgbClr val="FF0300"/>
              </a:gs>
              <a:gs pos="55000">
                <a:srgbClr val="FF7A00"/>
              </a:gs>
              <a:gs pos="100000">
                <a:srgbClr val="FFF200"/>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8" name="Text Box 4"/>
          <p:cNvSpPr txBox="1">
            <a:spLocks noChangeArrowheads="1"/>
          </p:cNvSpPr>
          <p:nvPr/>
        </p:nvSpPr>
        <p:spPr bwMode="auto">
          <a:xfrm>
            <a:off x="290803" y="974723"/>
            <a:ext cx="1828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400" b="1" dirty="0">
                <a:solidFill>
                  <a:schemeClr val="accent4">
                    <a:lumMod val="10000"/>
                  </a:schemeClr>
                </a:solidFill>
                <a:latin typeface="Arial" pitchFamily="34" charset="0"/>
                <a:cs typeface="Arial" pitchFamily="34" charset="0"/>
              </a:rPr>
              <a:t>Revelation from the Father</a:t>
            </a:r>
            <a:endParaRPr lang="en-US" b="1" dirty="0">
              <a:solidFill>
                <a:schemeClr val="accent4">
                  <a:lumMod val="10000"/>
                </a:schemeClr>
              </a:solidFill>
              <a:latin typeface="Arial" pitchFamily="34" charset="0"/>
              <a:cs typeface="Arial" pitchFamily="34" charset="0"/>
            </a:endParaRPr>
          </a:p>
        </p:txBody>
      </p:sp>
      <p:sp>
        <p:nvSpPr>
          <p:cNvPr id="16389" name="Line 5"/>
          <p:cNvSpPr>
            <a:spLocks noChangeShapeType="1"/>
          </p:cNvSpPr>
          <p:nvPr/>
        </p:nvSpPr>
        <p:spPr bwMode="auto">
          <a:xfrm>
            <a:off x="1586203" y="2041523"/>
            <a:ext cx="2911152" cy="243373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a:off x="1510002" y="2193922"/>
            <a:ext cx="3239280" cy="235008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a:off x="1967203" y="1584323"/>
            <a:ext cx="2828732" cy="2399848"/>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2" name="Line 8"/>
          <p:cNvSpPr>
            <a:spLocks noChangeShapeType="1"/>
          </p:cNvSpPr>
          <p:nvPr/>
        </p:nvSpPr>
        <p:spPr bwMode="auto">
          <a:xfrm>
            <a:off x="1776702" y="1956698"/>
            <a:ext cx="2981909" cy="2359939"/>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3" name="Line 9"/>
          <p:cNvSpPr>
            <a:spLocks noChangeShapeType="1"/>
          </p:cNvSpPr>
          <p:nvPr/>
        </p:nvSpPr>
        <p:spPr bwMode="auto">
          <a:xfrm>
            <a:off x="2043403" y="1431923"/>
            <a:ext cx="2855168" cy="3093424"/>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4" name="Line 10"/>
          <p:cNvSpPr>
            <a:spLocks noChangeShapeType="1"/>
          </p:cNvSpPr>
          <p:nvPr/>
        </p:nvSpPr>
        <p:spPr bwMode="auto">
          <a:xfrm>
            <a:off x="1433803" y="2041523"/>
            <a:ext cx="3184850" cy="2371857"/>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5" name="Line 11"/>
          <p:cNvSpPr>
            <a:spLocks noChangeShapeType="1"/>
          </p:cNvSpPr>
          <p:nvPr/>
        </p:nvSpPr>
        <p:spPr bwMode="auto">
          <a:xfrm>
            <a:off x="1891003" y="1812923"/>
            <a:ext cx="2933700" cy="2400300"/>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243144" y="1409093"/>
            <a:ext cx="1019959" cy="523220"/>
          </a:xfrm>
          <a:prstGeom prst="rect">
            <a:avLst/>
          </a:prstGeom>
          <a:noFill/>
        </p:spPr>
        <p:txBody>
          <a:bodyPr wrap="square" rtlCol="0">
            <a:spAutoFit/>
          </a:bodyPr>
          <a:lstStyle/>
          <a:p>
            <a:r>
              <a:rPr lang="en-US" sz="2800" b="1" dirty="0">
                <a:solidFill>
                  <a:schemeClr val="bg1"/>
                </a:solidFill>
              </a:rPr>
              <a:t>Body</a:t>
            </a:r>
          </a:p>
        </p:txBody>
      </p:sp>
      <p:sp>
        <p:nvSpPr>
          <p:cNvPr id="14" name="Rectangle 13"/>
          <p:cNvSpPr/>
          <p:nvPr/>
        </p:nvSpPr>
        <p:spPr>
          <a:xfrm>
            <a:off x="6556310" y="3218791"/>
            <a:ext cx="1104790" cy="523220"/>
          </a:xfrm>
          <a:prstGeom prst="rect">
            <a:avLst/>
          </a:prstGeom>
        </p:spPr>
        <p:txBody>
          <a:bodyPr wrap="square">
            <a:spAutoFit/>
          </a:bodyPr>
          <a:lstStyle/>
          <a:p>
            <a:r>
              <a:rPr lang="en-US" sz="2800" b="1" dirty="0">
                <a:solidFill>
                  <a:schemeClr val="bg1"/>
                </a:solidFill>
              </a:rPr>
              <a:t>Spirit</a:t>
            </a:r>
          </a:p>
        </p:txBody>
      </p:sp>
      <p:sp>
        <p:nvSpPr>
          <p:cNvPr id="15" name="Rectangle 14"/>
          <p:cNvSpPr/>
          <p:nvPr/>
        </p:nvSpPr>
        <p:spPr>
          <a:xfrm>
            <a:off x="6386804" y="4784723"/>
            <a:ext cx="902235" cy="523220"/>
          </a:xfrm>
          <a:prstGeom prst="rect">
            <a:avLst/>
          </a:prstGeom>
        </p:spPr>
        <p:txBody>
          <a:bodyPr wrap="square">
            <a:spAutoFit/>
          </a:bodyPr>
          <a:lstStyle/>
          <a:p>
            <a:r>
              <a:rPr lang="en-US" sz="2800" b="1" dirty="0">
                <a:solidFill>
                  <a:schemeClr val="bg1"/>
                </a:solidFill>
              </a:rPr>
              <a:t>Soul</a:t>
            </a:r>
          </a:p>
        </p:txBody>
      </p:sp>
      <p:cxnSp>
        <p:nvCxnSpPr>
          <p:cNvPr id="17" name="Straight Arrow Connector 16"/>
          <p:cNvCxnSpPr>
            <a:cxnSpLocks/>
          </p:cNvCxnSpPr>
          <p:nvPr/>
        </p:nvCxnSpPr>
        <p:spPr bwMode="auto">
          <a:xfrm flipH="1">
            <a:off x="6243144" y="2008513"/>
            <a:ext cx="609600" cy="3810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19" name="Straight Arrow Connector 18"/>
          <p:cNvCxnSpPr>
            <a:stCxn id="14" idx="1"/>
          </p:cNvCxnSpPr>
          <p:nvPr/>
        </p:nvCxnSpPr>
        <p:spPr bwMode="auto">
          <a:xfrm flipH="1">
            <a:off x="5794310" y="3480401"/>
            <a:ext cx="762000" cy="4319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20" name="Straight Arrow Connector 19"/>
          <p:cNvCxnSpPr>
            <a:cxnSpLocks/>
          </p:cNvCxnSpPr>
          <p:nvPr/>
        </p:nvCxnSpPr>
        <p:spPr bwMode="auto">
          <a:xfrm flipH="1" flipV="1">
            <a:off x="5243803" y="4403723"/>
            <a:ext cx="1219200" cy="6096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
        <p:nvSpPr>
          <p:cNvPr id="2" name="Date Placeholder 1">
            <a:extLst>
              <a:ext uri="{FF2B5EF4-FFF2-40B4-BE49-F238E27FC236}">
                <a16:creationId xmlns:a16="http://schemas.microsoft.com/office/drawing/2014/main" id="{B9CACE5B-D107-44BD-83DF-574ACF59EAEB}"/>
              </a:ext>
            </a:extLst>
          </p:cNvPr>
          <p:cNvSpPr>
            <a:spLocks noGrp="1"/>
          </p:cNvSpPr>
          <p:nvPr>
            <p:ph type="dt" sz="half" idx="10"/>
          </p:nvPr>
        </p:nvSpPr>
        <p:spPr>
          <a:xfrm>
            <a:off x="-775997" y="6492875"/>
            <a:ext cx="2743200" cy="365125"/>
          </a:xfrm>
        </p:spPr>
        <p:txBody>
          <a:bodyPr/>
          <a:lstStyle/>
          <a:p>
            <a:r>
              <a:rPr lang="en-US"/>
              <a:t>1-15-2023</a:t>
            </a:r>
          </a:p>
        </p:txBody>
      </p:sp>
      <p:sp>
        <p:nvSpPr>
          <p:cNvPr id="3" name="Footer Placeholder 2">
            <a:extLst>
              <a:ext uri="{FF2B5EF4-FFF2-40B4-BE49-F238E27FC236}">
                <a16:creationId xmlns:a16="http://schemas.microsoft.com/office/drawing/2014/main" id="{347CF769-C0AF-4ADD-A694-3CD82D3A8D37}"/>
              </a:ext>
            </a:extLst>
          </p:cNvPr>
          <p:cNvSpPr>
            <a:spLocks noGrp="1"/>
          </p:cNvSpPr>
          <p:nvPr>
            <p:ph type="ftr" sz="quarter" idx="11"/>
          </p:nvPr>
        </p:nvSpPr>
        <p:spPr>
          <a:xfrm>
            <a:off x="2424403" y="6492875"/>
            <a:ext cx="4114800" cy="365125"/>
          </a:xfrm>
        </p:spPr>
        <p:txBody>
          <a:bodyPr/>
          <a:lstStyle/>
          <a:p>
            <a:r>
              <a:rPr lang="en-US"/>
              <a:t>Glorius Church</a:t>
            </a:r>
          </a:p>
        </p:txBody>
      </p:sp>
      <p:sp>
        <p:nvSpPr>
          <p:cNvPr id="4" name="Slide Number Placeholder 3">
            <a:extLst>
              <a:ext uri="{FF2B5EF4-FFF2-40B4-BE49-F238E27FC236}">
                <a16:creationId xmlns:a16="http://schemas.microsoft.com/office/drawing/2014/main" id="{D3948674-80EE-4B1A-BCFB-97F9F8FF0781}"/>
              </a:ext>
            </a:extLst>
          </p:cNvPr>
          <p:cNvSpPr>
            <a:spLocks noGrp="1"/>
          </p:cNvSpPr>
          <p:nvPr>
            <p:ph type="sldNum" sz="quarter" idx="12"/>
          </p:nvPr>
        </p:nvSpPr>
        <p:spPr>
          <a:xfrm>
            <a:off x="6996403" y="6492875"/>
            <a:ext cx="2743200" cy="365125"/>
          </a:xfrm>
        </p:spPr>
        <p:txBody>
          <a:bodyPr/>
          <a:lstStyle/>
          <a:p>
            <a:fld id="{5B62FEA9-4F7B-4CB1-BC6A-C4E0A24432EA}" type="slidenum">
              <a:rPr lang="en-US" smtClean="0">
                <a:solidFill>
                  <a:schemeClr val="bg1"/>
                </a:solidFill>
              </a:rPr>
              <a:pPr/>
              <a:t>9</a:t>
            </a:fld>
            <a:endParaRPr lang="en-US">
              <a:solidFill>
                <a:schemeClr val="bg1"/>
              </a:solidFill>
            </a:endParaRPr>
          </a:p>
        </p:txBody>
      </p:sp>
      <p:sp>
        <p:nvSpPr>
          <p:cNvPr id="26" name="TextBox 25">
            <a:extLst>
              <a:ext uri="{FF2B5EF4-FFF2-40B4-BE49-F238E27FC236}">
                <a16:creationId xmlns:a16="http://schemas.microsoft.com/office/drawing/2014/main" id="{F5B670B3-3296-492E-4CD6-F7F8DD51409A}"/>
              </a:ext>
            </a:extLst>
          </p:cNvPr>
          <p:cNvSpPr txBox="1"/>
          <p:nvPr/>
        </p:nvSpPr>
        <p:spPr>
          <a:xfrm>
            <a:off x="8197316" y="214604"/>
            <a:ext cx="3886733" cy="6494085"/>
          </a:xfrm>
          <a:prstGeom prst="rect">
            <a:avLst/>
          </a:prstGeom>
          <a:noFill/>
        </p:spPr>
        <p:txBody>
          <a:bodyPr wrap="square">
            <a:spAutoFit/>
          </a:bodyPr>
          <a:lstStyle/>
          <a:p>
            <a:r>
              <a:rPr lang="en-US" sz="2800" b="1" dirty="0">
                <a:solidFill>
                  <a:schemeClr val="bg1"/>
                </a:solidFill>
              </a:rPr>
              <a:t>LUKE 17:20-21</a:t>
            </a:r>
          </a:p>
          <a:p>
            <a:r>
              <a:rPr lang="en-US" sz="2800" i="1" dirty="0">
                <a:solidFill>
                  <a:schemeClr val="bg1"/>
                </a:solidFill>
              </a:rPr>
              <a:t>And when he was demanded of the Pharisees, when the kingdom of God should come, he answered them and said, The kingdom of God cometh not with observation: 21 Neither shall they say, Lo here! or, lo there! for, behold, the </a:t>
            </a:r>
            <a:r>
              <a:rPr lang="en-US" sz="2800" i="1" u="sng" dirty="0">
                <a:solidFill>
                  <a:schemeClr val="bg1"/>
                </a:solidFill>
              </a:rPr>
              <a:t>kingdom of God is within you</a:t>
            </a:r>
            <a:r>
              <a:rPr lang="en-US" sz="2800" i="1" dirty="0">
                <a:solidFill>
                  <a:schemeClr val="bg1"/>
                </a:solidFill>
              </a:rPr>
              <a:t>. </a:t>
            </a:r>
            <a:r>
              <a:rPr lang="en-US" sz="2800" dirty="0">
                <a:solidFill>
                  <a:schemeClr val="bg1"/>
                </a:solidFill>
              </a:rPr>
              <a:t>(already among you.)</a:t>
            </a:r>
            <a:r>
              <a:rPr lang="en-US" sz="2800" i="1" dirty="0">
                <a:solidFill>
                  <a:schemeClr val="bg1"/>
                </a:solidFill>
              </a:rPr>
              <a:t> </a:t>
            </a:r>
          </a:p>
          <a:p>
            <a:endParaRPr lang="en-US" sz="2400" i="1" dirty="0">
              <a:solidFill>
                <a:schemeClr val="bg1"/>
              </a:solidFill>
            </a:endParaRPr>
          </a:p>
        </p:txBody>
      </p:sp>
      <p:sp>
        <p:nvSpPr>
          <p:cNvPr id="5" name="TextBox 4">
            <a:extLst>
              <a:ext uri="{FF2B5EF4-FFF2-40B4-BE49-F238E27FC236}">
                <a16:creationId xmlns:a16="http://schemas.microsoft.com/office/drawing/2014/main" id="{59149E65-F104-41F6-1046-2260640FBA28}"/>
              </a:ext>
            </a:extLst>
          </p:cNvPr>
          <p:cNvSpPr txBox="1"/>
          <p:nvPr/>
        </p:nvSpPr>
        <p:spPr>
          <a:xfrm>
            <a:off x="2569805" y="245054"/>
            <a:ext cx="3703880" cy="1200329"/>
          </a:xfrm>
          <a:prstGeom prst="rect">
            <a:avLst/>
          </a:prstGeom>
          <a:noFill/>
        </p:spPr>
        <p:txBody>
          <a:bodyPr wrap="square" rtlCol="0">
            <a:spAutoFit/>
          </a:bodyPr>
          <a:lstStyle/>
          <a:p>
            <a:r>
              <a:rPr lang="en-US" sz="2400" dirty="0">
                <a:solidFill>
                  <a:schemeClr val="bg1"/>
                </a:solidFill>
              </a:rPr>
              <a:t>Plus:</a:t>
            </a:r>
            <a:br>
              <a:rPr lang="en-US" sz="2400" dirty="0">
                <a:solidFill>
                  <a:schemeClr val="bg1"/>
                </a:solidFill>
              </a:rPr>
            </a:br>
            <a:r>
              <a:rPr lang="en-US" sz="2400" dirty="0">
                <a:solidFill>
                  <a:schemeClr val="bg1"/>
                </a:solidFill>
              </a:rPr>
              <a:t>1. Healing for the Body</a:t>
            </a:r>
          </a:p>
          <a:p>
            <a:r>
              <a:rPr lang="en-US" sz="2400" dirty="0">
                <a:solidFill>
                  <a:schemeClr val="bg1"/>
                </a:solidFill>
              </a:rPr>
              <a:t>2. Healing for the Spirit</a:t>
            </a:r>
          </a:p>
        </p:txBody>
      </p:sp>
    </p:spTree>
    <p:extLst>
      <p:ext uri="{BB962C8B-B14F-4D97-AF65-F5344CB8AC3E}">
        <p14:creationId xmlns:p14="http://schemas.microsoft.com/office/powerpoint/2010/main" val="281057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Scale>
                                      <p:cBhvr>
                                        <p:cTn id="7" dur="2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6393"/>
                                        </p:tgtEl>
                                        <p:attrNameLst>
                                          <p:attrName>ppt_x</p:attrName>
                                          <p:attrName>ppt_y</p:attrName>
                                        </p:attrNameLst>
                                      </p:cBhvr>
                                    </p:animMotion>
                                    <p:animEffect transition="in" filter="fade">
                                      <p:cBhvr>
                                        <p:cTn id="9" dur="2000"/>
                                        <p:tgtEl>
                                          <p:spTgt spid="1639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6391"/>
                                        </p:tgtEl>
                                        <p:attrNameLst>
                                          <p:attrName>style.visibility</p:attrName>
                                        </p:attrNameLst>
                                      </p:cBhvr>
                                      <p:to>
                                        <p:strVal val="visible"/>
                                      </p:to>
                                    </p:set>
                                    <p:animScale>
                                      <p:cBhvr>
                                        <p:cTn id="12" dur="2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6391"/>
                                        </p:tgtEl>
                                        <p:attrNameLst>
                                          <p:attrName>ppt_x</p:attrName>
                                          <p:attrName>ppt_y</p:attrName>
                                        </p:attrNameLst>
                                      </p:cBhvr>
                                    </p:animMotion>
                                    <p:animEffect transition="in" filter="fade">
                                      <p:cBhvr>
                                        <p:cTn id="14" dur="2000"/>
                                        <p:tgtEl>
                                          <p:spTgt spid="1639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animScale>
                                      <p:cBhvr>
                                        <p:cTn id="17" dur="2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16395"/>
                                        </p:tgtEl>
                                        <p:attrNameLst>
                                          <p:attrName>ppt_x</p:attrName>
                                          <p:attrName>ppt_y</p:attrName>
                                        </p:attrNameLst>
                                      </p:cBhvr>
                                    </p:animMotion>
                                    <p:animEffect transition="in" filter="fade">
                                      <p:cBhvr>
                                        <p:cTn id="19" dur="2000"/>
                                        <p:tgtEl>
                                          <p:spTgt spid="1639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6392"/>
                                        </p:tgtEl>
                                        <p:attrNameLst>
                                          <p:attrName>style.visibility</p:attrName>
                                        </p:attrNameLst>
                                      </p:cBhvr>
                                      <p:to>
                                        <p:strVal val="visible"/>
                                      </p:to>
                                    </p:set>
                                    <p:animScale>
                                      <p:cBhvr>
                                        <p:cTn id="22" dur="2000" decel="50000" fill="hold">
                                          <p:stCondLst>
                                            <p:cond delay="0"/>
                                          </p:stCondLst>
                                        </p:cTn>
                                        <p:tgtEl>
                                          <p:spTgt spid="16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16392"/>
                                        </p:tgtEl>
                                        <p:attrNameLst>
                                          <p:attrName>ppt_x</p:attrName>
                                          <p:attrName>ppt_y</p:attrName>
                                        </p:attrNameLst>
                                      </p:cBhvr>
                                    </p:animMotion>
                                    <p:animEffect transition="in" filter="fade">
                                      <p:cBhvr>
                                        <p:cTn id="24" dur="2000"/>
                                        <p:tgtEl>
                                          <p:spTgt spid="1639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Scale>
                                      <p:cBhvr>
                                        <p:cTn id="27" dur="2000" decel="50000" fill="hold">
                                          <p:stCondLst>
                                            <p:cond delay="0"/>
                                          </p:stCondLst>
                                        </p:cTn>
                                        <p:tgtEl>
                                          <p:spTgt spid="16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16389"/>
                                        </p:tgtEl>
                                        <p:attrNameLst>
                                          <p:attrName>ppt_x</p:attrName>
                                          <p:attrName>ppt_y</p:attrName>
                                        </p:attrNameLst>
                                      </p:cBhvr>
                                    </p:animMotion>
                                    <p:animEffect transition="in" filter="fade">
                                      <p:cBhvr>
                                        <p:cTn id="29" dur="2000"/>
                                        <p:tgtEl>
                                          <p:spTgt spid="16389"/>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6394"/>
                                        </p:tgtEl>
                                        <p:attrNameLst>
                                          <p:attrName>style.visibility</p:attrName>
                                        </p:attrNameLst>
                                      </p:cBhvr>
                                      <p:to>
                                        <p:strVal val="visible"/>
                                      </p:to>
                                    </p:set>
                                    <p:animScale>
                                      <p:cBhvr>
                                        <p:cTn id="32" dur="2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16394"/>
                                        </p:tgtEl>
                                        <p:attrNameLst>
                                          <p:attrName>ppt_x</p:attrName>
                                          <p:attrName>ppt_y</p:attrName>
                                        </p:attrNameLst>
                                      </p:cBhvr>
                                    </p:animMotion>
                                    <p:animEffect transition="in" filter="fade">
                                      <p:cBhvr>
                                        <p:cTn id="34" dur="2000"/>
                                        <p:tgtEl>
                                          <p:spTgt spid="1639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6390"/>
                                        </p:tgtEl>
                                        <p:attrNameLst>
                                          <p:attrName>style.visibility</p:attrName>
                                        </p:attrNameLst>
                                      </p:cBhvr>
                                      <p:to>
                                        <p:strVal val="visible"/>
                                      </p:to>
                                    </p:set>
                                    <p:animScale>
                                      <p:cBhvr>
                                        <p:cTn id="37" dur="2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16390"/>
                                        </p:tgtEl>
                                        <p:attrNameLst>
                                          <p:attrName>ppt_x</p:attrName>
                                          <p:attrName>ppt_y</p:attrName>
                                        </p:attrNameLst>
                                      </p:cBhvr>
                                    </p:animMotion>
                                    <p:animEffect transition="in" filter="fade">
                                      <p:cBhvr>
                                        <p:cTn id="39" dur="2000"/>
                                        <p:tgtEl>
                                          <p:spTgt spid="16390"/>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6388"/>
                                        </p:tgtEl>
                                        <p:attrNameLst>
                                          <p:attrName>style.visibility</p:attrName>
                                        </p:attrNameLst>
                                      </p:cBhvr>
                                      <p:to>
                                        <p:strVal val="visible"/>
                                      </p:to>
                                    </p:set>
                                    <p:animScale>
                                      <p:cBhvr>
                                        <p:cTn id="42" dur="2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16388"/>
                                        </p:tgtEl>
                                        <p:attrNameLst>
                                          <p:attrName>ppt_x</p:attrName>
                                          <p:attrName>ppt_y</p:attrName>
                                        </p:attrNameLst>
                                      </p:cBhvr>
                                    </p:animMotion>
                                    <p:animEffect transition="in" filter="fade">
                                      <p:cBhvr>
                                        <p:cTn id="44" dur="2000"/>
                                        <p:tgtEl>
                                          <p:spTgt spid="1638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2000"/>
                                        <p:tgtEl>
                                          <p:spTgt spid="26">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fade">
                                      <p:cBhvr>
                                        <p:cTn id="52" dur="20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90" grpId="0" animBg="1"/>
      <p:bldP spid="16391" grpId="0" animBg="1"/>
      <p:bldP spid="16392" grpId="0" animBg="1"/>
      <p:bldP spid="16393" grpId="0" animBg="1"/>
      <p:bldP spid="16394" grpId="0" animBg="1"/>
      <p:bldP spid="16395" grpId="0" animBg="1"/>
    </p:bldLst>
  </p:timing>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TotalTime>
  <Words>2704</Words>
  <Application>Microsoft Office PowerPoint</Application>
  <PresentationFormat>Widescreen</PresentationFormat>
  <Paragraphs>140</Paragraphs>
  <Slides>35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Bierstadt</vt:lpstr>
      <vt:lpstr>Blackadder ITC</vt:lpstr>
      <vt:lpstr>Cambria</vt:lpstr>
      <vt:lpstr>Candara</vt:lpstr>
      <vt:lpstr>GestaltVTI</vt:lpstr>
      <vt:lpstr>The Spirit Controlled Church </vt:lpstr>
      <vt:lpstr>PowerPoint Presentation</vt:lpstr>
      <vt:lpstr>PowerPoint Presentation</vt:lpstr>
      <vt:lpstr>PowerPoint Presentation</vt:lpstr>
      <vt:lpstr>PowerPoint Presentation</vt:lpstr>
      <vt:lpstr>The Spirit Controlled Church </vt:lpstr>
      <vt:lpstr>A  Glorious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21</cp:revision>
  <dcterms:created xsi:type="dcterms:W3CDTF">2026-01-03T19:41:56Z</dcterms:created>
  <dcterms:modified xsi:type="dcterms:W3CDTF">2026-01-04T16:28:24Z</dcterms:modified>
</cp:coreProperties>
</file>